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1074" r:id="rId3"/>
    <p:sldId id="1080" r:id="rId4"/>
    <p:sldId id="1081" r:id="rId5"/>
    <p:sldId id="1082" r:id="rId6"/>
    <p:sldId id="1102" r:id="rId7"/>
    <p:sldId id="1159" r:id="rId8"/>
    <p:sldId id="1144" r:id="rId9"/>
    <p:sldId id="1147" r:id="rId10"/>
    <p:sldId id="1146" r:id="rId11"/>
    <p:sldId id="1149" r:id="rId12"/>
    <p:sldId id="1150" r:id="rId13"/>
    <p:sldId id="1152" r:id="rId14"/>
    <p:sldId id="1151" r:id="rId15"/>
    <p:sldId id="1153" r:id="rId16"/>
    <p:sldId id="1154" r:id="rId17"/>
    <p:sldId id="1155" r:id="rId18"/>
    <p:sldId id="1156" r:id="rId19"/>
    <p:sldId id="1157" r:id="rId20"/>
    <p:sldId id="11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Boccioli" initials="LB" lastIdx="2" clrIdx="0">
    <p:extLst>
      <p:ext uri="{19B8F6BF-5375-455C-9EA6-DF929625EA0E}">
        <p15:presenceInfo xmlns:p15="http://schemas.microsoft.com/office/powerpoint/2012/main" userId="de8b7f3a4bee6c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249" autoAdjust="0"/>
  </p:normalViewPr>
  <p:slideViewPr>
    <p:cSldViewPr snapToGrid="0">
      <p:cViewPr varScale="1">
        <p:scale>
          <a:sx n="65" d="100"/>
          <a:sy n="65" d="100"/>
        </p:scale>
        <p:origin x="9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9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AC3937-6DDD-4E02-8DC5-0CADCE30E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C0C27-7D3E-464C-93EA-B278055D7A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B0A12-F501-4EB1-B2E7-35D509323599}" type="datetimeFigureOut">
              <a:rPr lang="en-US" smtClean="0"/>
              <a:t>21-Jun-22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D396C-C21A-4288-B2C7-E8900B942C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31E65-5DF7-4EC5-8565-F42F82B8C0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BC072-C994-4D3D-B5C8-4A3B88CC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2800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7D8D1-A755-40E1-B4F8-AABD6B0F6165}" type="datetimeFigureOut">
              <a:rPr lang="en-US" smtClean="0"/>
              <a:t>21-Jun-22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F4A5-A7B4-4AB1-8E5F-36BF4C0257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503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66566-6EBB-437D-993B-24D4ABB5BA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1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22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40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50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89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57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25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3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87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7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 shock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muove</a:t>
            </a:r>
            <a:r>
              <a:rPr lang="en-US" dirty="0"/>
              <a:t> verso </a:t>
            </a:r>
            <a:r>
              <a:rPr lang="en-US" dirty="0" err="1"/>
              <a:t>l’esterno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ABFCF-FBEA-4B38-996C-B047D17F4C20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B909A-01CB-4FDC-80DE-7F88E15B29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39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Colgate &amp; McKee 1969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ABFCF-FBEA-4B38-996C-B047D17F4C20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96FA-D001-4DA8-B63D-D88578EB38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8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03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3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68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95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0F4A5-A7B4-4AB1-8E5F-36BF4C02576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5301-4539-42F0-B8C6-0C86C16A9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2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055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4C4227-12CA-4409-8E52-6164D5ED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4CE31EE-3A22-421D-BF99-62716326D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2877"/>
            <a:ext cx="6326246" cy="27622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Luca Boccioli, University of Notre Dame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DBDA99-5019-4BCF-A80D-E4D3D439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8428" y="6552877"/>
            <a:ext cx="1143300" cy="27622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7DEF33B1-3753-4DB9-ACD4-12E06DE4F26C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  <p:extLst>
      <p:ext uri="{BB962C8B-B14F-4D97-AF65-F5344CB8AC3E}">
        <p14:creationId xmlns:p14="http://schemas.microsoft.com/office/powerpoint/2010/main" val="294940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47CCF607-C18C-A16E-DC62-D5E44C6AB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552877"/>
            <a:ext cx="6326246" cy="27622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Luca Boccioli, University of Notre Dame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4556A6A1-47F2-E615-F2EA-3341522D9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8428" y="6552877"/>
            <a:ext cx="1143300" cy="27622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7DEF33B1-3753-4DB9-ACD4-12E06DE4F26C}" type="slidenum">
              <a:rPr lang="en-US" smtClean="0"/>
              <a:pPr/>
              <a:t>‹#›</a:t>
            </a:fld>
            <a:r>
              <a:rPr lang="en-US" dirty="0"/>
              <a:t> of 20</a:t>
            </a:r>
          </a:p>
        </p:txBody>
      </p:sp>
    </p:spTree>
    <p:extLst>
      <p:ext uri="{BB962C8B-B14F-4D97-AF65-F5344CB8AC3E}">
        <p14:creationId xmlns:p14="http://schemas.microsoft.com/office/powerpoint/2010/main" val="3980680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sign with white text&#10;&#10;Description automatically generated">
            <a:extLst>
              <a:ext uri="{FF2B5EF4-FFF2-40B4-BE49-F238E27FC236}">
                <a16:creationId xmlns:a16="http://schemas.microsoft.com/office/drawing/2014/main" id="{D8F6A97C-9854-480A-9D4D-A59C144AB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066" y="5388964"/>
            <a:ext cx="1015859" cy="9142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A6542D-D0F6-433C-8DDB-9DBC8EA8C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314" y="1047944"/>
            <a:ext cx="11507372" cy="1655762"/>
          </a:xfrm>
        </p:spPr>
        <p:txBody>
          <a:bodyPr>
            <a:noAutofit/>
          </a:bodyPr>
          <a:lstStyle/>
          <a:p>
            <a:pPr algn="l"/>
            <a:r>
              <a:rPr lang="en-US" sz="4800" b="1" i="0" dirty="0">
                <a:effectLst/>
              </a:rPr>
              <a:t>Core-Collapse Supernovae: the connection between explosion and progenitor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4CA07-5FAE-4F96-8A30-511F9B329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434052" cy="1655762"/>
          </a:xfrm>
        </p:spPr>
        <p:txBody>
          <a:bodyPr/>
          <a:lstStyle/>
          <a:p>
            <a:r>
              <a:rPr lang="en-US" sz="3200" dirty="0"/>
              <a:t>Luca Boccioli</a:t>
            </a:r>
          </a:p>
          <a:p>
            <a:r>
              <a:rPr lang="en-US" sz="2600" dirty="0"/>
              <a:t>Advisor: Grant J. Mathews</a:t>
            </a:r>
          </a:p>
          <a:p>
            <a:r>
              <a:rPr lang="en-US" sz="2600" dirty="0"/>
              <a:t>Collaborators: Alessandro </a:t>
            </a:r>
            <a:r>
              <a:rPr lang="en-US" sz="2600" dirty="0" err="1"/>
              <a:t>Chieffi</a:t>
            </a:r>
            <a:r>
              <a:rPr lang="en-US" sz="2600" dirty="0"/>
              <a:t>, Marco </a:t>
            </a:r>
            <a:r>
              <a:rPr lang="en-US" sz="2600" dirty="0" err="1"/>
              <a:t>Limongi</a:t>
            </a:r>
            <a:r>
              <a:rPr lang="en-US" sz="2600" dirty="0"/>
              <a:t>, Lorenzo Roberti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BED5032-FCF7-4B80-BD6D-52E844D66D69}"/>
              </a:ext>
            </a:extLst>
          </p:cNvPr>
          <p:cNvSpPr txBox="1">
            <a:spLocks/>
          </p:cNvSpPr>
          <p:nvPr/>
        </p:nvSpPr>
        <p:spPr>
          <a:xfrm>
            <a:off x="1524000" y="5371144"/>
            <a:ext cx="9144000" cy="1118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University of Notre Dame</a:t>
            </a:r>
          </a:p>
          <a:p>
            <a:r>
              <a:rPr lang="en-US" sz="2600" dirty="0"/>
              <a:t>Torino workshop June 21</a:t>
            </a:r>
            <a:r>
              <a:rPr lang="en-US" sz="2600" baseline="30000" dirty="0"/>
              <a:t>st</a:t>
            </a:r>
            <a:r>
              <a:rPr lang="en-US" sz="2600" baseline="-25000" dirty="0"/>
              <a:t> </a:t>
            </a:r>
            <a:r>
              <a:rPr lang="en-US" sz="2600" dirty="0"/>
              <a:t>2022</a:t>
            </a:r>
          </a:p>
        </p:txBody>
      </p:sp>
      <p:pic>
        <p:nvPicPr>
          <p:cNvPr id="7" name="Picture 6" descr="A black sign with white text&#10;&#10;Description automatically generated">
            <a:extLst>
              <a:ext uri="{FF2B5EF4-FFF2-40B4-BE49-F238E27FC236}">
                <a16:creationId xmlns:a16="http://schemas.microsoft.com/office/drawing/2014/main" id="{B537D5D2-212E-4194-B322-287B8D79D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075" y="5388963"/>
            <a:ext cx="1015859" cy="914273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081CB4D6-DB39-47E4-A293-ED7A85AB2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Lucida Grande"/>
              </a:rPr>
              <a:t>arXiv:2110.05544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Lucida Grande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D87288A-FFF0-41FC-9FCF-56BDB47F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Lucida Grande"/>
              </a:rPr>
              <a:t>arXiv:2110.05544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Lucida Grande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2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Previous</a:t>
            </a:r>
            <a:r>
              <a:rPr lang="it-IT" sz="3700" dirty="0"/>
              <a:t> studies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62" name="CasellaDiTesto 8">
            <a:extLst>
              <a:ext uri="{FF2B5EF4-FFF2-40B4-BE49-F238E27FC236}">
                <a16:creationId xmlns:a16="http://schemas.microsoft.com/office/drawing/2014/main" id="{29CD335C-7120-116C-1E3F-02198BA04056}"/>
              </a:ext>
            </a:extLst>
          </p:cNvPr>
          <p:cNvSpPr txBox="1"/>
          <p:nvPr/>
        </p:nvSpPr>
        <p:spPr>
          <a:xfrm>
            <a:off x="1486637" y="1654385"/>
            <a:ext cx="26606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/>
              <a:t>Ertl 2016</a:t>
            </a:r>
          </a:p>
        </p:txBody>
      </p:sp>
      <p:pic>
        <p:nvPicPr>
          <p:cNvPr id="8" name="Picture 7" descr="Graphical user interface, chart, histogram&#10;&#10;Description automatically generated">
            <a:extLst>
              <a:ext uri="{FF2B5EF4-FFF2-40B4-BE49-F238E27FC236}">
                <a16:creationId xmlns:a16="http://schemas.microsoft.com/office/drawing/2014/main" id="{6A6565F5-FD3C-517B-DFA4-2C8D55EA0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148" y="1812616"/>
            <a:ext cx="6213984" cy="4301600"/>
          </a:xfrm>
          <a:prstGeom prst="rect">
            <a:avLst/>
          </a:prstGeom>
        </p:spPr>
      </p:pic>
      <p:pic>
        <p:nvPicPr>
          <p:cNvPr id="30" name="Picture 2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3241D90-7BCC-AB6F-156D-9C9FC5F7C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76" y="4669469"/>
            <a:ext cx="2829910" cy="42877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DB366EF-FE98-3984-32E6-4803104D60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571" y="4613022"/>
            <a:ext cx="2220477" cy="5136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77C45E-94D1-6254-78B0-E89361789892}"/>
              </a:ext>
            </a:extLst>
          </p:cNvPr>
          <p:cNvSpPr txBox="1"/>
          <p:nvPr/>
        </p:nvSpPr>
        <p:spPr>
          <a:xfrm>
            <a:off x="1486637" y="3388304"/>
            <a:ext cx="2803881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Black = failed SN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6D84DA-0B9D-AE33-0783-783350EB3464}"/>
              </a:ext>
            </a:extLst>
          </p:cNvPr>
          <p:cNvSpPr txBox="1"/>
          <p:nvPr/>
        </p:nvSpPr>
        <p:spPr>
          <a:xfrm>
            <a:off x="1457141" y="3816663"/>
            <a:ext cx="3340577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Colors = successful SN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C4CBEE-2E1A-ED6B-628E-B9F835406B07}"/>
              </a:ext>
            </a:extLst>
          </p:cNvPr>
          <p:cNvSpPr txBox="1"/>
          <p:nvPr/>
        </p:nvSpPr>
        <p:spPr>
          <a:xfrm>
            <a:off x="378067" y="5480627"/>
            <a:ext cx="495710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>
                <a:solidFill>
                  <a:srgbClr val="00B0F0"/>
                </a:solidFill>
              </a:rPr>
              <a:t>~5%</a:t>
            </a:r>
            <a:r>
              <a:rPr lang="en-US" sz="2600" dirty="0"/>
              <a:t> of progenitors don’t follow the </a:t>
            </a:r>
            <a:r>
              <a:rPr lang="el-GR" sz="2600" dirty="0"/>
              <a:t>μ</a:t>
            </a:r>
            <a:r>
              <a:rPr lang="en-US" sz="2600" baseline="-25000" dirty="0"/>
              <a:t>4</a:t>
            </a:r>
            <a:r>
              <a:rPr lang="en-US" sz="2600" dirty="0"/>
              <a:t> - M</a:t>
            </a:r>
            <a:r>
              <a:rPr lang="en-US" sz="2600" baseline="-25000" dirty="0"/>
              <a:t>4</a:t>
            </a:r>
            <a:r>
              <a:rPr lang="el-GR" sz="2600" dirty="0"/>
              <a:t>μ</a:t>
            </a:r>
            <a:r>
              <a:rPr lang="en-US" sz="2600" baseline="-25000" dirty="0"/>
              <a:t>4</a:t>
            </a:r>
            <a:r>
              <a:rPr lang="en-US" sz="2600" dirty="0"/>
              <a:t> criterion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A129FF-9DB8-E821-5C42-8EC3BAF0BF63}"/>
              </a:ext>
            </a:extLst>
          </p:cNvPr>
          <p:cNvSpPr txBox="1"/>
          <p:nvPr/>
        </p:nvSpPr>
        <p:spPr>
          <a:xfrm>
            <a:off x="103239" y="2146217"/>
            <a:ext cx="542740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PHOTB: Enhanced neutrino luminosity based on observations of SN1987a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1F75EF6-BD38-5288-63CF-4F3C877A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6D2292F-3846-7C67-82BA-0936759C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10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Our</a:t>
            </a:r>
            <a:r>
              <a:rPr lang="it-IT" sz="3700" dirty="0"/>
              <a:t> </a:t>
            </a:r>
            <a:r>
              <a:rPr lang="it-IT" sz="3700" dirty="0" err="1"/>
              <a:t>approach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38BD1A-317D-E7A1-5AC6-5C7E68657755}"/>
              </a:ext>
            </a:extLst>
          </p:cNvPr>
          <p:cNvSpPr txBox="1"/>
          <p:nvPr/>
        </p:nvSpPr>
        <p:spPr>
          <a:xfrm>
            <a:off x="258031" y="4717938"/>
            <a:ext cx="3974755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2) We define </a:t>
            </a:r>
            <a:r>
              <a:rPr lang="en-US" sz="2600" dirty="0" err="1">
                <a:solidFill>
                  <a:srgbClr val="00B0F0"/>
                </a:solidFill>
              </a:rPr>
              <a:t>R</a:t>
            </a:r>
            <a:r>
              <a:rPr lang="en-US" sz="2600" baseline="-25000" dirty="0" err="1">
                <a:solidFill>
                  <a:srgbClr val="00B0F0"/>
                </a:solidFill>
              </a:rPr>
              <a:t>surge</a:t>
            </a:r>
            <a:r>
              <a:rPr lang="en-US" sz="2600" dirty="0"/>
              <a:t> caused by the accretion of the Si/O interface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EE027C-16E9-0D93-DB7D-21487F514B30}"/>
              </a:ext>
            </a:extLst>
          </p:cNvPr>
          <p:cNvSpPr txBox="1"/>
          <p:nvPr/>
        </p:nvSpPr>
        <p:spPr>
          <a:xfrm>
            <a:off x="258031" y="2101532"/>
            <a:ext cx="5398470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1) We run a standard 1D supernova simulation of each star, </a:t>
            </a:r>
            <a:r>
              <a:rPr lang="en-US" sz="2600" dirty="0">
                <a:solidFill>
                  <a:srgbClr val="00B0F0"/>
                </a:solidFill>
              </a:rPr>
              <a:t>without the inclusion of </a:t>
            </a:r>
            <a:r>
              <a:rPr lang="el-GR" sz="2600" dirty="0">
                <a:solidFill>
                  <a:srgbClr val="00B0F0"/>
                </a:solidFill>
              </a:rPr>
              <a:t>ν</a:t>
            </a:r>
            <a:r>
              <a:rPr lang="en-US" sz="2600" dirty="0">
                <a:solidFill>
                  <a:srgbClr val="00B0F0"/>
                </a:solidFill>
              </a:rPr>
              <a:t>-driven convection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407A61B-E7F1-9E10-4668-87437C3E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4236B77-17AA-07CB-F04A-972B802D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11</a:t>
            </a:fld>
            <a:r>
              <a:rPr lang="en-US"/>
              <a:t> of 20</a:t>
            </a:r>
            <a:endParaRPr lang="en-US" dirty="0"/>
          </a:p>
        </p:txBody>
      </p:sp>
      <p:pic>
        <p:nvPicPr>
          <p:cNvPr id="22" name="Picture 21" descr="Diagram&#10;&#10;Description automatically generated">
            <a:extLst>
              <a:ext uri="{FF2B5EF4-FFF2-40B4-BE49-F238E27FC236}">
                <a16:creationId xmlns:a16="http://schemas.microsoft.com/office/drawing/2014/main" id="{EFF808A8-19A4-913A-1BCA-804BFC018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65" y="2047572"/>
            <a:ext cx="6505074" cy="4878806"/>
          </a:xfrm>
          <a:prstGeom prst="rect">
            <a:avLst/>
          </a:prstGeom>
        </p:spPr>
      </p:pic>
      <p:sp>
        <p:nvSpPr>
          <p:cNvPr id="23" name="Arc 22">
            <a:extLst>
              <a:ext uri="{FF2B5EF4-FFF2-40B4-BE49-F238E27FC236}">
                <a16:creationId xmlns:a16="http://schemas.microsoft.com/office/drawing/2014/main" id="{0AB0C13C-D92F-A354-0712-21C9D51B36F2}"/>
              </a:ext>
            </a:extLst>
          </p:cNvPr>
          <p:cNvSpPr/>
          <p:nvPr/>
        </p:nvSpPr>
        <p:spPr>
          <a:xfrm rot="6171561">
            <a:off x="6569967" y="5074030"/>
            <a:ext cx="1771296" cy="1292381"/>
          </a:xfrm>
          <a:prstGeom prst="arc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0030DC-EF52-518D-0CBC-E45B951FCAEA}"/>
              </a:ext>
            </a:extLst>
          </p:cNvPr>
          <p:cNvSpPr txBox="1"/>
          <p:nvPr/>
        </p:nvSpPr>
        <p:spPr>
          <a:xfrm>
            <a:off x="6572813" y="6311874"/>
            <a:ext cx="127218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t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14AECF-C888-85E0-36C8-125915F5AC2D}"/>
              </a:ext>
            </a:extLst>
          </p:cNvPr>
          <p:cNvCxnSpPr>
            <a:cxnSpLocks/>
          </p:cNvCxnSpPr>
          <p:nvPr/>
        </p:nvCxnSpPr>
        <p:spPr>
          <a:xfrm>
            <a:off x="6740013" y="5132434"/>
            <a:ext cx="1498451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AB9AA42-3440-B89A-3213-78CBB1CA19DE}"/>
              </a:ext>
            </a:extLst>
          </p:cNvPr>
          <p:cNvSpPr txBox="1"/>
          <p:nvPr/>
        </p:nvSpPr>
        <p:spPr>
          <a:xfrm>
            <a:off x="4942233" y="5707707"/>
            <a:ext cx="105372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R</a:t>
            </a:r>
            <a:r>
              <a:rPr lang="en-US" sz="2600" baseline="-25000" dirty="0" err="1">
                <a:solidFill>
                  <a:srgbClr val="00B0F0"/>
                </a:solidFill>
              </a:rPr>
              <a:t>surge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DC5E4F5-BB4A-6912-5EC7-B52EA093CC0B}"/>
              </a:ext>
            </a:extLst>
          </p:cNvPr>
          <p:cNvCxnSpPr>
            <a:cxnSpLocks/>
          </p:cNvCxnSpPr>
          <p:nvPr/>
        </p:nvCxnSpPr>
        <p:spPr>
          <a:xfrm>
            <a:off x="6769509" y="3051747"/>
            <a:ext cx="1342104" cy="12215"/>
          </a:xfrm>
          <a:prstGeom prst="line">
            <a:avLst/>
          </a:prstGeom>
          <a:ln w="25400"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3608B9A-4E83-9505-206E-2205CE49E1F2}"/>
              </a:ext>
            </a:extLst>
          </p:cNvPr>
          <p:cNvSpPr txBox="1"/>
          <p:nvPr/>
        </p:nvSpPr>
        <p:spPr>
          <a:xfrm>
            <a:off x="4798674" y="3274083"/>
            <a:ext cx="105372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R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057ED16-79A6-8A5B-6ACA-7E6CE1BDAD3D}"/>
              </a:ext>
            </a:extLst>
          </p:cNvPr>
          <p:cNvCxnSpPr>
            <a:cxnSpLocks/>
          </p:cNvCxnSpPr>
          <p:nvPr/>
        </p:nvCxnSpPr>
        <p:spPr>
          <a:xfrm flipH="1">
            <a:off x="5535580" y="3108206"/>
            <a:ext cx="1171391" cy="490022"/>
          </a:xfrm>
          <a:prstGeom prst="straightConnector1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A953ED7-C4A7-3400-E67C-C91F9A505803}"/>
              </a:ext>
            </a:extLst>
          </p:cNvPr>
          <p:cNvCxnSpPr>
            <a:cxnSpLocks/>
          </p:cNvCxnSpPr>
          <p:nvPr/>
        </p:nvCxnSpPr>
        <p:spPr>
          <a:xfrm flipH="1">
            <a:off x="5682003" y="5154026"/>
            <a:ext cx="1003995" cy="724664"/>
          </a:xfrm>
          <a:prstGeom prst="straightConnector1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EB388DF-EAB7-D9AA-E42A-299D2A6E2DF8}"/>
              </a:ext>
            </a:extLst>
          </p:cNvPr>
          <p:cNvSpPr txBox="1"/>
          <p:nvPr/>
        </p:nvSpPr>
        <p:spPr>
          <a:xfrm>
            <a:off x="6239314" y="1690352"/>
            <a:ext cx="5626711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Example of a 21 M</a:t>
            </a:r>
            <a:r>
              <a:rPr lang="en-US" sz="2600" baseline="-25000" dirty="0"/>
              <a:t>⨀ </a:t>
            </a:r>
            <a:r>
              <a:rPr lang="en-US" sz="2600" dirty="0">
                <a:solidFill>
                  <a:srgbClr val="00B0F0"/>
                </a:solidFill>
              </a:rPr>
              <a:t>without</a:t>
            </a:r>
            <a:r>
              <a:rPr lang="en-US" sz="2600" dirty="0"/>
              <a:t> convection</a:t>
            </a:r>
            <a:endParaRPr lang="en-US" sz="2600" baseline="-25000" dirty="0"/>
          </a:p>
        </p:txBody>
      </p:sp>
    </p:spTree>
    <p:extLst>
      <p:ext uri="{BB962C8B-B14F-4D97-AF65-F5344CB8AC3E}">
        <p14:creationId xmlns:p14="http://schemas.microsoft.com/office/powerpoint/2010/main" val="189612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3" grpId="0" animBg="1"/>
      <p:bldP spid="24" grpId="0"/>
      <p:bldP spid="28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iagram&#10;&#10;Description automatically generated with low confidence">
            <a:extLst>
              <a:ext uri="{FF2B5EF4-FFF2-40B4-BE49-F238E27FC236}">
                <a16:creationId xmlns:a16="http://schemas.microsoft.com/office/drawing/2014/main" id="{DA2AEB0A-566A-9E8A-9D49-F82926919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510" y="1936927"/>
            <a:ext cx="6317427" cy="4738070"/>
          </a:xfrm>
          <a:prstGeom prst="rect">
            <a:avLst/>
          </a:prstGeom>
        </p:spPr>
      </p:pic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Our</a:t>
            </a:r>
            <a:r>
              <a:rPr lang="it-IT" sz="3700" dirty="0"/>
              <a:t> </a:t>
            </a:r>
            <a:r>
              <a:rPr lang="it-IT" sz="3700" dirty="0" err="1"/>
              <a:t>approach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F85268-E219-D557-C6A6-FC01252AF223}"/>
              </a:ext>
            </a:extLst>
          </p:cNvPr>
          <p:cNvSpPr txBox="1"/>
          <p:nvPr/>
        </p:nvSpPr>
        <p:spPr>
          <a:xfrm>
            <a:off x="1292518" y="3692580"/>
            <a:ext cx="351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000" b="0" i="0" dirty="0">
                <a:effectLst/>
                <a:latin typeface="-apple-system"/>
              </a:rPr>
              <a:t>Boccioli </a:t>
            </a:r>
            <a:r>
              <a:rPr lang="it-IT" sz="2000" b="0" i="1" dirty="0">
                <a:effectLst/>
                <a:latin typeface="-apple-system"/>
              </a:rPr>
              <a:t>et al</a:t>
            </a:r>
            <a:r>
              <a:rPr lang="it-IT" sz="2000" b="0" i="0" dirty="0">
                <a:effectLst/>
                <a:latin typeface="-apple-system"/>
              </a:rPr>
              <a:t> (2021) </a:t>
            </a:r>
            <a:r>
              <a:rPr lang="it-IT" sz="2000" b="0" i="1" dirty="0" err="1">
                <a:effectLst/>
                <a:latin typeface="-apple-system"/>
              </a:rPr>
              <a:t>ApJ</a:t>
            </a:r>
            <a:r>
              <a:rPr lang="it-IT" sz="2000" b="0" i="0" dirty="0">
                <a:effectLst/>
                <a:latin typeface="-apple-system"/>
              </a:rPr>
              <a:t> </a:t>
            </a:r>
            <a:r>
              <a:rPr lang="it-IT" sz="2000" b="1" i="0" dirty="0">
                <a:effectLst/>
                <a:latin typeface="-apple-system"/>
              </a:rPr>
              <a:t>912</a:t>
            </a:r>
            <a:r>
              <a:rPr lang="it-IT" sz="2000" b="0" i="0" dirty="0">
                <a:effectLst/>
                <a:latin typeface="-apple-system"/>
              </a:rPr>
              <a:t> 29</a:t>
            </a:r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38BD1A-317D-E7A1-5AC6-5C7E68657755}"/>
              </a:ext>
            </a:extLst>
          </p:cNvPr>
          <p:cNvSpPr txBox="1"/>
          <p:nvPr/>
        </p:nvSpPr>
        <p:spPr>
          <a:xfrm>
            <a:off x="258031" y="4717938"/>
            <a:ext cx="4933402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4) We define the explosion being triggered when the shock reaches </a:t>
            </a:r>
            <a:r>
              <a:rPr lang="en-US" sz="2600" dirty="0">
                <a:solidFill>
                  <a:srgbClr val="00B0F0"/>
                </a:solidFill>
              </a:rPr>
              <a:t>500 km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9DDA575C-D5C9-03D0-95C2-8BE54368BFB9}"/>
              </a:ext>
            </a:extLst>
          </p:cNvPr>
          <p:cNvSpPr/>
          <p:nvPr/>
        </p:nvSpPr>
        <p:spPr>
          <a:xfrm rot="10039120">
            <a:off x="555507" y="2695411"/>
            <a:ext cx="1105027" cy="1094115"/>
          </a:xfrm>
          <a:prstGeom prst="arc">
            <a:avLst/>
          </a:prstGeom>
          <a:ln w="25400">
            <a:solidFill>
              <a:schemeClr val="tx1"/>
            </a:solidFill>
            <a:miter lim="800000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EE027C-16E9-0D93-DB7D-21487F514B30}"/>
              </a:ext>
            </a:extLst>
          </p:cNvPr>
          <p:cNvSpPr txBox="1"/>
          <p:nvPr/>
        </p:nvSpPr>
        <p:spPr>
          <a:xfrm>
            <a:off x="258031" y="2101532"/>
            <a:ext cx="5398470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3) We run the same star using STIR, which implements </a:t>
            </a:r>
            <a:r>
              <a:rPr lang="el-GR" sz="2600" dirty="0">
                <a:solidFill>
                  <a:srgbClr val="00B0F0"/>
                </a:solidFill>
              </a:rPr>
              <a:t>ν</a:t>
            </a:r>
            <a:r>
              <a:rPr lang="en-US" sz="2600" dirty="0">
                <a:solidFill>
                  <a:srgbClr val="00B0F0"/>
                </a:solidFill>
              </a:rPr>
              <a:t>-driven convection </a:t>
            </a:r>
            <a:r>
              <a:rPr lang="en-US" sz="2600" dirty="0"/>
              <a:t>in our code using a MLT approach.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B1BADC3-2FCC-FE98-D377-FCE6F805096D}"/>
              </a:ext>
            </a:extLst>
          </p:cNvPr>
          <p:cNvCxnSpPr>
            <a:cxnSpLocks/>
          </p:cNvCxnSpPr>
          <p:nvPr/>
        </p:nvCxnSpPr>
        <p:spPr>
          <a:xfrm>
            <a:off x="9394725" y="2352340"/>
            <a:ext cx="0" cy="3429028"/>
          </a:xfrm>
          <a:prstGeom prst="line">
            <a:avLst/>
          </a:prstGeom>
          <a:ln w="25400"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c 31">
            <a:extLst>
              <a:ext uri="{FF2B5EF4-FFF2-40B4-BE49-F238E27FC236}">
                <a16:creationId xmlns:a16="http://schemas.microsoft.com/office/drawing/2014/main" id="{313050CB-4333-D503-8FE0-845D87758892}"/>
              </a:ext>
            </a:extLst>
          </p:cNvPr>
          <p:cNvSpPr/>
          <p:nvPr/>
        </p:nvSpPr>
        <p:spPr>
          <a:xfrm rot="17453038">
            <a:off x="9115469" y="5257661"/>
            <a:ext cx="1771296" cy="1292381"/>
          </a:xfrm>
          <a:prstGeom prst="arc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9D6C8D-67FD-54B9-C0ED-6DEE6FDB9210}"/>
              </a:ext>
            </a:extLst>
          </p:cNvPr>
          <p:cNvSpPr txBox="1"/>
          <p:nvPr/>
        </p:nvSpPr>
        <p:spPr>
          <a:xfrm>
            <a:off x="10338622" y="4860783"/>
            <a:ext cx="104467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t</a:t>
            </a:r>
            <a:r>
              <a:rPr lang="en-US" sz="2600" baseline="-25000" dirty="0" err="1">
                <a:solidFill>
                  <a:srgbClr val="00B0F0"/>
                </a:solidFill>
              </a:rPr>
              <a:t>expl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EA3205-2B6B-EFBC-15DA-D42718D818D2}"/>
              </a:ext>
            </a:extLst>
          </p:cNvPr>
          <p:cNvSpPr txBox="1"/>
          <p:nvPr/>
        </p:nvSpPr>
        <p:spPr>
          <a:xfrm>
            <a:off x="6239314" y="1690352"/>
            <a:ext cx="5626711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Example of a 21 M</a:t>
            </a:r>
            <a:r>
              <a:rPr lang="en-US" sz="2600" baseline="-25000" dirty="0"/>
              <a:t>⨀ </a:t>
            </a:r>
            <a:r>
              <a:rPr lang="en-US" sz="2600" dirty="0">
                <a:solidFill>
                  <a:srgbClr val="00B0F0"/>
                </a:solidFill>
              </a:rPr>
              <a:t>with</a:t>
            </a:r>
            <a:r>
              <a:rPr lang="en-US" sz="2600" dirty="0"/>
              <a:t> convection</a:t>
            </a:r>
            <a:endParaRPr lang="en-US" sz="2600" baseline="-25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CA698-3FFF-09B0-9459-74F27F89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D66041-4068-13E2-6D5F-15FB26F27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12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Our</a:t>
            </a:r>
            <a:r>
              <a:rPr lang="it-IT" sz="3700" dirty="0"/>
              <a:t> </a:t>
            </a:r>
            <a:r>
              <a:rPr lang="it-IT" sz="3700" dirty="0" err="1"/>
              <a:t>approach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38BD1A-317D-E7A1-5AC6-5C7E68657755}"/>
              </a:ext>
            </a:extLst>
          </p:cNvPr>
          <p:cNvSpPr txBox="1"/>
          <p:nvPr/>
        </p:nvSpPr>
        <p:spPr>
          <a:xfrm>
            <a:off x="258031" y="4717938"/>
            <a:ext cx="494815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6) We identify the layer at which the discontinuity starts with a *.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EE027C-16E9-0D93-DB7D-21487F514B30}"/>
              </a:ext>
            </a:extLst>
          </p:cNvPr>
          <p:cNvSpPr txBox="1"/>
          <p:nvPr/>
        </p:nvSpPr>
        <p:spPr>
          <a:xfrm>
            <a:off x="258031" y="2101532"/>
            <a:ext cx="5398470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5) We then locate the </a:t>
            </a:r>
            <a:r>
              <a:rPr lang="en-US" sz="2600" dirty="0">
                <a:solidFill>
                  <a:srgbClr val="00B0F0"/>
                </a:solidFill>
              </a:rPr>
              <a:t>Si/O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B0F0"/>
                </a:solidFill>
              </a:rPr>
              <a:t>interface</a:t>
            </a:r>
            <a:r>
              <a:rPr lang="en-US" sz="2600" dirty="0"/>
              <a:t> in the progenitor. We do it by looking for a </a:t>
            </a:r>
            <a:r>
              <a:rPr lang="en-US" sz="2600" dirty="0">
                <a:solidFill>
                  <a:srgbClr val="00B0F0"/>
                </a:solidFill>
              </a:rPr>
              <a:t>discontinuity in entropy</a:t>
            </a:r>
            <a:r>
              <a:rPr lang="en-US" sz="2600" dirty="0"/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065001-5A92-0194-7468-6FA2E365CC04}"/>
              </a:ext>
            </a:extLst>
          </p:cNvPr>
          <p:cNvSpPr txBox="1"/>
          <p:nvPr/>
        </p:nvSpPr>
        <p:spPr>
          <a:xfrm>
            <a:off x="5874774" y="1649100"/>
            <a:ext cx="522818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Example of a 21 M</a:t>
            </a:r>
            <a:r>
              <a:rPr lang="en-US" sz="2600" baseline="-25000" dirty="0"/>
              <a:t>⨀ </a:t>
            </a:r>
            <a:r>
              <a:rPr lang="en-US" sz="2600" dirty="0"/>
              <a:t>before collapse</a:t>
            </a:r>
            <a:endParaRPr lang="en-US" sz="2600" baseline="-250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A6ACF85-AB5D-02DD-4F0F-980BEA1969D6}"/>
              </a:ext>
            </a:extLst>
          </p:cNvPr>
          <p:cNvCxnSpPr>
            <a:cxnSpLocks/>
          </p:cNvCxnSpPr>
          <p:nvPr/>
        </p:nvCxnSpPr>
        <p:spPr>
          <a:xfrm>
            <a:off x="9238256" y="4426194"/>
            <a:ext cx="0" cy="1268361"/>
          </a:xfrm>
          <a:prstGeom prst="line">
            <a:avLst/>
          </a:prstGeom>
          <a:ln w="25400"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Arc 42">
            <a:extLst>
              <a:ext uri="{FF2B5EF4-FFF2-40B4-BE49-F238E27FC236}">
                <a16:creationId xmlns:a16="http://schemas.microsoft.com/office/drawing/2014/main" id="{ED11E684-A045-44EC-F2D3-F330C31D3E28}"/>
              </a:ext>
            </a:extLst>
          </p:cNvPr>
          <p:cNvSpPr/>
          <p:nvPr/>
        </p:nvSpPr>
        <p:spPr>
          <a:xfrm rot="216366">
            <a:off x="8344078" y="5748979"/>
            <a:ext cx="1771296" cy="1292381"/>
          </a:xfrm>
          <a:prstGeom prst="arc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36BA9-779F-7C72-61AB-DA966A3112DE}"/>
              </a:ext>
            </a:extLst>
          </p:cNvPr>
          <p:cNvSpPr txBox="1"/>
          <p:nvPr/>
        </p:nvSpPr>
        <p:spPr>
          <a:xfrm>
            <a:off x="9791402" y="6323693"/>
            <a:ext cx="680761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2600" dirty="0">
                <a:solidFill>
                  <a:srgbClr val="00B0F0"/>
                </a:solidFill>
              </a:rPr>
              <a:t>ρ</a:t>
            </a:r>
            <a:r>
              <a:rPr lang="en-US" sz="2600" baseline="-25000" dirty="0">
                <a:solidFill>
                  <a:srgbClr val="00B0F0"/>
                </a:solidFill>
              </a:rPr>
              <a:t>*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CA7D914-C8C1-AB82-8969-77EB26E9D4BD}"/>
              </a:ext>
            </a:extLst>
          </p:cNvPr>
          <p:cNvCxnSpPr>
            <a:cxnSpLocks/>
          </p:cNvCxnSpPr>
          <p:nvPr/>
        </p:nvCxnSpPr>
        <p:spPr>
          <a:xfrm flipH="1">
            <a:off x="8608994" y="3703527"/>
            <a:ext cx="570270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  <a:headEnd type="triangle" w="lg" len="med"/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672C612-49C5-9E88-756D-D175B20D95D5}"/>
              </a:ext>
            </a:extLst>
          </p:cNvPr>
          <p:cNvCxnSpPr>
            <a:cxnSpLocks/>
          </p:cNvCxnSpPr>
          <p:nvPr/>
        </p:nvCxnSpPr>
        <p:spPr>
          <a:xfrm>
            <a:off x="8638490" y="3015341"/>
            <a:ext cx="9828" cy="702934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721BCB1-BCEF-8062-35F7-D0FDE63CE955}"/>
              </a:ext>
            </a:extLst>
          </p:cNvPr>
          <p:cNvCxnSpPr>
            <a:cxnSpLocks/>
          </p:cNvCxnSpPr>
          <p:nvPr/>
        </p:nvCxnSpPr>
        <p:spPr>
          <a:xfrm>
            <a:off x="9238256" y="3703527"/>
            <a:ext cx="0" cy="722667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8CEE945-6978-D4EB-4D43-8A8A3E9F7049}"/>
              </a:ext>
            </a:extLst>
          </p:cNvPr>
          <p:cNvSpPr txBox="1"/>
          <p:nvPr/>
        </p:nvSpPr>
        <p:spPr>
          <a:xfrm>
            <a:off x="8751491" y="3154473"/>
            <a:ext cx="680761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2600" dirty="0">
                <a:solidFill>
                  <a:srgbClr val="00B0F0"/>
                </a:solidFill>
              </a:rPr>
              <a:t>δρ</a:t>
            </a:r>
            <a:r>
              <a:rPr lang="en-US" sz="2600" baseline="-25000" dirty="0">
                <a:solidFill>
                  <a:srgbClr val="00B0F0"/>
                </a:solidFill>
              </a:rPr>
              <a:t>*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94F7D1B-D6B4-3797-CBC3-A12500B0A3E2}"/>
              </a:ext>
            </a:extLst>
          </p:cNvPr>
          <p:cNvCxnSpPr>
            <a:cxnSpLocks/>
          </p:cNvCxnSpPr>
          <p:nvPr/>
        </p:nvCxnSpPr>
        <p:spPr>
          <a:xfrm>
            <a:off x="10633587" y="6322278"/>
            <a:ext cx="51558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43D9A7A-6B0B-1198-39C5-8F6C9C1F9828}"/>
              </a:ext>
            </a:extLst>
          </p:cNvPr>
          <p:cNvSpPr txBox="1"/>
          <p:nvPr/>
        </p:nvSpPr>
        <p:spPr>
          <a:xfrm>
            <a:off x="11149173" y="6097477"/>
            <a:ext cx="11433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Center</a:t>
            </a:r>
            <a:endParaRPr lang="en-US" sz="2600" baseline="-25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3619AA-E681-04F9-09DB-9B36F666993D}"/>
              </a:ext>
            </a:extLst>
          </p:cNvPr>
          <p:cNvSpPr txBox="1"/>
          <p:nvPr/>
        </p:nvSpPr>
        <p:spPr>
          <a:xfrm>
            <a:off x="4345802" y="6097477"/>
            <a:ext cx="131069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Surface</a:t>
            </a:r>
            <a:endParaRPr lang="en-US" sz="2600" baseline="-250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D77D014-32AA-C7FB-5277-6D43B882F3DF}"/>
              </a:ext>
            </a:extLst>
          </p:cNvPr>
          <p:cNvCxnSpPr>
            <a:cxnSpLocks/>
          </p:cNvCxnSpPr>
          <p:nvPr/>
        </p:nvCxnSpPr>
        <p:spPr>
          <a:xfrm>
            <a:off x="5656501" y="6322278"/>
            <a:ext cx="552570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862F5-CF48-1B67-F017-1AFEB02B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3106C7-AD5D-4C1A-EADB-34610866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13</a:t>
            </a:fld>
            <a:r>
              <a:rPr lang="en-US"/>
              <a:t> of 20</a:t>
            </a:r>
            <a:endParaRPr lang="en-US" dirty="0"/>
          </a:p>
        </p:txBody>
      </p:sp>
      <p:pic>
        <p:nvPicPr>
          <p:cNvPr id="38" name="Picture 37" descr="Chart&#10;&#10;Description automatically generated">
            <a:extLst>
              <a:ext uri="{FF2B5EF4-FFF2-40B4-BE49-F238E27FC236}">
                <a16:creationId xmlns:a16="http://schemas.microsoft.com/office/drawing/2014/main" id="{CE0B588F-460B-70BC-AD43-DEE8E6C6E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18" y="1945819"/>
            <a:ext cx="6521184" cy="489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8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3" grpId="0" animBg="1"/>
      <p:bldP spid="45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Results</a:t>
            </a:r>
            <a:r>
              <a:rPr lang="it-IT" sz="3700" dirty="0"/>
              <a:t>: </a:t>
            </a:r>
            <a:r>
              <a:rPr lang="it-IT" sz="3700" dirty="0" err="1"/>
              <a:t>R</a:t>
            </a:r>
            <a:r>
              <a:rPr lang="it-IT" sz="3700" baseline="-25000" dirty="0" err="1"/>
              <a:t>surge</a:t>
            </a:r>
            <a:r>
              <a:rPr lang="it-IT" sz="3700" baseline="-25000" dirty="0"/>
              <a:t> </a:t>
            </a:r>
            <a:r>
              <a:rPr lang="it-IT" sz="3700" dirty="0"/>
              <a:t>and </a:t>
            </a:r>
            <a:r>
              <a:rPr lang="it-IT" sz="3700" dirty="0" err="1"/>
              <a:t>t</a:t>
            </a:r>
            <a:r>
              <a:rPr lang="it-IT" sz="3700" baseline="-25000" dirty="0" err="1"/>
              <a:t>accr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40FB7D-0783-47CC-6726-B379128F7044}"/>
              </a:ext>
            </a:extLst>
          </p:cNvPr>
          <p:cNvSpPr txBox="1"/>
          <p:nvPr/>
        </p:nvSpPr>
        <p:spPr>
          <a:xfrm>
            <a:off x="626806" y="2016874"/>
            <a:ext cx="5169309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Simulations </a:t>
            </a:r>
            <a:r>
              <a:rPr lang="en-US" sz="2600" dirty="0">
                <a:solidFill>
                  <a:srgbClr val="00B0F0"/>
                </a:solidFill>
              </a:rPr>
              <a:t>without</a:t>
            </a:r>
            <a:r>
              <a:rPr lang="en-US" sz="2600" dirty="0"/>
              <a:t> </a:t>
            </a:r>
            <a:r>
              <a:rPr lang="el-GR" sz="2600" dirty="0"/>
              <a:t>ν</a:t>
            </a:r>
            <a:r>
              <a:rPr lang="en-US" sz="2600" dirty="0"/>
              <a:t>-driven convection with colors based on the outcome of the simulations </a:t>
            </a:r>
            <a:r>
              <a:rPr lang="en-US" sz="2600" dirty="0">
                <a:solidFill>
                  <a:srgbClr val="00B0F0"/>
                </a:solidFill>
              </a:rPr>
              <a:t>with</a:t>
            </a:r>
            <a:r>
              <a:rPr lang="en-US" sz="2600" dirty="0"/>
              <a:t> </a:t>
            </a:r>
            <a:r>
              <a:rPr lang="el-GR" sz="2600" dirty="0"/>
              <a:t>ν</a:t>
            </a:r>
            <a:r>
              <a:rPr lang="en-US" sz="2600" dirty="0"/>
              <a:t>-driven convection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7FE853B-843A-6058-A91B-C2A408C7721D}"/>
              </a:ext>
            </a:extLst>
          </p:cNvPr>
          <p:cNvSpPr txBox="1"/>
          <p:nvPr/>
        </p:nvSpPr>
        <p:spPr>
          <a:xfrm>
            <a:off x="457200" y="3941139"/>
            <a:ext cx="556761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There is a </a:t>
            </a:r>
            <a:r>
              <a:rPr lang="en-US" sz="2600" dirty="0">
                <a:solidFill>
                  <a:srgbClr val="00B0F0"/>
                </a:solidFill>
              </a:rPr>
              <a:t>separation</a:t>
            </a:r>
            <a:r>
              <a:rPr lang="en-US" sz="2600" dirty="0"/>
              <a:t> between explosions and failed SN for </a:t>
            </a:r>
            <a:r>
              <a:rPr lang="en-US" sz="2600" dirty="0" err="1">
                <a:solidFill>
                  <a:srgbClr val="00B0F0"/>
                </a:solidFill>
              </a:rPr>
              <a:t>t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r>
              <a:rPr lang="en-US" sz="2600" dirty="0">
                <a:solidFill>
                  <a:srgbClr val="00B0F0"/>
                </a:solidFill>
              </a:rPr>
              <a:t> &lt; 0.4 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D169C1-05CF-5760-4D4C-5F42834828B2}"/>
              </a:ext>
            </a:extLst>
          </p:cNvPr>
          <p:cNvSpPr txBox="1"/>
          <p:nvPr/>
        </p:nvSpPr>
        <p:spPr>
          <a:xfrm>
            <a:off x="626806" y="5256007"/>
            <a:ext cx="516930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How do we connect </a:t>
            </a:r>
            <a:r>
              <a:rPr lang="en-US" sz="2600" dirty="0" err="1"/>
              <a:t>R</a:t>
            </a:r>
            <a:r>
              <a:rPr lang="en-US" sz="2600" baseline="-25000" dirty="0" err="1"/>
              <a:t>surge</a:t>
            </a:r>
            <a:r>
              <a:rPr lang="en-US" sz="2600" dirty="0"/>
              <a:t> and </a:t>
            </a:r>
            <a:r>
              <a:rPr lang="en-US" sz="2600" dirty="0" err="1"/>
              <a:t>t</a:t>
            </a:r>
            <a:r>
              <a:rPr lang="en-US" sz="2600" baseline="-25000" dirty="0" err="1"/>
              <a:t>accr</a:t>
            </a:r>
            <a:r>
              <a:rPr lang="en-US" sz="2600" dirty="0"/>
              <a:t> to properties of the progenitor star?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B8014-B0D1-2773-7616-5F14C86C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78C161-E7EB-48C0-5DC1-9C3AB963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14</a:t>
            </a:fld>
            <a:r>
              <a:rPr lang="en-US"/>
              <a:t> of 20</a:t>
            </a:r>
            <a:endParaRPr lang="en-US" dirty="0"/>
          </a:p>
        </p:txBody>
      </p:sp>
      <p:pic>
        <p:nvPicPr>
          <p:cNvPr id="10" name="Picture 9" descr="Chart, scatter chart&#10;&#10;Description automatically generated">
            <a:extLst>
              <a:ext uri="{FF2B5EF4-FFF2-40B4-BE49-F238E27FC236}">
                <a16:creationId xmlns:a16="http://schemas.microsoft.com/office/drawing/2014/main" id="{9835AF96-DF5F-E308-2E29-BA1E0B7F0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816" y="1958746"/>
            <a:ext cx="6021048" cy="451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6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Diagram&#10;&#10;Description automatically generated">
            <a:extLst>
              <a:ext uri="{FF2B5EF4-FFF2-40B4-BE49-F238E27FC236}">
                <a16:creationId xmlns:a16="http://schemas.microsoft.com/office/drawing/2014/main" id="{E4EEEB1C-B471-A1E3-9218-30ED5F632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65" y="2047572"/>
            <a:ext cx="6505074" cy="4878806"/>
          </a:xfrm>
          <a:prstGeom prst="rect">
            <a:avLst/>
          </a:prstGeom>
        </p:spPr>
      </p:pic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Results</a:t>
            </a:r>
            <a:r>
              <a:rPr lang="it-IT" sz="3700" dirty="0"/>
              <a:t>: </a:t>
            </a:r>
            <a:r>
              <a:rPr lang="it-IT" sz="3700" dirty="0" err="1"/>
              <a:t>R</a:t>
            </a:r>
            <a:r>
              <a:rPr lang="it-IT" sz="3700" baseline="-25000" dirty="0" err="1"/>
              <a:t>accr</a:t>
            </a:r>
            <a:r>
              <a:rPr lang="it-IT" sz="3700" baseline="-25000" dirty="0"/>
              <a:t> </a:t>
            </a:r>
            <a:r>
              <a:rPr lang="it-IT" sz="3700" dirty="0"/>
              <a:t>and </a:t>
            </a:r>
            <a:r>
              <a:rPr lang="it-IT" sz="3700" dirty="0" err="1"/>
              <a:t>t</a:t>
            </a:r>
            <a:r>
              <a:rPr lang="it-IT" sz="3700" baseline="-25000" dirty="0" err="1"/>
              <a:t>accr</a:t>
            </a:r>
            <a:r>
              <a:rPr lang="it-IT" sz="3700" dirty="0"/>
              <a:t> 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4F654B94-9D5A-A1C6-C955-1FBFBAFEC6E0}"/>
              </a:ext>
            </a:extLst>
          </p:cNvPr>
          <p:cNvSpPr/>
          <p:nvPr/>
        </p:nvSpPr>
        <p:spPr>
          <a:xfrm rot="6171561">
            <a:off x="6569967" y="5074030"/>
            <a:ext cx="1771296" cy="1292381"/>
          </a:xfrm>
          <a:prstGeom prst="arc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7A9F00-BC07-A3E7-3CA9-639DD6021A12}"/>
              </a:ext>
            </a:extLst>
          </p:cNvPr>
          <p:cNvSpPr txBox="1"/>
          <p:nvPr/>
        </p:nvSpPr>
        <p:spPr>
          <a:xfrm>
            <a:off x="6572813" y="6311874"/>
            <a:ext cx="127218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t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E119D6-DA64-867C-4A09-46EE5B836BC6}"/>
              </a:ext>
            </a:extLst>
          </p:cNvPr>
          <p:cNvCxnSpPr>
            <a:cxnSpLocks/>
          </p:cNvCxnSpPr>
          <p:nvPr/>
        </p:nvCxnSpPr>
        <p:spPr>
          <a:xfrm>
            <a:off x="6740013" y="5132434"/>
            <a:ext cx="1498451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2C44F5-5924-1A07-8716-2B447EB4536D}"/>
              </a:ext>
            </a:extLst>
          </p:cNvPr>
          <p:cNvSpPr txBox="1"/>
          <p:nvPr/>
        </p:nvSpPr>
        <p:spPr>
          <a:xfrm>
            <a:off x="4942233" y="5707707"/>
            <a:ext cx="105372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R</a:t>
            </a:r>
            <a:r>
              <a:rPr lang="en-US" sz="2600" baseline="-25000" dirty="0" err="1">
                <a:solidFill>
                  <a:srgbClr val="00B0F0"/>
                </a:solidFill>
              </a:rPr>
              <a:t>surge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F83F75-3A7B-D3C0-0F16-FED4DE4B0603}"/>
              </a:ext>
            </a:extLst>
          </p:cNvPr>
          <p:cNvCxnSpPr>
            <a:cxnSpLocks/>
          </p:cNvCxnSpPr>
          <p:nvPr/>
        </p:nvCxnSpPr>
        <p:spPr>
          <a:xfrm>
            <a:off x="6769509" y="3051747"/>
            <a:ext cx="1342104" cy="12215"/>
          </a:xfrm>
          <a:prstGeom prst="line">
            <a:avLst/>
          </a:prstGeom>
          <a:ln w="25400"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46D8C92-8012-ACA2-74B2-A149C4C2A9B8}"/>
              </a:ext>
            </a:extLst>
          </p:cNvPr>
          <p:cNvSpPr txBox="1"/>
          <p:nvPr/>
        </p:nvSpPr>
        <p:spPr>
          <a:xfrm>
            <a:off x="4798674" y="3274083"/>
            <a:ext cx="105372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R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endParaRPr lang="en-US" sz="2600" dirty="0">
              <a:solidFill>
                <a:srgbClr val="00B0F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99EF1A9-CBAA-92B9-8B8C-91F2D9D9B5F4}"/>
              </a:ext>
            </a:extLst>
          </p:cNvPr>
          <p:cNvCxnSpPr>
            <a:cxnSpLocks/>
          </p:cNvCxnSpPr>
          <p:nvPr/>
        </p:nvCxnSpPr>
        <p:spPr>
          <a:xfrm flipH="1">
            <a:off x="5535580" y="3108206"/>
            <a:ext cx="1171391" cy="490022"/>
          </a:xfrm>
          <a:prstGeom prst="straightConnector1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F617AA7-8B32-2903-9D67-B3E233382C33}"/>
              </a:ext>
            </a:extLst>
          </p:cNvPr>
          <p:cNvCxnSpPr>
            <a:cxnSpLocks/>
          </p:cNvCxnSpPr>
          <p:nvPr/>
        </p:nvCxnSpPr>
        <p:spPr>
          <a:xfrm flipH="1">
            <a:off x="5682003" y="5154026"/>
            <a:ext cx="1003995" cy="724664"/>
          </a:xfrm>
          <a:prstGeom prst="straightConnector1">
            <a:avLst/>
          </a:prstGeom>
          <a:ln w="25400">
            <a:solidFill>
              <a:schemeClr val="tx1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8222456-E4A5-0D93-C432-7CB9EE06A376}"/>
              </a:ext>
            </a:extLst>
          </p:cNvPr>
          <p:cNvSpPr txBox="1"/>
          <p:nvPr/>
        </p:nvSpPr>
        <p:spPr>
          <a:xfrm>
            <a:off x="671052" y="2163584"/>
            <a:ext cx="4402392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How do we connect </a:t>
            </a:r>
            <a:r>
              <a:rPr lang="en-US" sz="2600" dirty="0" err="1"/>
              <a:t>R</a:t>
            </a:r>
            <a:r>
              <a:rPr lang="en-US" sz="2600" baseline="-25000" dirty="0" err="1"/>
              <a:t>surge</a:t>
            </a:r>
            <a:r>
              <a:rPr lang="en-US" sz="2600" dirty="0"/>
              <a:t> and </a:t>
            </a:r>
            <a:r>
              <a:rPr lang="en-US" sz="2600" dirty="0" err="1"/>
              <a:t>t</a:t>
            </a:r>
            <a:r>
              <a:rPr lang="en-US" sz="2600" baseline="-25000" dirty="0" err="1"/>
              <a:t>accr</a:t>
            </a:r>
            <a:r>
              <a:rPr lang="en-US" sz="2600" dirty="0"/>
              <a:t> to properties of the progenitor star?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2BC4BA-B01A-C2F4-D572-682330D61F52}"/>
              </a:ext>
            </a:extLst>
          </p:cNvPr>
          <p:cNvSpPr txBox="1"/>
          <p:nvPr/>
        </p:nvSpPr>
        <p:spPr>
          <a:xfrm>
            <a:off x="671052" y="3738635"/>
            <a:ext cx="44023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For </a:t>
            </a:r>
            <a:r>
              <a:rPr lang="en-US" sz="2600" dirty="0" err="1"/>
              <a:t>t</a:t>
            </a:r>
            <a:r>
              <a:rPr lang="en-US" sz="2600" baseline="-25000" dirty="0" err="1"/>
              <a:t>accr</a:t>
            </a:r>
            <a:r>
              <a:rPr lang="en-US" sz="2600" dirty="0"/>
              <a:t> &lt; 0.4 one can see that </a:t>
            </a:r>
          </a:p>
          <a:p>
            <a:pPr algn="ctr">
              <a:lnSpc>
                <a:spcPct val="90000"/>
              </a:lnSpc>
            </a:pPr>
            <a:r>
              <a:rPr lang="en-US" sz="2600" dirty="0" err="1">
                <a:solidFill>
                  <a:srgbClr val="00B0F0"/>
                </a:solidFill>
              </a:rPr>
              <a:t>R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r>
              <a:rPr lang="en-US" sz="2600" baseline="-25000" dirty="0">
                <a:solidFill>
                  <a:srgbClr val="00B0F0"/>
                </a:solidFill>
              </a:rPr>
              <a:t> </a:t>
            </a:r>
            <a:r>
              <a:rPr lang="en-US" sz="2600" dirty="0">
                <a:solidFill>
                  <a:srgbClr val="00B0F0"/>
                </a:solidFill>
              </a:rPr>
              <a:t>∝ 1/</a:t>
            </a:r>
            <a:r>
              <a:rPr lang="en-US" sz="2600" dirty="0" err="1">
                <a:solidFill>
                  <a:srgbClr val="00B0F0"/>
                </a:solidFill>
              </a:rPr>
              <a:t>t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endParaRPr lang="en-US" sz="2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6BC8EE-FBF2-6E2A-906F-070BA8DAE96D}"/>
                  </a:ext>
                </a:extLst>
              </p:cNvPr>
              <p:cNvSpPr txBox="1"/>
              <p:nvPr/>
            </p:nvSpPr>
            <p:spPr>
              <a:xfrm>
                <a:off x="736479" y="4953587"/>
                <a:ext cx="4402392" cy="1172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600" dirty="0"/>
                  <a:t>One can then show that: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600" dirty="0" err="1">
                    <a:solidFill>
                      <a:srgbClr val="00B0F0"/>
                    </a:solidFill>
                  </a:rPr>
                  <a:t>R</a:t>
                </a:r>
                <a:r>
                  <a:rPr lang="en-US" sz="2600" baseline="-25000" dirty="0" err="1">
                    <a:solidFill>
                      <a:srgbClr val="00B0F0"/>
                    </a:solidFill>
                  </a:rPr>
                  <a:t>surge</a:t>
                </a:r>
                <a:r>
                  <a:rPr lang="en-US" sz="2600" dirty="0">
                    <a:solidFill>
                      <a:srgbClr val="00B0F0"/>
                    </a:solidFill>
                  </a:rPr>
                  <a:t> / </a:t>
                </a:r>
                <a:r>
                  <a:rPr lang="en-US" sz="2600" dirty="0" err="1">
                    <a:solidFill>
                      <a:srgbClr val="00B0F0"/>
                    </a:solidFill>
                  </a:rPr>
                  <a:t>R</a:t>
                </a:r>
                <a:r>
                  <a:rPr lang="en-US" sz="2600" baseline="-25000" dirty="0" err="1">
                    <a:solidFill>
                      <a:srgbClr val="00B0F0"/>
                    </a:solidFill>
                  </a:rPr>
                  <a:t>accr</a:t>
                </a:r>
                <a:r>
                  <a:rPr lang="en-US" sz="2600" baseline="-25000" dirty="0">
                    <a:solidFill>
                      <a:srgbClr val="00B0F0"/>
                    </a:solidFill>
                  </a:rPr>
                  <a:t> </a:t>
                </a:r>
                <a:r>
                  <a:rPr lang="en-US" sz="2600" dirty="0">
                    <a:solidFill>
                      <a:srgbClr val="00B0F0"/>
                    </a:solidFill>
                  </a:rPr>
                  <a:t>∝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6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l-GR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ρ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rgbClr val="00B0F0"/>
                    </a:solidFill>
                  </a:rPr>
                  <a:t> /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ρ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600" dirty="0">
                  <a:solidFill>
                    <a:srgbClr val="00B0F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sz="2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26BC8EE-FBF2-6E2A-906F-070BA8DAE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79" y="4953587"/>
                <a:ext cx="4402392" cy="1172629"/>
              </a:xfrm>
              <a:prstGeom prst="rect">
                <a:avLst/>
              </a:prstGeom>
              <a:blipFill>
                <a:blip r:embed="rId4"/>
                <a:stretch>
                  <a:fillRect t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EB06FB87-22F3-ECE3-C699-04278964903D}"/>
              </a:ext>
            </a:extLst>
          </p:cNvPr>
          <p:cNvSpPr txBox="1"/>
          <p:nvPr/>
        </p:nvSpPr>
        <p:spPr>
          <a:xfrm>
            <a:off x="6239314" y="1690352"/>
            <a:ext cx="5626711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Example of a 21 M</a:t>
            </a:r>
            <a:r>
              <a:rPr lang="en-US" sz="2600" baseline="-25000" dirty="0"/>
              <a:t>⨀ </a:t>
            </a:r>
            <a:r>
              <a:rPr lang="en-US" sz="2600" dirty="0">
                <a:solidFill>
                  <a:srgbClr val="00B0F0"/>
                </a:solidFill>
              </a:rPr>
              <a:t>without</a:t>
            </a:r>
            <a:r>
              <a:rPr lang="en-US" sz="2600" dirty="0"/>
              <a:t> convection</a:t>
            </a:r>
            <a:endParaRPr lang="en-US" sz="2600" baseline="-25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0816F-9A64-C32B-AF5C-C24D0BCA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25254E-BCFC-F444-45FB-A92DD0C5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15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7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/>
              <a:t>Results: </a:t>
            </a:r>
            <a:r>
              <a:rPr lang="en-US" sz="4000" dirty="0"/>
              <a:t>our criterion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21A4E3-6747-BB0C-A953-A5C04932D9A0}"/>
              </a:ext>
            </a:extLst>
          </p:cNvPr>
          <p:cNvSpPr txBox="1"/>
          <p:nvPr/>
        </p:nvSpPr>
        <p:spPr>
          <a:xfrm>
            <a:off x="893389" y="1971925"/>
            <a:ext cx="505553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We are ready to formulate our criterion for stars with mass &gt; 13 M</a:t>
            </a:r>
            <a:r>
              <a:rPr lang="en-US" sz="2400" baseline="-25000" dirty="0"/>
              <a:t>⨀ </a:t>
            </a:r>
            <a:r>
              <a:rPr lang="en-US" sz="24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F4B25AF-6E7D-93C6-AD65-EC4FCA6C4B06}"/>
                  </a:ext>
                </a:extLst>
              </p:cNvPr>
              <p:cNvSpPr txBox="1"/>
              <p:nvPr/>
            </p:nvSpPr>
            <p:spPr>
              <a:xfrm>
                <a:off x="59784" y="3003785"/>
                <a:ext cx="6326246" cy="2098331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400" dirty="0"/>
                  <a:t>If </a:t>
                </a:r>
                <a:r>
                  <a:rPr lang="en-US" sz="2400" dirty="0" err="1"/>
                  <a:t>t</a:t>
                </a:r>
                <a:r>
                  <a:rPr lang="en-US" sz="2400" baseline="-25000" dirty="0" err="1"/>
                  <a:t>accr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400" dirty="0"/>
                  <a:t> 0.4 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3 </m:t>
                            </m:r>
                            <m:sSubSup>
                              <m:sSub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b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16 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≳</m:t>
                    </m:r>
                  </m:oMath>
                </a14:m>
                <a:r>
                  <a:rPr lang="en-US" sz="2400" dirty="0"/>
                  <a:t> 0.25  </a:t>
                </a:r>
                <a:r>
                  <a:rPr lang="en-US" sz="2400" dirty="0">
                    <a:solidFill>
                      <a:srgbClr val="00B0F0"/>
                    </a:solidFill>
                  </a:rPr>
                  <a:t>failed SN</a:t>
                </a:r>
                <a:endParaRPr lang="en-US" sz="2400" dirty="0"/>
              </a:p>
              <a:p>
                <a:pPr algn="ctr">
                  <a:lnSpc>
                    <a:spcPct val="90000"/>
                  </a:lnSpc>
                </a:pPr>
                <a:endParaRPr lang="en-US" sz="2400" dirty="0"/>
              </a:p>
              <a:p>
                <a:pPr algn="ctr">
                  <a:lnSpc>
                    <a:spcPct val="90000"/>
                  </a:lnSpc>
                </a:pPr>
                <a:r>
                  <a:rPr lang="en-US" sz="2400" dirty="0"/>
                  <a:t>Otherwise</a:t>
                </a:r>
              </a:p>
              <a:p>
                <a:pPr>
                  <a:lnSpc>
                    <a:spcPct val="90000"/>
                  </a:lnSpc>
                </a:pPr>
                <a:endParaRPr lang="en-US" sz="2400" dirty="0"/>
              </a:p>
              <a:p>
                <a:pPr>
                  <a:lnSpc>
                    <a:spcPct val="90000"/>
                  </a:lnSpc>
                </a:pPr>
                <a:r>
                  <a:rPr lang="en-US" sz="2400" dirty="0"/>
                  <a:t>If </a:t>
                </a:r>
                <a:r>
                  <a:rPr lang="en-US" sz="2400" dirty="0" err="1"/>
                  <a:t>R</a:t>
                </a:r>
                <a:r>
                  <a:rPr lang="en-US" sz="2400" baseline="-25000" dirty="0" err="1"/>
                  <a:t>surge</a:t>
                </a:r>
                <a:r>
                  <a:rPr lang="en-US" sz="2400" dirty="0"/>
                  <a:t> / </a:t>
                </a:r>
                <a:r>
                  <a:rPr lang="en-US" sz="2400" dirty="0" err="1"/>
                  <a:t>R</a:t>
                </a:r>
                <a:r>
                  <a:rPr lang="en-US" sz="2400" baseline="-25000" dirty="0" err="1"/>
                  <a:t>accr</a:t>
                </a:r>
                <a:r>
                  <a:rPr lang="en-US" sz="2400" dirty="0"/>
                  <a:t> &gt; 0.04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sz="2400" dirty="0"/>
                          <m:t>ρ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/>
                  <a:t> /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2400" dirty="0"/>
                          <m:t>ρ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/>
                  <a:t> &gt; 0.08 </a:t>
                </a:r>
                <a:r>
                  <a:rPr lang="en-US" sz="2400" dirty="0">
                    <a:solidFill>
                      <a:srgbClr val="00B0F0"/>
                    </a:solidFill>
                  </a:rPr>
                  <a:t>explosion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F4B25AF-6E7D-93C6-AD65-EC4FCA6C4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4" y="3003785"/>
                <a:ext cx="6326246" cy="2098331"/>
              </a:xfrm>
              <a:prstGeom prst="rect">
                <a:avLst/>
              </a:prstGeom>
              <a:blipFill>
                <a:blip r:embed="rId3"/>
                <a:stretch>
                  <a:fillRect l="-1442" r="-96" b="-5491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3952A8AB-798E-2D0C-E5C8-60BAC451D4D5}"/>
              </a:ext>
            </a:extLst>
          </p:cNvPr>
          <p:cNvSpPr txBox="1"/>
          <p:nvPr/>
        </p:nvSpPr>
        <p:spPr>
          <a:xfrm>
            <a:off x="997074" y="5518913"/>
            <a:ext cx="44023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Only ~ 4.5 % of progenitor stars are mislabeled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C6997-2DA0-925A-C2C7-951D5312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DF8360C-2B18-ED21-BBA7-A45AA9B4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16</a:t>
            </a:fld>
            <a:r>
              <a:rPr lang="en-US"/>
              <a:t> of 20</a:t>
            </a:r>
            <a:endParaRPr lang="en-US" dirty="0"/>
          </a:p>
        </p:txBody>
      </p:sp>
      <p:pic>
        <p:nvPicPr>
          <p:cNvPr id="13" name="Picture 12" descr="Chart, scatter chart&#10;&#10;Description automatically generated">
            <a:extLst>
              <a:ext uri="{FF2B5EF4-FFF2-40B4-BE49-F238E27FC236}">
                <a16:creationId xmlns:a16="http://schemas.microsoft.com/office/drawing/2014/main" id="{C8EC83F2-2343-2302-DBB1-C305064E74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678" y="2094270"/>
            <a:ext cx="5668162" cy="425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9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picture containing chart&#10;&#10;Description automatically generated">
            <a:extLst>
              <a:ext uri="{FF2B5EF4-FFF2-40B4-BE49-F238E27FC236}">
                <a16:creationId xmlns:a16="http://schemas.microsoft.com/office/drawing/2014/main" id="{A7BA36B1-FC5A-5522-E9CA-1E60382C4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668" y="4442929"/>
            <a:ext cx="6480765" cy="927248"/>
          </a:xfrm>
          <a:prstGeom prst="rect">
            <a:avLst/>
          </a:prstGeom>
        </p:spPr>
      </p:pic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700" dirty="0"/>
              <a:t>Comparison with previous studies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51906D-1F8E-6AAB-536D-9211200DE104}"/>
              </a:ext>
            </a:extLst>
          </p:cNvPr>
          <p:cNvSpPr txBox="1"/>
          <p:nvPr/>
        </p:nvSpPr>
        <p:spPr>
          <a:xfrm>
            <a:off x="3785798" y="1759816"/>
            <a:ext cx="4620403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It’s still work in progress!</a:t>
            </a:r>
          </a:p>
        </p:txBody>
      </p:sp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E9CBDDAA-5373-C080-2EB0-E36502862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668" y="3107178"/>
            <a:ext cx="6480765" cy="119228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8B1F1FD-9762-CDFC-2C9E-A37F0F33DA6E}"/>
              </a:ext>
            </a:extLst>
          </p:cNvPr>
          <p:cNvSpPr txBox="1"/>
          <p:nvPr/>
        </p:nvSpPr>
        <p:spPr>
          <a:xfrm>
            <a:off x="132734" y="3663045"/>
            <a:ext cx="1885275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 err="1"/>
              <a:t>Ertl</a:t>
            </a:r>
            <a:r>
              <a:rPr lang="en-US" sz="2600" dirty="0"/>
              <a:t> (2016)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489455-A1C1-75D1-7432-376D8130236C}"/>
              </a:ext>
            </a:extLst>
          </p:cNvPr>
          <p:cNvSpPr txBox="1"/>
          <p:nvPr/>
        </p:nvSpPr>
        <p:spPr>
          <a:xfrm>
            <a:off x="132735" y="4716361"/>
            <a:ext cx="188527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This work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D60BB04-DF77-BC15-91F2-87C57A4F5A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009" y="5515980"/>
            <a:ext cx="6486263" cy="2245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AD44394-7E33-EC73-1095-D4DA93B6CC4E}"/>
              </a:ext>
            </a:extLst>
          </p:cNvPr>
          <p:cNvSpPr/>
          <p:nvPr/>
        </p:nvSpPr>
        <p:spPr>
          <a:xfrm>
            <a:off x="2891947" y="3164934"/>
            <a:ext cx="1024958" cy="809029"/>
          </a:xfrm>
          <a:prstGeom prst="rect">
            <a:avLst/>
          </a:prstGeom>
          <a:noFill/>
          <a:ln w="508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350173-AC83-8850-7D1D-140524BF9902}"/>
              </a:ext>
            </a:extLst>
          </p:cNvPr>
          <p:cNvSpPr/>
          <p:nvPr/>
        </p:nvSpPr>
        <p:spPr>
          <a:xfrm>
            <a:off x="2891946" y="4480409"/>
            <a:ext cx="1024959" cy="615820"/>
          </a:xfrm>
          <a:prstGeom prst="rect">
            <a:avLst/>
          </a:prstGeom>
          <a:noFill/>
          <a:ln w="508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2D526A-C8F8-6A36-B2EF-D07FF36A8BC5}"/>
              </a:ext>
            </a:extLst>
          </p:cNvPr>
          <p:cNvSpPr/>
          <p:nvPr/>
        </p:nvSpPr>
        <p:spPr>
          <a:xfrm>
            <a:off x="6097262" y="4481138"/>
            <a:ext cx="1024959" cy="615820"/>
          </a:xfrm>
          <a:prstGeom prst="rect">
            <a:avLst/>
          </a:prstGeom>
          <a:noFill/>
          <a:ln w="508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C59642C-27F6-D392-5F11-026EFA6E950F}"/>
              </a:ext>
            </a:extLst>
          </p:cNvPr>
          <p:cNvSpPr/>
          <p:nvPr/>
        </p:nvSpPr>
        <p:spPr>
          <a:xfrm>
            <a:off x="6097262" y="3164934"/>
            <a:ext cx="1024959" cy="809029"/>
          </a:xfrm>
          <a:prstGeom prst="rect">
            <a:avLst/>
          </a:prstGeom>
          <a:noFill/>
          <a:ln w="508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333B0F-A617-1356-508C-2AC59567A75D}"/>
                  </a:ext>
                </a:extLst>
              </p:cNvPr>
              <p:cNvSpPr txBox="1"/>
              <p:nvPr/>
            </p:nvSpPr>
            <p:spPr>
              <a:xfrm>
                <a:off x="8943749" y="3099804"/>
                <a:ext cx="2984101" cy="2613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600" dirty="0"/>
                  <a:t>There are two ranges where our results differ from </a:t>
                </a:r>
                <a:r>
                  <a:rPr lang="en-US" sz="2600" dirty="0" err="1"/>
                  <a:t>Ertl</a:t>
                </a:r>
                <a:r>
                  <a:rPr lang="en-US" sz="2600" dirty="0"/>
                  <a:t> (2016):</a:t>
                </a:r>
              </a:p>
              <a:p>
                <a:pPr algn="ctr">
                  <a:lnSpc>
                    <a:spcPct val="90000"/>
                  </a:lnSpc>
                </a:pPr>
                <a:endParaRPr lang="en-US" sz="2600" dirty="0"/>
              </a:p>
              <a:p>
                <a:pPr algn="ctr">
                  <a:lnSpc>
                    <a:spcPct val="90000"/>
                  </a:lnSpc>
                </a:pPr>
                <a:r>
                  <a:rPr lang="en-US" sz="2600" dirty="0"/>
                  <a:t>12 </a:t>
                </a:r>
                <a14:m>
                  <m:oMath xmlns:m="http://schemas.openxmlformats.org/officeDocument/2006/math">
                    <m:r>
                      <a:rPr lang="en-US" sz="2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dirty="0"/>
                  <a:t> M </a:t>
                </a:r>
                <a14:m>
                  <m:oMath xmlns:m="http://schemas.openxmlformats.org/officeDocument/2006/math">
                    <m:r>
                      <a:rPr lang="en-US" sz="2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dirty="0"/>
                  <a:t> 15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600" dirty="0"/>
                  <a:t>22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dirty="0"/>
                  <a:t> M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dirty="0"/>
                  <a:t> 25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333B0F-A617-1356-508C-2AC59567A7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749" y="3099804"/>
                <a:ext cx="2984101" cy="2613023"/>
              </a:xfrm>
              <a:prstGeom prst="rect">
                <a:avLst/>
              </a:prstGeom>
              <a:blipFill>
                <a:blip r:embed="rId6"/>
                <a:stretch>
                  <a:fillRect l="-3265" t="-3497" r="-5714" b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962EC49-DBB6-6809-01FD-5C147B30DDC7}"/>
              </a:ext>
            </a:extLst>
          </p:cNvPr>
          <p:cNvSpPr txBox="1"/>
          <p:nvPr/>
        </p:nvSpPr>
        <p:spPr>
          <a:xfrm>
            <a:off x="4640623" y="2232252"/>
            <a:ext cx="194365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= explosion</a:t>
            </a:r>
          </a:p>
          <a:p>
            <a:pPr algn="ctr">
              <a:lnSpc>
                <a:spcPct val="90000"/>
              </a:lnSpc>
            </a:pPr>
            <a:r>
              <a:rPr lang="en-US" sz="2600" dirty="0"/>
              <a:t>= failed SN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0DA6E0-AFFA-F872-D20A-E23455695864}"/>
              </a:ext>
            </a:extLst>
          </p:cNvPr>
          <p:cNvSpPr/>
          <p:nvPr/>
        </p:nvSpPr>
        <p:spPr>
          <a:xfrm>
            <a:off x="4421214" y="2340307"/>
            <a:ext cx="365760" cy="18288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C88DF0-883D-146E-E76E-26A1D05E3667}"/>
              </a:ext>
            </a:extLst>
          </p:cNvPr>
          <p:cNvSpPr/>
          <p:nvPr/>
        </p:nvSpPr>
        <p:spPr>
          <a:xfrm>
            <a:off x="4426132" y="2625439"/>
            <a:ext cx="36576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64B2165-E3B1-03E2-5A2E-7B5E4C48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F91F51-6517-7568-E054-EBD05F7A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17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700" dirty="0"/>
              <a:t>Comparison with previous studies</a:t>
            </a:r>
            <a:br>
              <a:rPr lang="it-IT" sz="3700" dirty="0"/>
            </a:br>
            <a:endParaRPr lang="en-US" sz="3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F65E11-BFBB-A9EA-F8CD-3C776C1A659A}"/>
                  </a:ext>
                </a:extLst>
              </p:cNvPr>
              <p:cNvSpPr txBox="1"/>
              <p:nvPr/>
            </p:nvSpPr>
            <p:spPr>
              <a:xfrm>
                <a:off x="2076594" y="1799810"/>
                <a:ext cx="2259432" cy="452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600" b="1" dirty="0"/>
                  <a:t>12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b="1" dirty="0"/>
                  <a:t> M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b="1" dirty="0"/>
                  <a:t> 15: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F65E11-BFBB-A9EA-F8CD-3C776C1A6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594" y="1799810"/>
                <a:ext cx="2259432" cy="452432"/>
              </a:xfrm>
              <a:prstGeom prst="rect">
                <a:avLst/>
              </a:prstGeom>
              <a:blipFill>
                <a:blip r:embed="rId3"/>
                <a:stretch>
                  <a:fillRect l="-4865" t="-20270" b="-35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4A89196-57E9-A0E3-428F-C980982B05B9}"/>
                  </a:ext>
                </a:extLst>
              </p:cNvPr>
              <p:cNvSpPr txBox="1"/>
              <p:nvPr/>
            </p:nvSpPr>
            <p:spPr>
              <a:xfrm>
                <a:off x="352655" y="2456233"/>
                <a:ext cx="5498032" cy="1172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600" b="1" i="1" dirty="0" err="1"/>
                  <a:t>Ertl</a:t>
                </a:r>
                <a:r>
                  <a:rPr lang="en-US" sz="2600" b="1" i="1" dirty="0"/>
                  <a:t> (2016):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600" dirty="0">
                    <a:solidFill>
                      <a:srgbClr val="00B0F0"/>
                    </a:solidFill>
                  </a:rPr>
                  <a:t>Small accretion rates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600" dirty="0">
                    <a:solidFill>
                      <a:srgbClr val="00B0F0"/>
                    </a:solidFill>
                  </a:rPr>
                  <a:t> Small luminosities</a:t>
                </a:r>
                <a:r>
                  <a:rPr lang="en-US" sz="2600" dirty="0"/>
                  <a:t> that result in </a:t>
                </a:r>
                <a:r>
                  <a:rPr lang="en-US" sz="2600" dirty="0">
                    <a:solidFill>
                      <a:srgbClr val="00B0F0"/>
                    </a:solidFill>
                  </a:rPr>
                  <a:t>explosions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4A89196-57E9-A0E3-428F-C980982B0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55" y="2456233"/>
                <a:ext cx="5498032" cy="1172629"/>
              </a:xfrm>
              <a:prstGeom prst="rect">
                <a:avLst/>
              </a:prstGeom>
              <a:blipFill>
                <a:blip r:embed="rId4"/>
                <a:stretch>
                  <a:fillRect t="-781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DBC46CB8-BA13-9A8D-FEAE-7EB9F59EF103}"/>
              </a:ext>
            </a:extLst>
          </p:cNvPr>
          <p:cNvSpPr txBox="1"/>
          <p:nvPr/>
        </p:nvSpPr>
        <p:spPr>
          <a:xfrm>
            <a:off x="258032" y="4077768"/>
            <a:ext cx="557741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b="1" i="1" dirty="0"/>
              <a:t>This work:</a:t>
            </a:r>
          </a:p>
          <a:p>
            <a:pPr algn="ctr">
              <a:lnSpc>
                <a:spcPct val="90000"/>
              </a:lnSpc>
            </a:pPr>
            <a:r>
              <a:rPr lang="en-US" sz="2600" dirty="0"/>
              <a:t>They either have </a:t>
            </a:r>
            <a:r>
              <a:rPr lang="en-US" sz="2600" dirty="0">
                <a:solidFill>
                  <a:srgbClr val="00B0F0"/>
                </a:solidFill>
              </a:rPr>
              <a:t>large </a:t>
            </a:r>
            <a:r>
              <a:rPr lang="en-US" sz="2600" dirty="0" err="1">
                <a:solidFill>
                  <a:srgbClr val="00B0F0"/>
                </a:solidFill>
              </a:rPr>
              <a:t>t</a:t>
            </a:r>
            <a:r>
              <a:rPr lang="en-US" sz="2600" baseline="-25000" dirty="0" err="1">
                <a:solidFill>
                  <a:srgbClr val="00B0F0"/>
                </a:solidFill>
              </a:rPr>
              <a:t>accr</a:t>
            </a:r>
            <a:r>
              <a:rPr lang="en-US" sz="2600" dirty="0"/>
              <a:t>, and therefore result in </a:t>
            </a:r>
            <a:r>
              <a:rPr lang="en-US" sz="2600" dirty="0">
                <a:solidFill>
                  <a:srgbClr val="00B0F0"/>
                </a:solidFill>
              </a:rPr>
              <a:t>failed SN </a:t>
            </a:r>
            <a:r>
              <a:rPr lang="en-US" sz="2600" dirty="0"/>
              <a:t>or they have small </a:t>
            </a:r>
            <a:r>
              <a:rPr lang="en-US" sz="2600" dirty="0" err="1"/>
              <a:t>t</a:t>
            </a:r>
            <a:r>
              <a:rPr lang="en-US" sz="2600" baseline="-25000" dirty="0" err="1"/>
              <a:t>accr</a:t>
            </a:r>
            <a:r>
              <a:rPr lang="en-US" sz="2600" baseline="-25000" dirty="0"/>
              <a:t> </a:t>
            </a:r>
            <a:r>
              <a:rPr lang="en-US" sz="2600" dirty="0"/>
              <a:t>but also </a:t>
            </a:r>
            <a:r>
              <a:rPr lang="en-US" sz="2600" dirty="0">
                <a:solidFill>
                  <a:srgbClr val="00B0F0"/>
                </a:solidFill>
              </a:rPr>
              <a:t>small </a:t>
            </a:r>
            <a:r>
              <a:rPr lang="en-US" sz="2600" dirty="0" err="1">
                <a:solidFill>
                  <a:srgbClr val="00B0F0"/>
                </a:solidFill>
              </a:rPr>
              <a:t>R</a:t>
            </a:r>
            <a:r>
              <a:rPr lang="en-US" sz="2600" baseline="-25000" dirty="0" err="1">
                <a:solidFill>
                  <a:srgbClr val="00B0F0"/>
                </a:solidFill>
              </a:rPr>
              <a:t>surge</a:t>
            </a:r>
            <a:r>
              <a:rPr lang="en-US" sz="2600" baseline="-25000" dirty="0">
                <a:solidFill>
                  <a:srgbClr val="00B0F0"/>
                </a:solidFill>
              </a:rPr>
              <a:t> </a:t>
            </a:r>
            <a:r>
              <a:rPr lang="en-US" sz="2600" dirty="0"/>
              <a:t>and result in </a:t>
            </a:r>
            <a:r>
              <a:rPr lang="en-US" sz="2600" dirty="0">
                <a:solidFill>
                  <a:srgbClr val="00B0F0"/>
                </a:solidFill>
              </a:rPr>
              <a:t>failed SN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17F70CA-71FB-E83D-9F69-09F3E39D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8AFCDE-1CE5-F250-3303-E56E3DE2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18</a:t>
            </a:fld>
            <a:r>
              <a:rPr lang="en-US"/>
              <a:t> of 20</a:t>
            </a:r>
            <a:endParaRPr lang="en-US" dirty="0"/>
          </a:p>
        </p:txBody>
      </p:sp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0C6A314C-6AAD-0746-832E-6D6840D459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87" y="1799810"/>
            <a:ext cx="6093639" cy="457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0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700" dirty="0"/>
              <a:t>Comparison with previous studies</a:t>
            </a:r>
            <a:br>
              <a:rPr lang="it-IT" sz="3700" dirty="0"/>
            </a:br>
            <a:endParaRPr lang="en-US" sz="3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54E98D-9A69-2467-5735-EB48337CA799}"/>
                  </a:ext>
                </a:extLst>
              </p:cNvPr>
              <p:cNvSpPr txBox="1"/>
              <p:nvPr/>
            </p:nvSpPr>
            <p:spPr>
              <a:xfrm>
                <a:off x="2076593" y="1799810"/>
                <a:ext cx="2362671" cy="452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600" b="1" dirty="0"/>
                  <a:t>22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b="1" dirty="0"/>
                  <a:t> M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</m:oMath>
                </a14:m>
                <a:r>
                  <a:rPr lang="en-US" sz="2600" b="1" dirty="0"/>
                  <a:t> 25: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54E98D-9A69-2467-5735-EB48337CA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593" y="1799810"/>
                <a:ext cx="2362671" cy="452432"/>
              </a:xfrm>
              <a:prstGeom prst="rect">
                <a:avLst/>
              </a:prstGeom>
              <a:blipFill>
                <a:blip r:embed="rId3"/>
                <a:stretch>
                  <a:fillRect l="-4651" t="-20270" b="-35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A4384D-E0C8-02BC-6D74-592F576885EE}"/>
                  </a:ext>
                </a:extLst>
              </p:cNvPr>
              <p:cNvSpPr txBox="1"/>
              <p:nvPr/>
            </p:nvSpPr>
            <p:spPr>
              <a:xfrm>
                <a:off x="352655" y="2456233"/>
                <a:ext cx="5498032" cy="1172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600" b="1" i="1" dirty="0" err="1"/>
                  <a:t>Ertl</a:t>
                </a:r>
                <a:r>
                  <a:rPr lang="en-US" sz="2600" b="1" i="1" dirty="0"/>
                  <a:t> (2016):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600" dirty="0">
                    <a:solidFill>
                      <a:srgbClr val="00B0F0"/>
                    </a:solidFill>
                  </a:rPr>
                  <a:t>Large accretion rates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600" dirty="0">
                    <a:solidFill>
                      <a:srgbClr val="00B0F0"/>
                    </a:solidFill>
                  </a:rPr>
                  <a:t> Large luminosities</a:t>
                </a:r>
                <a:r>
                  <a:rPr lang="en-US" sz="2600" dirty="0"/>
                  <a:t> that result in </a:t>
                </a:r>
                <a:r>
                  <a:rPr lang="en-US" sz="2600" dirty="0">
                    <a:solidFill>
                      <a:srgbClr val="00B0F0"/>
                    </a:solidFill>
                  </a:rPr>
                  <a:t>failed SN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A4384D-E0C8-02BC-6D74-592F57688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55" y="2456233"/>
                <a:ext cx="5498032" cy="1172629"/>
              </a:xfrm>
              <a:prstGeom prst="rect">
                <a:avLst/>
              </a:prstGeom>
              <a:blipFill>
                <a:blip r:embed="rId4"/>
                <a:stretch>
                  <a:fillRect t="-781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55D076-CF7B-DCF6-A1F3-0852822431F6}"/>
                  </a:ext>
                </a:extLst>
              </p:cNvPr>
              <p:cNvSpPr txBox="1"/>
              <p:nvPr/>
            </p:nvSpPr>
            <p:spPr>
              <a:xfrm>
                <a:off x="258032" y="4077768"/>
                <a:ext cx="5577414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600" b="1" i="1" dirty="0"/>
                  <a:t>This work: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600" dirty="0">
                    <a:solidFill>
                      <a:srgbClr val="00B0F0"/>
                    </a:solidFill>
                  </a:rPr>
                  <a:t>Large accretion rates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600" dirty="0">
                    <a:solidFill>
                      <a:srgbClr val="00B0F0"/>
                    </a:solidFill>
                  </a:rPr>
                  <a:t> Prolonged heating </a:t>
                </a:r>
                <a:r>
                  <a:rPr lang="en-US" sz="2600" dirty="0"/>
                  <a:t>and therefore even with large(-</a:t>
                </a:r>
                <a:r>
                  <a:rPr lang="en-US" sz="2600" dirty="0" err="1"/>
                  <a:t>ish</a:t>
                </a:r>
                <a:r>
                  <a:rPr lang="en-US" sz="2600" dirty="0"/>
                  <a:t>) </a:t>
                </a:r>
                <a:r>
                  <a:rPr lang="en-US" sz="2600" dirty="0" err="1"/>
                  <a:t>t</a:t>
                </a:r>
                <a:r>
                  <a:rPr lang="en-US" sz="2600" baseline="-25000" dirty="0" err="1"/>
                  <a:t>accr</a:t>
                </a:r>
                <a:r>
                  <a:rPr lang="en-US" sz="2600" baseline="-25000" dirty="0"/>
                  <a:t> </a:t>
                </a:r>
                <a:r>
                  <a:rPr lang="en-US" sz="2600" dirty="0"/>
                  <a:t>they result in </a:t>
                </a:r>
                <a:r>
                  <a:rPr lang="en-US" sz="2600" dirty="0">
                    <a:solidFill>
                      <a:srgbClr val="00B0F0"/>
                    </a:solidFill>
                  </a:rPr>
                  <a:t>explosions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55D076-CF7B-DCF6-A1F3-085282243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32" y="4077768"/>
                <a:ext cx="5577414" cy="1532727"/>
              </a:xfrm>
              <a:prstGeom prst="rect">
                <a:avLst/>
              </a:prstGeom>
              <a:blipFill>
                <a:blip r:embed="rId6"/>
                <a:stretch>
                  <a:fillRect t="-5976" b="-9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98965A-DDEC-59DB-6EED-D74737E2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3FDE5E00-808D-2909-0D65-03DCEA38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19</a:t>
            </a:fld>
            <a:r>
              <a:rPr lang="en-US"/>
              <a:t> of 20</a:t>
            </a:r>
            <a:endParaRPr lang="en-US" dirty="0"/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BD64E088-3A5F-DAD6-4428-D0B3A21F7A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194" y="1799810"/>
            <a:ext cx="6093639" cy="457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7">
            <a:extLst>
              <a:ext uri="{FF2B5EF4-FFF2-40B4-BE49-F238E27FC236}">
                <a16:creationId xmlns:a16="http://schemas.microsoft.com/office/drawing/2014/main" id="{2C3EC9C1-4BCB-496D-81BF-BE93C14835CD}"/>
              </a:ext>
            </a:extLst>
          </p:cNvPr>
          <p:cNvSpPr>
            <a:spLocks noChangeAspect="1"/>
          </p:cNvSpPr>
          <p:nvPr/>
        </p:nvSpPr>
        <p:spPr>
          <a:xfrm>
            <a:off x="4270256" y="2612421"/>
            <a:ext cx="3708638" cy="3708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8723B42-AB96-4BEA-95BD-22758DEDFD8C}"/>
              </a:ext>
            </a:extLst>
          </p:cNvPr>
          <p:cNvSpPr txBox="1"/>
          <p:nvPr/>
        </p:nvSpPr>
        <p:spPr>
          <a:xfrm>
            <a:off x="4532243" y="1604652"/>
            <a:ext cx="3127513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/>
              <a:t>Core </a:t>
            </a:r>
            <a:r>
              <a:rPr lang="it-IT" sz="2600" b="1" dirty="0" err="1"/>
              <a:t>collapse</a:t>
            </a:r>
            <a:r>
              <a:rPr lang="it-IT" sz="2600" b="1" dirty="0"/>
              <a:t> Supernova (CCSN)</a:t>
            </a:r>
            <a:endParaRPr lang="en-US" sz="2600" b="1" dirty="0"/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5CDD338B-D4DD-4B91-B4BA-0C32F9CF22A8}"/>
              </a:ext>
            </a:extLst>
          </p:cNvPr>
          <p:cNvCxnSpPr>
            <a:cxnSpLocks/>
          </p:cNvCxnSpPr>
          <p:nvPr/>
        </p:nvCxnSpPr>
        <p:spPr>
          <a:xfrm flipH="1">
            <a:off x="7772400" y="451485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0C80F78-3690-4B14-8487-FE1C7C0D0C26}"/>
              </a:ext>
            </a:extLst>
          </p:cNvPr>
          <p:cNvCxnSpPr>
            <a:cxnSpLocks/>
          </p:cNvCxnSpPr>
          <p:nvPr/>
        </p:nvCxnSpPr>
        <p:spPr>
          <a:xfrm>
            <a:off x="6095998" y="2612421"/>
            <a:ext cx="0" cy="20851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BCD702A7-9A53-4645-9080-72032FDB7F12}"/>
              </a:ext>
            </a:extLst>
          </p:cNvPr>
          <p:cNvCxnSpPr>
            <a:cxnSpLocks/>
          </p:cNvCxnSpPr>
          <p:nvPr/>
        </p:nvCxnSpPr>
        <p:spPr>
          <a:xfrm flipV="1">
            <a:off x="6095998" y="6110507"/>
            <a:ext cx="0" cy="206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26DA82B5-067B-445D-8894-E9787612CC38}"/>
              </a:ext>
            </a:extLst>
          </p:cNvPr>
          <p:cNvCxnSpPr>
            <a:cxnSpLocks/>
          </p:cNvCxnSpPr>
          <p:nvPr/>
        </p:nvCxnSpPr>
        <p:spPr>
          <a:xfrm flipH="1" flipV="1">
            <a:off x="7302489" y="5651000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C39955EE-92A4-4008-83FA-FFFE2C6409D5}"/>
              </a:ext>
            </a:extLst>
          </p:cNvPr>
          <p:cNvCxnSpPr>
            <a:cxnSpLocks/>
          </p:cNvCxnSpPr>
          <p:nvPr/>
        </p:nvCxnSpPr>
        <p:spPr>
          <a:xfrm>
            <a:off x="4707839" y="3280527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84EB5BFA-997F-4CB7-B258-BA1676A47D8A}"/>
              </a:ext>
            </a:extLst>
          </p:cNvPr>
          <p:cNvCxnSpPr>
            <a:cxnSpLocks/>
          </p:cNvCxnSpPr>
          <p:nvPr/>
        </p:nvCxnSpPr>
        <p:spPr>
          <a:xfrm flipH="1">
            <a:off x="7292964" y="3153867"/>
            <a:ext cx="139691" cy="126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4D4F83FA-FE48-4CF2-A772-B01549402A31}"/>
              </a:ext>
            </a:extLst>
          </p:cNvPr>
          <p:cNvCxnSpPr>
            <a:cxnSpLocks/>
          </p:cNvCxnSpPr>
          <p:nvPr/>
        </p:nvCxnSpPr>
        <p:spPr>
          <a:xfrm flipV="1">
            <a:off x="4772922" y="5615604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hape 41">
            <a:extLst>
              <a:ext uri="{FF2B5EF4-FFF2-40B4-BE49-F238E27FC236}">
                <a16:creationId xmlns:a16="http://schemas.microsoft.com/office/drawing/2014/main" id="{57AD8C34-0558-4C35-A267-EE4EEC03F31B}"/>
              </a:ext>
            </a:extLst>
          </p:cNvPr>
          <p:cNvSpPr>
            <a:spLocks noChangeAspect="1"/>
          </p:cNvSpPr>
          <p:nvPr/>
        </p:nvSpPr>
        <p:spPr>
          <a:xfrm>
            <a:off x="4697108" y="3036381"/>
            <a:ext cx="2852928" cy="2852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/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D48E0AC8-6A4E-418A-92E0-79F81F81DAF1}"/>
              </a:ext>
            </a:extLst>
          </p:cNvPr>
          <p:cNvCxnSpPr>
            <a:cxnSpLocks/>
          </p:cNvCxnSpPr>
          <p:nvPr/>
        </p:nvCxnSpPr>
        <p:spPr>
          <a:xfrm>
            <a:off x="6095998" y="3038285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F1DFA368-2CAE-4B58-A5F2-27C0314F3B6F}"/>
              </a:ext>
            </a:extLst>
          </p:cNvPr>
          <p:cNvCxnSpPr>
            <a:cxnSpLocks/>
          </p:cNvCxnSpPr>
          <p:nvPr/>
        </p:nvCxnSpPr>
        <p:spPr>
          <a:xfrm flipH="1">
            <a:off x="6987028" y="3449633"/>
            <a:ext cx="141799" cy="1430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01A42427-2407-4D28-863F-368A83F5EF67}"/>
              </a:ext>
            </a:extLst>
          </p:cNvPr>
          <p:cNvCxnSpPr>
            <a:cxnSpLocks/>
          </p:cNvCxnSpPr>
          <p:nvPr/>
        </p:nvCxnSpPr>
        <p:spPr>
          <a:xfrm>
            <a:off x="4698314" y="4480540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284F8C70-A64A-4C97-BA47-B20548DE242F}"/>
              </a:ext>
            </a:extLst>
          </p:cNvPr>
          <p:cNvCxnSpPr>
            <a:cxnSpLocks/>
          </p:cNvCxnSpPr>
          <p:nvPr/>
        </p:nvCxnSpPr>
        <p:spPr>
          <a:xfrm>
            <a:off x="7340589" y="4514851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7A17E760-24FD-4D86-B63F-610438701338}"/>
              </a:ext>
            </a:extLst>
          </p:cNvPr>
          <p:cNvCxnSpPr>
            <a:cxnSpLocks/>
          </p:cNvCxnSpPr>
          <p:nvPr/>
        </p:nvCxnSpPr>
        <p:spPr>
          <a:xfrm>
            <a:off x="6105525" y="5653704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5C299C87-DA8E-4CB2-B1B9-B167062A6F1C}"/>
              </a:ext>
            </a:extLst>
          </p:cNvPr>
          <p:cNvCxnSpPr>
            <a:cxnSpLocks/>
          </p:cNvCxnSpPr>
          <p:nvPr/>
        </p:nvCxnSpPr>
        <p:spPr>
          <a:xfrm flipH="1">
            <a:off x="4270256" y="446149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17">
            <a:extLst>
              <a:ext uri="{FF2B5EF4-FFF2-40B4-BE49-F238E27FC236}">
                <a16:creationId xmlns:a16="http://schemas.microsoft.com/office/drawing/2014/main" id="{635B309C-FA13-4469-9ED5-936C0FC2B1C1}"/>
              </a:ext>
            </a:extLst>
          </p:cNvPr>
          <p:cNvSpPr txBox="1"/>
          <p:nvPr/>
        </p:nvSpPr>
        <p:spPr>
          <a:xfrm>
            <a:off x="5617481" y="4050777"/>
            <a:ext cx="1030357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err="1">
                <a:solidFill>
                  <a:schemeClr val="bg1"/>
                </a:solidFill>
              </a:rPr>
              <a:t>Iron</a:t>
            </a:r>
            <a:endParaRPr lang="it-IT" sz="2600" b="1" dirty="0">
              <a:solidFill>
                <a:schemeClr val="bg1"/>
              </a:solidFill>
            </a:endParaRPr>
          </a:p>
          <a:p>
            <a:pPr algn="ctr"/>
            <a:r>
              <a:rPr lang="it-IT" sz="2600" b="1" dirty="0">
                <a:solidFill>
                  <a:schemeClr val="bg1"/>
                </a:solidFill>
              </a:rPr>
              <a:t>Core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5" name="CasellaDiTesto 18">
            <a:extLst>
              <a:ext uri="{FF2B5EF4-FFF2-40B4-BE49-F238E27FC236}">
                <a16:creationId xmlns:a16="http://schemas.microsoft.com/office/drawing/2014/main" id="{7F56175F-5029-4671-8245-102126D14103}"/>
              </a:ext>
            </a:extLst>
          </p:cNvPr>
          <p:cNvSpPr txBox="1"/>
          <p:nvPr/>
        </p:nvSpPr>
        <p:spPr>
          <a:xfrm>
            <a:off x="7549092" y="2970466"/>
            <a:ext cx="1455925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rgbClr val="FFFF00"/>
                </a:solidFill>
              </a:rPr>
              <a:t>Outer</a:t>
            </a:r>
          </a:p>
          <a:p>
            <a:pPr algn="ctr"/>
            <a:r>
              <a:rPr lang="it-IT" sz="2600" b="1" dirty="0" err="1">
                <a:solidFill>
                  <a:srgbClr val="FFFF00"/>
                </a:solidFill>
              </a:rPr>
              <a:t>Layers</a:t>
            </a:r>
            <a:endParaRPr lang="it-IT" sz="2600" b="1" dirty="0">
              <a:solidFill>
                <a:srgbClr val="FFFF00"/>
              </a:solidFill>
            </a:endParaRPr>
          </a:p>
        </p:txBody>
      </p:sp>
      <p:sp>
        <p:nvSpPr>
          <p:cNvPr id="31" name="CasellaDiTesto 8">
            <a:extLst>
              <a:ext uri="{FF2B5EF4-FFF2-40B4-BE49-F238E27FC236}">
                <a16:creationId xmlns:a16="http://schemas.microsoft.com/office/drawing/2014/main" id="{72A5D8A5-075B-4E30-BDCD-874E86BF521D}"/>
              </a:ext>
            </a:extLst>
          </p:cNvPr>
          <p:cNvSpPr txBox="1"/>
          <p:nvPr/>
        </p:nvSpPr>
        <p:spPr>
          <a:xfrm>
            <a:off x="386364" y="2605495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600" b="1" dirty="0" err="1"/>
              <a:t>Collapse</a:t>
            </a:r>
            <a:endParaRPr lang="it-IT" sz="2600" b="1" dirty="0"/>
          </a:p>
        </p:txBody>
      </p:sp>
      <p:cxnSp>
        <p:nvCxnSpPr>
          <p:cNvPr id="32" name="Connettore 2 19">
            <a:extLst>
              <a:ext uri="{FF2B5EF4-FFF2-40B4-BE49-F238E27FC236}">
                <a16:creationId xmlns:a16="http://schemas.microsoft.com/office/drawing/2014/main" id="{7C6B4664-B2C1-41F0-BBC7-4073B67AAF4C}"/>
              </a:ext>
            </a:extLst>
          </p:cNvPr>
          <p:cNvCxnSpPr>
            <a:cxnSpLocks/>
          </p:cNvCxnSpPr>
          <p:nvPr/>
        </p:nvCxnSpPr>
        <p:spPr>
          <a:xfrm>
            <a:off x="5041214" y="3547227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23">
            <a:extLst>
              <a:ext uri="{FF2B5EF4-FFF2-40B4-BE49-F238E27FC236}">
                <a16:creationId xmlns:a16="http://schemas.microsoft.com/office/drawing/2014/main" id="{8A4E4ABE-A800-4038-834D-506CDC3BF755}"/>
              </a:ext>
            </a:extLst>
          </p:cNvPr>
          <p:cNvCxnSpPr>
            <a:cxnSpLocks/>
          </p:cNvCxnSpPr>
          <p:nvPr/>
        </p:nvCxnSpPr>
        <p:spPr>
          <a:xfrm flipV="1">
            <a:off x="5106297" y="5329854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18">
            <a:extLst>
              <a:ext uri="{FF2B5EF4-FFF2-40B4-BE49-F238E27FC236}">
                <a16:creationId xmlns:a16="http://schemas.microsoft.com/office/drawing/2014/main" id="{45CE07D6-DC2C-4B63-A7A6-F522B19A8316}"/>
              </a:ext>
            </a:extLst>
          </p:cNvPr>
          <p:cNvCxnSpPr>
            <a:cxnSpLocks/>
          </p:cNvCxnSpPr>
          <p:nvPr/>
        </p:nvCxnSpPr>
        <p:spPr>
          <a:xfrm flipH="1" flipV="1">
            <a:off x="6988164" y="5374775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olo 1">
            <a:extLst>
              <a:ext uri="{FF2B5EF4-FFF2-40B4-BE49-F238E27FC236}">
                <a16:creationId xmlns:a16="http://schemas.microsoft.com/office/drawing/2014/main" id="{AA5E2FDE-4737-4841-A09D-346D083269FB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Introduction</a:t>
            </a:r>
            <a:r>
              <a:rPr lang="it-IT" sz="3700" dirty="0"/>
              <a:t>: the Supernova </a:t>
            </a:r>
            <a:r>
              <a:rPr lang="it-IT" sz="3700" dirty="0" err="1"/>
              <a:t>mechanism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0BA947-5E0C-35BC-F57A-D39437673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BE70F4-F00B-5745-14E5-064C2A24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2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5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3700" dirty="0"/>
            </a:br>
            <a:endParaRPr lang="en-US" sz="370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A7710BEF-4183-FB04-2D65-864275837B43}"/>
              </a:ext>
            </a:extLst>
          </p:cNvPr>
          <p:cNvSpPr txBox="1">
            <a:spLocks/>
          </p:cNvSpPr>
          <p:nvPr/>
        </p:nvSpPr>
        <p:spPr>
          <a:xfrm>
            <a:off x="838200" y="3097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700" dirty="0"/>
              <a:t>Conclusions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42F5DE-2C28-28C5-9FFB-89DD8D6AEE58}"/>
              </a:ext>
            </a:extLst>
          </p:cNvPr>
          <p:cNvSpPr txBox="1"/>
          <p:nvPr/>
        </p:nvSpPr>
        <p:spPr>
          <a:xfrm>
            <a:off x="578954" y="2103235"/>
            <a:ext cx="115209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B0F0"/>
                </a:solidFill>
              </a:rPr>
              <a:t>Explodability</a:t>
            </a:r>
            <a:r>
              <a:rPr lang="en-US" sz="2600" dirty="0">
                <a:solidFill>
                  <a:srgbClr val="00B0F0"/>
                </a:solidFill>
              </a:rPr>
              <a:t> strongly depends on how the progenitor star was evolved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We presented a criterion based on full SN simulations that predicts the </a:t>
            </a:r>
            <a:r>
              <a:rPr lang="en-US" sz="2600" dirty="0" err="1"/>
              <a:t>explodability</a:t>
            </a:r>
            <a:r>
              <a:rPr lang="en-US" sz="2600" dirty="0"/>
              <a:t> of the star only from the entropy and density gradients before collapse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B0F0"/>
                </a:solidFill>
              </a:rPr>
              <a:t>Depending on how the explosion is triggered (this work vs. </a:t>
            </a:r>
            <a:r>
              <a:rPr lang="en-US" sz="2600" dirty="0" err="1">
                <a:solidFill>
                  <a:srgbClr val="00B0F0"/>
                </a:solidFill>
              </a:rPr>
              <a:t>Ertl</a:t>
            </a:r>
            <a:r>
              <a:rPr lang="en-US" sz="2600" dirty="0">
                <a:solidFill>
                  <a:srgbClr val="00B0F0"/>
                </a:solidFill>
              </a:rPr>
              <a:t>) one finds different properties of the progenitor star as being key to the explosion mechanism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6E315-A72E-0AB9-DCC1-DF1259B5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DFEE23-58F1-7619-E43F-7B09B20B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20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3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37">
            <a:extLst>
              <a:ext uri="{FF2B5EF4-FFF2-40B4-BE49-F238E27FC236}">
                <a16:creationId xmlns:a16="http://schemas.microsoft.com/office/drawing/2014/main" id="{CBC78F7E-EA36-490F-AA6A-C31B391F6B50}"/>
              </a:ext>
            </a:extLst>
          </p:cNvPr>
          <p:cNvSpPr>
            <a:spLocks noChangeAspect="1"/>
          </p:cNvSpPr>
          <p:nvPr/>
        </p:nvSpPr>
        <p:spPr>
          <a:xfrm>
            <a:off x="4422656" y="2783871"/>
            <a:ext cx="3383280" cy="3383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 dirty="0"/>
          </a:p>
        </p:txBody>
      </p:sp>
      <p:sp>
        <p:nvSpPr>
          <p:cNvPr id="85" name="Shape 41">
            <a:extLst>
              <a:ext uri="{FF2B5EF4-FFF2-40B4-BE49-F238E27FC236}">
                <a16:creationId xmlns:a16="http://schemas.microsoft.com/office/drawing/2014/main" id="{E74F5A4A-3C1C-43E9-8E03-B614CDA6BD72}"/>
              </a:ext>
            </a:extLst>
          </p:cNvPr>
          <p:cNvSpPr>
            <a:spLocks noChangeAspect="1"/>
          </p:cNvSpPr>
          <p:nvPr/>
        </p:nvSpPr>
        <p:spPr>
          <a:xfrm>
            <a:off x="4830458" y="3198306"/>
            <a:ext cx="2560320" cy="2560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91517BC2-EC5E-4E09-992A-3A2445F117EC}"/>
              </a:ext>
            </a:extLst>
          </p:cNvPr>
          <p:cNvCxnSpPr>
            <a:cxnSpLocks/>
          </p:cNvCxnSpPr>
          <p:nvPr/>
        </p:nvCxnSpPr>
        <p:spPr>
          <a:xfrm>
            <a:off x="5659619" y="4079359"/>
            <a:ext cx="134944" cy="136789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1ADBB26-FA7E-4772-9681-80C022A79D22}"/>
              </a:ext>
            </a:extLst>
          </p:cNvPr>
          <p:cNvCxnSpPr>
            <a:cxnSpLocks/>
          </p:cNvCxnSpPr>
          <p:nvPr/>
        </p:nvCxnSpPr>
        <p:spPr>
          <a:xfrm>
            <a:off x="6095998" y="3886614"/>
            <a:ext cx="0" cy="176213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E4DD0C6E-FF7C-4227-9900-11A52B791EFE}"/>
              </a:ext>
            </a:extLst>
          </p:cNvPr>
          <p:cNvCxnSpPr>
            <a:cxnSpLocks/>
          </p:cNvCxnSpPr>
          <p:nvPr/>
        </p:nvCxnSpPr>
        <p:spPr>
          <a:xfrm flipH="1">
            <a:off x="6408986" y="4030270"/>
            <a:ext cx="132478" cy="145486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989A1F3E-9D53-445D-9BAD-E8CEE2F9A558}"/>
              </a:ext>
            </a:extLst>
          </p:cNvPr>
          <p:cNvCxnSpPr>
            <a:cxnSpLocks/>
          </p:cNvCxnSpPr>
          <p:nvPr/>
        </p:nvCxnSpPr>
        <p:spPr>
          <a:xfrm flipH="1" flipV="1">
            <a:off x="6540565" y="4509942"/>
            <a:ext cx="206062" cy="490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B3913DDD-ABF2-4627-9EA4-E75C9E00E7FC}"/>
              </a:ext>
            </a:extLst>
          </p:cNvPr>
          <p:cNvCxnSpPr>
            <a:cxnSpLocks/>
          </p:cNvCxnSpPr>
          <p:nvPr/>
        </p:nvCxnSpPr>
        <p:spPr>
          <a:xfrm flipH="1" flipV="1">
            <a:off x="6367783" y="4790708"/>
            <a:ext cx="164181" cy="142034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8AC6A2BE-E952-4614-8A5F-189E17C3E5E7}"/>
              </a:ext>
            </a:extLst>
          </p:cNvPr>
          <p:cNvCxnSpPr>
            <a:cxnSpLocks/>
          </p:cNvCxnSpPr>
          <p:nvPr/>
        </p:nvCxnSpPr>
        <p:spPr>
          <a:xfrm flipV="1">
            <a:off x="6115700" y="4878172"/>
            <a:ext cx="0" cy="19600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1BBD87DC-A7C3-4790-97B4-91432542960C}"/>
              </a:ext>
            </a:extLst>
          </p:cNvPr>
          <p:cNvCxnSpPr>
            <a:cxnSpLocks/>
          </p:cNvCxnSpPr>
          <p:nvPr/>
        </p:nvCxnSpPr>
        <p:spPr>
          <a:xfrm flipV="1">
            <a:off x="5662387" y="4760288"/>
            <a:ext cx="143459" cy="140174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24F75CC2-63DB-4B03-B25D-0EAF565F497C}"/>
              </a:ext>
            </a:extLst>
          </p:cNvPr>
          <p:cNvCxnSpPr>
            <a:cxnSpLocks/>
          </p:cNvCxnSpPr>
          <p:nvPr/>
        </p:nvCxnSpPr>
        <p:spPr>
          <a:xfrm flipV="1">
            <a:off x="5493705" y="4482178"/>
            <a:ext cx="198542" cy="5249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11">
            <a:extLst>
              <a:ext uri="{FF2B5EF4-FFF2-40B4-BE49-F238E27FC236}">
                <a16:creationId xmlns:a16="http://schemas.microsoft.com/office/drawing/2014/main" id="{18236C2E-F626-4423-A724-4AB505E4B495}"/>
              </a:ext>
            </a:extLst>
          </p:cNvPr>
          <p:cNvSpPr txBox="1"/>
          <p:nvPr/>
        </p:nvSpPr>
        <p:spPr>
          <a:xfrm>
            <a:off x="4532243" y="1604652"/>
            <a:ext cx="312751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/>
              <a:t>Core </a:t>
            </a:r>
            <a:r>
              <a:rPr lang="it-IT" sz="2200" b="1" dirty="0" err="1"/>
              <a:t>collapse</a:t>
            </a:r>
            <a:r>
              <a:rPr lang="it-IT" sz="2200" b="1" dirty="0"/>
              <a:t> Supernova (CCSN)</a:t>
            </a:r>
            <a:endParaRPr lang="en-US" sz="2200" b="1" dirty="0"/>
          </a:p>
        </p:txBody>
      </p:sp>
      <p:sp>
        <p:nvSpPr>
          <p:cNvPr id="77" name="Shape 41">
            <a:extLst>
              <a:ext uri="{FF2B5EF4-FFF2-40B4-BE49-F238E27FC236}">
                <a16:creationId xmlns:a16="http://schemas.microsoft.com/office/drawing/2014/main" id="{210F5E89-1B56-4C18-AF20-FD644655A8F5}"/>
              </a:ext>
            </a:extLst>
          </p:cNvPr>
          <p:cNvSpPr/>
          <p:nvPr/>
        </p:nvSpPr>
        <p:spPr>
          <a:xfrm>
            <a:off x="5703240" y="4065197"/>
            <a:ext cx="842669" cy="826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8" name="CasellaDiTesto 37">
            <a:extLst>
              <a:ext uri="{FF2B5EF4-FFF2-40B4-BE49-F238E27FC236}">
                <a16:creationId xmlns:a16="http://schemas.microsoft.com/office/drawing/2014/main" id="{4EC2475A-DC77-44AF-A618-B5A5D5BCAE1B}"/>
              </a:ext>
            </a:extLst>
          </p:cNvPr>
          <p:cNvSpPr txBox="1"/>
          <p:nvPr/>
        </p:nvSpPr>
        <p:spPr>
          <a:xfrm>
            <a:off x="5704787" y="4226005"/>
            <a:ext cx="83524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</a:rPr>
              <a:t>PNS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80" name="CasellaDiTesto 8">
            <a:extLst>
              <a:ext uri="{FF2B5EF4-FFF2-40B4-BE49-F238E27FC236}">
                <a16:creationId xmlns:a16="http://schemas.microsoft.com/office/drawing/2014/main" id="{05551740-BB88-4889-9C12-0E4253859C47}"/>
              </a:ext>
            </a:extLst>
          </p:cNvPr>
          <p:cNvSpPr txBox="1"/>
          <p:nvPr/>
        </p:nvSpPr>
        <p:spPr>
          <a:xfrm>
            <a:off x="386364" y="2605495"/>
            <a:ext cx="31275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200" b="1" dirty="0" err="1"/>
              <a:t>Collapse</a:t>
            </a:r>
            <a:endParaRPr lang="it-IT" sz="2200" b="1" dirty="0"/>
          </a:p>
        </p:txBody>
      </p:sp>
      <p:sp>
        <p:nvSpPr>
          <p:cNvPr id="82" name="CasellaDiTesto 8">
            <a:extLst>
              <a:ext uri="{FF2B5EF4-FFF2-40B4-BE49-F238E27FC236}">
                <a16:creationId xmlns:a16="http://schemas.microsoft.com/office/drawing/2014/main" id="{35522B3E-1B2F-46C0-BEA5-7DA0649C4BA3}"/>
              </a:ext>
            </a:extLst>
          </p:cNvPr>
          <p:cNvSpPr txBox="1"/>
          <p:nvPr/>
        </p:nvSpPr>
        <p:spPr>
          <a:xfrm>
            <a:off x="386364" y="4030604"/>
            <a:ext cx="31275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it-IT" sz="2200" b="1" dirty="0"/>
              <a:t>Core </a:t>
            </a:r>
            <a:r>
              <a:rPr lang="it-IT" sz="2200" b="1" dirty="0" err="1"/>
              <a:t>Bounce</a:t>
            </a:r>
            <a:endParaRPr lang="it-IT" sz="2200" b="1" dirty="0"/>
          </a:p>
        </p:txBody>
      </p:sp>
      <p:cxnSp>
        <p:nvCxnSpPr>
          <p:cNvPr id="86" name="Connettore 2 2">
            <a:extLst>
              <a:ext uri="{FF2B5EF4-FFF2-40B4-BE49-F238E27FC236}">
                <a16:creationId xmlns:a16="http://schemas.microsoft.com/office/drawing/2014/main" id="{66ECA3EC-C0BD-4401-B673-A737ED301C0F}"/>
              </a:ext>
            </a:extLst>
          </p:cNvPr>
          <p:cNvCxnSpPr>
            <a:cxnSpLocks/>
          </p:cNvCxnSpPr>
          <p:nvPr/>
        </p:nvCxnSpPr>
        <p:spPr>
          <a:xfrm flipH="1">
            <a:off x="7591425" y="451485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16">
            <a:extLst>
              <a:ext uri="{FF2B5EF4-FFF2-40B4-BE49-F238E27FC236}">
                <a16:creationId xmlns:a16="http://schemas.microsoft.com/office/drawing/2014/main" id="{B2B023A4-6773-4AFA-BB2B-5A8FF020A22E}"/>
              </a:ext>
            </a:extLst>
          </p:cNvPr>
          <p:cNvCxnSpPr>
            <a:cxnSpLocks/>
          </p:cNvCxnSpPr>
          <p:nvPr/>
        </p:nvCxnSpPr>
        <p:spPr>
          <a:xfrm>
            <a:off x="6095998" y="2783871"/>
            <a:ext cx="0" cy="20851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17">
            <a:extLst>
              <a:ext uri="{FF2B5EF4-FFF2-40B4-BE49-F238E27FC236}">
                <a16:creationId xmlns:a16="http://schemas.microsoft.com/office/drawing/2014/main" id="{B2CB8443-BC72-4715-8733-66A72ABC4DFB}"/>
              </a:ext>
            </a:extLst>
          </p:cNvPr>
          <p:cNvCxnSpPr>
            <a:cxnSpLocks/>
          </p:cNvCxnSpPr>
          <p:nvPr/>
        </p:nvCxnSpPr>
        <p:spPr>
          <a:xfrm flipV="1">
            <a:off x="6095998" y="5948582"/>
            <a:ext cx="0" cy="206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18">
            <a:extLst>
              <a:ext uri="{FF2B5EF4-FFF2-40B4-BE49-F238E27FC236}">
                <a16:creationId xmlns:a16="http://schemas.microsoft.com/office/drawing/2014/main" id="{8738B1C3-18A1-4BF0-8A34-3D1211C41D73}"/>
              </a:ext>
            </a:extLst>
          </p:cNvPr>
          <p:cNvCxnSpPr>
            <a:cxnSpLocks/>
          </p:cNvCxnSpPr>
          <p:nvPr/>
        </p:nvCxnSpPr>
        <p:spPr>
          <a:xfrm flipH="1" flipV="1">
            <a:off x="7188189" y="5536700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19">
            <a:extLst>
              <a:ext uri="{FF2B5EF4-FFF2-40B4-BE49-F238E27FC236}">
                <a16:creationId xmlns:a16="http://schemas.microsoft.com/office/drawing/2014/main" id="{A1B0C93B-B379-45DC-A04E-1153515B25BE}"/>
              </a:ext>
            </a:extLst>
          </p:cNvPr>
          <p:cNvCxnSpPr>
            <a:cxnSpLocks/>
          </p:cNvCxnSpPr>
          <p:nvPr/>
        </p:nvCxnSpPr>
        <p:spPr>
          <a:xfrm>
            <a:off x="4822139" y="3394827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21">
            <a:extLst>
              <a:ext uri="{FF2B5EF4-FFF2-40B4-BE49-F238E27FC236}">
                <a16:creationId xmlns:a16="http://schemas.microsoft.com/office/drawing/2014/main" id="{4AF42072-6F51-49A3-8056-A8DE2DF3B4F7}"/>
              </a:ext>
            </a:extLst>
          </p:cNvPr>
          <p:cNvCxnSpPr>
            <a:cxnSpLocks/>
          </p:cNvCxnSpPr>
          <p:nvPr/>
        </p:nvCxnSpPr>
        <p:spPr>
          <a:xfrm flipH="1">
            <a:off x="7169139" y="3277692"/>
            <a:ext cx="139691" cy="126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23">
            <a:extLst>
              <a:ext uri="{FF2B5EF4-FFF2-40B4-BE49-F238E27FC236}">
                <a16:creationId xmlns:a16="http://schemas.microsoft.com/office/drawing/2014/main" id="{02FCA9E2-D6A8-4E94-B359-567AD8E16625}"/>
              </a:ext>
            </a:extLst>
          </p:cNvPr>
          <p:cNvCxnSpPr>
            <a:cxnSpLocks/>
          </p:cNvCxnSpPr>
          <p:nvPr/>
        </p:nvCxnSpPr>
        <p:spPr>
          <a:xfrm flipV="1">
            <a:off x="4887222" y="5501304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28">
            <a:extLst>
              <a:ext uri="{FF2B5EF4-FFF2-40B4-BE49-F238E27FC236}">
                <a16:creationId xmlns:a16="http://schemas.microsoft.com/office/drawing/2014/main" id="{2AF6CC57-0CC5-474F-807E-B9685A885F85}"/>
              </a:ext>
            </a:extLst>
          </p:cNvPr>
          <p:cNvCxnSpPr>
            <a:cxnSpLocks/>
          </p:cNvCxnSpPr>
          <p:nvPr/>
        </p:nvCxnSpPr>
        <p:spPr>
          <a:xfrm>
            <a:off x="6095998" y="3190685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29">
            <a:extLst>
              <a:ext uri="{FF2B5EF4-FFF2-40B4-BE49-F238E27FC236}">
                <a16:creationId xmlns:a16="http://schemas.microsoft.com/office/drawing/2014/main" id="{8D826CB4-92E2-4C0B-BF82-E580268076E5}"/>
              </a:ext>
            </a:extLst>
          </p:cNvPr>
          <p:cNvCxnSpPr>
            <a:cxnSpLocks/>
          </p:cNvCxnSpPr>
          <p:nvPr/>
        </p:nvCxnSpPr>
        <p:spPr>
          <a:xfrm flipH="1">
            <a:off x="6872728" y="3563933"/>
            <a:ext cx="141799" cy="1430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34">
            <a:extLst>
              <a:ext uri="{FF2B5EF4-FFF2-40B4-BE49-F238E27FC236}">
                <a16:creationId xmlns:a16="http://schemas.microsoft.com/office/drawing/2014/main" id="{DC8E9982-0B8E-4CDF-9BD3-C69A23D70C21}"/>
              </a:ext>
            </a:extLst>
          </p:cNvPr>
          <p:cNvCxnSpPr>
            <a:cxnSpLocks/>
          </p:cNvCxnSpPr>
          <p:nvPr/>
        </p:nvCxnSpPr>
        <p:spPr>
          <a:xfrm>
            <a:off x="4831664" y="4480540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2 39">
            <a:extLst>
              <a:ext uri="{FF2B5EF4-FFF2-40B4-BE49-F238E27FC236}">
                <a16:creationId xmlns:a16="http://schemas.microsoft.com/office/drawing/2014/main" id="{FFA1B199-8FC3-4C6D-A253-0EEF70A349A9}"/>
              </a:ext>
            </a:extLst>
          </p:cNvPr>
          <p:cNvCxnSpPr>
            <a:cxnSpLocks/>
          </p:cNvCxnSpPr>
          <p:nvPr/>
        </p:nvCxnSpPr>
        <p:spPr>
          <a:xfrm>
            <a:off x="7188189" y="4514851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40">
            <a:extLst>
              <a:ext uri="{FF2B5EF4-FFF2-40B4-BE49-F238E27FC236}">
                <a16:creationId xmlns:a16="http://schemas.microsoft.com/office/drawing/2014/main" id="{A8946919-0CAD-49FE-A6CD-0D7FE9146387}"/>
              </a:ext>
            </a:extLst>
          </p:cNvPr>
          <p:cNvCxnSpPr>
            <a:cxnSpLocks/>
          </p:cNvCxnSpPr>
          <p:nvPr/>
        </p:nvCxnSpPr>
        <p:spPr>
          <a:xfrm>
            <a:off x="6105525" y="5539404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45">
            <a:extLst>
              <a:ext uri="{FF2B5EF4-FFF2-40B4-BE49-F238E27FC236}">
                <a16:creationId xmlns:a16="http://schemas.microsoft.com/office/drawing/2014/main" id="{A2B6C173-109C-4C46-90C3-556B30971095}"/>
              </a:ext>
            </a:extLst>
          </p:cNvPr>
          <p:cNvCxnSpPr>
            <a:cxnSpLocks/>
          </p:cNvCxnSpPr>
          <p:nvPr/>
        </p:nvCxnSpPr>
        <p:spPr>
          <a:xfrm flipH="1">
            <a:off x="4422656" y="446149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19">
            <a:extLst>
              <a:ext uri="{FF2B5EF4-FFF2-40B4-BE49-F238E27FC236}">
                <a16:creationId xmlns:a16="http://schemas.microsoft.com/office/drawing/2014/main" id="{2C328260-5DCE-41D4-9752-6D254CDDF4C7}"/>
              </a:ext>
            </a:extLst>
          </p:cNvPr>
          <p:cNvCxnSpPr>
            <a:cxnSpLocks/>
          </p:cNvCxnSpPr>
          <p:nvPr/>
        </p:nvCxnSpPr>
        <p:spPr>
          <a:xfrm>
            <a:off x="5145989" y="3652002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23">
            <a:extLst>
              <a:ext uri="{FF2B5EF4-FFF2-40B4-BE49-F238E27FC236}">
                <a16:creationId xmlns:a16="http://schemas.microsoft.com/office/drawing/2014/main" id="{24B478C1-D2DE-4B87-AAA8-0AD9B3F4529F}"/>
              </a:ext>
            </a:extLst>
          </p:cNvPr>
          <p:cNvCxnSpPr>
            <a:cxnSpLocks/>
          </p:cNvCxnSpPr>
          <p:nvPr/>
        </p:nvCxnSpPr>
        <p:spPr>
          <a:xfrm flipV="1">
            <a:off x="5192022" y="5253654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2 18">
            <a:extLst>
              <a:ext uri="{FF2B5EF4-FFF2-40B4-BE49-F238E27FC236}">
                <a16:creationId xmlns:a16="http://schemas.microsoft.com/office/drawing/2014/main" id="{3BAD3A4F-A342-45E6-B039-4FB38FB9DA4F}"/>
              </a:ext>
            </a:extLst>
          </p:cNvPr>
          <p:cNvCxnSpPr>
            <a:cxnSpLocks/>
          </p:cNvCxnSpPr>
          <p:nvPr/>
        </p:nvCxnSpPr>
        <p:spPr>
          <a:xfrm flipH="1" flipV="1">
            <a:off x="6883389" y="5270000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7">
            <a:extLst>
              <a:ext uri="{FF2B5EF4-FFF2-40B4-BE49-F238E27FC236}">
                <a16:creationId xmlns:a16="http://schemas.microsoft.com/office/drawing/2014/main" id="{D631A6D9-BA62-45AD-B9DE-943BBAB31359}"/>
              </a:ext>
            </a:extLst>
          </p:cNvPr>
          <p:cNvSpPr txBox="1"/>
          <p:nvPr/>
        </p:nvSpPr>
        <p:spPr>
          <a:xfrm>
            <a:off x="5617481" y="4050777"/>
            <a:ext cx="1030357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err="1">
                <a:solidFill>
                  <a:schemeClr val="bg1"/>
                </a:solidFill>
              </a:rPr>
              <a:t>Iron</a:t>
            </a:r>
            <a:endParaRPr lang="it-IT" sz="2600" b="1" dirty="0">
              <a:solidFill>
                <a:schemeClr val="bg1"/>
              </a:solidFill>
            </a:endParaRPr>
          </a:p>
          <a:p>
            <a:pPr algn="ctr"/>
            <a:r>
              <a:rPr lang="it-IT" sz="2600" b="1" dirty="0">
                <a:solidFill>
                  <a:schemeClr val="bg1"/>
                </a:solidFill>
              </a:rPr>
              <a:t>Core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05" name="Titolo 1">
            <a:extLst>
              <a:ext uri="{FF2B5EF4-FFF2-40B4-BE49-F238E27FC236}">
                <a16:creationId xmlns:a16="http://schemas.microsoft.com/office/drawing/2014/main" id="{A2ADC003-B027-482F-9809-72150F4160C6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Introduction</a:t>
            </a:r>
            <a:r>
              <a:rPr lang="it-IT" sz="3700" dirty="0"/>
              <a:t>: the Supernova </a:t>
            </a:r>
            <a:r>
              <a:rPr lang="it-IT" sz="3700" dirty="0" err="1"/>
              <a:t>mechanism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38" name="CasellaDiTesto 18">
            <a:extLst>
              <a:ext uri="{FF2B5EF4-FFF2-40B4-BE49-F238E27FC236}">
                <a16:creationId xmlns:a16="http://schemas.microsoft.com/office/drawing/2014/main" id="{A2769174-72FA-F6C2-560D-66BBDF25B132}"/>
              </a:ext>
            </a:extLst>
          </p:cNvPr>
          <p:cNvSpPr txBox="1"/>
          <p:nvPr/>
        </p:nvSpPr>
        <p:spPr>
          <a:xfrm>
            <a:off x="7549092" y="2970466"/>
            <a:ext cx="1455925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rgbClr val="FFFF00"/>
                </a:solidFill>
              </a:rPr>
              <a:t>Outer</a:t>
            </a:r>
          </a:p>
          <a:p>
            <a:pPr algn="ctr"/>
            <a:r>
              <a:rPr lang="it-IT" sz="2600" b="1" dirty="0" err="1">
                <a:solidFill>
                  <a:srgbClr val="FFFF00"/>
                </a:solidFill>
              </a:rPr>
              <a:t>Layers</a:t>
            </a:r>
            <a:endParaRPr lang="it-IT" sz="2600" b="1" dirty="0">
              <a:solidFill>
                <a:srgbClr val="FFFF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CE361-C9E8-DB96-FDB7-C798B523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42B031-E90E-CA1D-38AD-EAD04E9C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3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626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/>
      <p:bldP spid="82" grpId="0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37">
            <a:extLst>
              <a:ext uri="{FF2B5EF4-FFF2-40B4-BE49-F238E27FC236}">
                <a16:creationId xmlns:a16="http://schemas.microsoft.com/office/drawing/2014/main" id="{602789FF-39A7-4F2C-BE44-EAB755E2A834}"/>
              </a:ext>
            </a:extLst>
          </p:cNvPr>
          <p:cNvSpPr>
            <a:spLocks noChangeAspect="1"/>
          </p:cNvSpPr>
          <p:nvPr/>
        </p:nvSpPr>
        <p:spPr>
          <a:xfrm>
            <a:off x="4422656" y="2783871"/>
            <a:ext cx="3383280" cy="3383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 dirty="0"/>
          </a:p>
        </p:txBody>
      </p:sp>
      <p:sp>
        <p:nvSpPr>
          <p:cNvPr id="126" name="Shape 41">
            <a:extLst>
              <a:ext uri="{FF2B5EF4-FFF2-40B4-BE49-F238E27FC236}">
                <a16:creationId xmlns:a16="http://schemas.microsoft.com/office/drawing/2014/main" id="{D79D22F2-33F4-4BCC-9BEC-2D34F752063B}"/>
              </a:ext>
            </a:extLst>
          </p:cNvPr>
          <p:cNvSpPr>
            <a:spLocks noChangeAspect="1"/>
          </p:cNvSpPr>
          <p:nvPr/>
        </p:nvSpPr>
        <p:spPr>
          <a:xfrm>
            <a:off x="4830458" y="3198306"/>
            <a:ext cx="2560320" cy="2560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/>
          </a:p>
        </p:txBody>
      </p:sp>
      <p:cxnSp>
        <p:nvCxnSpPr>
          <p:cNvPr id="127" name="Connettore 2 2">
            <a:extLst>
              <a:ext uri="{FF2B5EF4-FFF2-40B4-BE49-F238E27FC236}">
                <a16:creationId xmlns:a16="http://schemas.microsoft.com/office/drawing/2014/main" id="{00ADCDFC-C316-47F9-AD09-ADCED58CA5AA}"/>
              </a:ext>
            </a:extLst>
          </p:cNvPr>
          <p:cNvCxnSpPr>
            <a:cxnSpLocks/>
          </p:cNvCxnSpPr>
          <p:nvPr/>
        </p:nvCxnSpPr>
        <p:spPr>
          <a:xfrm flipH="1">
            <a:off x="7591425" y="451485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2 16">
            <a:extLst>
              <a:ext uri="{FF2B5EF4-FFF2-40B4-BE49-F238E27FC236}">
                <a16:creationId xmlns:a16="http://schemas.microsoft.com/office/drawing/2014/main" id="{AAE807AC-A29B-481B-9AA4-156BE3389FC9}"/>
              </a:ext>
            </a:extLst>
          </p:cNvPr>
          <p:cNvCxnSpPr>
            <a:cxnSpLocks/>
          </p:cNvCxnSpPr>
          <p:nvPr/>
        </p:nvCxnSpPr>
        <p:spPr>
          <a:xfrm>
            <a:off x="6095998" y="2783871"/>
            <a:ext cx="0" cy="20851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2 17">
            <a:extLst>
              <a:ext uri="{FF2B5EF4-FFF2-40B4-BE49-F238E27FC236}">
                <a16:creationId xmlns:a16="http://schemas.microsoft.com/office/drawing/2014/main" id="{0DE5ED0B-BF3F-4D1F-B76E-CC4F119C330B}"/>
              </a:ext>
            </a:extLst>
          </p:cNvPr>
          <p:cNvCxnSpPr>
            <a:cxnSpLocks/>
          </p:cNvCxnSpPr>
          <p:nvPr/>
        </p:nvCxnSpPr>
        <p:spPr>
          <a:xfrm flipV="1">
            <a:off x="6095998" y="5948582"/>
            <a:ext cx="0" cy="206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2 18">
            <a:extLst>
              <a:ext uri="{FF2B5EF4-FFF2-40B4-BE49-F238E27FC236}">
                <a16:creationId xmlns:a16="http://schemas.microsoft.com/office/drawing/2014/main" id="{20C042DC-4DE9-4327-9337-9014D02F21D2}"/>
              </a:ext>
            </a:extLst>
          </p:cNvPr>
          <p:cNvCxnSpPr>
            <a:cxnSpLocks/>
          </p:cNvCxnSpPr>
          <p:nvPr/>
        </p:nvCxnSpPr>
        <p:spPr>
          <a:xfrm flipH="1" flipV="1">
            <a:off x="7188189" y="5536700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2 19">
            <a:extLst>
              <a:ext uri="{FF2B5EF4-FFF2-40B4-BE49-F238E27FC236}">
                <a16:creationId xmlns:a16="http://schemas.microsoft.com/office/drawing/2014/main" id="{CD64838E-D058-4586-9444-C1E68ECCCA5B}"/>
              </a:ext>
            </a:extLst>
          </p:cNvPr>
          <p:cNvCxnSpPr>
            <a:cxnSpLocks/>
          </p:cNvCxnSpPr>
          <p:nvPr/>
        </p:nvCxnSpPr>
        <p:spPr>
          <a:xfrm>
            <a:off x="4822139" y="3394827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21">
            <a:extLst>
              <a:ext uri="{FF2B5EF4-FFF2-40B4-BE49-F238E27FC236}">
                <a16:creationId xmlns:a16="http://schemas.microsoft.com/office/drawing/2014/main" id="{55007E4D-2AD4-4070-A075-658A2D90D8B4}"/>
              </a:ext>
            </a:extLst>
          </p:cNvPr>
          <p:cNvCxnSpPr>
            <a:cxnSpLocks/>
          </p:cNvCxnSpPr>
          <p:nvPr/>
        </p:nvCxnSpPr>
        <p:spPr>
          <a:xfrm flipH="1">
            <a:off x="7169139" y="3277692"/>
            <a:ext cx="139691" cy="126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23">
            <a:extLst>
              <a:ext uri="{FF2B5EF4-FFF2-40B4-BE49-F238E27FC236}">
                <a16:creationId xmlns:a16="http://schemas.microsoft.com/office/drawing/2014/main" id="{15CA9DBE-C65D-43D2-9601-394E111060B6}"/>
              </a:ext>
            </a:extLst>
          </p:cNvPr>
          <p:cNvCxnSpPr>
            <a:cxnSpLocks/>
          </p:cNvCxnSpPr>
          <p:nvPr/>
        </p:nvCxnSpPr>
        <p:spPr>
          <a:xfrm flipV="1">
            <a:off x="4887222" y="5501304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2 28">
            <a:extLst>
              <a:ext uri="{FF2B5EF4-FFF2-40B4-BE49-F238E27FC236}">
                <a16:creationId xmlns:a16="http://schemas.microsoft.com/office/drawing/2014/main" id="{E2959F7E-3166-46A1-B2AA-12666F7112B2}"/>
              </a:ext>
            </a:extLst>
          </p:cNvPr>
          <p:cNvCxnSpPr>
            <a:cxnSpLocks/>
          </p:cNvCxnSpPr>
          <p:nvPr/>
        </p:nvCxnSpPr>
        <p:spPr>
          <a:xfrm>
            <a:off x="6095998" y="3190685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2 29">
            <a:extLst>
              <a:ext uri="{FF2B5EF4-FFF2-40B4-BE49-F238E27FC236}">
                <a16:creationId xmlns:a16="http://schemas.microsoft.com/office/drawing/2014/main" id="{2B4324EC-077B-4A1D-82F0-59F9EBFD6E78}"/>
              </a:ext>
            </a:extLst>
          </p:cNvPr>
          <p:cNvCxnSpPr>
            <a:cxnSpLocks/>
          </p:cNvCxnSpPr>
          <p:nvPr/>
        </p:nvCxnSpPr>
        <p:spPr>
          <a:xfrm flipH="1">
            <a:off x="6872728" y="3563933"/>
            <a:ext cx="141799" cy="1430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2 34">
            <a:extLst>
              <a:ext uri="{FF2B5EF4-FFF2-40B4-BE49-F238E27FC236}">
                <a16:creationId xmlns:a16="http://schemas.microsoft.com/office/drawing/2014/main" id="{035EB3A3-2F42-48A5-AD76-EEA2A15BAADB}"/>
              </a:ext>
            </a:extLst>
          </p:cNvPr>
          <p:cNvCxnSpPr>
            <a:cxnSpLocks/>
          </p:cNvCxnSpPr>
          <p:nvPr/>
        </p:nvCxnSpPr>
        <p:spPr>
          <a:xfrm>
            <a:off x="4831664" y="4480540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2 39">
            <a:extLst>
              <a:ext uri="{FF2B5EF4-FFF2-40B4-BE49-F238E27FC236}">
                <a16:creationId xmlns:a16="http://schemas.microsoft.com/office/drawing/2014/main" id="{5F00AA9E-DA45-4B5E-A00C-28CE94A229F3}"/>
              </a:ext>
            </a:extLst>
          </p:cNvPr>
          <p:cNvCxnSpPr>
            <a:cxnSpLocks/>
          </p:cNvCxnSpPr>
          <p:nvPr/>
        </p:nvCxnSpPr>
        <p:spPr>
          <a:xfrm>
            <a:off x="7188189" y="4514851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2 40">
            <a:extLst>
              <a:ext uri="{FF2B5EF4-FFF2-40B4-BE49-F238E27FC236}">
                <a16:creationId xmlns:a16="http://schemas.microsoft.com/office/drawing/2014/main" id="{BF95B921-2DBD-4E31-AEB0-B948C6CD9C3A}"/>
              </a:ext>
            </a:extLst>
          </p:cNvPr>
          <p:cNvCxnSpPr>
            <a:cxnSpLocks/>
          </p:cNvCxnSpPr>
          <p:nvPr/>
        </p:nvCxnSpPr>
        <p:spPr>
          <a:xfrm>
            <a:off x="6105525" y="5539404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2 45">
            <a:extLst>
              <a:ext uri="{FF2B5EF4-FFF2-40B4-BE49-F238E27FC236}">
                <a16:creationId xmlns:a16="http://schemas.microsoft.com/office/drawing/2014/main" id="{B968011E-8BC9-4DCC-A9BA-8AABA7A3BEB1}"/>
              </a:ext>
            </a:extLst>
          </p:cNvPr>
          <p:cNvCxnSpPr>
            <a:cxnSpLocks/>
          </p:cNvCxnSpPr>
          <p:nvPr/>
        </p:nvCxnSpPr>
        <p:spPr>
          <a:xfrm flipH="1">
            <a:off x="4422656" y="446149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2 19">
            <a:extLst>
              <a:ext uri="{FF2B5EF4-FFF2-40B4-BE49-F238E27FC236}">
                <a16:creationId xmlns:a16="http://schemas.microsoft.com/office/drawing/2014/main" id="{A86B88EC-B070-4866-8FEE-88F7905E7B20}"/>
              </a:ext>
            </a:extLst>
          </p:cNvPr>
          <p:cNvCxnSpPr>
            <a:cxnSpLocks/>
          </p:cNvCxnSpPr>
          <p:nvPr/>
        </p:nvCxnSpPr>
        <p:spPr>
          <a:xfrm>
            <a:off x="5145989" y="3652002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2 23">
            <a:extLst>
              <a:ext uri="{FF2B5EF4-FFF2-40B4-BE49-F238E27FC236}">
                <a16:creationId xmlns:a16="http://schemas.microsoft.com/office/drawing/2014/main" id="{E2A869EF-1431-436B-8243-CD8D89347809}"/>
              </a:ext>
            </a:extLst>
          </p:cNvPr>
          <p:cNvCxnSpPr>
            <a:cxnSpLocks/>
          </p:cNvCxnSpPr>
          <p:nvPr/>
        </p:nvCxnSpPr>
        <p:spPr>
          <a:xfrm flipV="1">
            <a:off x="5192022" y="5253654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2 18">
            <a:extLst>
              <a:ext uri="{FF2B5EF4-FFF2-40B4-BE49-F238E27FC236}">
                <a16:creationId xmlns:a16="http://schemas.microsoft.com/office/drawing/2014/main" id="{7ABA300E-3B7D-4AFE-9575-9B319251F325}"/>
              </a:ext>
            </a:extLst>
          </p:cNvPr>
          <p:cNvCxnSpPr>
            <a:cxnSpLocks/>
          </p:cNvCxnSpPr>
          <p:nvPr/>
        </p:nvCxnSpPr>
        <p:spPr>
          <a:xfrm flipH="1" flipV="1">
            <a:off x="6883389" y="5270000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91517BC2-EC5E-4E09-992A-3A2445F117EC}"/>
              </a:ext>
            </a:extLst>
          </p:cNvPr>
          <p:cNvCxnSpPr>
            <a:cxnSpLocks/>
          </p:cNvCxnSpPr>
          <p:nvPr/>
        </p:nvCxnSpPr>
        <p:spPr>
          <a:xfrm>
            <a:off x="5502696" y="3898795"/>
            <a:ext cx="134944" cy="136789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1ADBB26-FA7E-4772-9681-80C022A79D22}"/>
              </a:ext>
            </a:extLst>
          </p:cNvPr>
          <p:cNvCxnSpPr>
            <a:cxnSpLocks/>
          </p:cNvCxnSpPr>
          <p:nvPr/>
        </p:nvCxnSpPr>
        <p:spPr>
          <a:xfrm>
            <a:off x="6107564" y="3627897"/>
            <a:ext cx="0" cy="176213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E4DD0C6E-FF7C-4227-9900-11A52B791EFE}"/>
              </a:ext>
            </a:extLst>
          </p:cNvPr>
          <p:cNvCxnSpPr>
            <a:cxnSpLocks/>
          </p:cNvCxnSpPr>
          <p:nvPr/>
        </p:nvCxnSpPr>
        <p:spPr>
          <a:xfrm flipH="1">
            <a:off x="6540722" y="3809302"/>
            <a:ext cx="132478" cy="145486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989A1F3E-9D53-445D-9BAD-E8CEE2F9A558}"/>
              </a:ext>
            </a:extLst>
          </p:cNvPr>
          <p:cNvCxnSpPr>
            <a:cxnSpLocks/>
          </p:cNvCxnSpPr>
          <p:nvPr/>
        </p:nvCxnSpPr>
        <p:spPr>
          <a:xfrm flipH="1" flipV="1">
            <a:off x="6766585" y="4459621"/>
            <a:ext cx="206062" cy="490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B3913DDD-ABF2-4627-9EA4-E75C9E00E7FC}"/>
              </a:ext>
            </a:extLst>
          </p:cNvPr>
          <p:cNvCxnSpPr>
            <a:cxnSpLocks/>
          </p:cNvCxnSpPr>
          <p:nvPr/>
        </p:nvCxnSpPr>
        <p:spPr>
          <a:xfrm flipH="1" flipV="1">
            <a:off x="6555350" y="4958118"/>
            <a:ext cx="164181" cy="142034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8AC6A2BE-E952-4614-8A5F-189E17C3E5E7}"/>
              </a:ext>
            </a:extLst>
          </p:cNvPr>
          <p:cNvCxnSpPr>
            <a:cxnSpLocks/>
          </p:cNvCxnSpPr>
          <p:nvPr/>
        </p:nvCxnSpPr>
        <p:spPr>
          <a:xfrm flipV="1">
            <a:off x="6091515" y="5102496"/>
            <a:ext cx="0" cy="19600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1BBD87DC-A7C3-4790-97B4-91432542960C}"/>
              </a:ext>
            </a:extLst>
          </p:cNvPr>
          <p:cNvCxnSpPr>
            <a:cxnSpLocks/>
          </p:cNvCxnSpPr>
          <p:nvPr/>
        </p:nvCxnSpPr>
        <p:spPr>
          <a:xfrm flipV="1">
            <a:off x="5450765" y="4873173"/>
            <a:ext cx="143459" cy="140174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hape 41">
            <a:extLst>
              <a:ext uri="{FF2B5EF4-FFF2-40B4-BE49-F238E27FC236}">
                <a16:creationId xmlns:a16="http://schemas.microsoft.com/office/drawing/2014/main" id="{C2AE164A-381B-425C-AF01-1D0841991388}"/>
              </a:ext>
            </a:extLst>
          </p:cNvPr>
          <p:cNvSpPr/>
          <p:nvPr/>
        </p:nvSpPr>
        <p:spPr>
          <a:xfrm>
            <a:off x="5703240" y="4065197"/>
            <a:ext cx="842669" cy="826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 dirty="0"/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24F75CC2-63DB-4B03-B25D-0EAF565F497C}"/>
              </a:ext>
            </a:extLst>
          </p:cNvPr>
          <p:cNvCxnSpPr>
            <a:cxnSpLocks/>
          </p:cNvCxnSpPr>
          <p:nvPr/>
        </p:nvCxnSpPr>
        <p:spPr>
          <a:xfrm flipV="1">
            <a:off x="5262634" y="4459621"/>
            <a:ext cx="198542" cy="5249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hape 41">
            <a:extLst>
              <a:ext uri="{FF2B5EF4-FFF2-40B4-BE49-F238E27FC236}">
                <a16:creationId xmlns:a16="http://schemas.microsoft.com/office/drawing/2014/main" id="{00774D37-2B58-4F22-9128-693FBD3346DA}"/>
              </a:ext>
            </a:extLst>
          </p:cNvPr>
          <p:cNvSpPr>
            <a:spLocks noChangeAspect="1"/>
          </p:cNvSpPr>
          <p:nvPr/>
        </p:nvSpPr>
        <p:spPr>
          <a:xfrm>
            <a:off x="5489403" y="3840727"/>
            <a:ext cx="1263977" cy="1263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 dirty="0"/>
          </a:p>
        </p:txBody>
      </p:sp>
      <p:sp>
        <p:nvSpPr>
          <p:cNvPr id="55" name="CasellaDiTesto 11">
            <a:extLst>
              <a:ext uri="{FF2B5EF4-FFF2-40B4-BE49-F238E27FC236}">
                <a16:creationId xmlns:a16="http://schemas.microsoft.com/office/drawing/2014/main" id="{C6BD45D6-232A-4AD5-8F0A-0AF79D6E0C55}"/>
              </a:ext>
            </a:extLst>
          </p:cNvPr>
          <p:cNvSpPr txBox="1"/>
          <p:nvPr/>
        </p:nvSpPr>
        <p:spPr>
          <a:xfrm>
            <a:off x="4532243" y="1604652"/>
            <a:ext cx="3127513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/>
              <a:t>Core </a:t>
            </a:r>
            <a:r>
              <a:rPr lang="it-IT" sz="2600" b="1" dirty="0" err="1"/>
              <a:t>collapse</a:t>
            </a:r>
            <a:r>
              <a:rPr lang="it-IT" sz="2600" b="1" dirty="0"/>
              <a:t> Supernova (CCSN)</a:t>
            </a:r>
            <a:endParaRPr lang="en-US" sz="2600" b="1" dirty="0"/>
          </a:p>
        </p:txBody>
      </p:sp>
      <p:sp>
        <p:nvSpPr>
          <p:cNvPr id="79" name="CasellaDiTesto 8">
            <a:extLst>
              <a:ext uri="{FF2B5EF4-FFF2-40B4-BE49-F238E27FC236}">
                <a16:creationId xmlns:a16="http://schemas.microsoft.com/office/drawing/2014/main" id="{CD9680DC-27CF-4686-9505-4667A6C55F7C}"/>
              </a:ext>
            </a:extLst>
          </p:cNvPr>
          <p:cNvSpPr txBox="1"/>
          <p:nvPr/>
        </p:nvSpPr>
        <p:spPr>
          <a:xfrm>
            <a:off x="386364" y="2605495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600" b="1" dirty="0" err="1"/>
              <a:t>Collapse</a:t>
            </a:r>
            <a:endParaRPr lang="it-IT" sz="2600" b="1" dirty="0"/>
          </a:p>
        </p:txBody>
      </p:sp>
      <p:sp>
        <p:nvSpPr>
          <p:cNvPr id="80" name="CasellaDiTesto 8">
            <a:extLst>
              <a:ext uri="{FF2B5EF4-FFF2-40B4-BE49-F238E27FC236}">
                <a16:creationId xmlns:a16="http://schemas.microsoft.com/office/drawing/2014/main" id="{16A34EEE-F4CF-43B0-93A3-20A582701152}"/>
              </a:ext>
            </a:extLst>
          </p:cNvPr>
          <p:cNvSpPr txBox="1"/>
          <p:nvPr/>
        </p:nvSpPr>
        <p:spPr>
          <a:xfrm>
            <a:off x="386364" y="4030604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it-IT" sz="2600" b="1" dirty="0"/>
              <a:t>Core </a:t>
            </a:r>
            <a:r>
              <a:rPr lang="it-IT" sz="2600" b="1" dirty="0" err="1"/>
              <a:t>Bounce</a:t>
            </a:r>
            <a:endParaRPr lang="it-IT" sz="2600" b="1" dirty="0"/>
          </a:p>
        </p:txBody>
      </p:sp>
      <p:sp>
        <p:nvSpPr>
          <p:cNvPr id="81" name="CasellaDiTesto 8">
            <a:extLst>
              <a:ext uri="{FF2B5EF4-FFF2-40B4-BE49-F238E27FC236}">
                <a16:creationId xmlns:a16="http://schemas.microsoft.com/office/drawing/2014/main" id="{DFB79D0E-73DB-4768-8AED-13C3E630B899}"/>
              </a:ext>
            </a:extLst>
          </p:cNvPr>
          <p:cNvSpPr txBox="1"/>
          <p:nvPr/>
        </p:nvSpPr>
        <p:spPr>
          <a:xfrm>
            <a:off x="386363" y="5377339"/>
            <a:ext cx="32499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it-IT" sz="2600" b="1" dirty="0"/>
              <a:t>Shock </a:t>
            </a:r>
            <a:r>
              <a:rPr lang="it-IT" sz="2600" b="1" dirty="0" err="1"/>
              <a:t>propagates</a:t>
            </a:r>
            <a:endParaRPr lang="it-IT" sz="2600" b="1" dirty="0"/>
          </a:p>
        </p:txBody>
      </p:sp>
      <p:sp>
        <p:nvSpPr>
          <p:cNvPr id="144" name="Titolo 1">
            <a:extLst>
              <a:ext uri="{FF2B5EF4-FFF2-40B4-BE49-F238E27FC236}">
                <a16:creationId xmlns:a16="http://schemas.microsoft.com/office/drawing/2014/main" id="{6DEACF9C-CCBA-4D8B-AFC1-4CA403FE50DE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Introduction</a:t>
            </a:r>
            <a:r>
              <a:rPr lang="it-IT" sz="3700" dirty="0"/>
              <a:t>: the Supernova </a:t>
            </a:r>
            <a:r>
              <a:rPr lang="it-IT" sz="3700" dirty="0" err="1"/>
              <a:t>mechanism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40" name="CasellaDiTesto 37">
            <a:extLst>
              <a:ext uri="{FF2B5EF4-FFF2-40B4-BE49-F238E27FC236}">
                <a16:creationId xmlns:a16="http://schemas.microsoft.com/office/drawing/2014/main" id="{472DF5E4-D3A3-AB35-B1EA-2CCD291B3F80}"/>
              </a:ext>
            </a:extLst>
          </p:cNvPr>
          <p:cNvSpPr txBox="1"/>
          <p:nvPr/>
        </p:nvSpPr>
        <p:spPr>
          <a:xfrm>
            <a:off x="5704787" y="4226005"/>
            <a:ext cx="83524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</a:rPr>
              <a:t>PNS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8" name="CasellaDiTesto 34">
            <a:extLst>
              <a:ext uri="{FF2B5EF4-FFF2-40B4-BE49-F238E27FC236}">
                <a16:creationId xmlns:a16="http://schemas.microsoft.com/office/drawing/2014/main" id="{6273EC5E-58FC-4412-EE5B-5D853CB357F8}"/>
              </a:ext>
            </a:extLst>
          </p:cNvPr>
          <p:cNvSpPr txBox="1"/>
          <p:nvPr/>
        </p:nvSpPr>
        <p:spPr>
          <a:xfrm>
            <a:off x="6080437" y="2952661"/>
            <a:ext cx="1193986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</a:rPr>
              <a:t>Shock</a:t>
            </a:r>
            <a:endParaRPr lang="en-US" sz="2600" b="1" dirty="0">
              <a:solidFill>
                <a:schemeClr val="bg1"/>
              </a:solidFill>
            </a:endParaRPr>
          </a:p>
        </p:txBody>
      </p:sp>
      <p:cxnSp>
        <p:nvCxnSpPr>
          <p:cNvPr id="49" name="Connettore 2 35">
            <a:extLst>
              <a:ext uri="{FF2B5EF4-FFF2-40B4-BE49-F238E27FC236}">
                <a16:creationId xmlns:a16="http://schemas.microsoft.com/office/drawing/2014/main" id="{AEF0C863-7D04-E5EA-9A63-0E3900BD0BB1}"/>
              </a:ext>
            </a:extLst>
          </p:cNvPr>
          <p:cNvCxnSpPr>
            <a:cxnSpLocks/>
          </p:cNvCxnSpPr>
          <p:nvPr/>
        </p:nvCxnSpPr>
        <p:spPr>
          <a:xfrm flipH="1">
            <a:off x="6351858" y="3441482"/>
            <a:ext cx="225364" cy="419318"/>
          </a:xfrm>
          <a:prstGeom prst="straightConnector1">
            <a:avLst/>
          </a:prstGeom>
          <a:ln w="254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ooter Placeholder 41">
            <a:extLst>
              <a:ext uri="{FF2B5EF4-FFF2-40B4-BE49-F238E27FC236}">
                <a16:creationId xmlns:a16="http://schemas.microsoft.com/office/drawing/2014/main" id="{85B78FE8-DF46-83FC-B14D-266BCE5D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44" name="Slide Number Placeholder 43">
            <a:extLst>
              <a:ext uri="{FF2B5EF4-FFF2-40B4-BE49-F238E27FC236}">
                <a16:creationId xmlns:a16="http://schemas.microsoft.com/office/drawing/2014/main" id="{6005AA89-1D61-F2D4-046E-C7EA69415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4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05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37">
            <a:extLst>
              <a:ext uri="{FF2B5EF4-FFF2-40B4-BE49-F238E27FC236}">
                <a16:creationId xmlns:a16="http://schemas.microsoft.com/office/drawing/2014/main" id="{AA60448B-BBF1-4FA8-A264-544B93D09474}"/>
              </a:ext>
            </a:extLst>
          </p:cNvPr>
          <p:cNvSpPr>
            <a:spLocks noChangeAspect="1"/>
          </p:cNvSpPr>
          <p:nvPr/>
        </p:nvSpPr>
        <p:spPr>
          <a:xfrm>
            <a:off x="4556006" y="2926746"/>
            <a:ext cx="3108960" cy="310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 dirty="0"/>
          </a:p>
        </p:txBody>
      </p:sp>
      <p:sp>
        <p:nvSpPr>
          <p:cNvPr id="87" name="Shape 41">
            <a:extLst>
              <a:ext uri="{FF2B5EF4-FFF2-40B4-BE49-F238E27FC236}">
                <a16:creationId xmlns:a16="http://schemas.microsoft.com/office/drawing/2014/main" id="{3CD14EC1-07A7-43E3-B107-0EE514A9E317}"/>
              </a:ext>
            </a:extLst>
          </p:cNvPr>
          <p:cNvSpPr>
            <a:spLocks noChangeAspect="1"/>
          </p:cNvSpPr>
          <p:nvPr/>
        </p:nvSpPr>
        <p:spPr>
          <a:xfrm>
            <a:off x="4924557" y="3291104"/>
            <a:ext cx="2377440" cy="2377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/>
          </a:p>
        </p:txBody>
      </p:sp>
      <p:cxnSp>
        <p:nvCxnSpPr>
          <p:cNvPr id="88" name="Connettore 2 2">
            <a:extLst>
              <a:ext uri="{FF2B5EF4-FFF2-40B4-BE49-F238E27FC236}">
                <a16:creationId xmlns:a16="http://schemas.microsoft.com/office/drawing/2014/main" id="{D27DBA4E-5315-43F2-8250-DA6BC2B350A3}"/>
              </a:ext>
            </a:extLst>
          </p:cNvPr>
          <p:cNvCxnSpPr>
            <a:cxnSpLocks/>
          </p:cNvCxnSpPr>
          <p:nvPr/>
        </p:nvCxnSpPr>
        <p:spPr>
          <a:xfrm flipH="1">
            <a:off x="7458075" y="451485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16">
            <a:extLst>
              <a:ext uri="{FF2B5EF4-FFF2-40B4-BE49-F238E27FC236}">
                <a16:creationId xmlns:a16="http://schemas.microsoft.com/office/drawing/2014/main" id="{67AE2153-8C9D-4097-8B6B-E6BF2814F30C}"/>
              </a:ext>
            </a:extLst>
          </p:cNvPr>
          <p:cNvCxnSpPr>
            <a:cxnSpLocks/>
          </p:cNvCxnSpPr>
          <p:nvPr/>
        </p:nvCxnSpPr>
        <p:spPr>
          <a:xfrm>
            <a:off x="6095998" y="2926746"/>
            <a:ext cx="0" cy="20851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17">
            <a:extLst>
              <a:ext uri="{FF2B5EF4-FFF2-40B4-BE49-F238E27FC236}">
                <a16:creationId xmlns:a16="http://schemas.microsoft.com/office/drawing/2014/main" id="{F3B612EB-9EE8-4203-80EE-5E680269CE01}"/>
              </a:ext>
            </a:extLst>
          </p:cNvPr>
          <p:cNvCxnSpPr>
            <a:cxnSpLocks/>
          </p:cNvCxnSpPr>
          <p:nvPr/>
        </p:nvCxnSpPr>
        <p:spPr>
          <a:xfrm flipV="1">
            <a:off x="6095998" y="5824757"/>
            <a:ext cx="0" cy="206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18">
            <a:extLst>
              <a:ext uri="{FF2B5EF4-FFF2-40B4-BE49-F238E27FC236}">
                <a16:creationId xmlns:a16="http://schemas.microsoft.com/office/drawing/2014/main" id="{8CEBE872-9FBC-4D86-92B2-0AC1AAD9CD92}"/>
              </a:ext>
            </a:extLst>
          </p:cNvPr>
          <p:cNvCxnSpPr>
            <a:cxnSpLocks/>
          </p:cNvCxnSpPr>
          <p:nvPr/>
        </p:nvCxnSpPr>
        <p:spPr>
          <a:xfrm flipH="1" flipV="1">
            <a:off x="7092939" y="5441450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19">
            <a:extLst>
              <a:ext uri="{FF2B5EF4-FFF2-40B4-BE49-F238E27FC236}">
                <a16:creationId xmlns:a16="http://schemas.microsoft.com/office/drawing/2014/main" id="{D6F455C0-9BBA-4119-A780-B832536320CB}"/>
              </a:ext>
            </a:extLst>
          </p:cNvPr>
          <p:cNvCxnSpPr>
            <a:cxnSpLocks/>
          </p:cNvCxnSpPr>
          <p:nvPr/>
        </p:nvCxnSpPr>
        <p:spPr>
          <a:xfrm>
            <a:off x="4917389" y="3490077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21">
            <a:extLst>
              <a:ext uri="{FF2B5EF4-FFF2-40B4-BE49-F238E27FC236}">
                <a16:creationId xmlns:a16="http://schemas.microsoft.com/office/drawing/2014/main" id="{C57C58B7-5540-4071-9E6E-1E40962D0C6F}"/>
              </a:ext>
            </a:extLst>
          </p:cNvPr>
          <p:cNvCxnSpPr>
            <a:cxnSpLocks/>
          </p:cNvCxnSpPr>
          <p:nvPr/>
        </p:nvCxnSpPr>
        <p:spPr>
          <a:xfrm flipH="1">
            <a:off x="7064364" y="3382467"/>
            <a:ext cx="139691" cy="126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23">
            <a:extLst>
              <a:ext uri="{FF2B5EF4-FFF2-40B4-BE49-F238E27FC236}">
                <a16:creationId xmlns:a16="http://schemas.microsoft.com/office/drawing/2014/main" id="{3256F158-D7A9-4D62-B378-584CEC4FEC0B}"/>
              </a:ext>
            </a:extLst>
          </p:cNvPr>
          <p:cNvCxnSpPr>
            <a:cxnSpLocks/>
          </p:cNvCxnSpPr>
          <p:nvPr/>
        </p:nvCxnSpPr>
        <p:spPr>
          <a:xfrm flipV="1">
            <a:off x="4972947" y="5415579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28">
            <a:extLst>
              <a:ext uri="{FF2B5EF4-FFF2-40B4-BE49-F238E27FC236}">
                <a16:creationId xmlns:a16="http://schemas.microsoft.com/office/drawing/2014/main" id="{BA618617-A69B-4C02-A8B3-599F3DD1F451}"/>
              </a:ext>
            </a:extLst>
          </p:cNvPr>
          <p:cNvCxnSpPr>
            <a:cxnSpLocks/>
          </p:cNvCxnSpPr>
          <p:nvPr/>
        </p:nvCxnSpPr>
        <p:spPr>
          <a:xfrm>
            <a:off x="6095998" y="3295460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2 29">
            <a:extLst>
              <a:ext uri="{FF2B5EF4-FFF2-40B4-BE49-F238E27FC236}">
                <a16:creationId xmlns:a16="http://schemas.microsoft.com/office/drawing/2014/main" id="{8756DAE0-1DB8-46AC-9D0D-EB3AAB2DDD26}"/>
              </a:ext>
            </a:extLst>
          </p:cNvPr>
          <p:cNvCxnSpPr>
            <a:cxnSpLocks/>
          </p:cNvCxnSpPr>
          <p:nvPr/>
        </p:nvCxnSpPr>
        <p:spPr>
          <a:xfrm flipH="1">
            <a:off x="6806053" y="3630608"/>
            <a:ext cx="141799" cy="1430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40">
            <a:extLst>
              <a:ext uri="{FF2B5EF4-FFF2-40B4-BE49-F238E27FC236}">
                <a16:creationId xmlns:a16="http://schemas.microsoft.com/office/drawing/2014/main" id="{6F5E2907-E3FA-4BBA-A8E3-1C662AC21DF0}"/>
              </a:ext>
            </a:extLst>
          </p:cNvPr>
          <p:cNvCxnSpPr>
            <a:cxnSpLocks/>
          </p:cNvCxnSpPr>
          <p:nvPr/>
        </p:nvCxnSpPr>
        <p:spPr>
          <a:xfrm>
            <a:off x="6105525" y="5453679"/>
            <a:ext cx="0" cy="223192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45">
            <a:extLst>
              <a:ext uri="{FF2B5EF4-FFF2-40B4-BE49-F238E27FC236}">
                <a16:creationId xmlns:a16="http://schemas.microsoft.com/office/drawing/2014/main" id="{08B02FA1-777F-4FFA-B2AF-DE5FCECB5190}"/>
              </a:ext>
            </a:extLst>
          </p:cNvPr>
          <p:cNvCxnSpPr>
            <a:cxnSpLocks/>
          </p:cNvCxnSpPr>
          <p:nvPr/>
        </p:nvCxnSpPr>
        <p:spPr>
          <a:xfrm flipH="1">
            <a:off x="4556006" y="446149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19">
            <a:extLst>
              <a:ext uri="{FF2B5EF4-FFF2-40B4-BE49-F238E27FC236}">
                <a16:creationId xmlns:a16="http://schemas.microsoft.com/office/drawing/2014/main" id="{5DA0E997-FE28-42AE-9B7A-C6225F165F3F}"/>
              </a:ext>
            </a:extLst>
          </p:cNvPr>
          <p:cNvCxnSpPr>
            <a:cxnSpLocks/>
          </p:cNvCxnSpPr>
          <p:nvPr/>
        </p:nvCxnSpPr>
        <p:spPr>
          <a:xfrm>
            <a:off x="5212664" y="3718677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23">
            <a:extLst>
              <a:ext uri="{FF2B5EF4-FFF2-40B4-BE49-F238E27FC236}">
                <a16:creationId xmlns:a16="http://schemas.microsoft.com/office/drawing/2014/main" id="{7D300C08-8176-437B-9C68-394EC8E289EB}"/>
              </a:ext>
            </a:extLst>
          </p:cNvPr>
          <p:cNvCxnSpPr>
            <a:cxnSpLocks/>
          </p:cNvCxnSpPr>
          <p:nvPr/>
        </p:nvCxnSpPr>
        <p:spPr>
          <a:xfrm flipV="1">
            <a:off x="5258697" y="5186979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2 18">
            <a:extLst>
              <a:ext uri="{FF2B5EF4-FFF2-40B4-BE49-F238E27FC236}">
                <a16:creationId xmlns:a16="http://schemas.microsoft.com/office/drawing/2014/main" id="{73AF8671-7F93-4463-9905-7E6B48B4B6D3}"/>
              </a:ext>
            </a:extLst>
          </p:cNvPr>
          <p:cNvCxnSpPr>
            <a:cxnSpLocks/>
          </p:cNvCxnSpPr>
          <p:nvPr/>
        </p:nvCxnSpPr>
        <p:spPr>
          <a:xfrm flipH="1" flipV="1">
            <a:off x="6816714" y="5203325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hape 41">
            <a:extLst>
              <a:ext uri="{FF2B5EF4-FFF2-40B4-BE49-F238E27FC236}">
                <a16:creationId xmlns:a16="http://schemas.microsoft.com/office/drawing/2014/main" id="{C2AE164A-381B-425C-AF01-1D0841991388}"/>
              </a:ext>
            </a:extLst>
          </p:cNvPr>
          <p:cNvSpPr/>
          <p:nvPr/>
        </p:nvSpPr>
        <p:spPr>
          <a:xfrm>
            <a:off x="5703240" y="4065197"/>
            <a:ext cx="842669" cy="826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/>
          </a:p>
        </p:txBody>
      </p:sp>
      <p:sp>
        <p:nvSpPr>
          <p:cNvPr id="39" name="Shape 41">
            <a:extLst>
              <a:ext uri="{FF2B5EF4-FFF2-40B4-BE49-F238E27FC236}">
                <a16:creationId xmlns:a16="http://schemas.microsoft.com/office/drawing/2014/main" id="{F884BB3F-3F96-4909-AB36-C16523762B7F}"/>
              </a:ext>
            </a:extLst>
          </p:cNvPr>
          <p:cNvSpPr>
            <a:spLocks noChangeAspect="1"/>
          </p:cNvSpPr>
          <p:nvPr/>
        </p:nvSpPr>
        <p:spPr>
          <a:xfrm>
            <a:off x="5250788" y="3610817"/>
            <a:ext cx="1737360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600"/>
          </a:p>
        </p:txBody>
      </p:sp>
      <p:sp>
        <p:nvSpPr>
          <p:cNvPr id="53" name="CasellaDiTesto 11">
            <a:extLst>
              <a:ext uri="{FF2B5EF4-FFF2-40B4-BE49-F238E27FC236}">
                <a16:creationId xmlns:a16="http://schemas.microsoft.com/office/drawing/2014/main" id="{B8E1638B-62F4-48DF-8184-86F2D31CA109}"/>
              </a:ext>
            </a:extLst>
          </p:cNvPr>
          <p:cNvSpPr txBox="1"/>
          <p:nvPr/>
        </p:nvSpPr>
        <p:spPr>
          <a:xfrm>
            <a:off x="4532243" y="1604652"/>
            <a:ext cx="3127513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/>
              <a:t>Core </a:t>
            </a:r>
            <a:r>
              <a:rPr lang="it-IT" sz="2600" b="1" dirty="0" err="1"/>
              <a:t>collapse</a:t>
            </a:r>
            <a:r>
              <a:rPr lang="it-IT" sz="2600" b="1" dirty="0"/>
              <a:t> Supernova (CCSN)</a:t>
            </a:r>
            <a:endParaRPr lang="en-US" sz="2600" b="1" dirty="0"/>
          </a:p>
        </p:txBody>
      </p:sp>
      <p:sp>
        <p:nvSpPr>
          <p:cNvPr id="79" name="CasellaDiTesto 8">
            <a:extLst>
              <a:ext uri="{FF2B5EF4-FFF2-40B4-BE49-F238E27FC236}">
                <a16:creationId xmlns:a16="http://schemas.microsoft.com/office/drawing/2014/main" id="{A5C3ADCA-42E8-4C9C-815D-8DE7C1DA31E1}"/>
              </a:ext>
            </a:extLst>
          </p:cNvPr>
          <p:cNvSpPr txBox="1"/>
          <p:nvPr/>
        </p:nvSpPr>
        <p:spPr>
          <a:xfrm>
            <a:off x="386364" y="2605495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600" b="1" dirty="0" err="1"/>
              <a:t>Collapse</a:t>
            </a:r>
            <a:endParaRPr lang="it-IT" sz="2600" b="1" dirty="0"/>
          </a:p>
        </p:txBody>
      </p:sp>
      <p:sp>
        <p:nvSpPr>
          <p:cNvPr id="80" name="CasellaDiTesto 8">
            <a:extLst>
              <a:ext uri="{FF2B5EF4-FFF2-40B4-BE49-F238E27FC236}">
                <a16:creationId xmlns:a16="http://schemas.microsoft.com/office/drawing/2014/main" id="{28D95207-E4C7-400B-B6E4-B01A43B00C8C}"/>
              </a:ext>
            </a:extLst>
          </p:cNvPr>
          <p:cNvSpPr txBox="1"/>
          <p:nvPr/>
        </p:nvSpPr>
        <p:spPr>
          <a:xfrm>
            <a:off x="386364" y="4030604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it-IT" sz="2600" b="1" dirty="0"/>
              <a:t>Core </a:t>
            </a:r>
            <a:r>
              <a:rPr lang="it-IT" sz="2600" b="1" dirty="0" err="1"/>
              <a:t>Bounce</a:t>
            </a:r>
            <a:endParaRPr lang="it-IT" sz="2600" b="1" dirty="0"/>
          </a:p>
        </p:txBody>
      </p:sp>
      <p:sp>
        <p:nvSpPr>
          <p:cNvPr id="81" name="CasellaDiTesto 8">
            <a:extLst>
              <a:ext uri="{FF2B5EF4-FFF2-40B4-BE49-F238E27FC236}">
                <a16:creationId xmlns:a16="http://schemas.microsoft.com/office/drawing/2014/main" id="{5BE42C38-510A-4903-85BA-CA4636DE2415}"/>
              </a:ext>
            </a:extLst>
          </p:cNvPr>
          <p:cNvSpPr txBox="1"/>
          <p:nvPr/>
        </p:nvSpPr>
        <p:spPr>
          <a:xfrm>
            <a:off x="386363" y="5377339"/>
            <a:ext cx="33901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it-IT" sz="2600" b="1" dirty="0"/>
              <a:t>Shock </a:t>
            </a:r>
            <a:r>
              <a:rPr lang="it-IT" sz="2600" b="1" dirty="0" err="1"/>
              <a:t>propagates</a:t>
            </a:r>
            <a:endParaRPr lang="it-IT" sz="2600" b="1" dirty="0"/>
          </a:p>
        </p:txBody>
      </p:sp>
      <p:cxnSp>
        <p:nvCxnSpPr>
          <p:cNvPr id="102" name="Connettore 2 34">
            <a:extLst>
              <a:ext uri="{FF2B5EF4-FFF2-40B4-BE49-F238E27FC236}">
                <a16:creationId xmlns:a16="http://schemas.microsoft.com/office/drawing/2014/main" id="{75F88F3F-F522-45A6-977B-0D9190BEDC88}"/>
              </a:ext>
            </a:extLst>
          </p:cNvPr>
          <p:cNvCxnSpPr>
            <a:cxnSpLocks/>
          </p:cNvCxnSpPr>
          <p:nvPr/>
        </p:nvCxnSpPr>
        <p:spPr>
          <a:xfrm>
            <a:off x="4926914" y="4480540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39">
            <a:extLst>
              <a:ext uri="{FF2B5EF4-FFF2-40B4-BE49-F238E27FC236}">
                <a16:creationId xmlns:a16="http://schemas.microsoft.com/office/drawing/2014/main" id="{717973C2-54AB-4336-8F0B-94099C94699C}"/>
              </a:ext>
            </a:extLst>
          </p:cNvPr>
          <p:cNvCxnSpPr>
            <a:cxnSpLocks/>
          </p:cNvCxnSpPr>
          <p:nvPr/>
        </p:nvCxnSpPr>
        <p:spPr>
          <a:xfrm>
            <a:off x="7092939" y="4514851"/>
            <a:ext cx="21244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8">
            <a:extLst>
              <a:ext uri="{FF2B5EF4-FFF2-40B4-BE49-F238E27FC236}">
                <a16:creationId xmlns:a16="http://schemas.microsoft.com/office/drawing/2014/main" id="{99B2E24A-C52B-41F9-AD92-A3AE203ECF69}"/>
              </a:ext>
            </a:extLst>
          </p:cNvPr>
          <p:cNvSpPr txBox="1"/>
          <p:nvPr/>
        </p:nvSpPr>
        <p:spPr>
          <a:xfrm>
            <a:off x="8544216" y="2605494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it-IT" sz="2600" b="1" dirty="0"/>
              <a:t>Shock </a:t>
            </a:r>
            <a:r>
              <a:rPr lang="it-IT" sz="2600" b="1" dirty="0" err="1"/>
              <a:t>stalls</a:t>
            </a:r>
            <a:endParaRPr lang="it-IT" sz="2600" b="1" dirty="0"/>
          </a:p>
        </p:txBody>
      </p:sp>
      <p:sp>
        <p:nvSpPr>
          <p:cNvPr id="106" name="Titolo 1">
            <a:extLst>
              <a:ext uri="{FF2B5EF4-FFF2-40B4-BE49-F238E27FC236}">
                <a16:creationId xmlns:a16="http://schemas.microsoft.com/office/drawing/2014/main" id="{4622582E-74E8-4F5E-A21B-DAD951EDC188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Introduction</a:t>
            </a:r>
            <a:r>
              <a:rPr lang="it-IT" sz="3700" dirty="0"/>
              <a:t>: the Supernova </a:t>
            </a:r>
            <a:r>
              <a:rPr lang="it-IT" sz="3700" dirty="0" err="1"/>
              <a:t>mechanism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33" name="CasellaDiTesto 37">
            <a:extLst>
              <a:ext uri="{FF2B5EF4-FFF2-40B4-BE49-F238E27FC236}">
                <a16:creationId xmlns:a16="http://schemas.microsoft.com/office/drawing/2014/main" id="{45C4322B-A380-9460-7311-EF3DDF5B441F}"/>
              </a:ext>
            </a:extLst>
          </p:cNvPr>
          <p:cNvSpPr txBox="1"/>
          <p:nvPr/>
        </p:nvSpPr>
        <p:spPr>
          <a:xfrm>
            <a:off x="5704787" y="4226005"/>
            <a:ext cx="83524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</a:rPr>
              <a:t>PNS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BA56-51B6-1B83-8F65-0D86EECF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BDBBA9-EFB5-4A1A-5CD3-9E29CE97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5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1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37">
            <a:extLst>
              <a:ext uri="{FF2B5EF4-FFF2-40B4-BE49-F238E27FC236}">
                <a16:creationId xmlns:a16="http://schemas.microsoft.com/office/drawing/2014/main" id="{6AC65035-558E-4A36-9BA6-FC223E1C2BEF}"/>
              </a:ext>
            </a:extLst>
          </p:cNvPr>
          <p:cNvSpPr>
            <a:spLocks noChangeAspect="1"/>
          </p:cNvSpPr>
          <p:nvPr/>
        </p:nvSpPr>
        <p:spPr>
          <a:xfrm>
            <a:off x="4556006" y="2926746"/>
            <a:ext cx="3108960" cy="310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 dirty="0"/>
          </a:p>
        </p:txBody>
      </p:sp>
      <p:sp>
        <p:nvSpPr>
          <p:cNvPr id="142" name="Shape 41">
            <a:extLst>
              <a:ext uri="{FF2B5EF4-FFF2-40B4-BE49-F238E27FC236}">
                <a16:creationId xmlns:a16="http://schemas.microsoft.com/office/drawing/2014/main" id="{96D18A01-609C-44F0-9FEF-0680F7D2D342}"/>
              </a:ext>
            </a:extLst>
          </p:cNvPr>
          <p:cNvSpPr>
            <a:spLocks noChangeAspect="1"/>
          </p:cNvSpPr>
          <p:nvPr/>
        </p:nvSpPr>
        <p:spPr>
          <a:xfrm>
            <a:off x="4830458" y="3198306"/>
            <a:ext cx="2560320" cy="2560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8" name="Shape 41">
            <a:extLst>
              <a:ext uri="{FF2B5EF4-FFF2-40B4-BE49-F238E27FC236}">
                <a16:creationId xmlns:a16="http://schemas.microsoft.com/office/drawing/2014/main" id="{C2AE164A-381B-425C-AF01-1D0841991388}"/>
              </a:ext>
            </a:extLst>
          </p:cNvPr>
          <p:cNvSpPr/>
          <p:nvPr/>
        </p:nvSpPr>
        <p:spPr>
          <a:xfrm>
            <a:off x="5703240" y="4065197"/>
            <a:ext cx="842669" cy="826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7" tIns="35717" rIns="35717" bIns="35717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DF4EF437-F1B6-4A25-AD4E-0880B0AEB7CC}"/>
              </a:ext>
            </a:extLst>
          </p:cNvPr>
          <p:cNvSpPr txBox="1"/>
          <p:nvPr/>
        </p:nvSpPr>
        <p:spPr>
          <a:xfrm>
            <a:off x="4532241" y="6374105"/>
            <a:ext cx="312751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rgbClr val="00B0F0"/>
                </a:solidFill>
              </a:rPr>
              <a:t>Time ~ 1s</a:t>
            </a:r>
            <a:endParaRPr lang="en-US" sz="2600" b="1" dirty="0">
              <a:solidFill>
                <a:srgbClr val="00B0F0"/>
              </a:solidFill>
            </a:endParaRPr>
          </a:p>
        </p:txBody>
      </p:sp>
      <p:sp>
        <p:nvSpPr>
          <p:cNvPr id="59" name="Shape 41">
            <a:extLst>
              <a:ext uri="{FF2B5EF4-FFF2-40B4-BE49-F238E27FC236}">
                <a16:creationId xmlns:a16="http://schemas.microsoft.com/office/drawing/2014/main" id="{B8CADF42-AF19-4D20-919B-1A9E073F17C4}"/>
              </a:ext>
            </a:extLst>
          </p:cNvPr>
          <p:cNvSpPr>
            <a:spLocks noChangeAspect="1"/>
          </p:cNvSpPr>
          <p:nvPr/>
        </p:nvSpPr>
        <p:spPr>
          <a:xfrm>
            <a:off x="4972887" y="3340455"/>
            <a:ext cx="2286000" cy="228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2741" tIns="32741" rIns="32741" bIns="32741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2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4FC0676-8F80-4C4A-9633-49D7409C246C}"/>
              </a:ext>
            </a:extLst>
          </p:cNvPr>
          <p:cNvSpPr/>
          <p:nvPr/>
        </p:nvSpPr>
        <p:spPr>
          <a:xfrm>
            <a:off x="5519771" y="3465926"/>
            <a:ext cx="548640" cy="329206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8179345-FF80-4B39-8B62-8753342EC0E1}"/>
              </a:ext>
            </a:extLst>
          </p:cNvPr>
          <p:cNvSpPr/>
          <p:nvPr/>
        </p:nvSpPr>
        <p:spPr>
          <a:xfrm>
            <a:off x="5880895" y="3387656"/>
            <a:ext cx="647609" cy="329206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7176E1E-8B06-42FE-8449-673D8897A2AB}"/>
              </a:ext>
            </a:extLst>
          </p:cNvPr>
          <p:cNvSpPr/>
          <p:nvPr/>
        </p:nvSpPr>
        <p:spPr>
          <a:xfrm>
            <a:off x="5808929" y="5300522"/>
            <a:ext cx="45720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19E0D61-C474-4601-86A1-2B821A1E4396}"/>
              </a:ext>
            </a:extLst>
          </p:cNvPr>
          <p:cNvSpPr/>
          <p:nvPr/>
        </p:nvSpPr>
        <p:spPr>
          <a:xfrm>
            <a:off x="6194794" y="5218610"/>
            <a:ext cx="45720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6FF90DBE-6345-4DEA-A84F-04D3A6C8B8E0}"/>
              </a:ext>
            </a:extLst>
          </p:cNvPr>
          <p:cNvSpPr/>
          <p:nvPr/>
        </p:nvSpPr>
        <p:spPr>
          <a:xfrm rot="20134853">
            <a:off x="6514352" y="5034081"/>
            <a:ext cx="45720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15AB69EF-3EB1-4852-9108-989BFED8F5AC}"/>
              </a:ext>
            </a:extLst>
          </p:cNvPr>
          <p:cNvSpPr/>
          <p:nvPr/>
        </p:nvSpPr>
        <p:spPr>
          <a:xfrm rot="18440673">
            <a:off x="6734868" y="4760555"/>
            <a:ext cx="45720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FE5BB9F2-C8C0-4D90-85C4-0865EA86F1AB}"/>
              </a:ext>
            </a:extLst>
          </p:cNvPr>
          <p:cNvSpPr/>
          <p:nvPr/>
        </p:nvSpPr>
        <p:spPr>
          <a:xfrm rot="16438655">
            <a:off x="6899016" y="4430868"/>
            <a:ext cx="36576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BCB3ED84-F5E7-4DE8-B844-45FFF6D95C49}"/>
              </a:ext>
            </a:extLst>
          </p:cNvPr>
          <p:cNvSpPr/>
          <p:nvPr/>
        </p:nvSpPr>
        <p:spPr>
          <a:xfrm rot="4956372">
            <a:off x="4885405" y="4194014"/>
            <a:ext cx="542924" cy="314465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02B9528-A156-4637-9D58-74ADD6B9BB0C}"/>
              </a:ext>
            </a:extLst>
          </p:cNvPr>
          <p:cNvSpPr/>
          <p:nvPr/>
        </p:nvSpPr>
        <p:spPr>
          <a:xfrm rot="2474404">
            <a:off x="5025395" y="4714721"/>
            <a:ext cx="36576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63208668-A887-4E83-948E-D6015E0169D8}"/>
              </a:ext>
            </a:extLst>
          </p:cNvPr>
          <p:cNvSpPr/>
          <p:nvPr/>
        </p:nvSpPr>
        <p:spPr>
          <a:xfrm rot="600000">
            <a:off x="5237446" y="5068579"/>
            <a:ext cx="365760" cy="18288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28E85E1D-4B37-478E-87F0-2F4B518260A2}"/>
              </a:ext>
            </a:extLst>
          </p:cNvPr>
          <p:cNvSpPr/>
          <p:nvPr/>
        </p:nvSpPr>
        <p:spPr>
          <a:xfrm rot="977180">
            <a:off x="5442843" y="5214164"/>
            <a:ext cx="45720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990958C-A652-4ACB-B477-7D2700A34673}"/>
              </a:ext>
            </a:extLst>
          </p:cNvPr>
          <p:cNvSpPr/>
          <p:nvPr/>
        </p:nvSpPr>
        <p:spPr>
          <a:xfrm rot="2379102">
            <a:off x="6672757" y="3937686"/>
            <a:ext cx="548640" cy="36576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1DF82A2-AA67-4729-90CB-08B5AC12122D}"/>
              </a:ext>
            </a:extLst>
          </p:cNvPr>
          <p:cNvSpPr/>
          <p:nvPr/>
        </p:nvSpPr>
        <p:spPr>
          <a:xfrm rot="7496360">
            <a:off x="5151252" y="3679977"/>
            <a:ext cx="542924" cy="314465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2856C5C-D179-491A-8972-88992EF39AD7}"/>
              </a:ext>
            </a:extLst>
          </p:cNvPr>
          <p:cNvSpPr/>
          <p:nvPr/>
        </p:nvSpPr>
        <p:spPr>
          <a:xfrm rot="1480684">
            <a:off x="6441536" y="3612814"/>
            <a:ext cx="548640" cy="274320"/>
          </a:xfrm>
          <a:custGeom>
            <a:avLst/>
            <a:gdLst>
              <a:gd name="connsiteX0" fmla="*/ 285750 w 706482"/>
              <a:gd name="connsiteY0" fmla="*/ 0 h 359134"/>
              <a:gd name="connsiteX1" fmla="*/ 114300 w 706482"/>
              <a:gd name="connsiteY1" fmla="*/ 57150 h 359134"/>
              <a:gd name="connsiteX2" fmla="*/ 0 w 706482"/>
              <a:gd name="connsiteY2" fmla="*/ 95250 h 359134"/>
              <a:gd name="connsiteX3" fmla="*/ 19050 w 706482"/>
              <a:gd name="connsiteY3" fmla="*/ 152400 h 359134"/>
              <a:gd name="connsiteX4" fmla="*/ 171450 w 706482"/>
              <a:gd name="connsiteY4" fmla="*/ 190500 h 359134"/>
              <a:gd name="connsiteX5" fmla="*/ 476250 w 706482"/>
              <a:gd name="connsiteY5" fmla="*/ 114300 h 359134"/>
              <a:gd name="connsiteX6" fmla="*/ 457200 w 706482"/>
              <a:gd name="connsiteY6" fmla="*/ 0 h 359134"/>
              <a:gd name="connsiteX7" fmla="*/ 266700 w 706482"/>
              <a:gd name="connsiteY7" fmla="*/ 38100 h 359134"/>
              <a:gd name="connsiteX8" fmla="*/ 209550 w 706482"/>
              <a:gd name="connsiteY8" fmla="*/ 95250 h 359134"/>
              <a:gd name="connsiteX9" fmla="*/ 190500 w 706482"/>
              <a:gd name="connsiteY9" fmla="*/ 152400 h 359134"/>
              <a:gd name="connsiteX10" fmla="*/ 247650 w 706482"/>
              <a:gd name="connsiteY10" fmla="*/ 171450 h 359134"/>
              <a:gd name="connsiteX11" fmla="*/ 552450 w 706482"/>
              <a:gd name="connsiteY11" fmla="*/ 152400 h 359134"/>
              <a:gd name="connsiteX12" fmla="*/ 590550 w 706482"/>
              <a:gd name="connsiteY12" fmla="*/ 95250 h 359134"/>
              <a:gd name="connsiteX13" fmla="*/ 476250 w 706482"/>
              <a:gd name="connsiteY13" fmla="*/ 95250 h 359134"/>
              <a:gd name="connsiteX14" fmla="*/ 457200 w 706482"/>
              <a:gd name="connsiteY14" fmla="*/ 266700 h 359134"/>
              <a:gd name="connsiteX15" fmla="*/ 514350 w 706482"/>
              <a:gd name="connsiteY15" fmla="*/ 285750 h 359134"/>
              <a:gd name="connsiteX16" fmla="*/ 628650 w 706482"/>
              <a:gd name="connsiteY16" fmla="*/ 228600 h 359134"/>
              <a:gd name="connsiteX17" fmla="*/ 609600 w 706482"/>
              <a:gd name="connsiteY17" fmla="*/ 133350 h 359134"/>
              <a:gd name="connsiteX18" fmla="*/ 438150 w 706482"/>
              <a:gd name="connsiteY18" fmla="*/ 190500 h 359134"/>
              <a:gd name="connsiteX19" fmla="*/ 419100 w 706482"/>
              <a:gd name="connsiteY19" fmla="*/ 247650 h 359134"/>
              <a:gd name="connsiteX20" fmla="*/ 438150 w 706482"/>
              <a:gd name="connsiteY20" fmla="*/ 342900 h 359134"/>
              <a:gd name="connsiteX21" fmla="*/ 685800 w 706482"/>
              <a:gd name="connsiteY21" fmla="*/ 285750 h 359134"/>
              <a:gd name="connsiteX22" fmla="*/ 704850 w 706482"/>
              <a:gd name="connsiteY22" fmla="*/ 228600 h 359134"/>
              <a:gd name="connsiteX23" fmla="*/ 590550 w 706482"/>
              <a:gd name="connsiteY23" fmla="*/ 171450 h 359134"/>
              <a:gd name="connsiteX24" fmla="*/ 304800 w 706482"/>
              <a:gd name="connsiteY24" fmla="*/ 190500 h 359134"/>
              <a:gd name="connsiteX25" fmla="*/ 247650 w 706482"/>
              <a:gd name="connsiteY25" fmla="*/ 228600 h 359134"/>
              <a:gd name="connsiteX26" fmla="*/ 209550 w 706482"/>
              <a:gd name="connsiteY26" fmla="*/ 285750 h 359134"/>
              <a:gd name="connsiteX27" fmla="*/ 323850 w 706482"/>
              <a:gd name="connsiteY27" fmla="*/ 266700 h 359134"/>
              <a:gd name="connsiteX28" fmla="*/ 342900 w 706482"/>
              <a:gd name="connsiteY28" fmla="*/ 266700 h 35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6482" h="359134">
                <a:moveTo>
                  <a:pt x="285750" y="0"/>
                </a:moveTo>
                <a:cubicBezTo>
                  <a:pt x="102703" y="36609"/>
                  <a:pt x="272041" y="-5946"/>
                  <a:pt x="114300" y="57150"/>
                </a:cubicBezTo>
                <a:cubicBezTo>
                  <a:pt x="77012" y="72065"/>
                  <a:pt x="0" y="95250"/>
                  <a:pt x="0" y="95250"/>
                </a:cubicBezTo>
                <a:cubicBezTo>
                  <a:pt x="6350" y="114300"/>
                  <a:pt x="1497" y="142648"/>
                  <a:pt x="19050" y="152400"/>
                </a:cubicBezTo>
                <a:cubicBezTo>
                  <a:pt x="64824" y="177830"/>
                  <a:pt x="171450" y="190500"/>
                  <a:pt x="171450" y="190500"/>
                </a:cubicBezTo>
                <a:cubicBezTo>
                  <a:pt x="174741" y="190265"/>
                  <a:pt x="462244" y="240355"/>
                  <a:pt x="476250" y="114300"/>
                </a:cubicBezTo>
                <a:cubicBezTo>
                  <a:pt x="480515" y="75911"/>
                  <a:pt x="463550" y="38100"/>
                  <a:pt x="457200" y="0"/>
                </a:cubicBezTo>
                <a:cubicBezTo>
                  <a:pt x="445907" y="1613"/>
                  <a:pt x="302972" y="13919"/>
                  <a:pt x="266700" y="38100"/>
                </a:cubicBezTo>
                <a:cubicBezTo>
                  <a:pt x="244284" y="53044"/>
                  <a:pt x="228600" y="76200"/>
                  <a:pt x="209550" y="95250"/>
                </a:cubicBezTo>
                <a:cubicBezTo>
                  <a:pt x="203200" y="114300"/>
                  <a:pt x="181520" y="134439"/>
                  <a:pt x="190500" y="152400"/>
                </a:cubicBezTo>
                <a:cubicBezTo>
                  <a:pt x="199480" y="170361"/>
                  <a:pt x="227570" y="171450"/>
                  <a:pt x="247650" y="171450"/>
                </a:cubicBezTo>
                <a:cubicBezTo>
                  <a:pt x="349448" y="171450"/>
                  <a:pt x="450850" y="158750"/>
                  <a:pt x="552450" y="152400"/>
                </a:cubicBezTo>
                <a:cubicBezTo>
                  <a:pt x="565150" y="133350"/>
                  <a:pt x="595040" y="117701"/>
                  <a:pt x="590550" y="95250"/>
                </a:cubicBezTo>
                <a:cubicBezTo>
                  <a:pt x="572621" y="5603"/>
                  <a:pt x="494179" y="83297"/>
                  <a:pt x="476250" y="95250"/>
                </a:cubicBezTo>
                <a:cubicBezTo>
                  <a:pt x="434408" y="158013"/>
                  <a:pt x="404552" y="174567"/>
                  <a:pt x="457200" y="266700"/>
                </a:cubicBezTo>
                <a:cubicBezTo>
                  <a:pt x="467163" y="284135"/>
                  <a:pt x="495300" y="279400"/>
                  <a:pt x="514350" y="285750"/>
                </a:cubicBezTo>
                <a:cubicBezTo>
                  <a:pt x="535261" y="278780"/>
                  <a:pt x="620875" y="255811"/>
                  <a:pt x="628650" y="228600"/>
                </a:cubicBezTo>
                <a:cubicBezTo>
                  <a:pt x="637545" y="197467"/>
                  <a:pt x="615950" y="165100"/>
                  <a:pt x="609600" y="133350"/>
                </a:cubicBezTo>
                <a:cubicBezTo>
                  <a:pt x="553827" y="142645"/>
                  <a:pt x="479360" y="138987"/>
                  <a:pt x="438150" y="190500"/>
                </a:cubicBezTo>
                <a:cubicBezTo>
                  <a:pt x="425606" y="206180"/>
                  <a:pt x="425450" y="228600"/>
                  <a:pt x="419100" y="247650"/>
                </a:cubicBezTo>
                <a:cubicBezTo>
                  <a:pt x="425450" y="279400"/>
                  <a:pt x="407721" y="331835"/>
                  <a:pt x="438150" y="342900"/>
                </a:cubicBezTo>
                <a:cubicBezTo>
                  <a:pt x="555455" y="385556"/>
                  <a:pt x="609984" y="336294"/>
                  <a:pt x="685800" y="285750"/>
                </a:cubicBezTo>
                <a:cubicBezTo>
                  <a:pt x="692150" y="266700"/>
                  <a:pt x="712308" y="247244"/>
                  <a:pt x="704850" y="228600"/>
                </a:cubicBezTo>
                <a:cubicBezTo>
                  <a:pt x="693487" y="200193"/>
                  <a:pt x="614608" y="179469"/>
                  <a:pt x="590550" y="171450"/>
                </a:cubicBezTo>
                <a:cubicBezTo>
                  <a:pt x="495300" y="177800"/>
                  <a:pt x="398963" y="174806"/>
                  <a:pt x="304800" y="190500"/>
                </a:cubicBezTo>
                <a:cubicBezTo>
                  <a:pt x="282216" y="194264"/>
                  <a:pt x="263839" y="212411"/>
                  <a:pt x="247650" y="228600"/>
                </a:cubicBezTo>
                <a:cubicBezTo>
                  <a:pt x="231461" y="244789"/>
                  <a:pt x="189072" y="275511"/>
                  <a:pt x="209550" y="285750"/>
                </a:cubicBezTo>
                <a:cubicBezTo>
                  <a:pt x="244098" y="303024"/>
                  <a:pt x="285613" y="272162"/>
                  <a:pt x="323850" y="266700"/>
                </a:cubicBezTo>
                <a:cubicBezTo>
                  <a:pt x="330136" y="265802"/>
                  <a:pt x="336550" y="266700"/>
                  <a:pt x="342900" y="266700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3"/>
          </a:p>
        </p:txBody>
      </p: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DD72D17F-8E80-4F55-ABAB-B836320D6540}"/>
              </a:ext>
            </a:extLst>
          </p:cNvPr>
          <p:cNvCxnSpPr>
            <a:cxnSpLocks/>
          </p:cNvCxnSpPr>
          <p:nvPr/>
        </p:nvCxnSpPr>
        <p:spPr>
          <a:xfrm flipH="1">
            <a:off x="6398922" y="3843963"/>
            <a:ext cx="326709" cy="34676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1BB2BFBA-35F1-4BF9-9414-F60C07B53169}"/>
              </a:ext>
            </a:extLst>
          </p:cNvPr>
          <p:cNvCxnSpPr>
            <a:cxnSpLocks/>
          </p:cNvCxnSpPr>
          <p:nvPr/>
        </p:nvCxnSpPr>
        <p:spPr>
          <a:xfrm>
            <a:off x="5462030" y="3899880"/>
            <a:ext cx="353607" cy="30878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6A4B8F42-52DA-4F5A-AB77-2752DE1C9DF8}"/>
              </a:ext>
            </a:extLst>
          </p:cNvPr>
          <p:cNvCxnSpPr>
            <a:cxnSpLocks/>
          </p:cNvCxnSpPr>
          <p:nvPr/>
        </p:nvCxnSpPr>
        <p:spPr>
          <a:xfrm flipH="1" flipV="1">
            <a:off x="6383549" y="4785581"/>
            <a:ext cx="326922" cy="35755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AA642E5A-9329-4EC8-AA5A-4CEF1C8D8C03}"/>
              </a:ext>
            </a:extLst>
          </p:cNvPr>
          <p:cNvCxnSpPr>
            <a:cxnSpLocks/>
            <a:stCxn id="81" idx="13"/>
          </p:cNvCxnSpPr>
          <p:nvPr/>
        </p:nvCxnSpPr>
        <p:spPr>
          <a:xfrm flipH="1" flipV="1">
            <a:off x="6111874" y="4891582"/>
            <a:ext cx="5260" cy="48169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001129EB-B1EC-4C96-9D13-7DE142751397}"/>
              </a:ext>
            </a:extLst>
          </p:cNvPr>
          <p:cNvCxnSpPr>
            <a:cxnSpLocks/>
          </p:cNvCxnSpPr>
          <p:nvPr/>
        </p:nvCxnSpPr>
        <p:spPr>
          <a:xfrm flipV="1">
            <a:off x="5412852" y="4733218"/>
            <a:ext cx="384811" cy="36623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379919C7-88E0-43BB-A30D-617EFC5DA771}"/>
              </a:ext>
            </a:extLst>
          </p:cNvPr>
          <p:cNvCxnSpPr>
            <a:cxnSpLocks/>
          </p:cNvCxnSpPr>
          <p:nvPr/>
        </p:nvCxnSpPr>
        <p:spPr>
          <a:xfrm flipH="1" flipV="1">
            <a:off x="6519569" y="4495481"/>
            <a:ext cx="483104" cy="970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E601D11B-D760-4763-9432-0E2DB7D5410A}"/>
              </a:ext>
            </a:extLst>
          </p:cNvPr>
          <p:cNvCxnSpPr>
            <a:cxnSpLocks/>
          </p:cNvCxnSpPr>
          <p:nvPr/>
        </p:nvCxnSpPr>
        <p:spPr>
          <a:xfrm>
            <a:off x="5233312" y="4476721"/>
            <a:ext cx="474378" cy="186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11">
            <a:extLst>
              <a:ext uri="{FF2B5EF4-FFF2-40B4-BE49-F238E27FC236}">
                <a16:creationId xmlns:a16="http://schemas.microsoft.com/office/drawing/2014/main" id="{26ED84B6-184A-4F5A-9F3B-29622105FBE2}"/>
              </a:ext>
            </a:extLst>
          </p:cNvPr>
          <p:cNvSpPr txBox="1"/>
          <p:nvPr/>
        </p:nvSpPr>
        <p:spPr>
          <a:xfrm>
            <a:off x="4532243" y="1604652"/>
            <a:ext cx="3127513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/>
              <a:t>Core </a:t>
            </a:r>
            <a:r>
              <a:rPr lang="it-IT" sz="2600" b="1" dirty="0" err="1"/>
              <a:t>collapse</a:t>
            </a:r>
            <a:r>
              <a:rPr lang="it-IT" sz="2600" b="1" dirty="0"/>
              <a:t> Supernova (CCSN)</a:t>
            </a:r>
            <a:endParaRPr lang="en-US" sz="2600" b="1" dirty="0"/>
          </a:p>
        </p:txBody>
      </p:sp>
      <p:cxnSp>
        <p:nvCxnSpPr>
          <p:cNvPr id="117" name="Connettore 2 27">
            <a:extLst>
              <a:ext uri="{FF2B5EF4-FFF2-40B4-BE49-F238E27FC236}">
                <a16:creationId xmlns:a16="http://schemas.microsoft.com/office/drawing/2014/main" id="{C277CC22-FF68-4FEE-9F53-439C676F7AED}"/>
              </a:ext>
            </a:extLst>
          </p:cNvPr>
          <p:cNvCxnSpPr>
            <a:cxnSpLocks/>
          </p:cNvCxnSpPr>
          <p:nvPr/>
        </p:nvCxnSpPr>
        <p:spPr>
          <a:xfrm>
            <a:off x="5113223" y="3635295"/>
            <a:ext cx="130923" cy="11974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2 28">
            <a:extLst>
              <a:ext uri="{FF2B5EF4-FFF2-40B4-BE49-F238E27FC236}">
                <a16:creationId xmlns:a16="http://schemas.microsoft.com/office/drawing/2014/main" id="{54130E58-4619-4FDE-8F08-64A8C13A5EC9}"/>
              </a:ext>
            </a:extLst>
          </p:cNvPr>
          <p:cNvCxnSpPr>
            <a:cxnSpLocks/>
          </p:cNvCxnSpPr>
          <p:nvPr/>
        </p:nvCxnSpPr>
        <p:spPr>
          <a:xfrm>
            <a:off x="6095998" y="3150682"/>
            <a:ext cx="0" cy="186995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35">
            <a:extLst>
              <a:ext uri="{FF2B5EF4-FFF2-40B4-BE49-F238E27FC236}">
                <a16:creationId xmlns:a16="http://schemas.microsoft.com/office/drawing/2014/main" id="{779B0ECA-CC13-49E7-A0EB-3D6D890A9D24}"/>
              </a:ext>
            </a:extLst>
          </p:cNvPr>
          <p:cNvCxnSpPr>
            <a:cxnSpLocks/>
          </p:cNvCxnSpPr>
          <p:nvPr/>
        </p:nvCxnSpPr>
        <p:spPr>
          <a:xfrm flipH="1">
            <a:off x="5118333" y="5252142"/>
            <a:ext cx="127662" cy="142576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39">
            <a:extLst>
              <a:ext uri="{FF2B5EF4-FFF2-40B4-BE49-F238E27FC236}">
                <a16:creationId xmlns:a16="http://schemas.microsoft.com/office/drawing/2014/main" id="{4677CE53-1FC8-4ECB-A210-FA6C2C8EC31D}"/>
              </a:ext>
            </a:extLst>
          </p:cNvPr>
          <p:cNvCxnSpPr>
            <a:cxnSpLocks/>
          </p:cNvCxnSpPr>
          <p:nvPr/>
        </p:nvCxnSpPr>
        <p:spPr>
          <a:xfrm flipV="1">
            <a:off x="7258376" y="4514852"/>
            <a:ext cx="183533" cy="9902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asellaDiTesto 8">
            <a:extLst>
              <a:ext uri="{FF2B5EF4-FFF2-40B4-BE49-F238E27FC236}">
                <a16:creationId xmlns:a16="http://schemas.microsoft.com/office/drawing/2014/main" id="{8C75F000-D3D5-4327-A7D6-41B13883167C}"/>
              </a:ext>
            </a:extLst>
          </p:cNvPr>
          <p:cNvSpPr txBox="1"/>
          <p:nvPr/>
        </p:nvSpPr>
        <p:spPr>
          <a:xfrm>
            <a:off x="386364" y="2605495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600" b="1" dirty="0" err="1"/>
              <a:t>Collapse</a:t>
            </a:r>
            <a:endParaRPr lang="it-IT" sz="2600" b="1" dirty="0"/>
          </a:p>
        </p:txBody>
      </p:sp>
      <p:sp>
        <p:nvSpPr>
          <p:cNvPr id="130" name="CasellaDiTesto 8">
            <a:extLst>
              <a:ext uri="{FF2B5EF4-FFF2-40B4-BE49-F238E27FC236}">
                <a16:creationId xmlns:a16="http://schemas.microsoft.com/office/drawing/2014/main" id="{BA336DC7-17CB-419B-A147-303D03A5E3BD}"/>
              </a:ext>
            </a:extLst>
          </p:cNvPr>
          <p:cNvSpPr txBox="1"/>
          <p:nvPr/>
        </p:nvSpPr>
        <p:spPr>
          <a:xfrm>
            <a:off x="386364" y="4030604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it-IT" sz="2600" b="1" dirty="0"/>
              <a:t>Core </a:t>
            </a:r>
            <a:r>
              <a:rPr lang="it-IT" sz="2600" b="1" dirty="0" err="1"/>
              <a:t>Bounce</a:t>
            </a:r>
            <a:endParaRPr lang="it-IT" sz="2600" b="1" dirty="0"/>
          </a:p>
        </p:txBody>
      </p:sp>
      <p:sp>
        <p:nvSpPr>
          <p:cNvPr id="131" name="CasellaDiTesto 8">
            <a:extLst>
              <a:ext uri="{FF2B5EF4-FFF2-40B4-BE49-F238E27FC236}">
                <a16:creationId xmlns:a16="http://schemas.microsoft.com/office/drawing/2014/main" id="{12B73456-1FF0-4F8A-8457-31F061F747B5}"/>
              </a:ext>
            </a:extLst>
          </p:cNvPr>
          <p:cNvSpPr txBox="1"/>
          <p:nvPr/>
        </p:nvSpPr>
        <p:spPr>
          <a:xfrm>
            <a:off x="386363" y="5377339"/>
            <a:ext cx="34513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it-IT" sz="2600" b="1" dirty="0"/>
              <a:t>Shock </a:t>
            </a:r>
            <a:r>
              <a:rPr lang="it-IT" sz="2600" b="1" dirty="0" err="1"/>
              <a:t>propagates</a:t>
            </a:r>
            <a:endParaRPr lang="it-IT" sz="2600" b="1" dirty="0"/>
          </a:p>
        </p:txBody>
      </p:sp>
      <p:sp>
        <p:nvSpPr>
          <p:cNvPr id="137" name="CasellaDiTesto 8">
            <a:extLst>
              <a:ext uri="{FF2B5EF4-FFF2-40B4-BE49-F238E27FC236}">
                <a16:creationId xmlns:a16="http://schemas.microsoft.com/office/drawing/2014/main" id="{791ADD42-5BE6-40DB-8957-E8C67C4E5307}"/>
              </a:ext>
            </a:extLst>
          </p:cNvPr>
          <p:cNvSpPr txBox="1"/>
          <p:nvPr/>
        </p:nvSpPr>
        <p:spPr>
          <a:xfrm>
            <a:off x="8544216" y="2605494"/>
            <a:ext cx="31275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it-IT" sz="2600" b="1" dirty="0"/>
              <a:t>Shock </a:t>
            </a:r>
            <a:r>
              <a:rPr lang="it-IT" sz="2600" b="1" dirty="0" err="1"/>
              <a:t>stalls</a:t>
            </a:r>
            <a:endParaRPr lang="it-IT" sz="2600" b="1" dirty="0"/>
          </a:p>
        </p:txBody>
      </p:sp>
      <p:sp>
        <p:nvSpPr>
          <p:cNvPr id="138" name="CasellaDiTesto 8">
            <a:extLst>
              <a:ext uri="{FF2B5EF4-FFF2-40B4-BE49-F238E27FC236}">
                <a16:creationId xmlns:a16="http://schemas.microsoft.com/office/drawing/2014/main" id="{A30FE341-EBB2-4F09-9CFA-7A50CBE726D7}"/>
              </a:ext>
            </a:extLst>
          </p:cNvPr>
          <p:cNvSpPr txBox="1"/>
          <p:nvPr/>
        </p:nvSpPr>
        <p:spPr>
          <a:xfrm>
            <a:off x="8544216" y="4033282"/>
            <a:ext cx="40055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5"/>
            </a:pPr>
            <a:r>
              <a:rPr lang="el-GR" sz="2600" b="1" dirty="0"/>
              <a:t>ν</a:t>
            </a:r>
            <a:r>
              <a:rPr lang="en-US" sz="2600" b="1" dirty="0"/>
              <a:t>-</a:t>
            </a:r>
            <a:r>
              <a:rPr lang="it-IT" sz="2600" b="1" dirty="0" err="1"/>
              <a:t>delayed</a:t>
            </a:r>
            <a:r>
              <a:rPr lang="it-IT" sz="2600" b="1" dirty="0"/>
              <a:t> </a:t>
            </a:r>
            <a:r>
              <a:rPr lang="it-IT" sz="2600" b="1" dirty="0" err="1"/>
              <a:t>heating</a:t>
            </a:r>
            <a:br>
              <a:rPr lang="it-IT" sz="2600" b="1" dirty="0"/>
            </a:br>
            <a:r>
              <a:rPr lang="it-IT" sz="2600" b="1" dirty="0"/>
              <a:t>(</a:t>
            </a:r>
            <a:r>
              <a:rPr lang="el-GR" sz="2600" b="1" dirty="0"/>
              <a:t>ν</a:t>
            </a:r>
            <a:r>
              <a:rPr lang="en-US" sz="2600" b="1" dirty="0"/>
              <a:t>-</a:t>
            </a:r>
            <a:r>
              <a:rPr lang="it-IT" sz="2600" b="1" dirty="0" err="1"/>
              <a:t>driven</a:t>
            </a:r>
            <a:r>
              <a:rPr lang="it-IT" sz="2600" b="1" dirty="0"/>
              <a:t> </a:t>
            </a:r>
            <a:r>
              <a:rPr lang="it-IT" sz="2600" b="1" dirty="0" err="1"/>
              <a:t>turbulence</a:t>
            </a:r>
            <a:r>
              <a:rPr lang="it-IT" sz="2600" b="1" dirty="0"/>
              <a:t>)</a:t>
            </a:r>
          </a:p>
        </p:txBody>
      </p:sp>
      <p:sp>
        <p:nvSpPr>
          <p:cNvPr id="139" name="CasellaDiTesto 8">
            <a:extLst>
              <a:ext uri="{FF2B5EF4-FFF2-40B4-BE49-F238E27FC236}">
                <a16:creationId xmlns:a16="http://schemas.microsoft.com/office/drawing/2014/main" id="{8FF4001D-2547-4966-B8B8-8E5E1D2F7456}"/>
              </a:ext>
            </a:extLst>
          </p:cNvPr>
          <p:cNvSpPr txBox="1"/>
          <p:nvPr/>
        </p:nvSpPr>
        <p:spPr>
          <a:xfrm>
            <a:off x="8539083" y="5377338"/>
            <a:ext cx="37811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6"/>
            </a:pPr>
            <a:r>
              <a:rPr lang="it-IT" sz="2600" b="1" dirty="0" err="1"/>
              <a:t>Explosion</a:t>
            </a:r>
            <a:r>
              <a:rPr lang="it-IT" sz="2600" b="1" dirty="0"/>
              <a:t>/</a:t>
            </a:r>
            <a:r>
              <a:rPr lang="it-IT" sz="2600" b="1" dirty="0" err="1"/>
              <a:t>Fallback</a:t>
            </a:r>
            <a:endParaRPr lang="it-IT" sz="2600" b="1" dirty="0"/>
          </a:p>
        </p:txBody>
      </p:sp>
      <p:cxnSp>
        <p:nvCxnSpPr>
          <p:cNvPr id="144" name="Connettore 2 2">
            <a:extLst>
              <a:ext uri="{FF2B5EF4-FFF2-40B4-BE49-F238E27FC236}">
                <a16:creationId xmlns:a16="http://schemas.microsoft.com/office/drawing/2014/main" id="{AAE71FBE-A8D4-44AE-9AEE-3D2333C0AFA3}"/>
              </a:ext>
            </a:extLst>
          </p:cNvPr>
          <p:cNvCxnSpPr>
            <a:cxnSpLocks/>
          </p:cNvCxnSpPr>
          <p:nvPr/>
        </p:nvCxnSpPr>
        <p:spPr>
          <a:xfrm flipH="1">
            <a:off x="7458075" y="451485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2 16">
            <a:extLst>
              <a:ext uri="{FF2B5EF4-FFF2-40B4-BE49-F238E27FC236}">
                <a16:creationId xmlns:a16="http://schemas.microsoft.com/office/drawing/2014/main" id="{905D5831-16DE-4B33-B475-15BA6D00C015}"/>
              </a:ext>
            </a:extLst>
          </p:cNvPr>
          <p:cNvCxnSpPr>
            <a:cxnSpLocks/>
          </p:cNvCxnSpPr>
          <p:nvPr/>
        </p:nvCxnSpPr>
        <p:spPr>
          <a:xfrm>
            <a:off x="6095998" y="2926746"/>
            <a:ext cx="0" cy="20851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7">
            <a:extLst>
              <a:ext uri="{FF2B5EF4-FFF2-40B4-BE49-F238E27FC236}">
                <a16:creationId xmlns:a16="http://schemas.microsoft.com/office/drawing/2014/main" id="{40D6AA03-5619-4F2F-8445-18A21ED1613D}"/>
              </a:ext>
            </a:extLst>
          </p:cNvPr>
          <p:cNvCxnSpPr>
            <a:cxnSpLocks/>
          </p:cNvCxnSpPr>
          <p:nvPr/>
        </p:nvCxnSpPr>
        <p:spPr>
          <a:xfrm flipV="1">
            <a:off x="6095998" y="5824757"/>
            <a:ext cx="0" cy="206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2 18">
            <a:extLst>
              <a:ext uri="{FF2B5EF4-FFF2-40B4-BE49-F238E27FC236}">
                <a16:creationId xmlns:a16="http://schemas.microsoft.com/office/drawing/2014/main" id="{D487C7F7-7D86-45EA-8738-4549EFBF589E}"/>
              </a:ext>
            </a:extLst>
          </p:cNvPr>
          <p:cNvCxnSpPr>
            <a:cxnSpLocks/>
          </p:cNvCxnSpPr>
          <p:nvPr/>
        </p:nvCxnSpPr>
        <p:spPr>
          <a:xfrm flipH="1" flipV="1">
            <a:off x="7092939" y="5441450"/>
            <a:ext cx="143138" cy="11430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9">
            <a:extLst>
              <a:ext uri="{FF2B5EF4-FFF2-40B4-BE49-F238E27FC236}">
                <a16:creationId xmlns:a16="http://schemas.microsoft.com/office/drawing/2014/main" id="{D497B105-B5F3-43CA-A9E5-D6618C0556B8}"/>
              </a:ext>
            </a:extLst>
          </p:cNvPr>
          <p:cNvCxnSpPr>
            <a:cxnSpLocks/>
          </p:cNvCxnSpPr>
          <p:nvPr/>
        </p:nvCxnSpPr>
        <p:spPr>
          <a:xfrm>
            <a:off x="4917389" y="3490077"/>
            <a:ext cx="191194" cy="1389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2 21">
            <a:extLst>
              <a:ext uri="{FF2B5EF4-FFF2-40B4-BE49-F238E27FC236}">
                <a16:creationId xmlns:a16="http://schemas.microsoft.com/office/drawing/2014/main" id="{F27006A4-58EC-41AB-AED6-D75287CC2C2B}"/>
              </a:ext>
            </a:extLst>
          </p:cNvPr>
          <p:cNvCxnSpPr>
            <a:cxnSpLocks/>
          </p:cNvCxnSpPr>
          <p:nvPr/>
        </p:nvCxnSpPr>
        <p:spPr>
          <a:xfrm flipH="1">
            <a:off x="7064364" y="3382467"/>
            <a:ext cx="139691" cy="126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2 23">
            <a:extLst>
              <a:ext uri="{FF2B5EF4-FFF2-40B4-BE49-F238E27FC236}">
                <a16:creationId xmlns:a16="http://schemas.microsoft.com/office/drawing/2014/main" id="{17598ED9-F0FE-403E-8B27-D367584A14CF}"/>
              </a:ext>
            </a:extLst>
          </p:cNvPr>
          <p:cNvCxnSpPr>
            <a:cxnSpLocks/>
          </p:cNvCxnSpPr>
          <p:nvPr/>
        </p:nvCxnSpPr>
        <p:spPr>
          <a:xfrm flipV="1">
            <a:off x="4972947" y="5415579"/>
            <a:ext cx="135636" cy="1229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2 45">
            <a:extLst>
              <a:ext uri="{FF2B5EF4-FFF2-40B4-BE49-F238E27FC236}">
                <a16:creationId xmlns:a16="http://schemas.microsoft.com/office/drawing/2014/main" id="{DE7FE538-4969-4F20-A8CF-56568C03BA3D}"/>
              </a:ext>
            </a:extLst>
          </p:cNvPr>
          <p:cNvCxnSpPr>
            <a:cxnSpLocks/>
          </p:cNvCxnSpPr>
          <p:nvPr/>
        </p:nvCxnSpPr>
        <p:spPr>
          <a:xfrm flipH="1">
            <a:off x="4556006" y="4461491"/>
            <a:ext cx="208265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2 39">
            <a:extLst>
              <a:ext uri="{FF2B5EF4-FFF2-40B4-BE49-F238E27FC236}">
                <a16:creationId xmlns:a16="http://schemas.microsoft.com/office/drawing/2014/main" id="{5E1A60DA-D3B0-491A-8F09-74B224B61A1A}"/>
              </a:ext>
            </a:extLst>
          </p:cNvPr>
          <p:cNvCxnSpPr>
            <a:cxnSpLocks/>
          </p:cNvCxnSpPr>
          <p:nvPr/>
        </p:nvCxnSpPr>
        <p:spPr>
          <a:xfrm flipV="1">
            <a:off x="4785051" y="4457702"/>
            <a:ext cx="183533" cy="9902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2 28">
            <a:extLst>
              <a:ext uri="{FF2B5EF4-FFF2-40B4-BE49-F238E27FC236}">
                <a16:creationId xmlns:a16="http://schemas.microsoft.com/office/drawing/2014/main" id="{465AFF63-1CA9-4443-9F78-526E1ECB9BFA}"/>
              </a:ext>
            </a:extLst>
          </p:cNvPr>
          <p:cNvCxnSpPr>
            <a:cxnSpLocks/>
          </p:cNvCxnSpPr>
          <p:nvPr/>
        </p:nvCxnSpPr>
        <p:spPr>
          <a:xfrm>
            <a:off x="6099967" y="5618055"/>
            <a:ext cx="0" cy="186995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2 27">
            <a:extLst>
              <a:ext uri="{FF2B5EF4-FFF2-40B4-BE49-F238E27FC236}">
                <a16:creationId xmlns:a16="http://schemas.microsoft.com/office/drawing/2014/main" id="{3EE518DC-04FC-4D97-8669-CF1AAD413922}"/>
              </a:ext>
            </a:extLst>
          </p:cNvPr>
          <p:cNvCxnSpPr>
            <a:cxnSpLocks/>
          </p:cNvCxnSpPr>
          <p:nvPr/>
        </p:nvCxnSpPr>
        <p:spPr>
          <a:xfrm>
            <a:off x="6905790" y="5313926"/>
            <a:ext cx="130923" cy="119748"/>
          </a:xfrm>
          <a:prstGeom prst="straightConnector1">
            <a:avLst/>
          </a:prstGeom>
          <a:ln w="38100"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2 35">
            <a:extLst>
              <a:ext uri="{FF2B5EF4-FFF2-40B4-BE49-F238E27FC236}">
                <a16:creationId xmlns:a16="http://schemas.microsoft.com/office/drawing/2014/main" id="{2700D934-F3A3-4BF4-BBD8-7216D887E022}"/>
              </a:ext>
            </a:extLst>
          </p:cNvPr>
          <p:cNvCxnSpPr>
            <a:cxnSpLocks/>
          </p:cNvCxnSpPr>
          <p:nvPr/>
        </p:nvCxnSpPr>
        <p:spPr>
          <a:xfrm flipH="1">
            <a:off x="6901252" y="3504901"/>
            <a:ext cx="127662" cy="142576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4F55A518-33E3-4076-8167-E2AD65EAA186}"/>
              </a:ext>
            </a:extLst>
          </p:cNvPr>
          <p:cNvCxnSpPr>
            <a:cxnSpLocks/>
          </p:cNvCxnSpPr>
          <p:nvPr/>
        </p:nvCxnSpPr>
        <p:spPr>
          <a:xfrm>
            <a:off x="6124573" y="3629025"/>
            <a:ext cx="0" cy="44337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CasellaDiTesto 71">
            <a:extLst>
              <a:ext uri="{FF2B5EF4-FFF2-40B4-BE49-F238E27FC236}">
                <a16:creationId xmlns:a16="http://schemas.microsoft.com/office/drawing/2014/main" id="{E90374B8-8722-496E-ADE4-80E4130908FA}"/>
              </a:ext>
            </a:extLst>
          </p:cNvPr>
          <p:cNvSpPr txBox="1"/>
          <p:nvPr/>
        </p:nvSpPr>
        <p:spPr>
          <a:xfrm>
            <a:off x="5692806" y="3666610"/>
            <a:ext cx="36403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/>
              <a:t>ν</a:t>
            </a:r>
            <a:endParaRPr lang="en-US" sz="2600" b="1" dirty="0"/>
          </a:p>
        </p:txBody>
      </p:sp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Introduction</a:t>
            </a:r>
            <a:r>
              <a:rPr lang="it-IT" sz="3700" dirty="0"/>
              <a:t>: the Supernova </a:t>
            </a:r>
            <a:r>
              <a:rPr lang="it-IT" sz="3700" dirty="0" err="1"/>
              <a:t>mechanism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62" name="CasellaDiTesto 37">
            <a:extLst>
              <a:ext uri="{FF2B5EF4-FFF2-40B4-BE49-F238E27FC236}">
                <a16:creationId xmlns:a16="http://schemas.microsoft.com/office/drawing/2014/main" id="{5D001E6D-5AA2-FD13-45EB-6C02E9A015BE}"/>
              </a:ext>
            </a:extLst>
          </p:cNvPr>
          <p:cNvSpPr txBox="1"/>
          <p:nvPr/>
        </p:nvSpPr>
        <p:spPr>
          <a:xfrm>
            <a:off x="5704787" y="4226005"/>
            <a:ext cx="83524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</a:rPr>
              <a:t>PNS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20049-4478-D13A-3579-DEF122AB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6F27395-27A0-93F6-15B9-F8D588C8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6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018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79" grpId="0" animBg="1"/>
      <p:bldP spid="71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Introduction</a:t>
            </a:r>
            <a:r>
              <a:rPr lang="it-IT" sz="3700" dirty="0"/>
              <a:t>: </a:t>
            </a:r>
            <a:r>
              <a:rPr lang="it-IT" sz="3700" dirty="0" err="1"/>
              <a:t>our</a:t>
            </a:r>
            <a:r>
              <a:rPr lang="it-IT" sz="3700" dirty="0"/>
              <a:t> </a:t>
            </a:r>
            <a:r>
              <a:rPr lang="it-IT" sz="3700" dirty="0" err="1"/>
              <a:t>simulation</a:t>
            </a:r>
            <a:r>
              <a:rPr lang="it-IT" sz="3700" dirty="0"/>
              <a:t> setup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8EC3A3-FBE3-4FEE-A9E3-C7895188C11E}"/>
              </a:ext>
            </a:extLst>
          </p:cNvPr>
          <p:cNvSpPr txBox="1"/>
          <p:nvPr/>
        </p:nvSpPr>
        <p:spPr>
          <a:xfrm>
            <a:off x="7607709" y="4666242"/>
            <a:ext cx="3746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000" b="0" i="0" dirty="0">
                <a:effectLst/>
                <a:latin typeface="-apple-system"/>
              </a:rPr>
              <a:t>Boccioli </a:t>
            </a:r>
            <a:r>
              <a:rPr lang="it-IT" sz="2000" b="0" i="1" dirty="0">
                <a:effectLst/>
                <a:latin typeface="-apple-system"/>
              </a:rPr>
              <a:t>et al</a:t>
            </a:r>
            <a:r>
              <a:rPr lang="it-IT" sz="2000" b="0" i="0" dirty="0">
                <a:effectLst/>
                <a:latin typeface="-apple-system"/>
              </a:rPr>
              <a:t> (2021) </a:t>
            </a:r>
            <a:r>
              <a:rPr lang="it-IT" sz="2000" b="0" i="1" dirty="0" err="1">
                <a:effectLst/>
                <a:latin typeface="-apple-system"/>
              </a:rPr>
              <a:t>ApJ</a:t>
            </a:r>
            <a:r>
              <a:rPr lang="it-IT" sz="2000" b="0" i="0" dirty="0">
                <a:effectLst/>
                <a:latin typeface="-apple-system"/>
              </a:rPr>
              <a:t> </a:t>
            </a:r>
            <a:r>
              <a:rPr lang="it-IT" sz="2000" b="1" i="0" dirty="0">
                <a:effectLst/>
                <a:latin typeface="-apple-system"/>
              </a:rPr>
              <a:t>912</a:t>
            </a:r>
            <a:r>
              <a:rPr lang="it-IT" sz="2000" b="0" i="0" dirty="0">
                <a:effectLst/>
                <a:latin typeface="-apple-system"/>
              </a:rPr>
              <a:t> 29</a:t>
            </a:r>
            <a:endParaRPr lang="en-US" sz="2000" dirty="0"/>
          </a:p>
        </p:txBody>
      </p:sp>
      <p:sp>
        <p:nvSpPr>
          <p:cNvPr id="61" name="CasellaDiTesto 8">
            <a:extLst>
              <a:ext uri="{FF2B5EF4-FFF2-40B4-BE49-F238E27FC236}">
                <a16:creationId xmlns:a16="http://schemas.microsoft.com/office/drawing/2014/main" id="{1B2029C6-B4EA-73D6-6D03-8AD78B99F4D7}"/>
              </a:ext>
            </a:extLst>
          </p:cNvPr>
          <p:cNvSpPr txBox="1"/>
          <p:nvPr/>
        </p:nvSpPr>
        <p:spPr>
          <a:xfrm>
            <a:off x="0" y="2593129"/>
            <a:ext cx="72709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/>
              <a:t>GR1D: </a:t>
            </a:r>
            <a:r>
              <a:rPr lang="it-IT" sz="2600" dirty="0" err="1"/>
              <a:t>spherically</a:t>
            </a:r>
            <a:r>
              <a:rPr lang="it-IT" sz="2600" dirty="0"/>
              <a:t> </a:t>
            </a:r>
            <a:r>
              <a:rPr lang="it-IT" sz="2600" dirty="0" err="1"/>
              <a:t>symmetric</a:t>
            </a:r>
            <a:r>
              <a:rPr lang="it-IT" sz="2600" dirty="0"/>
              <a:t> (</a:t>
            </a:r>
            <a:r>
              <a:rPr lang="it-IT" sz="2600" dirty="0">
                <a:solidFill>
                  <a:srgbClr val="00B0F0"/>
                </a:solidFill>
              </a:rPr>
              <a:t>1D</a:t>
            </a:r>
            <a:r>
              <a:rPr lang="it-IT" sz="2600" dirty="0"/>
              <a:t>) model with neutrino </a:t>
            </a:r>
            <a:r>
              <a:rPr lang="it-IT" sz="2600" dirty="0" err="1"/>
              <a:t>transport</a:t>
            </a:r>
            <a:r>
              <a:rPr lang="it-IT" sz="2600" dirty="0"/>
              <a:t>: </a:t>
            </a:r>
            <a:r>
              <a:rPr lang="it-IT" sz="2600" dirty="0" err="1">
                <a:solidFill>
                  <a:srgbClr val="00B0F0"/>
                </a:solidFill>
              </a:rPr>
              <a:t>cannot</a:t>
            </a:r>
            <a:r>
              <a:rPr lang="it-IT" sz="2600" dirty="0">
                <a:solidFill>
                  <a:srgbClr val="00B0F0"/>
                </a:solidFill>
              </a:rPr>
              <a:t> </a:t>
            </a:r>
            <a:r>
              <a:rPr lang="it-IT" sz="2600" dirty="0" err="1">
                <a:solidFill>
                  <a:srgbClr val="00B0F0"/>
                </a:solidFill>
              </a:rPr>
              <a:t>explode</a:t>
            </a:r>
            <a:endParaRPr lang="it-IT" sz="2600" dirty="0">
              <a:solidFill>
                <a:srgbClr val="00B0F0"/>
              </a:solidFill>
            </a:endParaRPr>
          </a:p>
        </p:txBody>
      </p:sp>
      <p:sp>
        <p:nvSpPr>
          <p:cNvPr id="63" name="CasellaDiTesto 8">
            <a:extLst>
              <a:ext uri="{FF2B5EF4-FFF2-40B4-BE49-F238E27FC236}">
                <a16:creationId xmlns:a16="http://schemas.microsoft.com/office/drawing/2014/main" id="{3637A5DA-36C9-8E54-717A-7F81E21FCAD8}"/>
              </a:ext>
            </a:extLst>
          </p:cNvPr>
          <p:cNvSpPr txBox="1"/>
          <p:nvPr/>
        </p:nvSpPr>
        <p:spPr>
          <a:xfrm>
            <a:off x="0" y="4544462"/>
            <a:ext cx="72709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/>
              <a:t>GR1D+: </a:t>
            </a:r>
            <a:r>
              <a:rPr lang="it-IT" sz="2600" dirty="0" err="1"/>
              <a:t>spherically</a:t>
            </a:r>
            <a:r>
              <a:rPr lang="it-IT" sz="2600" dirty="0"/>
              <a:t> </a:t>
            </a:r>
            <a:r>
              <a:rPr lang="it-IT" sz="2600" dirty="0" err="1"/>
              <a:t>symmetric</a:t>
            </a:r>
            <a:r>
              <a:rPr lang="it-IT" sz="2600" dirty="0"/>
              <a:t> with </a:t>
            </a:r>
            <a:r>
              <a:rPr lang="it-IT" sz="2600" dirty="0" err="1"/>
              <a:t>convection</a:t>
            </a:r>
            <a:r>
              <a:rPr lang="it-IT" sz="2600" dirty="0"/>
              <a:t> </a:t>
            </a:r>
            <a:r>
              <a:rPr lang="it-IT" sz="2600" dirty="0" err="1"/>
              <a:t>through</a:t>
            </a:r>
            <a:r>
              <a:rPr lang="it-IT" sz="2600" dirty="0"/>
              <a:t> MLT (</a:t>
            </a:r>
            <a:r>
              <a:rPr lang="it-IT" sz="2600" dirty="0">
                <a:solidFill>
                  <a:srgbClr val="00B0F0"/>
                </a:solidFill>
              </a:rPr>
              <a:t>1D+</a:t>
            </a:r>
            <a:r>
              <a:rPr lang="it-IT" sz="2600" dirty="0"/>
              <a:t>): </a:t>
            </a:r>
            <a:r>
              <a:rPr lang="it-IT" sz="2600" dirty="0">
                <a:solidFill>
                  <a:srgbClr val="00B0F0"/>
                </a:solidFill>
              </a:rPr>
              <a:t>can </a:t>
            </a:r>
            <a:r>
              <a:rPr lang="it-IT" sz="2600" dirty="0" err="1">
                <a:solidFill>
                  <a:srgbClr val="00B0F0"/>
                </a:solidFill>
              </a:rPr>
              <a:t>explode</a:t>
            </a:r>
            <a:endParaRPr lang="it-IT" sz="2600" dirty="0">
              <a:solidFill>
                <a:srgbClr val="00B0F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EA952C-2C32-E122-0605-E6B001A74736}"/>
              </a:ext>
            </a:extLst>
          </p:cNvPr>
          <p:cNvSpPr txBox="1"/>
          <p:nvPr/>
        </p:nvSpPr>
        <p:spPr>
          <a:xfrm>
            <a:off x="7607709" y="2663021"/>
            <a:ext cx="425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000" b="0" i="0" dirty="0">
                <a:effectLst/>
                <a:latin typeface="-apple-system"/>
              </a:rPr>
              <a:t>O’Connor &amp; Ott (2010) CQG</a:t>
            </a:r>
            <a:r>
              <a:rPr lang="it-IT" sz="2000" dirty="0">
                <a:latin typeface="-apple-system"/>
              </a:rPr>
              <a:t> 27, 114103</a:t>
            </a:r>
            <a:endParaRPr lang="en-US" sz="2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3D48D8D-EEA5-EECE-8016-5B4F61A0A969}"/>
              </a:ext>
            </a:extLst>
          </p:cNvPr>
          <p:cNvSpPr txBox="1"/>
          <p:nvPr/>
        </p:nvSpPr>
        <p:spPr>
          <a:xfrm>
            <a:off x="7607709" y="3158254"/>
            <a:ext cx="349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000" b="0" i="0" dirty="0">
                <a:effectLst/>
                <a:latin typeface="-apple-system"/>
              </a:rPr>
              <a:t>O’Connor (2015)</a:t>
            </a:r>
            <a:r>
              <a:rPr lang="it-IT" sz="2000" dirty="0">
                <a:latin typeface="-apple-system"/>
              </a:rPr>
              <a:t> </a:t>
            </a:r>
            <a:r>
              <a:rPr lang="it-IT" sz="2000" dirty="0" err="1">
                <a:latin typeface="-apple-system"/>
              </a:rPr>
              <a:t>ApJS</a:t>
            </a:r>
            <a:r>
              <a:rPr lang="it-IT" sz="2000" dirty="0">
                <a:latin typeface="-apple-system"/>
              </a:rPr>
              <a:t>, 219, 24</a:t>
            </a:r>
            <a:endParaRPr 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8CDCE2-BD53-7B3B-9F64-84C585D0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7D1B7-AEAC-A867-384B-FC108976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7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2C82D9B6-C3CD-5F2C-507A-9EC974D58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96" y="2656191"/>
            <a:ext cx="5498883" cy="4124162"/>
          </a:xfrm>
          <a:prstGeom prst="rect">
            <a:avLst/>
          </a:prstGeom>
        </p:spPr>
      </p:pic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DA84E171-7207-4AB6-32F7-56A645630C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123" y="2656191"/>
            <a:ext cx="5498883" cy="4124162"/>
          </a:xfrm>
          <a:prstGeom prst="rect">
            <a:avLst/>
          </a:prstGeom>
        </p:spPr>
      </p:pic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838200" y="3834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What</a:t>
            </a:r>
            <a:r>
              <a:rPr lang="it-IT" sz="3700" dirty="0"/>
              <a:t> makes one star </a:t>
            </a:r>
            <a:r>
              <a:rPr lang="it-IT" sz="3700" dirty="0" err="1"/>
              <a:t>explode</a:t>
            </a:r>
            <a:r>
              <a:rPr lang="it-IT" sz="3700" dirty="0"/>
              <a:t> and </a:t>
            </a:r>
            <a:r>
              <a:rPr lang="it-IT" sz="3700" dirty="0" err="1"/>
              <a:t>another</a:t>
            </a:r>
            <a:r>
              <a:rPr lang="it-IT" sz="3700" dirty="0"/>
              <a:t> </a:t>
            </a:r>
            <a:r>
              <a:rPr lang="it-IT" sz="3700" dirty="0" err="1"/>
              <a:t>collapse</a:t>
            </a:r>
            <a:r>
              <a:rPr lang="it-IT" sz="3700" dirty="0"/>
              <a:t>?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62" name="CasellaDiTesto 8">
            <a:extLst>
              <a:ext uri="{FF2B5EF4-FFF2-40B4-BE49-F238E27FC236}">
                <a16:creationId xmlns:a16="http://schemas.microsoft.com/office/drawing/2014/main" id="{29CD335C-7120-116C-1E3F-02198BA04056}"/>
              </a:ext>
            </a:extLst>
          </p:cNvPr>
          <p:cNvSpPr txBox="1"/>
          <p:nvPr/>
        </p:nvSpPr>
        <p:spPr>
          <a:xfrm>
            <a:off x="2108932" y="1591005"/>
            <a:ext cx="898766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/>
              <a:t>Short </a:t>
            </a:r>
            <a:r>
              <a:rPr lang="it-IT" sz="2600" dirty="0" err="1"/>
              <a:t>answer</a:t>
            </a:r>
            <a:r>
              <a:rPr lang="it-IT" sz="2600" dirty="0"/>
              <a:t>: the </a:t>
            </a:r>
            <a:r>
              <a:rPr lang="it-IT" sz="2600" dirty="0" err="1"/>
              <a:t>accretion</a:t>
            </a:r>
            <a:r>
              <a:rPr lang="it-IT" sz="2600" dirty="0"/>
              <a:t> of the Si/O </a:t>
            </a:r>
            <a:r>
              <a:rPr lang="it-IT" sz="2600" dirty="0" err="1"/>
              <a:t>interface</a:t>
            </a:r>
            <a:r>
              <a:rPr lang="it-IT" sz="2600" dirty="0"/>
              <a:t>...</a:t>
            </a:r>
          </a:p>
          <a:p>
            <a:pPr algn="ctr"/>
            <a:r>
              <a:rPr lang="it-IT" sz="2600" dirty="0"/>
              <a:t>…</a:t>
            </a:r>
            <a:r>
              <a:rPr lang="it-IT" sz="2600" dirty="0" err="1"/>
              <a:t>but</a:t>
            </a:r>
            <a:r>
              <a:rPr lang="it-IT" sz="2600" dirty="0"/>
              <a:t> </a:t>
            </a:r>
            <a:r>
              <a:rPr lang="it-IT" sz="2600" dirty="0" err="1"/>
              <a:t>it’s</a:t>
            </a:r>
            <a:r>
              <a:rPr lang="it-IT" sz="2600" dirty="0"/>
              <a:t> more </a:t>
            </a:r>
            <a:r>
              <a:rPr lang="it-IT" sz="2600" dirty="0" err="1"/>
              <a:t>complicated</a:t>
            </a:r>
            <a:r>
              <a:rPr lang="it-IT" sz="2600" dirty="0"/>
              <a:t>: </a:t>
            </a:r>
            <a:r>
              <a:rPr lang="it-IT" sz="2600" dirty="0" err="1"/>
              <a:t>what</a:t>
            </a:r>
            <a:r>
              <a:rPr lang="it-IT" sz="2600" dirty="0"/>
              <a:t> </a:t>
            </a:r>
            <a:r>
              <a:rPr lang="it-IT" sz="2600" dirty="0" err="1"/>
              <a:t>property</a:t>
            </a:r>
            <a:r>
              <a:rPr lang="it-IT" sz="2600" dirty="0"/>
              <a:t> of the Si/O </a:t>
            </a:r>
            <a:r>
              <a:rPr lang="it-IT" sz="2600" dirty="0" err="1"/>
              <a:t>interface</a:t>
            </a:r>
            <a:r>
              <a:rPr lang="it-IT" sz="2600" dirty="0"/>
              <a:t> makes one star </a:t>
            </a:r>
            <a:r>
              <a:rPr lang="it-IT" sz="2600" dirty="0" err="1"/>
              <a:t>explode</a:t>
            </a:r>
            <a:r>
              <a:rPr lang="it-IT" sz="2600" dirty="0"/>
              <a:t> and </a:t>
            </a:r>
            <a:r>
              <a:rPr lang="it-IT" sz="2600" dirty="0" err="1"/>
              <a:t>another</a:t>
            </a:r>
            <a:r>
              <a:rPr lang="it-IT" sz="2600" dirty="0"/>
              <a:t> </a:t>
            </a:r>
            <a:r>
              <a:rPr lang="it-IT" sz="2600" dirty="0" err="1"/>
              <a:t>collapse</a:t>
            </a:r>
            <a:r>
              <a:rPr lang="it-IT" sz="2600" dirty="0"/>
              <a:t>?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8365D7-6A4A-1435-8477-979BA4CB225F}"/>
              </a:ext>
            </a:extLst>
          </p:cNvPr>
          <p:cNvSpPr/>
          <p:nvPr/>
        </p:nvSpPr>
        <p:spPr>
          <a:xfrm>
            <a:off x="9724409" y="4011414"/>
            <a:ext cx="472440" cy="1799303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916FD68-7512-6DA5-986A-BBC5B3A45057}"/>
              </a:ext>
            </a:extLst>
          </p:cNvPr>
          <p:cNvSpPr/>
          <p:nvPr/>
        </p:nvSpPr>
        <p:spPr>
          <a:xfrm>
            <a:off x="2057400" y="4396470"/>
            <a:ext cx="640080" cy="794808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36157-769C-6118-5C5B-44886260E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05093-3670-BE69-56AD-81314C10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8</a:t>
            </a:fld>
            <a:r>
              <a:rPr lang="en-US"/>
              <a:t> of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7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olo 1">
            <a:extLst>
              <a:ext uri="{FF2B5EF4-FFF2-40B4-BE49-F238E27FC236}">
                <a16:creationId xmlns:a16="http://schemas.microsoft.com/office/drawing/2014/main" id="{243FEC0B-94F1-40B5-A69D-EEE89E97C089}"/>
              </a:ext>
            </a:extLst>
          </p:cNvPr>
          <p:cNvSpPr txBox="1">
            <a:spLocks/>
          </p:cNvSpPr>
          <p:nvPr/>
        </p:nvSpPr>
        <p:spPr>
          <a:xfrm>
            <a:off x="0" y="38346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700" dirty="0" err="1"/>
              <a:t>Explodability</a:t>
            </a:r>
            <a:r>
              <a:rPr lang="it-IT" sz="3700" dirty="0"/>
              <a:t> </a:t>
            </a:r>
            <a:r>
              <a:rPr lang="it-IT" sz="3700" dirty="0" err="1"/>
              <a:t>depends</a:t>
            </a:r>
            <a:r>
              <a:rPr lang="it-IT" sz="3700" dirty="0"/>
              <a:t> on </a:t>
            </a:r>
            <a:r>
              <a:rPr lang="it-IT" sz="3700" dirty="0" err="1"/>
              <a:t>many</a:t>
            </a:r>
            <a:r>
              <a:rPr lang="it-IT" sz="3700" dirty="0"/>
              <a:t> </a:t>
            </a:r>
            <a:r>
              <a:rPr lang="it-IT" sz="3700" dirty="0" err="1"/>
              <a:t>variables</a:t>
            </a:r>
            <a:r>
              <a:rPr lang="it-IT" sz="3700" dirty="0"/>
              <a:t>…</a:t>
            </a:r>
            <a:br>
              <a:rPr lang="it-IT" sz="3700" dirty="0"/>
            </a:br>
            <a:endParaRPr lang="en-US" sz="3700" dirty="0"/>
          </a:p>
        </p:txBody>
      </p:sp>
      <p:sp>
        <p:nvSpPr>
          <p:cNvPr id="17" name="CasellaDiTesto 8">
            <a:extLst>
              <a:ext uri="{FF2B5EF4-FFF2-40B4-BE49-F238E27FC236}">
                <a16:creationId xmlns:a16="http://schemas.microsoft.com/office/drawing/2014/main" id="{06202379-DABA-E325-5FCA-812B285C0C2A}"/>
              </a:ext>
            </a:extLst>
          </p:cNvPr>
          <p:cNvSpPr txBox="1"/>
          <p:nvPr/>
        </p:nvSpPr>
        <p:spPr>
          <a:xfrm>
            <a:off x="258032" y="1793137"/>
            <a:ext cx="2746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Ertl 2016</a:t>
            </a:r>
          </a:p>
          <a:p>
            <a:pPr algn="ctr"/>
            <a:r>
              <a:rPr lang="it-IT" sz="2200" dirty="0"/>
              <a:t>KEPLER &amp; PHOTB</a:t>
            </a:r>
          </a:p>
        </p:txBody>
      </p:sp>
      <p:sp>
        <p:nvSpPr>
          <p:cNvPr id="22" name="CasellaDiTesto 8">
            <a:extLst>
              <a:ext uri="{FF2B5EF4-FFF2-40B4-BE49-F238E27FC236}">
                <a16:creationId xmlns:a16="http://schemas.microsoft.com/office/drawing/2014/main" id="{1AA2AF28-AAE9-01F2-7972-5CCA9C931705}"/>
              </a:ext>
            </a:extLst>
          </p:cNvPr>
          <p:cNvSpPr txBox="1"/>
          <p:nvPr/>
        </p:nvSpPr>
        <p:spPr>
          <a:xfrm>
            <a:off x="262207" y="2996403"/>
            <a:ext cx="2553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1D+</a:t>
            </a:r>
          </a:p>
          <a:p>
            <a:pPr algn="ctr"/>
            <a:r>
              <a:rPr lang="it-IT" sz="2200" dirty="0"/>
              <a:t>KEPLER &amp; GR1D</a:t>
            </a:r>
          </a:p>
        </p:txBody>
      </p:sp>
      <p:sp>
        <p:nvSpPr>
          <p:cNvPr id="29" name="CasellaDiTesto 8">
            <a:extLst>
              <a:ext uri="{FF2B5EF4-FFF2-40B4-BE49-F238E27FC236}">
                <a16:creationId xmlns:a16="http://schemas.microsoft.com/office/drawing/2014/main" id="{F4A09CD8-F164-1933-277A-9AFA8C7FA6FE}"/>
              </a:ext>
            </a:extLst>
          </p:cNvPr>
          <p:cNvSpPr txBox="1"/>
          <p:nvPr/>
        </p:nvSpPr>
        <p:spPr>
          <a:xfrm>
            <a:off x="154348" y="4084812"/>
            <a:ext cx="27690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1D+</a:t>
            </a:r>
          </a:p>
          <a:p>
            <a:pPr algn="ctr"/>
            <a:r>
              <a:rPr lang="it-IT" sz="2200" dirty="0"/>
              <a:t>FRANEC &amp; GR1D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3C0148-19E3-340C-0BA7-28489E6182D1}"/>
              </a:ext>
            </a:extLst>
          </p:cNvPr>
          <p:cNvSpPr txBox="1"/>
          <p:nvPr/>
        </p:nvSpPr>
        <p:spPr>
          <a:xfrm>
            <a:off x="9627129" y="2891719"/>
            <a:ext cx="2472773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dirty="0"/>
              <a:t>…the model used to trigger the explosion…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8A04E7-9A5B-DF9F-4E62-E78A663C7509}"/>
              </a:ext>
            </a:extLst>
          </p:cNvPr>
          <p:cNvSpPr txBox="1"/>
          <p:nvPr/>
        </p:nvSpPr>
        <p:spPr>
          <a:xfrm>
            <a:off x="9627129" y="4161066"/>
            <a:ext cx="2564871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dirty="0"/>
              <a:t>…the code used to evolve the star…</a:t>
            </a:r>
          </a:p>
        </p:txBody>
      </p:sp>
      <p:pic>
        <p:nvPicPr>
          <p:cNvPr id="41" name="Picture 40" descr="Chart&#10;&#10;Description automatically generated with medium confidence">
            <a:extLst>
              <a:ext uri="{FF2B5EF4-FFF2-40B4-BE49-F238E27FC236}">
                <a16:creationId xmlns:a16="http://schemas.microsoft.com/office/drawing/2014/main" id="{55494620-B1DC-8055-5BDE-D47A939E0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73" y="1606666"/>
            <a:ext cx="6480765" cy="1192282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80157695-679F-C3F9-C8B3-7F8AC09E8246}"/>
              </a:ext>
            </a:extLst>
          </p:cNvPr>
          <p:cNvSpPr txBox="1"/>
          <p:nvPr/>
        </p:nvSpPr>
        <p:spPr>
          <a:xfrm>
            <a:off x="9627129" y="5285298"/>
            <a:ext cx="2462981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dirty="0"/>
              <a:t>…the reaction rates for key processes…</a:t>
            </a:r>
          </a:p>
        </p:txBody>
      </p:sp>
      <p:sp>
        <p:nvSpPr>
          <p:cNvPr id="48" name="CasellaDiTesto 8">
            <a:extLst>
              <a:ext uri="{FF2B5EF4-FFF2-40B4-BE49-F238E27FC236}">
                <a16:creationId xmlns:a16="http://schemas.microsoft.com/office/drawing/2014/main" id="{E94B86BD-E7D7-1D93-9868-341BFD6701C7}"/>
              </a:ext>
            </a:extLst>
          </p:cNvPr>
          <p:cNvSpPr txBox="1"/>
          <p:nvPr/>
        </p:nvSpPr>
        <p:spPr>
          <a:xfrm>
            <a:off x="-42878" y="5104595"/>
            <a:ext cx="30460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1D+</a:t>
            </a:r>
          </a:p>
          <a:p>
            <a:pPr algn="ctr"/>
            <a:r>
              <a:rPr lang="it-IT" sz="2200" dirty="0"/>
              <a:t>FRANEC &amp; GR1D</a:t>
            </a:r>
          </a:p>
          <a:p>
            <a:pPr algn="ctr"/>
            <a:r>
              <a:rPr lang="it-IT" sz="2200" dirty="0"/>
              <a:t>new </a:t>
            </a:r>
            <a:r>
              <a:rPr lang="it-IT" sz="2200" baseline="30000" dirty="0"/>
              <a:t>12</a:t>
            </a:r>
            <a:r>
              <a:rPr lang="it-IT" sz="2200" dirty="0"/>
              <a:t>C fusion rate</a:t>
            </a:r>
            <a:r>
              <a:rPr lang="it-IT" sz="2200" baseline="30000" dirty="0"/>
              <a:t>(*)</a:t>
            </a:r>
            <a:endParaRPr lang="it-IT" sz="2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EBC1661-9A12-57D0-AA48-9DD166B0ECC8}"/>
              </a:ext>
            </a:extLst>
          </p:cNvPr>
          <p:cNvSpPr txBox="1"/>
          <p:nvPr/>
        </p:nvSpPr>
        <p:spPr>
          <a:xfrm>
            <a:off x="7116050" y="6538210"/>
            <a:ext cx="269567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1600" i="0" dirty="0">
                <a:effectLst/>
                <a:latin typeface="-apple-system"/>
              </a:rPr>
              <a:t>(*) = Tumino et al. (2018)</a:t>
            </a:r>
            <a:endParaRPr lang="en-US" sz="1600" dirty="0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EC4ED1A-0D27-DEAF-2EE1-2B09E7E5D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75" y="6224913"/>
            <a:ext cx="6486263" cy="22452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ECD349D-4624-C29B-2CCA-AF7C6779D368}"/>
              </a:ext>
            </a:extLst>
          </p:cNvPr>
          <p:cNvSpPr txBox="1"/>
          <p:nvPr/>
        </p:nvSpPr>
        <p:spPr>
          <a:xfrm>
            <a:off x="10053011" y="1600976"/>
            <a:ext cx="194365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dirty="0"/>
              <a:t>= explosion</a:t>
            </a:r>
          </a:p>
          <a:p>
            <a:pPr algn="ctr">
              <a:lnSpc>
                <a:spcPct val="90000"/>
              </a:lnSpc>
            </a:pPr>
            <a:r>
              <a:rPr lang="en-US" sz="2200" dirty="0"/>
              <a:t>= failed SN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DB95AD-CAFF-E8CD-E12F-4BA6668AF3D2}"/>
              </a:ext>
            </a:extLst>
          </p:cNvPr>
          <p:cNvSpPr/>
          <p:nvPr/>
        </p:nvSpPr>
        <p:spPr>
          <a:xfrm>
            <a:off x="9833602" y="1709031"/>
            <a:ext cx="365760" cy="18288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6B7377-D510-359D-CF1F-56CC7BBD20D1}"/>
              </a:ext>
            </a:extLst>
          </p:cNvPr>
          <p:cNvSpPr/>
          <p:nvPr/>
        </p:nvSpPr>
        <p:spPr>
          <a:xfrm>
            <a:off x="9838520" y="1994163"/>
            <a:ext cx="36576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43A27C44-A9EA-B09E-523F-BEB3891D42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70" y="4032805"/>
            <a:ext cx="6480765" cy="942203"/>
          </a:xfrm>
          <a:prstGeom prst="rect">
            <a:avLst/>
          </a:prstGeom>
        </p:spPr>
      </p:pic>
      <p:pic>
        <p:nvPicPr>
          <p:cNvPr id="19" name="Picture 18" descr="Chart&#10;&#10;Description automatically generated">
            <a:extLst>
              <a:ext uri="{FF2B5EF4-FFF2-40B4-BE49-F238E27FC236}">
                <a16:creationId xmlns:a16="http://schemas.microsoft.com/office/drawing/2014/main" id="{00DCFEB4-928B-BDE9-0B73-124E64587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70" y="5117106"/>
            <a:ext cx="6480765" cy="977100"/>
          </a:xfrm>
          <a:prstGeom prst="rect">
            <a:avLst/>
          </a:prstGeom>
        </p:spPr>
      </p:pic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78ECA9B0-9F52-C856-1B22-6CA0A15C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Luca Boccioli, University of Notre Dame</a:t>
            </a:r>
            <a:endParaRPr lang="en-US" dirty="0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4EF8F8B6-2AB7-C9DF-D7CC-BFCD5881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33B1-3753-4DB9-ACD4-12E06DE4F26C}" type="slidenum">
              <a:rPr lang="en-US" smtClean="0"/>
              <a:pPr/>
              <a:t>9</a:t>
            </a:fld>
            <a:r>
              <a:rPr lang="en-US"/>
              <a:t> of 20</a:t>
            </a:r>
            <a:endParaRPr lang="en-US" dirty="0"/>
          </a:p>
        </p:txBody>
      </p:sp>
      <p:pic>
        <p:nvPicPr>
          <p:cNvPr id="4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ED85BFC1-C59D-8221-5C00-1064C604A0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70" y="2953979"/>
            <a:ext cx="6480765" cy="9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7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  <p:bldP spid="31" grpId="0"/>
      <p:bldP spid="32" grpId="0"/>
      <p:bldP spid="47" grpId="0"/>
      <p:bldP spid="48" grpId="0"/>
      <p:bldP spid="4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63F21822-AB09-4087-A48F-446B4EB005DA}" vid="{A69500B5-D834-4FBE-BC79-2DD3E4FBB2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22203</TotalTime>
  <Words>1142</Words>
  <Application>Microsoft Office PowerPoint</Application>
  <PresentationFormat>Widescreen</PresentationFormat>
  <Paragraphs>223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-apple-system</vt:lpstr>
      <vt:lpstr>Arial</vt:lpstr>
      <vt:lpstr>Calibri</vt:lpstr>
      <vt:lpstr>Cambria Math</vt:lpstr>
      <vt:lpstr>Consolas</vt:lpstr>
      <vt:lpstr>Lucida Grande</vt:lpstr>
      <vt:lpstr>Times New Roman</vt:lpstr>
      <vt:lpstr>Theme1</vt:lpstr>
      <vt:lpstr>Core-Collapse Supernovae: the connection between explosion and progenitor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 Boccioli</dc:creator>
  <cp:lastModifiedBy>Luca Boccioli</cp:lastModifiedBy>
  <cp:revision>305</cp:revision>
  <dcterms:created xsi:type="dcterms:W3CDTF">2020-05-04T14:09:37Z</dcterms:created>
  <dcterms:modified xsi:type="dcterms:W3CDTF">2022-06-21T06:02:06Z</dcterms:modified>
</cp:coreProperties>
</file>