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39" r:id="rId1"/>
  </p:sldMasterIdLst>
  <p:notesMasterIdLst>
    <p:notesMasterId r:id="rId29"/>
  </p:notesMasterIdLst>
  <p:sldIdLst>
    <p:sldId id="256" r:id="rId2"/>
    <p:sldId id="297" r:id="rId3"/>
    <p:sldId id="317" r:id="rId4"/>
    <p:sldId id="318" r:id="rId5"/>
    <p:sldId id="320" r:id="rId6"/>
    <p:sldId id="319" r:id="rId7"/>
    <p:sldId id="264" r:id="rId8"/>
    <p:sldId id="313" r:id="rId9"/>
    <p:sldId id="263" r:id="rId10"/>
    <p:sldId id="295" r:id="rId11"/>
    <p:sldId id="271" r:id="rId12"/>
    <p:sldId id="316" r:id="rId13"/>
    <p:sldId id="322" r:id="rId14"/>
    <p:sldId id="321" r:id="rId15"/>
    <p:sldId id="310" r:id="rId16"/>
    <p:sldId id="311" r:id="rId17"/>
    <p:sldId id="277" r:id="rId18"/>
    <p:sldId id="298" r:id="rId19"/>
    <p:sldId id="303" r:id="rId20"/>
    <p:sldId id="290" r:id="rId21"/>
    <p:sldId id="289" r:id="rId22"/>
    <p:sldId id="291" r:id="rId23"/>
    <p:sldId id="292" r:id="rId24"/>
    <p:sldId id="312" r:id="rId25"/>
    <p:sldId id="323" r:id="rId26"/>
    <p:sldId id="324" r:id="rId27"/>
    <p:sldId id="325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4472C4"/>
    <a:srgbClr val="CC02B5"/>
    <a:srgbClr val="183B7C"/>
    <a:srgbClr val="FF7F00"/>
    <a:srgbClr val="FF800A"/>
    <a:srgbClr val="CC00B5"/>
    <a:srgbClr val="FAD504"/>
    <a:srgbClr val="C49C4C"/>
    <a:srgbClr val="8B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760"/>
  </p:normalViewPr>
  <p:slideViewPr>
    <p:cSldViewPr snapToGrid="0" snapToObjects="1">
      <p:cViewPr varScale="1">
        <p:scale>
          <a:sx n="101" d="100"/>
          <a:sy n="101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32AB6-B474-234A-96D6-55DB3456EDD9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72B49-7BC7-D04C-88E6-6A978A7118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50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72B49-7BC7-D04C-88E6-6A978A71186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34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ATON?????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72B49-7BC7-D04C-88E6-6A978A71186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826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ATON?????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72B49-7BC7-D04C-88E6-6A978A71186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36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ATON?????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72B49-7BC7-D04C-88E6-6A978A71186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628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72B49-7BC7-D04C-88E6-6A978A71186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977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72B49-7BC7-D04C-88E6-6A978A71186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369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72B49-7BC7-D04C-88E6-6A978A71186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974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72B49-7BC7-D04C-88E6-6A978A71186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30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407D59-3ECD-6AB2-9513-FD8F4A64F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C877635-0136-AD84-45AD-2451B59D2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E44D65-1588-E0B4-7AF4-298762338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FC9E70-E14C-41B8-519C-5DA9356F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98FFD2-5CCD-6E79-E249-AC874AF9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99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B337A4-8528-0439-19C7-91164C0C7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E48D89A-D252-9E02-36AD-43361A2D6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D5C5F8-3C06-0D70-2643-800738937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2BCAF9-659C-CC64-9E5F-B0237EC8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EE4EE6-00C4-B135-49C1-D803632B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3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C2B42E5-75C8-FF08-FAA7-7FFDAD626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14328F-A428-951B-640F-626C4315C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574A18-1632-498B-7DE3-22C5FCC3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7D7036-353A-B04C-EAC3-5F0B8EF99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E2125A-D834-A694-663C-9708959A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31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30A25E-07AA-3E9F-38D9-423BDC4D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855A81-722E-2431-B4EF-BF98C2D5E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1AF0A4-5AEF-0D3B-B4F1-8E4EE4033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FF1310-9D52-B17D-CAD6-7DA3730B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206EDE-1002-7A03-2684-CC694582E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7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E44891-01F0-ED85-56F4-C1404F575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D8D0AD-F675-2B7A-D367-62CD1C04D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C06F85-D3DC-73E2-20AB-47C9D5BA7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2D5FCC-EE33-707C-B902-CB965846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BE1F7D-7579-97D7-2803-16BE2CA6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2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1F744D-5251-F103-A5E1-53A4E17B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AB8792-2F19-DAE7-E057-1DF079563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2E05C30-260D-B307-57DE-07A52FC5A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6C6E99-E5F3-1307-BA4A-9376073B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177768-4E35-AE03-66BA-DE640C22D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A7E246-517D-E973-DC4B-FCE4BE3F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4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90A6E1-D71B-4484-4C8A-D711727FE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038F6F-E0FB-FDA4-E367-9BD9FEAD0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BEC9CC-5B58-2A88-D782-59E3D6FD9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1334476-2122-FEB5-D125-2F8A6FA37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318CF7E-FC9B-9624-98F8-8E5B8D5BC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B1B40DD-1429-0F01-144F-2DFA7F02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04B6216-44AA-DB13-CCCC-C3CB3444E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0D7CA64-6290-B2E3-493D-263DDF82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4A6828-C395-47FE-81AD-86C964AC6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C4C2D7-9A69-DAD5-77BC-5C480E212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7912AA-0439-5FED-6E57-FBCCD5E2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51779F-C32A-859F-0ADB-B4188C79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3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CB50E88-FD6A-A0AF-9AC2-77BDDABC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7DAA4D-EAC1-ADA0-A5DD-7028BB2A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8EF1E9-C5A0-78C5-0ED4-91F87724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1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566F8-A220-B645-591C-3BCB8A5C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E150C7-A6A5-76DB-0DFC-0EC9D0E4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2A07FF-F9D1-7538-F947-E99A0B4D6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B6413F-A1D9-A489-17FA-7F3ECF308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3C0BEA-3C74-3EE9-7D43-C54426BE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0F60C6-8D93-402D-C763-39A8530A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1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7E4869-380B-EF10-9674-5EF7021E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9E830E9-18EF-8BA2-85DA-46C3ADD82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2B0674E-2669-45B8-5767-BA9586747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6CBE72D-30C3-B04D-BFD4-21751015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2E93FB-061C-BA68-FC41-0D1AF22B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3056BC-EEEC-1834-BA4E-976AB42B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4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C32C618-2011-DF77-B395-D93A9137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39723F-8898-5F95-EBB6-246EC447F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532968-DF83-DBBC-D02C-6DFE4B8FD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70468F-8A95-6815-15ED-C44EEFE17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A31732-A169-A8A0-BF5C-E2B306ECB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2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17.emf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17.emf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22.png"/><Relationship Id="rId3" Type="http://schemas.openxmlformats.org/officeDocument/2006/relationships/image" Target="../media/image17.emf"/><Relationship Id="rId21" Type="http://schemas.openxmlformats.org/officeDocument/2006/relationships/image" Target="../media/image24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9.png"/><Relationship Id="rId23" Type="http://schemas.openxmlformats.org/officeDocument/2006/relationships/image" Target="../media/image30.png"/><Relationship Id="rId19" Type="http://schemas.openxmlformats.org/officeDocument/2006/relationships/image" Target="../media/image29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7" Type="http://schemas.openxmlformats.org/officeDocument/2006/relationships/image" Target="../media/image34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20.png"/><Relationship Id="rId4" Type="http://schemas.openxmlformats.org/officeDocument/2006/relationships/image" Target="../media/image230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33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0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C2D92B-541F-4242-AB2F-36D933072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380" y="1268266"/>
            <a:ext cx="5843457" cy="2471172"/>
          </a:xfrm>
        </p:spPr>
        <p:txBody>
          <a:bodyPr anchor="b">
            <a:noAutofit/>
          </a:bodyPr>
          <a:lstStyle/>
          <a:p>
            <a:pPr algn="l"/>
            <a:r>
              <a:rPr lang="it-IT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Post-AGB stars </a:t>
            </a:r>
            <a:r>
              <a:rPr lang="it-IT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probe for </a:t>
            </a:r>
            <a:r>
              <a:rPr lang="it-IT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dust</a:t>
            </a:r>
            <a:r>
              <a:rPr lang="it-IT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 and mass-</a:t>
            </a:r>
            <a:r>
              <a:rPr lang="it-IT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it-IT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mechanisms</a:t>
            </a:r>
            <a:endParaRPr lang="it-IT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AAF7DE-40BD-2048-B190-9FD8E1ACD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3146" y="4495490"/>
            <a:ext cx="6748206" cy="1486210"/>
          </a:xfrm>
        </p:spPr>
        <p:txBody>
          <a:bodyPr anchor="t">
            <a:noAutofit/>
          </a:bodyPr>
          <a:lstStyle/>
          <a:p>
            <a:pPr algn="l">
              <a:spcAft>
                <a:spcPts val="1800"/>
              </a:spcAft>
            </a:pPr>
            <a:r>
              <a:rPr lang="it-IT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Silvia Tosi</a:t>
            </a:r>
          </a:p>
          <a:p>
            <a:pPr algn="l">
              <a:spcBef>
                <a:spcPts val="400"/>
              </a:spcBef>
            </a:pPr>
            <a:r>
              <a:rPr lang="it-I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Flavia Dell’Agli, </a:t>
            </a:r>
            <a:r>
              <a:rPr lang="it-IT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Devika</a:t>
            </a:r>
            <a:r>
              <a:rPr lang="it-I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Kamath</a:t>
            </a:r>
            <a:r>
              <a:rPr lang="it-I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Paolo Ventura, Hans Van </a:t>
            </a:r>
            <a:r>
              <a:rPr lang="it-IT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Winckel</a:t>
            </a:r>
            <a:r>
              <a:rPr lang="it-I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Ester Marini</a:t>
            </a:r>
          </a:p>
        </p:txBody>
      </p:sp>
      <p:pic>
        <p:nvPicPr>
          <p:cNvPr id="18" name="Video 17" title="Stelle nel cielo">
            <a:hlinkClick r:id="" action="ppaction://media"/>
            <a:extLst>
              <a:ext uri="{FF2B5EF4-FFF2-40B4-BE49-F238E27FC236}">
                <a16:creationId xmlns:a16="http://schemas.microsoft.com/office/drawing/2014/main" id="{A8D832EE-987C-5714-0ED6-D9B0C9E0DC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9050" y="0"/>
            <a:ext cx="6002948" cy="402221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ABF371-1C6A-704A-9105-C3A54D2F73EA}"/>
              </a:ext>
            </a:extLst>
          </p:cNvPr>
          <p:cNvSpPr txBox="1"/>
          <p:nvPr/>
        </p:nvSpPr>
        <p:spPr>
          <a:xfrm>
            <a:off x="-866899" y="2315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12BCF7-762C-764D-A467-68C10CC07989}"/>
              </a:ext>
            </a:extLst>
          </p:cNvPr>
          <p:cNvSpPr txBox="1"/>
          <p:nvPr/>
        </p:nvSpPr>
        <p:spPr>
          <a:xfrm>
            <a:off x="-463138" y="21494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64B2D0-D6AC-498B-9803-E174E7D76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0" y="4382186"/>
            <a:ext cx="1502762" cy="104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B431DE5-E607-63FC-6401-859184EF8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84" y="4382187"/>
            <a:ext cx="1502762" cy="104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VfyXhQNDynqWiiuU9W9lQxMrKysrKysrKysrKysrKysrKysrKysrKysrKysrKymph9H+CQ4dfwu8lkQAAAABJRU5ErkJggg== (367×137)">
            <a:extLst>
              <a:ext uri="{FF2B5EF4-FFF2-40B4-BE49-F238E27FC236}">
                <a16:creationId xmlns:a16="http://schemas.microsoft.com/office/drawing/2014/main" id="{5826688A-D945-C9DB-38C6-CA4EE807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56" y="5567961"/>
            <a:ext cx="2680689" cy="100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0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CC005EED-32BF-44A5-E5CC-12BDD2A33E46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7A4F97-F45C-0D4A-ABDB-6C1C7B2B674C}"/>
              </a:ext>
            </a:extLst>
          </p:cNvPr>
          <p:cNvSpPr/>
          <p:nvPr/>
        </p:nvSpPr>
        <p:spPr>
          <a:xfrm>
            <a:off x="399393" y="4361793"/>
            <a:ext cx="4193628" cy="357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451C788-C8E8-604D-B3C9-F98D9EDB9C6F}"/>
              </a:ext>
            </a:extLst>
          </p:cNvPr>
          <p:cNvSpPr txBox="1"/>
          <p:nvPr/>
        </p:nvSpPr>
        <p:spPr>
          <a:xfrm>
            <a:off x="4593021" y="115074"/>
            <a:ext cx="3410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Dust properties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B2A264B-E53C-EBD4-E79B-845EDF6A6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BE05C8A-1833-8F2A-C6E9-61E49759AF83}"/>
              </a:ext>
            </a:extLst>
          </p:cNvPr>
          <p:cNvSpPr/>
          <p:nvPr/>
        </p:nvSpPr>
        <p:spPr>
          <a:xfrm>
            <a:off x="1396313" y="4176584"/>
            <a:ext cx="593125" cy="7784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8729B43-A2CE-612C-21FE-90AA3597BAA9}"/>
              </a:ext>
            </a:extLst>
          </p:cNvPr>
          <p:cNvSpPr/>
          <p:nvPr/>
        </p:nvSpPr>
        <p:spPr>
          <a:xfrm>
            <a:off x="10672119" y="4540469"/>
            <a:ext cx="197708" cy="2359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9722A61-628E-8890-DBA8-DD771BEB5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" t="9583" r="5155" b="17917"/>
          <a:stretch/>
        </p:blipFill>
        <p:spPr>
          <a:xfrm>
            <a:off x="6200771" y="1014408"/>
            <a:ext cx="5501344" cy="559240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A1E16FE-1F3E-AB90-B3A0-4A75B63EE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9" t="10001" r="5425" b="18541"/>
          <a:stretch/>
        </p:blipFill>
        <p:spPr>
          <a:xfrm>
            <a:off x="571490" y="1063226"/>
            <a:ext cx="5463244" cy="5489920"/>
          </a:xfrm>
          <a:prstGeom prst="rect">
            <a:avLst/>
          </a:prstGeom>
        </p:spPr>
      </p:pic>
      <p:sp>
        <p:nvSpPr>
          <p:cNvPr id="19" name="Ovale 18">
            <a:extLst>
              <a:ext uri="{FF2B5EF4-FFF2-40B4-BE49-F238E27FC236}">
                <a16:creationId xmlns:a16="http://schemas.microsoft.com/office/drawing/2014/main" id="{A89E6228-C662-0972-1AFE-C737907EFB0B}"/>
              </a:ext>
            </a:extLst>
          </p:cNvPr>
          <p:cNvSpPr/>
          <p:nvPr/>
        </p:nvSpPr>
        <p:spPr>
          <a:xfrm rot="19602819">
            <a:off x="1666062" y="3815919"/>
            <a:ext cx="4389094" cy="884510"/>
          </a:xfrm>
          <a:prstGeom prst="ellipse">
            <a:avLst/>
          </a:prstGeom>
          <a:solidFill>
            <a:schemeClr val="accent1">
              <a:alpha val="8716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0996ED5-A72F-1EAE-A19B-10AF110D402B}"/>
              </a:ext>
            </a:extLst>
          </p:cNvPr>
          <p:cNvSpPr/>
          <p:nvPr/>
        </p:nvSpPr>
        <p:spPr>
          <a:xfrm>
            <a:off x="7019579" y="1334125"/>
            <a:ext cx="2154401" cy="3762532"/>
          </a:xfrm>
          <a:prstGeom prst="rect">
            <a:avLst/>
          </a:prstGeom>
          <a:solidFill>
            <a:schemeClr val="accent1">
              <a:alpha val="9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CCC2DA3-C0B7-EE0B-5E1A-D7C8D952EA9E}"/>
              </a:ext>
            </a:extLst>
          </p:cNvPr>
          <p:cNvSpPr/>
          <p:nvPr/>
        </p:nvSpPr>
        <p:spPr>
          <a:xfrm>
            <a:off x="1322174" y="1349113"/>
            <a:ext cx="1181184" cy="3650916"/>
          </a:xfrm>
          <a:prstGeom prst="rect">
            <a:avLst/>
          </a:prstGeom>
          <a:solidFill>
            <a:schemeClr val="accent1">
              <a:alpha val="9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4666D07A-051E-B7C4-4732-C35BB19DCA0A}"/>
              </a:ext>
            </a:extLst>
          </p:cNvPr>
          <p:cNvSpPr/>
          <p:nvPr/>
        </p:nvSpPr>
        <p:spPr>
          <a:xfrm rot="14568307">
            <a:off x="8762364" y="3438559"/>
            <a:ext cx="3000908" cy="1645759"/>
          </a:xfrm>
          <a:prstGeom prst="ellipse">
            <a:avLst/>
          </a:prstGeom>
          <a:solidFill>
            <a:schemeClr val="accent1">
              <a:alpha val="8716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34D57ADA-63BB-134F-D44C-7751B066C1F9}"/>
              </a:ext>
            </a:extLst>
          </p:cNvPr>
          <p:cNvSpPr/>
          <p:nvPr/>
        </p:nvSpPr>
        <p:spPr>
          <a:xfrm rot="18283485">
            <a:off x="2543591" y="5323771"/>
            <a:ext cx="332750" cy="792305"/>
          </a:xfrm>
          <a:prstGeom prst="ellipse">
            <a:avLst/>
          </a:prstGeom>
          <a:solidFill>
            <a:schemeClr val="accent1">
              <a:alpha val="8716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BD89735-305D-9C07-C2D4-BEAD352B66A5}"/>
              </a:ext>
            </a:extLst>
          </p:cNvPr>
          <p:cNvSpPr/>
          <p:nvPr/>
        </p:nvSpPr>
        <p:spPr>
          <a:xfrm rot="18283485">
            <a:off x="10910165" y="5471225"/>
            <a:ext cx="509172" cy="536579"/>
          </a:xfrm>
          <a:prstGeom prst="ellipse">
            <a:avLst/>
          </a:prstGeom>
          <a:solidFill>
            <a:schemeClr val="accent1">
              <a:alpha val="8716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6FBE9DCE-48A5-5531-A9DD-36F66ECF69C7}"/>
              </a:ext>
            </a:extLst>
          </p:cNvPr>
          <p:cNvSpPr/>
          <p:nvPr/>
        </p:nvSpPr>
        <p:spPr>
          <a:xfrm rot="18283485">
            <a:off x="1592842" y="4134555"/>
            <a:ext cx="468589" cy="401257"/>
          </a:xfrm>
          <a:prstGeom prst="ellipse">
            <a:avLst/>
          </a:prstGeom>
          <a:solidFill>
            <a:schemeClr val="accent1">
              <a:alpha val="8716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E20E04B7-3A50-225A-1D65-02C6B9741361}"/>
              </a:ext>
            </a:extLst>
          </p:cNvPr>
          <p:cNvSpPr/>
          <p:nvPr/>
        </p:nvSpPr>
        <p:spPr>
          <a:xfrm rot="18283485">
            <a:off x="10930456" y="4101780"/>
            <a:ext cx="468589" cy="401257"/>
          </a:xfrm>
          <a:prstGeom prst="ellipse">
            <a:avLst/>
          </a:prstGeom>
          <a:solidFill>
            <a:schemeClr val="accent1">
              <a:alpha val="8716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4E09C7D-BEF1-308E-5F7B-F61EE2257F53}"/>
              </a:ext>
            </a:extLst>
          </p:cNvPr>
          <p:cNvSpPr txBox="1"/>
          <p:nvPr/>
        </p:nvSpPr>
        <p:spPr>
          <a:xfrm>
            <a:off x="3934419" y="6354736"/>
            <a:ext cx="449888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898989"/>
                </a:solidFill>
              </a:rPr>
              <a:t>*</a:t>
            </a:r>
            <a:r>
              <a:rPr lang="en-US" sz="2500" i="1" dirty="0">
                <a:solidFill>
                  <a:srgbClr val="898989"/>
                </a:solidFill>
              </a:rPr>
              <a:t>Tosi et al. 2022</a:t>
            </a:r>
            <a:r>
              <a:rPr lang="en-US" sz="2500" dirty="0">
                <a:solidFill>
                  <a:srgbClr val="898989"/>
                </a:solidFill>
              </a:rPr>
              <a:t>, submitted A&amp;A </a:t>
            </a:r>
            <a:endParaRPr lang="it-IT" sz="25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557A4F97-F45C-0D4A-ABDB-6C1C7B2B674C}"/>
              </a:ext>
            </a:extLst>
          </p:cNvPr>
          <p:cNvSpPr/>
          <p:nvPr/>
        </p:nvSpPr>
        <p:spPr>
          <a:xfrm>
            <a:off x="399393" y="4361793"/>
            <a:ext cx="4193628" cy="357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77B1B7D-F721-4F46-840D-648CF0579FAF}"/>
              </a:ext>
            </a:extLst>
          </p:cNvPr>
          <p:cNvSpPr/>
          <p:nvPr/>
        </p:nvSpPr>
        <p:spPr>
          <a:xfrm>
            <a:off x="231228" y="536028"/>
            <a:ext cx="1198179" cy="2580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0370672-5273-7045-A823-7CAAA1EFB782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A6A198F-7B6C-EC43-9DBF-7DD9B1816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9" b="18136"/>
          <a:stretch/>
        </p:blipFill>
        <p:spPr>
          <a:xfrm>
            <a:off x="509538" y="1239190"/>
            <a:ext cx="5299364" cy="50827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76ACE9F-4639-D549-87BC-9820DFEAD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45" b="15374"/>
          <a:stretch/>
        </p:blipFill>
        <p:spPr>
          <a:xfrm>
            <a:off x="6198374" y="1249700"/>
            <a:ext cx="5299364" cy="519018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451C788-C8E8-604D-B3C9-F98D9EDB9C6F}"/>
              </a:ext>
            </a:extLst>
          </p:cNvPr>
          <p:cNvSpPr txBox="1"/>
          <p:nvPr/>
        </p:nvSpPr>
        <p:spPr>
          <a:xfrm>
            <a:off x="5057036" y="117003"/>
            <a:ext cx="2282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The dust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F5AA024B-7479-2048-9773-EE1B10053DC0}"/>
              </a:ext>
            </a:extLst>
          </p:cNvPr>
          <p:cNvSpPr/>
          <p:nvPr/>
        </p:nvSpPr>
        <p:spPr>
          <a:xfrm rot="5400000">
            <a:off x="2187634" y="2306483"/>
            <a:ext cx="2203711" cy="3762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AA4AFC9-AB34-3A45-880A-DF34FA274A4C}"/>
              </a:ext>
            </a:extLst>
          </p:cNvPr>
          <p:cNvSpPr/>
          <p:nvPr/>
        </p:nvSpPr>
        <p:spPr>
          <a:xfrm>
            <a:off x="1606392" y="1733532"/>
            <a:ext cx="1704368" cy="281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C3D34A9-F2C1-8845-80A7-5F8E9FA12286}"/>
              </a:ext>
            </a:extLst>
          </p:cNvPr>
          <p:cNvSpPr/>
          <p:nvPr/>
        </p:nvSpPr>
        <p:spPr>
          <a:xfrm>
            <a:off x="7034984" y="1664061"/>
            <a:ext cx="1877787" cy="3370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D2C7C0D2-4C1C-364D-A7CF-F6864F9EC492}"/>
              </a:ext>
            </a:extLst>
          </p:cNvPr>
          <p:cNvSpPr/>
          <p:nvPr/>
        </p:nvSpPr>
        <p:spPr>
          <a:xfrm rot="5400000">
            <a:off x="8801342" y="3094227"/>
            <a:ext cx="2245810" cy="197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1F655A7-29F7-5641-A151-9EEAACA22A7B}"/>
              </a:ext>
            </a:extLst>
          </p:cNvPr>
          <p:cNvSpPr txBox="1"/>
          <p:nvPr/>
        </p:nvSpPr>
        <p:spPr>
          <a:xfrm>
            <a:off x="2060028" y="-12927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94E441B1-D082-E342-9652-230F50A3E5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49" r="5503" b="18551"/>
          <a:stretch/>
        </p:blipFill>
        <p:spPr>
          <a:xfrm>
            <a:off x="3871367" y="1228679"/>
            <a:ext cx="4658145" cy="4804607"/>
          </a:xfrm>
          <a:prstGeom prst="rect">
            <a:avLst/>
          </a:prstGeom>
          <a:solidFill>
            <a:schemeClr val="bg1"/>
          </a:solidFill>
          <a:ln w="73025">
            <a:noFill/>
          </a:ln>
          <a:effectLst>
            <a:glow rad="152175">
              <a:schemeClr val="accent1">
                <a:alpha val="40000"/>
              </a:schemeClr>
            </a:glow>
          </a:effec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5141921-C4C3-354F-9E4B-CC4D28061D07}"/>
              </a:ext>
            </a:extLst>
          </p:cNvPr>
          <p:cNvSpPr txBox="1"/>
          <p:nvPr/>
        </p:nvSpPr>
        <p:spPr>
          <a:xfrm>
            <a:off x="4593021" y="2222293"/>
            <a:ext cx="1877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Van </a:t>
            </a:r>
            <a:r>
              <a:rPr lang="it-IT" sz="1100" dirty="0" err="1"/>
              <a:t>Aarle</a:t>
            </a:r>
            <a:r>
              <a:rPr lang="it-IT" sz="1100" dirty="0"/>
              <a:t> et al. (2013)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D5E01F9-93C6-4076-C12A-1428D67D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2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e 34">
            <a:extLst>
              <a:ext uri="{FF2B5EF4-FFF2-40B4-BE49-F238E27FC236}">
                <a16:creationId xmlns:a16="http://schemas.microsoft.com/office/drawing/2014/main" id="{8BCF97B5-9156-7077-735A-671CF0146199}"/>
              </a:ext>
            </a:extLst>
          </p:cNvPr>
          <p:cNvSpPr/>
          <p:nvPr/>
        </p:nvSpPr>
        <p:spPr>
          <a:xfrm>
            <a:off x="377124" y="5254722"/>
            <a:ext cx="1109169" cy="821326"/>
          </a:xfrm>
          <a:prstGeom prst="ellipse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947B69A-42B8-323A-2A91-5E3148B2AE29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6453101-1F33-2141-AEDA-DACF0727ACEB}"/>
              </a:ext>
            </a:extLst>
          </p:cNvPr>
          <p:cNvSpPr/>
          <p:nvPr/>
        </p:nvSpPr>
        <p:spPr>
          <a:xfrm>
            <a:off x="6568867" y="4913494"/>
            <a:ext cx="1008993" cy="3754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1618A3EC-0B5E-694C-A88D-5E1F2550E67C}"/>
              </a:ext>
            </a:extLst>
          </p:cNvPr>
          <p:cNvCxnSpPr>
            <a:cxnSpLocks/>
            <a:endCxn id="27" idx="3"/>
          </p:cNvCxnSpPr>
          <p:nvPr/>
        </p:nvCxnSpPr>
        <p:spPr>
          <a:xfrm>
            <a:off x="1491057" y="1877377"/>
            <a:ext cx="1548771" cy="1979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860D341-EFDD-5B44-953C-427715048422}"/>
                  </a:ext>
                </a:extLst>
              </p:cNvPr>
              <p:cNvSpPr txBox="1"/>
              <p:nvPr/>
            </p:nvSpPr>
            <p:spPr>
              <a:xfrm>
                <a:off x="1677250" y="1968405"/>
                <a:ext cx="914400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𝑜𝑛𝑠𝑒𝑡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860D341-EFDD-5B44-953C-427715048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250" y="1968405"/>
                <a:ext cx="914400" cy="513602"/>
              </a:xfrm>
              <a:prstGeom prst="rect">
                <a:avLst/>
              </a:prstGeom>
              <a:blipFill>
                <a:blip r:embed="rId3"/>
                <a:stretch>
                  <a:fillRect l="-2740" r="-9589" b="-2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B00E9684-F3E7-E54D-81E8-2F5CC9A4BF70}"/>
                  </a:ext>
                </a:extLst>
              </p:cNvPr>
              <p:cNvSpPr txBox="1"/>
              <p:nvPr/>
            </p:nvSpPr>
            <p:spPr>
              <a:xfrm>
                <a:off x="3310750" y="1619554"/>
                <a:ext cx="799182" cy="481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𝑜𝑛𝑠𝑒𝑡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B00E9684-F3E7-E54D-81E8-2F5CC9A4B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750" y="1619554"/>
                <a:ext cx="799182" cy="481927"/>
              </a:xfrm>
              <a:prstGeom prst="rect">
                <a:avLst/>
              </a:prstGeom>
              <a:blipFill>
                <a:blip r:embed="rId4"/>
                <a:stretch>
                  <a:fillRect r="-18750" b="-51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2F8206F-757E-9942-8430-FA4C978777F7}"/>
              </a:ext>
            </a:extLst>
          </p:cNvPr>
          <p:cNvSpPr txBox="1"/>
          <p:nvPr/>
        </p:nvSpPr>
        <p:spPr>
          <a:xfrm>
            <a:off x="4569802" y="90152"/>
            <a:ext cx="3851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The methodology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B599EC12-B76B-F994-E383-AB983F5A6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27" name="Luna 26">
            <a:extLst>
              <a:ext uri="{FF2B5EF4-FFF2-40B4-BE49-F238E27FC236}">
                <a16:creationId xmlns:a16="http://schemas.microsoft.com/office/drawing/2014/main" id="{B87B3797-4BD7-DFE1-F6CC-02DAEFB45EFC}"/>
              </a:ext>
            </a:extLst>
          </p:cNvPr>
          <p:cNvSpPr/>
          <p:nvPr/>
        </p:nvSpPr>
        <p:spPr>
          <a:xfrm rot="10800000">
            <a:off x="2456505" y="1199246"/>
            <a:ext cx="830317" cy="1395850"/>
          </a:xfrm>
          <a:prstGeom prst="moon">
            <a:avLst>
              <a:gd name="adj" fmla="val 29747"/>
            </a:avLst>
          </a:prstGeom>
          <a:pattFill prst="trellis">
            <a:fgClr>
              <a:schemeClr val="accent1"/>
            </a:fgClr>
            <a:bgClr>
              <a:schemeClr val="bg1"/>
            </a:bgClr>
          </a:patt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5744C017-7EA1-A362-2361-9D7F4B23FD69}"/>
              </a:ext>
            </a:extLst>
          </p:cNvPr>
          <p:cNvCxnSpPr>
            <a:cxnSpLocks/>
            <a:endCxn id="34" idx="3"/>
          </p:cNvCxnSpPr>
          <p:nvPr/>
        </p:nvCxnSpPr>
        <p:spPr>
          <a:xfrm>
            <a:off x="1486293" y="5665385"/>
            <a:ext cx="2963242" cy="1979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6C4D8657-F70A-B7FA-158D-7386D6378AD1}"/>
                  </a:ext>
                </a:extLst>
              </p:cNvPr>
              <p:cNvSpPr txBox="1"/>
              <p:nvPr/>
            </p:nvSpPr>
            <p:spPr>
              <a:xfrm>
                <a:off x="2153579" y="5813566"/>
                <a:ext cx="914400" cy="495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𝑐𝑢𝑟𝑟𝑒𝑛𝑡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6C4D8657-F70A-B7FA-158D-7386D6378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579" y="5813566"/>
                <a:ext cx="914400" cy="495200"/>
              </a:xfrm>
              <a:prstGeom prst="rect">
                <a:avLst/>
              </a:prstGeom>
              <a:blipFill>
                <a:blip r:embed="rId5"/>
                <a:stretch>
                  <a:fillRect l="-1370" r="-38356" b="-7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5BD705A2-5A86-86D4-DA3E-E383F7FCD6F8}"/>
                  </a:ext>
                </a:extLst>
              </p:cNvPr>
              <p:cNvSpPr txBox="1"/>
              <p:nvPr/>
            </p:nvSpPr>
            <p:spPr>
              <a:xfrm>
                <a:off x="4724040" y="5426858"/>
                <a:ext cx="799182" cy="481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𝑐𝑢𝑟𝑟𝑒𝑛𝑡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5BD705A2-5A86-86D4-DA3E-E383F7FCD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40" y="5426858"/>
                <a:ext cx="799182" cy="481927"/>
              </a:xfrm>
              <a:prstGeom prst="rect">
                <a:avLst/>
              </a:prstGeom>
              <a:blipFill>
                <a:blip r:embed="rId6"/>
                <a:stretch>
                  <a:fillRect r="-53968"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una 33">
            <a:extLst>
              <a:ext uri="{FF2B5EF4-FFF2-40B4-BE49-F238E27FC236}">
                <a16:creationId xmlns:a16="http://schemas.microsoft.com/office/drawing/2014/main" id="{E90FD538-8543-1798-2F1D-E128A906961C}"/>
              </a:ext>
            </a:extLst>
          </p:cNvPr>
          <p:cNvSpPr/>
          <p:nvPr/>
        </p:nvSpPr>
        <p:spPr>
          <a:xfrm rot="10800000">
            <a:off x="3866212" y="4987254"/>
            <a:ext cx="830317" cy="1395850"/>
          </a:xfrm>
          <a:prstGeom prst="moon">
            <a:avLst>
              <a:gd name="adj" fmla="val 29747"/>
            </a:avLst>
          </a:prstGeom>
          <a:pattFill prst="trellis">
            <a:fgClr>
              <a:schemeClr val="accent1"/>
            </a:fgClr>
            <a:bgClr>
              <a:schemeClr val="bg1"/>
            </a:bgClr>
          </a:patt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E76B198-0BF1-797D-7B18-367D0B3BB25F}"/>
              </a:ext>
            </a:extLst>
          </p:cNvPr>
          <p:cNvCxnSpPr>
            <a:cxnSpLocks/>
          </p:cNvCxnSpPr>
          <p:nvPr/>
        </p:nvCxnSpPr>
        <p:spPr>
          <a:xfrm>
            <a:off x="931708" y="2529466"/>
            <a:ext cx="1" cy="2457653"/>
          </a:xfrm>
          <a:prstGeom prst="straightConnector1">
            <a:avLst/>
          </a:prstGeom>
          <a:ln w="73025">
            <a:solidFill>
              <a:srgbClr val="18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F255E4B-E940-E22D-5E77-B702C265F2CE}"/>
                  </a:ext>
                </a:extLst>
              </p:cNvPr>
              <p:cNvSpPr txBox="1"/>
              <p:nvPr/>
            </p:nvSpPr>
            <p:spPr>
              <a:xfrm>
                <a:off x="53722" y="3339120"/>
                <a:ext cx="9144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500" b="0" i="0" smtClean="0">
                          <a:solidFill>
                            <a:srgbClr val="183B7C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sz="2500" b="0" i="1" smtClean="0">
                          <a:solidFill>
                            <a:srgbClr val="183B7C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it-IT" sz="2500" dirty="0">
                  <a:solidFill>
                    <a:srgbClr val="183B7C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F255E4B-E940-E22D-5E77-B702C265F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2" y="3339120"/>
                <a:ext cx="914400" cy="4770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986FB34-FCA8-9655-AB48-6767277E23D2}"/>
                  </a:ext>
                </a:extLst>
              </p:cNvPr>
              <p:cNvSpPr txBox="1"/>
              <p:nvPr/>
            </p:nvSpPr>
            <p:spPr>
              <a:xfrm>
                <a:off x="488000" y="1705829"/>
                <a:ext cx="946373" cy="418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  <m:sup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𝒐𝒏𝒔𝒆𝒕</m:t>
                          </m:r>
                        </m:sup>
                      </m:sSubSup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986FB34-FCA8-9655-AB48-6767277E2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00" y="1705829"/>
                <a:ext cx="946373" cy="418384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769DFA0-40E8-1AA8-47FE-1595E77420C0}"/>
                  </a:ext>
                </a:extLst>
              </p:cNvPr>
              <p:cNvSpPr txBox="1"/>
              <p:nvPr/>
            </p:nvSpPr>
            <p:spPr>
              <a:xfrm>
                <a:off x="507178" y="5479000"/>
                <a:ext cx="946373" cy="418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  <m:sup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𝒄𝒖𝒓𝒓𝒆𝒏𝒕</m:t>
                          </m:r>
                        </m:sup>
                      </m:sSubSup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769DFA0-40E8-1AA8-47FE-1595E7742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78" y="5479000"/>
                <a:ext cx="946373" cy="418384"/>
              </a:xfrm>
              <a:prstGeom prst="rect">
                <a:avLst/>
              </a:prstGeom>
              <a:blipFill>
                <a:blip r:embed="rId9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>
            <a:extLst>
              <a:ext uri="{FF2B5EF4-FFF2-40B4-BE49-F238E27FC236}">
                <a16:creationId xmlns:a16="http://schemas.microsoft.com/office/drawing/2014/main" id="{39D94B22-D81D-E91F-0FA8-1EFD625FA1E1}"/>
              </a:ext>
            </a:extLst>
          </p:cNvPr>
          <p:cNvSpPr/>
          <p:nvPr/>
        </p:nvSpPr>
        <p:spPr>
          <a:xfrm>
            <a:off x="6338894" y="903461"/>
            <a:ext cx="5864980" cy="5954540"/>
          </a:xfrm>
          <a:prstGeom prst="rect">
            <a:avLst/>
          </a:prstGeom>
          <a:solidFill>
            <a:schemeClr val="bg2">
              <a:lumMod val="75000"/>
              <a:alpha val="2317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0FD1BE-D9A4-7715-D2E4-88B1A012D2A1}"/>
              </a:ext>
            </a:extLst>
          </p:cNvPr>
          <p:cNvSpPr txBox="1"/>
          <p:nvPr/>
        </p:nvSpPr>
        <p:spPr>
          <a:xfrm>
            <a:off x="5650706" y="293608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9E13A65A-6433-BD8A-2CAF-D93C1E8AAE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9" t="11257" r="6743" b="18989"/>
          <a:stretch/>
        </p:blipFill>
        <p:spPr>
          <a:xfrm>
            <a:off x="6718737" y="1665318"/>
            <a:ext cx="5150106" cy="5061094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54C033A-DC2A-59F8-8BCE-C77D0349A83F}"/>
                  </a:ext>
                </a:extLst>
              </p:cNvPr>
              <p:cNvSpPr txBox="1"/>
              <p:nvPr/>
            </p:nvSpPr>
            <p:spPr>
              <a:xfrm>
                <a:off x="6338894" y="924132"/>
                <a:ext cx="6146802" cy="712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0" i="1" dirty="0"/>
                  <a:t>Carbon star:</a:t>
                </a:r>
                <a:r>
                  <a:rPr lang="it-IT" sz="2400" b="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𝑇𝑖𝑝</m:t>
                        </m:r>
                      </m:sup>
                    </m:sSup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  <m:sup>
                                <m: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  <m:t>𝑇𝑖𝑝</m:t>
                                </m:r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𝐴𝐺𝐵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it-IT" sz="2500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54C033A-DC2A-59F8-8BCE-C77D0349A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894" y="924132"/>
                <a:ext cx="6146802" cy="712759"/>
              </a:xfrm>
              <a:prstGeom prst="rect">
                <a:avLst/>
              </a:prstGeom>
              <a:blipFill>
                <a:blip r:embed="rId11"/>
                <a:stretch>
                  <a:fillRect l="-1649" t="-3448" b="-34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7404055-8A06-4A29-1518-D878573C51F1}"/>
                  </a:ext>
                </a:extLst>
              </p:cNvPr>
              <p:cNvSpPr txBox="1"/>
              <p:nvPr/>
            </p:nvSpPr>
            <p:spPr>
              <a:xfrm>
                <a:off x="10679959" y="4605717"/>
                <a:ext cx="9144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7404055-8A06-4A29-1518-D878573C5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9959" y="4605717"/>
                <a:ext cx="91440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e 32">
            <a:extLst>
              <a:ext uri="{FF2B5EF4-FFF2-40B4-BE49-F238E27FC236}">
                <a16:creationId xmlns:a16="http://schemas.microsoft.com/office/drawing/2014/main" id="{52E45354-8332-9504-68B1-09736EF4A378}"/>
              </a:ext>
            </a:extLst>
          </p:cNvPr>
          <p:cNvSpPr/>
          <p:nvPr/>
        </p:nvSpPr>
        <p:spPr>
          <a:xfrm>
            <a:off x="381888" y="1466714"/>
            <a:ext cx="1109169" cy="821326"/>
          </a:xfrm>
          <a:prstGeom prst="ellipse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CA1CDE6-BF7A-D429-9FCD-296622722EAF}"/>
              </a:ext>
            </a:extLst>
          </p:cNvPr>
          <p:cNvSpPr/>
          <p:nvPr/>
        </p:nvSpPr>
        <p:spPr>
          <a:xfrm>
            <a:off x="7560331" y="2947373"/>
            <a:ext cx="1062715" cy="2786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269C160-0D72-E5D9-8BE0-B1EEEA1825A6}"/>
              </a:ext>
            </a:extLst>
          </p:cNvPr>
          <p:cNvSpPr/>
          <p:nvPr/>
        </p:nvSpPr>
        <p:spPr>
          <a:xfrm>
            <a:off x="7431743" y="1982096"/>
            <a:ext cx="1342819" cy="2786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E76055D-BBE7-753E-12F1-CFBC9169FA83}"/>
              </a:ext>
            </a:extLst>
          </p:cNvPr>
          <p:cNvSpPr txBox="1"/>
          <p:nvPr/>
        </p:nvSpPr>
        <p:spPr>
          <a:xfrm>
            <a:off x="4764717" y="6444890"/>
            <a:ext cx="142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898989"/>
                </a:solidFill>
              </a:rPr>
              <a:t>*Not in scale</a:t>
            </a:r>
          </a:p>
        </p:txBody>
      </p:sp>
      <p:sp>
        <p:nvSpPr>
          <p:cNvPr id="17" name="Luna 16">
            <a:extLst>
              <a:ext uri="{FF2B5EF4-FFF2-40B4-BE49-F238E27FC236}">
                <a16:creationId xmlns:a16="http://schemas.microsoft.com/office/drawing/2014/main" id="{767AFC2E-3A16-57C4-643A-7227E7AD8761}"/>
              </a:ext>
            </a:extLst>
          </p:cNvPr>
          <p:cNvSpPr/>
          <p:nvPr/>
        </p:nvSpPr>
        <p:spPr>
          <a:xfrm rot="12279208">
            <a:off x="9290480" y="3010363"/>
            <a:ext cx="967646" cy="277292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55528A0-A353-C5D9-7686-CD4D4634B760}"/>
              </a:ext>
            </a:extLst>
          </p:cNvPr>
          <p:cNvSpPr/>
          <p:nvPr/>
        </p:nvSpPr>
        <p:spPr>
          <a:xfrm>
            <a:off x="8594765" y="2947373"/>
            <a:ext cx="2065791" cy="16299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3D740CFD-ADF1-A9AB-D663-16D46A6C3351}"/>
              </a:ext>
            </a:extLst>
          </p:cNvPr>
          <p:cNvSpPr/>
          <p:nvPr/>
        </p:nvSpPr>
        <p:spPr>
          <a:xfrm>
            <a:off x="8594765" y="1877377"/>
            <a:ext cx="2056913" cy="1003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Luna 45">
            <a:extLst>
              <a:ext uri="{FF2B5EF4-FFF2-40B4-BE49-F238E27FC236}">
                <a16:creationId xmlns:a16="http://schemas.microsoft.com/office/drawing/2014/main" id="{5509F870-CAB7-A774-225B-9EA196EC7D8A}"/>
              </a:ext>
            </a:extLst>
          </p:cNvPr>
          <p:cNvSpPr/>
          <p:nvPr/>
        </p:nvSpPr>
        <p:spPr>
          <a:xfrm rot="9567156">
            <a:off x="8623797" y="4752051"/>
            <a:ext cx="1020941" cy="876126"/>
          </a:xfrm>
          <a:prstGeom prst="moon">
            <a:avLst>
              <a:gd name="adj" fmla="val 179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33CACB08-A3E9-3BFC-B4C4-FF534233CCD0}"/>
              </a:ext>
            </a:extLst>
          </p:cNvPr>
          <p:cNvSpPr/>
          <p:nvPr/>
        </p:nvSpPr>
        <p:spPr>
          <a:xfrm>
            <a:off x="8747165" y="3782722"/>
            <a:ext cx="2065791" cy="5887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7F09AC9-8E53-CE8D-8EF3-FB09678AC054}"/>
                  </a:ext>
                </a:extLst>
              </p:cNvPr>
              <p:cNvSpPr txBox="1"/>
              <p:nvPr/>
            </p:nvSpPr>
            <p:spPr>
              <a:xfrm>
                <a:off x="1193480" y="2871877"/>
                <a:ext cx="4859651" cy="1844864"/>
              </a:xfrm>
              <a:prstGeom prst="rect">
                <a:avLst/>
              </a:prstGeom>
              <a:solidFill>
                <a:srgbClr val="183B7C">
                  <a:alpha val="9279"/>
                </a:srgbClr>
              </a:solidFill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AutoNum type="arabicPeriod"/>
                </a:pPr>
                <a:r>
                  <a:rPr lang="it-IT" sz="2500" dirty="0"/>
                  <a:t>Mass </a:t>
                </a:r>
                <a:r>
                  <a:rPr lang="it-IT" sz="2500" dirty="0" err="1"/>
                  <a:t>loss</a:t>
                </a:r>
                <a:r>
                  <a:rPr lang="it-IT" sz="2500" dirty="0"/>
                  <a:t> rate </a:t>
                </a:r>
                <a:r>
                  <a:rPr lang="it-IT" sz="2500" dirty="0" err="1"/>
                  <a:t>at</a:t>
                </a:r>
                <a:r>
                  <a:rPr lang="it-IT" sz="2500" dirty="0"/>
                  <a:t> the </a:t>
                </a:r>
                <a:r>
                  <a:rPr lang="it-IT" sz="2500" dirty="0" err="1"/>
                  <a:t>Tip</a:t>
                </a:r>
                <a:r>
                  <a:rPr lang="it-IT" sz="2500" dirty="0"/>
                  <a:t>-AGB</a:t>
                </a:r>
              </a:p>
              <a:p>
                <a:pPr marL="342900" indent="-342900">
                  <a:spcAft>
                    <a:spcPts val="600"/>
                  </a:spcAft>
                  <a:buAutoNum type="arabicPeriod"/>
                </a:pPr>
                <a:r>
                  <a:rPr lang="it-IT" sz="2500" dirty="0" err="1"/>
                  <a:t>Slope</a:t>
                </a:r>
                <a:r>
                  <a:rPr lang="it-IT" sz="2500" dirty="0"/>
                  <a:t> of the mass </a:t>
                </a:r>
                <a:r>
                  <a:rPr lang="it-IT" sz="2500" dirty="0" err="1"/>
                  <a:t>loss</a:t>
                </a:r>
                <a:r>
                  <a:rPr lang="it-IT" sz="2500" dirty="0"/>
                  <a:t> rate after the </a:t>
                </a:r>
                <a:r>
                  <a:rPr lang="it-IT" sz="2500" dirty="0" err="1"/>
                  <a:t>Tip</a:t>
                </a:r>
                <a:r>
                  <a:rPr lang="it-IT" sz="2500" dirty="0"/>
                  <a:t>-AGB</a:t>
                </a:r>
              </a:p>
              <a:p>
                <a:pPr marL="342900" indent="-342900">
                  <a:buAutoNum type="arabicPeriod"/>
                </a:pPr>
                <a:r>
                  <a:rPr lang="it-IT" sz="25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  <m:sup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𝑜𝑛𝑠𝑒𝑡</m:t>
                        </m:r>
                      </m:sup>
                    </m:sSubSup>
                  </m:oMath>
                </a14:m>
                <a:endParaRPr lang="it-IT" sz="25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7F09AC9-8E53-CE8D-8EF3-FB09678AC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480" y="2871877"/>
                <a:ext cx="4859651" cy="1844864"/>
              </a:xfrm>
              <a:prstGeom prst="rect">
                <a:avLst/>
              </a:prstGeom>
              <a:blipFill>
                <a:blip r:embed="rId13"/>
                <a:stretch>
                  <a:fillRect l="-2078" t="-3378" b="-4730"/>
                </a:stretch>
              </a:blipFill>
              <a:ln w="25400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1DC706-43BD-A257-FCE0-1B716D3051C1}"/>
              </a:ext>
            </a:extLst>
          </p:cNvPr>
          <p:cNvSpPr txBox="1"/>
          <p:nvPr/>
        </p:nvSpPr>
        <p:spPr>
          <a:xfrm>
            <a:off x="2914650" y="-2043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2C1147B-30FE-6D10-EE20-26E3F6CF6FD5}"/>
              </a:ext>
            </a:extLst>
          </p:cNvPr>
          <p:cNvSpPr txBox="1"/>
          <p:nvPr/>
        </p:nvSpPr>
        <p:spPr>
          <a:xfrm>
            <a:off x="10526257" y="4883111"/>
            <a:ext cx="1451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/>
              <a:t>Wachter et al. (2002, 2008)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329105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22" grpId="0"/>
      <p:bldP spid="29" grpId="0"/>
      <p:bldP spid="34" grpId="0" animBg="1"/>
      <p:bldP spid="14" grpId="0"/>
      <p:bldP spid="24" grpId="0"/>
      <p:bldP spid="12" grpId="0" animBg="1"/>
      <p:bldP spid="28" grpId="0"/>
      <p:bldP spid="2" grpId="0" animBg="1"/>
      <p:bldP spid="6" grpId="0" animBg="1"/>
      <p:bldP spid="36" grpId="0" animBg="1"/>
      <p:bldP spid="5" grpId="0" animBg="1"/>
      <p:bldP spid="7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e 34">
            <a:extLst>
              <a:ext uri="{FF2B5EF4-FFF2-40B4-BE49-F238E27FC236}">
                <a16:creationId xmlns:a16="http://schemas.microsoft.com/office/drawing/2014/main" id="{8BCF97B5-9156-7077-735A-671CF0146199}"/>
              </a:ext>
            </a:extLst>
          </p:cNvPr>
          <p:cNvSpPr/>
          <p:nvPr/>
        </p:nvSpPr>
        <p:spPr>
          <a:xfrm>
            <a:off x="377124" y="5254722"/>
            <a:ext cx="1109169" cy="821326"/>
          </a:xfrm>
          <a:prstGeom prst="ellipse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947B69A-42B8-323A-2A91-5E3148B2AE29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6453101-1F33-2141-AEDA-DACF0727ACEB}"/>
              </a:ext>
            </a:extLst>
          </p:cNvPr>
          <p:cNvSpPr/>
          <p:nvPr/>
        </p:nvSpPr>
        <p:spPr>
          <a:xfrm>
            <a:off x="6568867" y="4913494"/>
            <a:ext cx="1008993" cy="3754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1618A3EC-0B5E-694C-A88D-5E1F2550E67C}"/>
              </a:ext>
            </a:extLst>
          </p:cNvPr>
          <p:cNvCxnSpPr>
            <a:cxnSpLocks/>
            <a:endCxn id="27" idx="3"/>
          </p:cNvCxnSpPr>
          <p:nvPr/>
        </p:nvCxnSpPr>
        <p:spPr>
          <a:xfrm>
            <a:off x="1491057" y="1877377"/>
            <a:ext cx="1548771" cy="1979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860D341-EFDD-5B44-953C-427715048422}"/>
                  </a:ext>
                </a:extLst>
              </p:cNvPr>
              <p:cNvSpPr txBox="1"/>
              <p:nvPr/>
            </p:nvSpPr>
            <p:spPr>
              <a:xfrm>
                <a:off x="1677250" y="1968405"/>
                <a:ext cx="914400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𝑜𝑛𝑠𝑒𝑡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860D341-EFDD-5B44-953C-427715048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250" y="1968405"/>
                <a:ext cx="914400" cy="513602"/>
              </a:xfrm>
              <a:prstGeom prst="rect">
                <a:avLst/>
              </a:prstGeom>
              <a:blipFill>
                <a:blip r:embed="rId3"/>
                <a:stretch>
                  <a:fillRect l="-2740" r="-9589" b="-2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B00E9684-F3E7-E54D-81E8-2F5CC9A4BF70}"/>
                  </a:ext>
                </a:extLst>
              </p:cNvPr>
              <p:cNvSpPr txBox="1"/>
              <p:nvPr/>
            </p:nvSpPr>
            <p:spPr>
              <a:xfrm>
                <a:off x="3310750" y="1619554"/>
                <a:ext cx="799182" cy="481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𝑜𝑛𝑠𝑒𝑡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B00E9684-F3E7-E54D-81E8-2F5CC9A4B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750" y="1619554"/>
                <a:ext cx="799182" cy="481927"/>
              </a:xfrm>
              <a:prstGeom prst="rect">
                <a:avLst/>
              </a:prstGeom>
              <a:blipFill>
                <a:blip r:embed="rId4"/>
                <a:stretch>
                  <a:fillRect r="-18750" b="-51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2F8206F-757E-9942-8430-FA4C978777F7}"/>
              </a:ext>
            </a:extLst>
          </p:cNvPr>
          <p:cNvSpPr txBox="1"/>
          <p:nvPr/>
        </p:nvSpPr>
        <p:spPr>
          <a:xfrm>
            <a:off x="4569802" y="90152"/>
            <a:ext cx="3851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The methodology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B599EC12-B76B-F994-E383-AB983F5A6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27" name="Luna 26">
            <a:extLst>
              <a:ext uri="{FF2B5EF4-FFF2-40B4-BE49-F238E27FC236}">
                <a16:creationId xmlns:a16="http://schemas.microsoft.com/office/drawing/2014/main" id="{B87B3797-4BD7-DFE1-F6CC-02DAEFB45EFC}"/>
              </a:ext>
            </a:extLst>
          </p:cNvPr>
          <p:cNvSpPr/>
          <p:nvPr/>
        </p:nvSpPr>
        <p:spPr>
          <a:xfrm rot="10800000">
            <a:off x="2456505" y="1199246"/>
            <a:ext cx="830317" cy="1395850"/>
          </a:xfrm>
          <a:prstGeom prst="moon">
            <a:avLst>
              <a:gd name="adj" fmla="val 29747"/>
            </a:avLst>
          </a:prstGeom>
          <a:pattFill prst="trellis">
            <a:fgClr>
              <a:schemeClr val="accent1"/>
            </a:fgClr>
            <a:bgClr>
              <a:schemeClr val="bg1"/>
            </a:bgClr>
          </a:patt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5744C017-7EA1-A362-2361-9D7F4B23FD69}"/>
              </a:ext>
            </a:extLst>
          </p:cNvPr>
          <p:cNvCxnSpPr>
            <a:cxnSpLocks/>
            <a:endCxn id="34" idx="3"/>
          </p:cNvCxnSpPr>
          <p:nvPr/>
        </p:nvCxnSpPr>
        <p:spPr>
          <a:xfrm>
            <a:off x="1486293" y="5665385"/>
            <a:ext cx="2963242" cy="1979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6C4D8657-F70A-B7FA-158D-7386D6378AD1}"/>
                  </a:ext>
                </a:extLst>
              </p:cNvPr>
              <p:cNvSpPr txBox="1"/>
              <p:nvPr/>
            </p:nvSpPr>
            <p:spPr>
              <a:xfrm>
                <a:off x="2153579" y="5813566"/>
                <a:ext cx="914400" cy="495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𝑐𝑢𝑟𝑟𝑒𝑛𝑡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6C4D8657-F70A-B7FA-158D-7386D6378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579" y="5813566"/>
                <a:ext cx="914400" cy="495200"/>
              </a:xfrm>
              <a:prstGeom prst="rect">
                <a:avLst/>
              </a:prstGeom>
              <a:blipFill>
                <a:blip r:embed="rId5"/>
                <a:stretch>
                  <a:fillRect l="-1370" r="-38356" b="-7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5BD705A2-5A86-86D4-DA3E-E383F7FCD6F8}"/>
                  </a:ext>
                </a:extLst>
              </p:cNvPr>
              <p:cNvSpPr txBox="1"/>
              <p:nvPr/>
            </p:nvSpPr>
            <p:spPr>
              <a:xfrm>
                <a:off x="4724040" y="5426858"/>
                <a:ext cx="799182" cy="481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𝑐𝑢𝑟𝑟𝑒𝑛𝑡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5BD705A2-5A86-86D4-DA3E-E383F7FCD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40" y="5426858"/>
                <a:ext cx="799182" cy="481927"/>
              </a:xfrm>
              <a:prstGeom prst="rect">
                <a:avLst/>
              </a:prstGeom>
              <a:blipFill>
                <a:blip r:embed="rId6"/>
                <a:stretch>
                  <a:fillRect r="-53968"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una 33">
            <a:extLst>
              <a:ext uri="{FF2B5EF4-FFF2-40B4-BE49-F238E27FC236}">
                <a16:creationId xmlns:a16="http://schemas.microsoft.com/office/drawing/2014/main" id="{E90FD538-8543-1798-2F1D-E128A906961C}"/>
              </a:ext>
            </a:extLst>
          </p:cNvPr>
          <p:cNvSpPr/>
          <p:nvPr/>
        </p:nvSpPr>
        <p:spPr>
          <a:xfrm rot="10800000">
            <a:off x="3866212" y="4987254"/>
            <a:ext cx="830317" cy="1395850"/>
          </a:xfrm>
          <a:prstGeom prst="moon">
            <a:avLst>
              <a:gd name="adj" fmla="val 29747"/>
            </a:avLst>
          </a:prstGeom>
          <a:pattFill prst="trellis">
            <a:fgClr>
              <a:schemeClr val="accent1"/>
            </a:fgClr>
            <a:bgClr>
              <a:schemeClr val="bg1"/>
            </a:bgClr>
          </a:patt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E76B198-0BF1-797D-7B18-367D0B3BB25F}"/>
              </a:ext>
            </a:extLst>
          </p:cNvPr>
          <p:cNvCxnSpPr>
            <a:cxnSpLocks/>
          </p:cNvCxnSpPr>
          <p:nvPr/>
        </p:nvCxnSpPr>
        <p:spPr>
          <a:xfrm>
            <a:off x="931708" y="2529466"/>
            <a:ext cx="1" cy="2457653"/>
          </a:xfrm>
          <a:prstGeom prst="straightConnector1">
            <a:avLst/>
          </a:prstGeom>
          <a:ln w="73025">
            <a:solidFill>
              <a:srgbClr val="18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F255E4B-E940-E22D-5E77-B702C265F2CE}"/>
                  </a:ext>
                </a:extLst>
              </p:cNvPr>
              <p:cNvSpPr txBox="1"/>
              <p:nvPr/>
            </p:nvSpPr>
            <p:spPr>
              <a:xfrm>
                <a:off x="53722" y="3339120"/>
                <a:ext cx="9144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500" b="0" i="0" smtClean="0">
                          <a:solidFill>
                            <a:srgbClr val="183B7C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sz="2500" b="0" i="1" smtClean="0">
                          <a:solidFill>
                            <a:srgbClr val="183B7C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it-IT" sz="2500" dirty="0">
                  <a:solidFill>
                    <a:srgbClr val="183B7C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F255E4B-E940-E22D-5E77-B702C265F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2" y="3339120"/>
                <a:ext cx="914400" cy="4770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986FB34-FCA8-9655-AB48-6767277E23D2}"/>
                  </a:ext>
                </a:extLst>
              </p:cNvPr>
              <p:cNvSpPr txBox="1"/>
              <p:nvPr/>
            </p:nvSpPr>
            <p:spPr>
              <a:xfrm>
                <a:off x="488000" y="1705829"/>
                <a:ext cx="946373" cy="418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  <m:sup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𝒐𝒏𝒔𝒆𝒕</m:t>
                          </m:r>
                        </m:sup>
                      </m:sSubSup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986FB34-FCA8-9655-AB48-6767277E2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00" y="1705829"/>
                <a:ext cx="946373" cy="418384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769DFA0-40E8-1AA8-47FE-1595E77420C0}"/>
                  </a:ext>
                </a:extLst>
              </p:cNvPr>
              <p:cNvSpPr txBox="1"/>
              <p:nvPr/>
            </p:nvSpPr>
            <p:spPr>
              <a:xfrm>
                <a:off x="507178" y="5479000"/>
                <a:ext cx="946373" cy="418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  <m:sup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𝒄𝒖𝒓𝒓𝒆𝒏𝒕</m:t>
                          </m:r>
                        </m:sup>
                      </m:sSubSup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A769DFA0-40E8-1AA8-47FE-1595E7742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78" y="5479000"/>
                <a:ext cx="946373" cy="418384"/>
              </a:xfrm>
              <a:prstGeom prst="rect">
                <a:avLst/>
              </a:prstGeom>
              <a:blipFill>
                <a:blip r:embed="rId9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tangolo 11">
            <a:extLst>
              <a:ext uri="{FF2B5EF4-FFF2-40B4-BE49-F238E27FC236}">
                <a16:creationId xmlns:a16="http://schemas.microsoft.com/office/drawing/2014/main" id="{39D94B22-D81D-E91F-0FA8-1EFD625FA1E1}"/>
              </a:ext>
            </a:extLst>
          </p:cNvPr>
          <p:cNvSpPr/>
          <p:nvPr/>
        </p:nvSpPr>
        <p:spPr>
          <a:xfrm>
            <a:off x="6338894" y="903461"/>
            <a:ext cx="5864980" cy="5954540"/>
          </a:xfrm>
          <a:prstGeom prst="rect">
            <a:avLst/>
          </a:prstGeom>
          <a:solidFill>
            <a:schemeClr val="bg2">
              <a:lumMod val="75000"/>
              <a:alpha val="2317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0FD1BE-D9A4-7715-D2E4-88B1A012D2A1}"/>
              </a:ext>
            </a:extLst>
          </p:cNvPr>
          <p:cNvSpPr txBox="1"/>
          <p:nvPr/>
        </p:nvSpPr>
        <p:spPr>
          <a:xfrm>
            <a:off x="5650706" y="293608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9E13A65A-6433-BD8A-2CAF-D93C1E8AAE2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9" t="11257" r="6743" b="18989"/>
          <a:stretch/>
        </p:blipFill>
        <p:spPr>
          <a:xfrm>
            <a:off x="6718737" y="1665318"/>
            <a:ext cx="5150106" cy="5061094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54C033A-DC2A-59F8-8BCE-C77D0349A83F}"/>
                  </a:ext>
                </a:extLst>
              </p:cNvPr>
              <p:cNvSpPr txBox="1"/>
              <p:nvPr/>
            </p:nvSpPr>
            <p:spPr>
              <a:xfrm>
                <a:off x="6338894" y="924132"/>
                <a:ext cx="6146802" cy="712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0" i="1" dirty="0"/>
                  <a:t>Carbon star:</a:t>
                </a:r>
                <a:r>
                  <a:rPr lang="it-IT" sz="2400" b="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𝑇𝑖𝑝</m:t>
                        </m:r>
                      </m:sup>
                    </m:sSup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  <m:sup>
                                <m: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  <m:t>𝑇𝑖𝑝</m:t>
                                </m:r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𝐴𝐺𝐵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it-IT" sz="2500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54C033A-DC2A-59F8-8BCE-C77D0349A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894" y="924132"/>
                <a:ext cx="6146802" cy="712759"/>
              </a:xfrm>
              <a:prstGeom prst="rect">
                <a:avLst/>
              </a:prstGeom>
              <a:blipFill>
                <a:blip r:embed="rId11"/>
                <a:stretch>
                  <a:fillRect l="-1649" t="-3448" b="-34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7404055-8A06-4A29-1518-D878573C51F1}"/>
                  </a:ext>
                </a:extLst>
              </p:cNvPr>
              <p:cNvSpPr txBox="1"/>
              <p:nvPr/>
            </p:nvSpPr>
            <p:spPr>
              <a:xfrm>
                <a:off x="10679959" y="4605717"/>
                <a:ext cx="9144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7404055-8A06-4A29-1518-D878573C5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9959" y="4605717"/>
                <a:ext cx="91440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e 32">
            <a:extLst>
              <a:ext uri="{FF2B5EF4-FFF2-40B4-BE49-F238E27FC236}">
                <a16:creationId xmlns:a16="http://schemas.microsoft.com/office/drawing/2014/main" id="{52E45354-8332-9504-68B1-09736EF4A378}"/>
              </a:ext>
            </a:extLst>
          </p:cNvPr>
          <p:cNvSpPr/>
          <p:nvPr/>
        </p:nvSpPr>
        <p:spPr>
          <a:xfrm>
            <a:off x="381888" y="1466714"/>
            <a:ext cx="1109169" cy="821326"/>
          </a:xfrm>
          <a:prstGeom prst="ellipse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CA1CDE6-BF7A-D429-9FCD-296622722EAF}"/>
              </a:ext>
            </a:extLst>
          </p:cNvPr>
          <p:cNvSpPr/>
          <p:nvPr/>
        </p:nvSpPr>
        <p:spPr>
          <a:xfrm>
            <a:off x="7560331" y="2947373"/>
            <a:ext cx="1062715" cy="2786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269C160-0D72-E5D9-8BE0-B1EEEA1825A6}"/>
              </a:ext>
            </a:extLst>
          </p:cNvPr>
          <p:cNvSpPr/>
          <p:nvPr/>
        </p:nvSpPr>
        <p:spPr>
          <a:xfrm>
            <a:off x="7431743" y="1982096"/>
            <a:ext cx="1342819" cy="2786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E76055D-BBE7-753E-12F1-CFBC9169FA83}"/>
              </a:ext>
            </a:extLst>
          </p:cNvPr>
          <p:cNvSpPr txBox="1"/>
          <p:nvPr/>
        </p:nvSpPr>
        <p:spPr>
          <a:xfrm>
            <a:off x="4764717" y="6444890"/>
            <a:ext cx="142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898989"/>
                </a:solidFill>
              </a:rPr>
              <a:t>*Not in scale</a:t>
            </a:r>
          </a:p>
        </p:txBody>
      </p:sp>
      <p:sp>
        <p:nvSpPr>
          <p:cNvPr id="17" name="Luna 16">
            <a:extLst>
              <a:ext uri="{FF2B5EF4-FFF2-40B4-BE49-F238E27FC236}">
                <a16:creationId xmlns:a16="http://schemas.microsoft.com/office/drawing/2014/main" id="{767AFC2E-3A16-57C4-643A-7227E7AD8761}"/>
              </a:ext>
            </a:extLst>
          </p:cNvPr>
          <p:cNvSpPr/>
          <p:nvPr/>
        </p:nvSpPr>
        <p:spPr>
          <a:xfrm rot="12279208">
            <a:off x="9290480" y="3010363"/>
            <a:ext cx="967646" cy="2772929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55528A0-A353-C5D9-7686-CD4D4634B760}"/>
              </a:ext>
            </a:extLst>
          </p:cNvPr>
          <p:cNvSpPr/>
          <p:nvPr/>
        </p:nvSpPr>
        <p:spPr>
          <a:xfrm>
            <a:off x="8594765" y="2947373"/>
            <a:ext cx="2065791" cy="16299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3D740CFD-ADF1-A9AB-D663-16D46A6C3351}"/>
              </a:ext>
            </a:extLst>
          </p:cNvPr>
          <p:cNvSpPr/>
          <p:nvPr/>
        </p:nvSpPr>
        <p:spPr>
          <a:xfrm>
            <a:off x="8594765" y="1877377"/>
            <a:ext cx="2056913" cy="10033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Luna 45">
            <a:extLst>
              <a:ext uri="{FF2B5EF4-FFF2-40B4-BE49-F238E27FC236}">
                <a16:creationId xmlns:a16="http://schemas.microsoft.com/office/drawing/2014/main" id="{5509F870-CAB7-A774-225B-9EA196EC7D8A}"/>
              </a:ext>
            </a:extLst>
          </p:cNvPr>
          <p:cNvSpPr/>
          <p:nvPr/>
        </p:nvSpPr>
        <p:spPr>
          <a:xfrm rot="9567156">
            <a:off x="8623797" y="4752051"/>
            <a:ext cx="1020941" cy="876126"/>
          </a:xfrm>
          <a:prstGeom prst="moon">
            <a:avLst>
              <a:gd name="adj" fmla="val 179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33CACB08-A3E9-3BFC-B4C4-FF534233CCD0}"/>
              </a:ext>
            </a:extLst>
          </p:cNvPr>
          <p:cNvSpPr/>
          <p:nvPr/>
        </p:nvSpPr>
        <p:spPr>
          <a:xfrm>
            <a:off x="8747165" y="3782722"/>
            <a:ext cx="2065791" cy="5887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1DC706-43BD-A257-FCE0-1B716D3051C1}"/>
              </a:ext>
            </a:extLst>
          </p:cNvPr>
          <p:cNvSpPr txBox="1"/>
          <p:nvPr/>
        </p:nvSpPr>
        <p:spPr>
          <a:xfrm>
            <a:off x="2914650" y="-20431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0808E4C6-8138-AD3E-B191-394B71C64ADE}"/>
                  </a:ext>
                </a:extLst>
              </p:cNvPr>
              <p:cNvSpPr txBox="1"/>
              <p:nvPr/>
            </p:nvSpPr>
            <p:spPr>
              <a:xfrm>
                <a:off x="1177785" y="3692382"/>
                <a:ext cx="4575303" cy="798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5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𝑐𝑢𝑟𝑟𝑒𝑛𝑡</m:t>
                        </m:r>
                      </m:sup>
                    </m:sSubSup>
                    <m:r>
                      <a:rPr lang="it-IT" sz="25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𝑜𝑛𝑠𝑒𝑡</m:t>
                        </m:r>
                      </m:sup>
                    </m:sSubSup>
                    <m:r>
                      <a:rPr lang="it-IT" sz="2500" i="1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it-IT" sz="2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5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sz="25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  <m:sup>
                                <m:r>
                                  <a:rPr lang="it-IT" sz="2500" i="1" smtClean="0">
                                    <a:latin typeface="Cambria Math" panose="02040503050406030204" pitchFamily="18" charset="0"/>
                                  </a:rPr>
                                  <m:t>𝑜𝑛𝑠𝑒𝑡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it-IT" sz="2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5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sz="25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  <m:sup>
                                <m:r>
                                  <a:rPr lang="it-IT" sz="2500" i="1">
                                    <a:latin typeface="Cambria Math" panose="02040503050406030204" pitchFamily="18" charset="0"/>
                                  </a:rPr>
                                  <m:t>𝑐𝑢𝑟𝑟𝑒𝑛𝑡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it-IT" sz="25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500" dirty="0"/>
                  <a:t> </a:t>
                </a:r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0808E4C6-8138-AD3E-B191-394B71C64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785" y="3692382"/>
                <a:ext cx="4575303" cy="798360"/>
              </a:xfrm>
              <a:prstGeom prst="rect">
                <a:avLst/>
              </a:prstGeom>
              <a:blipFill>
                <a:blip r:embed="rId1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22135967-748B-6AD6-EE70-CCF233632450}"/>
                  </a:ext>
                </a:extLst>
              </p:cNvPr>
              <p:cNvSpPr txBox="1"/>
              <p:nvPr/>
            </p:nvSpPr>
            <p:spPr>
              <a:xfrm>
                <a:off x="1196584" y="3089672"/>
                <a:ext cx="2552057" cy="495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5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sz="25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𝑐𝑢𝑟𝑟𝑒𝑛𝑡</m:t>
                        </m:r>
                      </m:sup>
                    </m:sSubSup>
                    <m:r>
                      <a:rPr lang="it-IT" sz="25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it-IT" sz="25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sz="25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it-IT" sz="2500" dirty="0"/>
                  <a:t> </a:t>
                </a:r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22135967-748B-6AD6-EE70-CCF233632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584" y="3089672"/>
                <a:ext cx="2552057" cy="495200"/>
              </a:xfrm>
              <a:prstGeom prst="rect">
                <a:avLst/>
              </a:prstGeom>
              <a:blipFill>
                <a:blip r:embed="rId1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D65FD1E-50C2-DCDA-5692-D71D0B316DA1}"/>
              </a:ext>
            </a:extLst>
          </p:cNvPr>
          <p:cNvSpPr txBox="1"/>
          <p:nvPr/>
        </p:nvSpPr>
        <p:spPr>
          <a:xfrm>
            <a:off x="10526257" y="4883111"/>
            <a:ext cx="1451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/>
              <a:t>Wachter et al. (2002, 2008)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32276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6947B69A-42B8-323A-2A91-5E3148B2AE29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" name="Rettangolo 101">
            <a:extLst>
              <a:ext uri="{FF2B5EF4-FFF2-40B4-BE49-F238E27FC236}">
                <a16:creationId xmlns:a16="http://schemas.microsoft.com/office/drawing/2014/main" id="{D8051808-E069-5F19-860B-6BA725F3096A}"/>
              </a:ext>
            </a:extLst>
          </p:cNvPr>
          <p:cNvSpPr/>
          <p:nvPr/>
        </p:nvSpPr>
        <p:spPr>
          <a:xfrm>
            <a:off x="6338894" y="903461"/>
            <a:ext cx="5864980" cy="5954540"/>
          </a:xfrm>
          <a:prstGeom prst="rect">
            <a:avLst/>
          </a:prstGeom>
          <a:solidFill>
            <a:schemeClr val="bg2">
              <a:lumMod val="75000"/>
              <a:alpha val="2317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2F8206F-757E-9942-8430-FA4C978777F7}"/>
              </a:ext>
            </a:extLst>
          </p:cNvPr>
          <p:cNvSpPr txBox="1"/>
          <p:nvPr/>
        </p:nvSpPr>
        <p:spPr>
          <a:xfrm>
            <a:off x="4569802" y="90152"/>
            <a:ext cx="3851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The methodology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B599EC12-B76B-F994-E383-AB983F5A6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0FD1BE-D9A4-7715-D2E4-88B1A012D2A1}"/>
              </a:ext>
            </a:extLst>
          </p:cNvPr>
          <p:cNvSpPr txBox="1"/>
          <p:nvPr/>
        </p:nvSpPr>
        <p:spPr>
          <a:xfrm>
            <a:off x="5650706" y="293608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9E13A65A-6433-BD8A-2CAF-D93C1E8AAE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" t="11257" r="6743" b="18989"/>
          <a:stretch/>
        </p:blipFill>
        <p:spPr>
          <a:xfrm>
            <a:off x="6718737" y="1665318"/>
            <a:ext cx="5150106" cy="5061094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7404055-8A06-4A29-1518-D878573C51F1}"/>
                  </a:ext>
                </a:extLst>
              </p:cNvPr>
              <p:cNvSpPr txBox="1"/>
              <p:nvPr/>
            </p:nvSpPr>
            <p:spPr>
              <a:xfrm>
                <a:off x="10679959" y="4605717"/>
                <a:ext cx="9144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7404055-8A06-4A29-1518-D878573C5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9959" y="4605717"/>
                <a:ext cx="914400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>
            <a:extLst>
              <a:ext uri="{FF2B5EF4-FFF2-40B4-BE49-F238E27FC236}">
                <a16:creationId xmlns:a16="http://schemas.microsoft.com/office/drawing/2014/main" id="{3CA1CDE6-BF7A-D429-9FCD-296622722EAF}"/>
              </a:ext>
            </a:extLst>
          </p:cNvPr>
          <p:cNvSpPr/>
          <p:nvPr/>
        </p:nvSpPr>
        <p:spPr>
          <a:xfrm>
            <a:off x="7560331" y="2947373"/>
            <a:ext cx="1062715" cy="2786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269C160-0D72-E5D9-8BE0-B1EEEA1825A6}"/>
              </a:ext>
            </a:extLst>
          </p:cNvPr>
          <p:cNvSpPr/>
          <p:nvPr/>
        </p:nvSpPr>
        <p:spPr>
          <a:xfrm>
            <a:off x="7431743" y="1982096"/>
            <a:ext cx="1342819" cy="2786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1" name="Ovale 80">
            <a:extLst>
              <a:ext uri="{FF2B5EF4-FFF2-40B4-BE49-F238E27FC236}">
                <a16:creationId xmlns:a16="http://schemas.microsoft.com/office/drawing/2014/main" id="{A01AE1E9-514B-2875-D926-ED4E2D38CC37}"/>
              </a:ext>
            </a:extLst>
          </p:cNvPr>
          <p:cNvSpPr/>
          <p:nvPr/>
        </p:nvSpPr>
        <p:spPr>
          <a:xfrm>
            <a:off x="377124" y="5254722"/>
            <a:ext cx="1109169" cy="821326"/>
          </a:xfrm>
          <a:prstGeom prst="ellipse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82" name="Connettore 1 81">
            <a:extLst>
              <a:ext uri="{FF2B5EF4-FFF2-40B4-BE49-F238E27FC236}">
                <a16:creationId xmlns:a16="http://schemas.microsoft.com/office/drawing/2014/main" id="{82282DF9-8295-A667-68DA-8343895F77B5}"/>
              </a:ext>
            </a:extLst>
          </p:cNvPr>
          <p:cNvCxnSpPr>
            <a:cxnSpLocks/>
            <a:endCxn id="86" idx="3"/>
          </p:cNvCxnSpPr>
          <p:nvPr/>
        </p:nvCxnSpPr>
        <p:spPr>
          <a:xfrm>
            <a:off x="1491057" y="1877377"/>
            <a:ext cx="1548771" cy="1979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21E3DA2C-F7F7-FF32-016B-A75EEC850862}"/>
                  </a:ext>
                </a:extLst>
              </p:cNvPr>
              <p:cNvSpPr txBox="1"/>
              <p:nvPr/>
            </p:nvSpPr>
            <p:spPr>
              <a:xfrm>
                <a:off x="1677250" y="1968405"/>
                <a:ext cx="914400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𝑜𝑛𝑠𝑒𝑡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21E3DA2C-F7F7-FF32-016B-A75EEC850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250" y="1968405"/>
                <a:ext cx="914400" cy="513602"/>
              </a:xfrm>
              <a:prstGeom prst="rect">
                <a:avLst/>
              </a:prstGeom>
              <a:blipFill>
                <a:blip r:embed="rId14"/>
                <a:stretch>
                  <a:fillRect l="-2740" r="-9589" b="-2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asellaDiTesto 83">
                <a:extLst>
                  <a:ext uri="{FF2B5EF4-FFF2-40B4-BE49-F238E27FC236}">
                    <a16:creationId xmlns:a16="http://schemas.microsoft.com/office/drawing/2014/main" id="{54E213E6-6DCA-2E83-CFA9-65E2683F7AC4}"/>
                  </a:ext>
                </a:extLst>
              </p:cNvPr>
              <p:cNvSpPr txBox="1"/>
              <p:nvPr/>
            </p:nvSpPr>
            <p:spPr>
              <a:xfrm>
                <a:off x="3310750" y="1619554"/>
                <a:ext cx="799182" cy="481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𝑜𝑛𝑠𝑒𝑡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84" name="CasellaDiTesto 83">
                <a:extLst>
                  <a:ext uri="{FF2B5EF4-FFF2-40B4-BE49-F238E27FC236}">
                    <a16:creationId xmlns:a16="http://schemas.microsoft.com/office/drawing/2014/main" id="{54E213E6-6DCA-2E83-CFA9-65E2683F7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750" y="1619554"/>
                <a:ext cx="799182" cy="481927"/>
              </a:xfrm>
              <a:prstGeom prst="rect">
                <a:avLst/>
              </a:prstGeom>
              <a:blipFill>
                <a:blip r:embed="rId15"/>
                <a:stretch>
                  <a:fillRect r="-18750" b="-51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Segnaposto data 8">
            <a:extLst>
              <a:ext uri="{FF2B5EF4-FFF2-40B4-BE49-F238E27FC236}">
                <a16:creationId xmlns:a16="http://schemas.microsoft.com/office/drawing/2014/main" id="{4D6229C1-49D9-48C3-66D4-16D9D60A8E5A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86" name="Luna 85">
            <a:extLst>
              <a:ext uri="{FF2B5EF4-FFF2-40B4-BE49-F238E27FC236}">
                <a16:creationId xmlns:a16="http://schemas.microsoft.com/office/drawing/2014/main" id="{8B47C118-7436-9E7E-2D52-683BB050A990}"/>
              </a:ext>
            </a:extLst>
          </p:cNvPr>
          <p:cNvSpPr/>
          <p:nvPr/>
        </p:nvSpPr>
        <p:spPr>
          <a:xfrm rot="10800000">
            <a:off x="2456505" y="1199246"/>
            <a:ext cx="830317" cy="1395850"/>
          </a:xfrm>
          <a:prstGeom prst="moon">
            <a:avLst>
              <a:gd name="adj" fmla="val 29747"/>
            </a:avLst>
          </a:prstGeom>
          <a:pattFill prst="trellis">
            <a:fgClr>
              <a:schemeClr val="accent1"/>
            </a:fgClr>
            <a:bgClr>
              <a:schemeClr val="bg1"/>
            </a:bgClr>
          </a:patt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7" name="Connettore 1 86">
            <a:extLst>
              <a:ext uri="{FF2B5EF4-FFF2-40B4-BE49-F238E27FC236}">
                <a16:creationId xmlns:a16="http://schemas.microsoft.com/office/drawing/2014/main" id="{6A3ADF61-E36C-37C1-257C-F00812F66866}"/>
              </a:ext>
            </a:extLst>
          </p:cNvPr>
          <p:cNvCxnSpPr>
            <a:cxnSpLocks/>
            <a:endCxn id="90" idx="3"/>
          </p:cNvCxnSpPr>
          <p:nvPr/>
        </p:nvCxnSpPr>
        <p:spPr>
          <a:xfrm>
            <a:off x="1486293" y="5665385"/>
            <a:ext cx="2963242" cy="1979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CasellaDiTesto 87">
                <a:extLst>
                  <a:ext uri="{FF2B5EF4-FFF2-40B4-BE49-F238E27FC236}">
                    <a16:creationId xmlns:a16="http://schemas.microsoft.com/office/drawing/2014/main" id="{A997E90A-4988-F94E-0311-2D76D7A416ED}"/>
                  </a:ext>
                </a:extLst>
              </p:cNvPr>
              <p:cNvSpPr txBox="1"/>
              <p:nvPr/>
            </p:nvSpPr>
            <p:spPr>
              <a:xfrm>
                <a:off x="2153579" y="5813566"/>
                <a:ext cx="914400" cy="495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𝑐𝑢𝑟𝑟𝑒𝑛𝑡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88" name="CasellaDiTesto 87">
                <a:extLst>
                  <a:ext uri="{FF2B5EF4-FFF2-40B4-BE49-F238E27FC236}">
                    <a16:creationId xmlns:a16="http://schemas.microsoft.com/office/drawing/2014/main" id="{A997E90A-4988-F94E-0311-2D76D7A41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579" y="5813566"/>
                <a:ext cx="914400" cy="495200"/>
              </a:xfrm>
              <a:prstGeom prst="rect">
                <a:avLst/>
              </a:prstGeom>
              <a:blipFill>
                <a:blip r:embed="rId16"/>
                <a:stretch>
                  <a:fillRect l="-1370" r="-38356" b="-7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CasellaDiTesto 88">
                <a:extLst>
                  <a:ext uri="{FF2B5EF4-FFF2-40B4-BE49-F238E27FC236}">
                    <a16:creationId xmlns:a16="http://schemas.microsoft.com/office/drawing/2014/main" id="{39B6CE5C-C698-6375-BE28-2CBCC9CFBB3A}"/>
                  </a:ext>
                </a:extLst>
              </p:cNvPr>
              <p:cNvSpPr txBox="1"/>
              <p:nvPr/>
            </p:nvSpPr>
            <p:spPr>
              <a:xfrm>
                <a:off x="4724040" y="5426858"/>
                <a:ext cx="799182" cy="481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𝑐𝑢𝑟𝑟𝑒𝑛𝑡</m:t>
                          </m:r>
                        </m:sup>
                      </m:sSubSup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89" name="CasellaDiTesto 88">
                <a:extLst>
                  <a:ext uri="{FF2B5EF4-FFF2-40B4-BE49-F238E27FC236}">
                    <a16:creationId xmlns:a16="http://schemas.microsoft.com/office/drawing/2014/main" id="{39B6CE5C-C698-6375-BE28-2CBCC9CFB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40" y="5426858"/>
                <a:ext cx="799182" cy="481927"/>
              </a:xfrm>
              <a:prstGeom prst="rect">
                <a:avLst/>
              </a:prstGeom>
              <a:blipFill>
                <a:blip r:embed="rId17"/>
                <a:stretch>
                  <a:fillRect r="-53968"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Luna 89">
            <a:extLst>
              <a:ext uri="{FF2B5EF4-FFF2-40B4-BE49-F238E27FC236}">
                <a16:creationId xmlns:a16="http://schemas.microsoft.com/office/drawing/2014/main" id="{816E2A26-A605-E6A6-CB50-89FF19A90506}"/>
              </a:ext>
            </a:extLst>
          </p:cNvPr>
          <p:cNvSpPr/>
          <p:nvPr/>
        </p:nvSpPr>
        <p:spPr>
          <a:xfrm rot="10800000">
            <a:off x="3866212" y="4987254"/>
            <a:ext cx="830317" cy="1395850"/>
          </a:xfrm>
          <a:prstGeom prst="moon">
            <a:avLst>
              <a:gd name="adj" fmla="val 29747"/>
            </a:avLst>
          </a:prstGeom>
          <a:pattFill prst="trellis">
            <a:fgClr>
              <a:schemeClr val="accent1"/>
            </a:fgClr>
            <a:bgClr>
              <a:schemeClr val="bg1"/>
            </a:bgClr>
          </a:patt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27891EEB-C23B-7AE4-72E3-27247FE06CAD}"/>
              </a:ext>
            </a:extLst>
          </p:cNvPr>
          <p:cNvCxnSpPr>
            <a:cxnSpLocks/>
          </p:cNvCxnSpPr>
          <p:nvPr/>
        </p:nvCxnSpPr>
        <p:spPr>
          <a:xfrm>
            <a:off x="931708" y="2529466"/>
            <a:ext cx="1" cy="2457653"/>
          </a:xfrm>
          <a:prstGeom prst="straightConnector1">
            <a:avLst/>
          </a:prstGeom>
          <a:ln w="73025">
            <a:solidFill>
              <a:srgbClr val="18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7A818E23-1399-CC6F-8249-D0E530183A08}"/>
                  </a:ext>
                </a:extLst>
              </p:cNvPr>
              <p:cNvSpPr txBox="1"/>
              <p:nvPr/>
            </p:nvSpPr>
            <p:spPr>
              <a:xfrm>
                <a:off x="53722" y="3339120"/>
                <a:ext cx="9144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500" b="0" i="0" smtClean="0">
                          <a:solidFill>
                            <a:srgbClr val="183B7C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sz="2500" b="0" i="1" smtClean="0">
                          <a:solidFill>
                            <a:srgbClr val="183B7C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it-IT" sz="2500" dirty="0">
                  <a:solidFill>
                    <a:srgbClr val="183B7C"/>
                  </a:solidFill>
                </a:endParaRPr>
              </a:p>
            </p:txBody>
          </p:sp>
        </mc:Choice>
        <mc:Fallback xmlns="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7A818E23-1399-CC6F-8249-D0E530183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2" y="3339120"/>
                <a:ext cx="914400" cy="4770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96247316-5835-1272-FDD2-4A67B3F0C0D8}"/>
                  </a:ext>
                </a:extLst>
              </p:cNvPr>
              <p:cNvSpPr txBox="1"/>
              <p:nvPr/>
            </p:nvSpPr>
            <p:spPr>
              <a:xfrm>
                <a:off x="1177785" y="3692382"/>
                <a:ext cx="4575303" cy="798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5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𝑐𝑢𝑟𝑟𝑒𝑛𝑡</m:t>
                        </m:r>
                      </m:sup>
                    </m:sSubSup>
                    <m:r>
                      <a:rPr lang="it-IT" sz="25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𝑜𝑛𝑠𝑒𝑡</m:t>
                        </m:r>
                      </m:sup>
                    </m:sSubSup>
                    <m:r>
                      <a:rPr lang="it-IT" sz="2500" i="1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it-IT" sz="2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5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sz="25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  <m:sup>
                                <m:r>
                                  <a:rPr lang="it-IT" sz="2500" i="1" smtClean="0">
                                    <a:latin typeface="Cambria Math" panose="02040503050406030204" pitchFamily="18" charset="0"/>
                                  </a:rPr>
                                  <m:t>𝑜𝑛𝑠𝑒𝑡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it-IT" sz="25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5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sz="25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  <m:sup>
                                <m:r>
                                  <a:rPr lang="it-IT" sz="2500" i="1">
                                    <a:latin typeface="Cambria Math" panose="02040503050406030204" pitchFamily="18" charset="0"/>
                                  </a:rPr>
                                  <m:t>𝑐𝑢𝑟𝑟𝑒𝑛𝑡</m:t>
                                </m:r>
                              </m:sup>
                            </m:sSubSup>
                          </m:den>
                        </m:f>
                      </m:e>
                    </m:d>
                    <m:r>
                      <a:rPr lang="it-IT" sz="25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500" dirty="0"/>
                  <a:t> </a:t>
                </a:r>
              </a:p>
            </p:txBody>
          </p:sp>
        </mc:Choice>
        <mc:Fallback xmlns=""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96247316-5835-1272-FDD2-4A67B3F0C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785" y="3692382"/>
                <a:ext cx="4575303" cy="798360"/>
              </a:xfrm>
              <a:prstGeom prst="rect">
                <a:avLst/>
              </a:prstGeom>
              <a:blipFill>
                <a:blip r:embed="rId1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CasellaDiTesto 93">
                <a:extLst>
                  <a:ext uri="{FF2B5EF4-FFF2-40B4-BE49-F238E27FC236}">
                    <a16:creationId xmlns:a16="http://schemas.microsoft.com/office/drawing/2014/main" id="{5E8B5E17-10E8-A607-360C-537EA13CE8D1}"/>
                  </a:ext>
                </a:extLst>
              </p:cNvPr>
              <p:cNvSpPr txBox="1"/>
              <p:nvPr/>
            </p:nvSpPr>
            <p:spPr>
              <a:xfrm>
                <a:off x="488000" y="1705829"/>
                <a:ext cx="946373" cy="418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  <m:sup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𝒐𝒏𝒔𝒆𝒕</m:t>
                          </m:r>
                        </m:sup>
                      </m:sSubSup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94" name="CasellaDiTesto 93">
                <a:extLst>
                  <a:ext uri="{FF2B5EF4-FFF2-40B4-BE49-F238E27FC236}">
                    <a16:creationId xmlns:a16="http://schemas.microsoft.com/office/drawing/2014/main" id="{5E8B5E17-10E8-A607-360C-537EA13CE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00" y="1705829"/>
                <a:ext cx="946373" cy="418384"/>
              </a:xfrm>
              <a:prstGeom prst="rect">
                <a:avLst/>
              </a:prstGeom>
              <a:blipFill>
                <a:blip r:embed="rId20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CasellaDiTesto 94">
                <a:extLst>
                  <a:ext uri="{FF2B5EF4-FFF2-40B4-BE49-F238E27FC236}">
                    <a16:creationId xmlns:a16="http://schemas.microsoft.com/office/drawing/2014/main" id="{00179EB0-3EAC-1630-16D1-90F6226723DB}"/>
                  </a:ext>
                </a:extLst>
              </p:cNvPr>
              <p:cNvSpPr txBox="1"/>
              <p:nvPr/>
            </p:nvSpPr>
            <p:spPr>
              <a:xfrm>
                <a:off x="507178" y="5479000"/>
                <a:ext cx="946373" cy="418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  <m:sup>
                          <m:r>
                            <a:rPr lang="it-IT" sz="1800" b="1" i="1" dirty="0" smtClean="0">
                              <a:latin typeface="Cambria Math" panose="02040503050406030204" pitchFamily="18" charset="0"/>
                            </a:rPr>
                            <m:t>𝒄𝒖𝒓𝒓𝒆𝒏𝒕</m:t>
                          </m:r>
                        </m:sup>
                      </m:sSubSup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95" name="CasellaDiTesto 94">
                <a:extLst>
                  <a:ext uri="{FF2B5EF4-FFF2-40B4-BE49-F238E27FC236}">
                    <a16:creationId xmlns:a16="http://schemas.microsoft.com/office/drawing/2014/main" id="{00179EB0-3EAC-1630-16D1-90F622672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78" y="5479000"/>
                <a:ext cx="946373" cy="418384"/>
              </a:xfrm>
              <a:prstGeom prst="rect">
                <a:avLst/>
              </a:prstGeom>
              <a:blipFill>
                <a:blip r:embed="rId2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EB16849D-0CC2-34CB-5AFA-926D2FFB44C2}"/>
              </a:ext>
            </a:extLst>
          </p:cNvPr>
          <p:cNvSpPr txBox="1"/>
          <p:nvPr/>
        </p:nvSpPr>
        <p:spPr>
          <a:xfrm>
            <a:off x="5650706" y="293608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CasellaDiTesto 97">
                <a:extLst>
                  <a:ext uri="{FF2B5EF4-FFF2-40B4-BE49-F238E27FC236}">
                    <a16:creationId xmlns:a16="http://schemas.microsoft.com/office/drawing/2014/main" id="{F16B931B-92ED-6D99-AF4E-F9F5AFA2AB82}"/>
                  </a:ext>
                </a:extLst>
              </p:cNvPr>
              <p:cNvSpPr txBox="1"/>
              <p:nvPr/>
            </p:nvSpPr>
            <p:spPr>
              <a:xfrm>
                <a:off x="6338894" y="924132"/>
                <a:ext cx="6146802" cy="712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0" i="1" dirty="0"/>
                  <a:t>Carbon star:</a:t>
                </a:r>
                <a:r>
                  <a:rPr lang="it-IT" sz="2400" b="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𝑇𝑖𝑝</m:t>
                        </m:r>
                      </m:sup>
                    </m:sSup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  <m:sup>
                                <m:r>
                                  <a:rPr lang="it-IT" sz="2400" i="1" dirty="0">
                                    <a:latin typeface="Cambria Math" panose="02040503050406030204" pitchFamily="18" charset="0"/>
                                  </a:rPr>
                                  <m:t>𝑇𝑖𝑝</m:t>
                                </m:r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400" b="0" i="1" dirty="0" smtClean="0">
                                    <a:latin typeface="Cambria Math" panose="02040503050406030204" pitchFamily="18" charset="0"/>
                                  </a:rPr>
                                  <m:t>𝐴𝐺𝐵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it-IT" sz="2500" dirty="0"/>
              </a:p>
            </p:txBody>
          </p:sp>
        </mc:Choice>
        <mc:Fallback xmlns="">
          <p:sp>
            <p:nvSpPr>
              <p:cNvPr id="98" name="CasellaDiTesto 97">
                <a:extLst>
                  <a:ext uri="{FF2B5EF4-FFF2-40B4-BE49-F238E27FC236}">
                    <a16:creationId xmlns:a16="http://schemas.microsoft.com/office/drawing/2014/main" id="{F16B931B-92ED-6D99-AF4E-F9F5AFA2A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894" y="924132"/>
                <a:ext cx="6146802" cy="712759"/>
              </a:xfrm>
              <a:prstGeom prst="rect">
                <a:avLst/>
              </a:prstGeom>
              <a:blipFill>
                <a:blip r:embed="rId22"/>
                <a:stretch>
                  <a:fillRect l="-1649" t="-3448" b="-34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Ovale 98">
            <a:extLst>
              <a:ext uri="{FF2B5EF4-FFF2-40B4-BE49-F238E27FC236}">
                <a16:creationId xmlns:a16="http://schemas.microsoft.com/office/drawing/2014/main" id="{D09A518C-5EE8-4042-CE81-5A28883C5643}"/>
              </a:ext>
            </a:extLst>
          </p:cNvPr>
          <p:cNvSpPr/>
          <p:nvPr/>
        </p:nvSpPr>
        <p:spPr>
          <a:xfrm>
            <a:off x="381888" y="1466714"/>
            <a:ext cx="1109169" cy="821326"/>
          </a:xfrm>
          <a:prstGeom prst="ellipse">
            <a:avLst/>
          </a:prstGeom>
          <a:solidFill>
            <a:schemeClr val="bg2">
              <a:lumMod val="75000"/>
              <a:alpha val="3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CasellaDiTesto 99">
                <a:extLst>
                  <a:ext uri="{FF2B5EF4-FFF2-40B4-BE49-F238E27FC236}">
                    <a16:creationId xmlns:a16="http://schemas.microsoft.com/office/drawing/2014/main" id="{C7D91B84-00D8-9C47-9786-13472DAF95C4}"/>
                  </a:ext>
                </a:extLst>
              </p:cNvPr>
              <p:cNvSpPr txBox="1"/>
              <p:nvPr/>
            </p:nvSpPr>
            <p:spPr>
              <a:xfrm>
                <a:off x="1196584" y="3089672"/>
                <a:ext cx="2552057" cy="4952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5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sz="25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5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  <m:sup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𝑐𝑢𝑟𝑟𝑒𝑛𝑡</m:t>
                        </m:r>
                      </m:sup>
                    </m:sSubSup>
                    <m:r>
                      <a:rPr lang="it-IT" sz="25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it-IT" sz="25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sz="25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it-IT" sz="2500" dirty="0"/>
                  <a:t> </a:t>
                </a:r>
              </a:p>
            </p:txBody>
          </p:sp>
        </mc:Choice>
        <mc:Fallback xmlns="">
          <p:sp>
            <p:nvSpPr>
              <p:cNvPr id="100" name="CasellaDiTesto 99">
                <a:extLst>
                  <a:ext uri="{FF2B5EF4-FFF2-40B4-BE49-F238E27FC236}">
                    <a16:creationId xmlns:a16="http://schemas.microsoft.com/office/drawing/2014/main" id="{C7D91B84-00D8-9C47-9786-13472DAF9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584" y="3089672"/>
                <a:ext cx="2552057" cy="495200"/>
              </a:xfrm>
              <a:prstGeom prst="rect">
                <a:avLst/>
              </a:prstGeom>
              <a:blipFill>
                <a:blip r:embed="rId2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78ACBA0A-2F81-B60D-0EE3-F90CC2FBAF9C}"/>
              </a:ext>
            </a:extLst>
          </p:cNvPr>
          <p:cNvSpPr txBox="1"/>
          <p:nvPr/>
        </p:nvSpPr>
        <p:spPr>
          <a:xfrm>
            <a:off x="4764717" y="6444890"/>
            <a:ext cx="1426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898989"/>
                </a:solidFill>
              </a:rPr>
              <a:t>*Not in scale</a:t>
            </a:r>
          </a:p>
        </p:txBody>
      </p: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1CBC3FFA-69B5-D37C-2546-4A430399BBC0}"/>
              </a:ext>
            </a:extLst>
          </p:cNvPr>
          <p:cNvSpPr txBox="1"/>
          <p:nvPr/>
        </p:nvSpPr>
        <p:spPr>
          <a:xfrm>
            <a:off x="10526257" y="4883111"/>
            <a:ext cx="1451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/>
              <a:t>Wachter et al. (2002, 2008)</a:t>
            </a:r>
            <a:endParaRPr lang="it-IT" sz="2000" i="1" dirty="0"/>
          </a:p>
        </p:txBody>
      </p:sp>
    </p:spTree>
    <p:extLst>
      <p:ext uri="{BB962C8B-B14F-4D97-AF65-F5344CB8AC3E}">
        <p14:creationId xmlns:p14="http://schemas.microsoft.com/office/powerpoint/2010/main" val="2335434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9BF6E866-32A8-1CDF-369B-E96A3B8D4D8E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8C079DC-5DA6-5C54-562F-656638A0E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9" t="10001" r="5425" b="18541"/>
          <a:stretch/>
        </p:blipFill>
        <p:spPr>
          <a:xfrm>
            <a:off x="456545" y="889731"/>
            <a:ext cx="5749645" cy="577771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F82722-7B21-DB4D-B221-3E8992B2BB14}"/>
              </a:ext>
            </a:extLst>
          </p:cNvPr>
          <p:cNvSpPr/>
          <p:nvPr/>
        </p:nvSpPr>
        <p:spPr>
          <a:xfrm>
            <a:off x="1249993" y="1322173"/>
            <a:ext cx="2078995" cy="2609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ADA5252-7B20-6A4F-A574-5EC45A7B7CEF}"/>
              </a:ext>
            </a:extLst>
          </p:cNvPr>
          <p:cNvSpPr/>
          <p:nvPr/>
        </p:nvSpPr>
        <p:spPr>
          <a:xfrm>
            <a:off x="9848192" y="5368565"/>
            <a:ext cx="430925" cy="394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68DAF4ED-918E-994B-92D8-1CB6B89D6B2A}"/>
              </a:ext>
            </a:extLst>
          </p:cNvPr>
          <p:cNvSpPr/>
          <p:nvPr/>
        </p:nvSpPr>
        <p:spPr>
          <a:xfrm rot="2455443">
            <a:off x="9698631" y="4445083"/>
            <a:ext cx="1302345" cy="32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0AA0B9B3-C1E8-7FAD-CB19-CB7612E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6E128F9-B4B3-BE38-3D5B-E723AFD03308}"/>
                  </a:ext>
                </a:extLst>
              </p:cNvPr>
              <p:cNvSpPr txBox="1"/>
              <p:nvPr/>
            </p:nvSpPr>
            <p:spPr>
              <a:xfrm>
                <a:off x="6277255" y="990328"/>
                <a:ext cx="5639925" cy="2996013"/>
              </a:xfrm>
              <a:prstGeom prst="rect">
                <a:avLst/>
              </a:prstGeom>
              <a:solidFill>
                <a:schemeClr val="bg2">
                  <a:lumMod val="75000"/>
                  <a:alpha val="3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457200" indent="-457200">
                  <a:spcBef>
                    <a:spcPts val="1200"/>
                  </a:spcBef>
                  <a:buFont typeface="+mj-lt"/>
                  <a:buAutoNum type="arabicPeriod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5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it-IT" sz="25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bSup>
                      <m:sSubSupPr>
                        <m:ctrlPr>
                          <a:rPr lang="it-IT" sz="2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it-IT" sz="2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𝑒𝑓𝑓</m:t>
                        </m:r>
                      </m:sub>
                      <m:sup>
                        <m:r>
                          <a:rPr lang="it-IT" sz="2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2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bSup>
                    <m:r>
                      <a:rPr lang="it-IT" sz="25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it-IT" sz="2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it-IT" sz="2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=2 −3 </m:t>
                    </m:r>
                  </m:oMath>
                </a14:m>
                <a:endParaRPr lang="en-AU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spcBef>
                    <a:spcPts val="1200"/>
                  </a:spcBef>
                  <a:buFont typeface="+mj-lt"/>
                  <a:buAutoNum type="arabicPeriod"/>
                </a:pPr>
                <a:r>
                  <a:rPr lang="en-AU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dust that we see now was released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it-IT" sz="25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=3500−4000</m:t>
                    </m:r>
                    <m:r>
                      <a:rPr lang="it-IT" sz="25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AU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>
                  <a:spcBef>
                    <a:spcPts val="1200"/>
                  </a:spcBef>
                  <a:spcAft>
                    <a:spcPts val="120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it-IT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p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𝑇𝑖𝑝</m:t>
                        </m:r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𝐴𝐺𝐵</m:t>
                        </m:r>
                      </m:sup>
                    </m:sSup>
                    <m:r>
                      <a:rPr lang="it-IT" sz="25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AU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sSub>
                      <m:sSubPr>
                        <m:ctrlPr>
                          <a:rPr lang="en-AU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AU" sz="25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500" i="1">
                        <a:latin typeface="Cambria Math" panose="02040503050406030204" pitchFamily="18" charset="0"/>
                      </a:rPr>
                      <m:t>𝑦𝑟</m:t>
                    </m:r>
                  </m:oMath>
                </a14:m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AU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it-IT" sz="25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500" dirty="0"/>
                  <a:t> Large </a:t>
                </a:r>
                <a:r>
                  <a:rPr lang="it-IT" sz="2500" dirty="0" err="1"/>
                  <a:t>surface</a:t>
                </a:r>
                <a:r>
                  <a:rPr lang="it-IT" sz="2500" dirty="0"/>
                  <a:t> carbon </a:t>
                </a:r>
                <a:r>
                  <a:rPr lang="it-IT" sz="2500" dirty="0" err="1"/>
                  <a:t>abundances</a:t>
                </a:r>
                <a:r>
                  <a:rPr lang="it-IT" sz="2500" dirty="0"/>
                  <a:t>  </a:t>
                </a:r>
              </a:p>
              <a:p>
                <a:pPr>
                  <a:spcAft>
                    <a:spcPts val="1200"/>
                  </a:spcAft>
                </a:pPr>
                <a:r>
                  <a:rPr lang="it-IT" sz="2500" dirty="0"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  <m:r>
                      <a:rPr lang="it-IT" sz="2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 </m:t>
                    </m:r>
                  </m:oMath>
                </a14:m>
                <a:r>
                  <a:rPr lang="it-IT" sz="2500" dirty="0">
                    <a:cs typeface="Times New Roman" panose="02020603050405020304" pitchFamily="18" charset="0"/>
                  </a:rPr>
                  <a:t>Short </a:t>
                </a:r>
                <a:r>
                  <a:rPr lang="it-IT" sz="2500" dirty="0" err="1">
                    <a:cs typeface="Times New Roman" panose="02020603050405020304" pitchFamily="18" charset="0"/>
                  </a:rPr>
                  <a:t>contraction</a:t>
                </a:r>
                <a:r>
                  <a:rPr lang="it-IT" sz="2500" dirty="0">
                    <a:cs typeface="Times New Roman" panose="02020603050405020304" pitchFamily="18" charset="0"/>
                  </a:rPr>
                  <a:t> times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6E128F9-B4B3-BE38-3D5B-E723AFD03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255" y="990328"/>
                <a:ext cx="5639925" cy="2996013"/>
              </a:xfrm>
              <a:prstGeom prst="rect">
                <a:avLst/>
              </a:prstGeom>
              <a:blipFill>
                <a:blip r:embed="rId4"/>
                <a:stretch>
                  <a:fillRect l="-1345" t="-1261" r="-1794" b="-378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e 15">
            <a:extLst>
              <a:ext uri="{FF2B5EF4-FFF2-40B4-BE49-F238E27FC236}">
                <a16:creationId xmlns:a16="http://schemas.microsoft.com/office/drawing/2014/main" id="{0A817516-899D-CE3E-A95C-0404B2221F1B}"/>
              </a:ext>
            </a:extLst>
          </p:cNvPr>
          <p:cNvSpPr/>
          <p:nvPr/>
        </p:nvSpPr>
        <p:spPr>
          <a:xfrm rot="19969043">
            <a:off x="3537165" y="3334835"/>
            <a:ext cx="2374032" cy="578350"/>
          </a:xfrm>
          <a:prstGeom prst="ellipse">
            <a:avLst/>
          </a:prstGeom>
          <a:solidFill>
            <a:schemeClr val="bg2">
              <a:lumMod val="75000"/>
              <a:alpha val="30309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D25E32D-4D26-6D36-86C7-6D39FBD9213B}"/>
                  </a:ext>
                </a:extLst>
              </p:cNvPr>
              <p:cNvSpPr txBox="1"/>
              <p:nvPr/>
            </p:nvSpPr>
            <p:spPr>
              <a:xfrm>
                <a:off x="6277256" y="4072278"/>
                <a:ext cx="5639926" cy="2649380"/>
              </a:xfrm>
              <a:prstGeom prst="rect">
                <a:avLst/>
              </a:prstGeom>
              <a:solidFill>
                <a:srgbClr val="CC02B5">
                  <a:alpha val="10000"/>
                </a:srgbClr>
              </a:solidFill>
              <a:ln w="12700">
                <a:solidFill>
                  <a:srgbClr val="CC02B5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.Apple Color Emoji UI"/>
                  <a:buChar char="✅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5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it-IT" sz="25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bSup>
                      <m:sSubSupPr>
                        <m:ctrlPr>
                          <a:rPr lang="it-IT" sz="2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it-IT" sz="2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𝑒𝑓𝑓</m:t>
                        </m:r>
                      </m:sub>
                      <m:sup>
                        <m:r>
                          <a:rPr lang="it-IT" sz="2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25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sup>
                    </m:sSubSup>
                    <m:r>
                      <a:rPr lang="it-IT" sz="25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it-IT" sz="2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it-IT" sz="2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=2 −3</m:t>
                    </m:r>
                  </m:oMath>
                </a14:m>
                <a:endParaRPr lang="en-AU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spcAft>
                    <a:spcPts val="1200"/>
                  </a:spcAft>
                  <a:buFont typeface=".Apple Color Emoji UI"/>
                  <a:buChar char="✅"/>
                </a:pPr>
                <a:r>
                  <a:rPr lang="it-IT" sz="2500" dirty="0">
                    <a:cs typeface="Times New Roman" panose="02020603050405020304" pitchFamily="18" charset="0"/>
                  </a:rPr>
                  <a:t> </a:t>
                </a: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dust that we see now was not released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it-IT" sz="2500" i="1">
                        <a:latin typeface="Cambria Math" panose="02040503050406030204" pitchFamily="18" charset="0"/>
                      </a:rPr>
                      <m:t>=3500−4000</m:t>
                    </m:r>
                    <m:r>
                      <a:rPr lang="it-IT" sz="25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it-IT" sz="2500" dirty="0">
                  <a:latin typeface="Times New Roman" panose="02020603050405020304" pitchFamily="18" charset="0"/>
                </a:endParaRPr>
              </a:p>
              <a:p>
                <a:pPr marL="342900" indent="-342900">
                  <a:spcAft>
                    <a:spcPts val="1200"/>
                  </a:spcAft>
                  <a:buFont typeface=".Apple Color Emoji UI"/>
                  <a:buChar char="❌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it-IT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p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𝑇𝑖𝑝</m:t>
                        </m:r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𝐴𝐺𝐵</m:t>
                        </m:r>
                      </m:sup>
                    </m:sSup>
                    <m:sSup>
                      <m:sSupPr>
                        <m:ctrlPr>
                          <a:rPr lang="en-AU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sSub>
                      <m:sSubPr>
                        <m:ctrlPr>
                          <a:rPr lang="en-AU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AU" sz="25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500" i="1">
                        <a:latin typeface="Cambria Math" panose="02040503050406030204" pitchFamily="18" charset="0"/>
                      </a:rPr>
                      <m:t>𝑦𝑟</m:t>
                    </m:r>
                  </m:oMath>
                </a14:m>
                <a:endParaRPr lang="it-IT" sz="2500" dirty="0">
                  <a:cs typeface="Times New Roman" panose="02020603050405020304" pitchFamily="18" charset="0"/>
                </a:endParaRPr>
              </a:p>
              <a:p>
                <a:pPr marL="342900" indent="-342900">
                  <a:spcAft>
                    <a:spcPts val="1200"/>
                  </a:spcAft>
                  <a:buFont typeface=".Apple Color Emoji UI"/>
                  <a:buChar char="✅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it-IT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p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𝑇𝑖𝑝</m:t>
                        </m:r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𝐴𝐺𝐵</m:t>
                        </m:r>
                      </m:sup>
                    </m:sSup>
                    <m:sSup>
                      <m:sSupPr>
                        <m:ctrlPr>
                          <a:rPr lang="en-AU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∼3−4×</m:t>
                        </m:r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sSub>
                      <m:sSubPr>
                        <m:ctrlPr>
                          <a:rPr lang="en-AU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AU" sz="25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500" i="1">
                        <a:latin typeface="Cambria Math" panose="02040503050406030204" pitchFamily="18" charset="0"/>
                      </a:rPr>
                      <m:t>𝑦𝑟</m:t>
                    </m:r>
                  </m:oMath>
                </a14:m>
                <a:r>
                  <a:rPr lang="it-IT" sz="2500" dirty="0"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D25E32D-4D26-6D36-86C7-6D39FBD92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256" y="4072278"/>
                <a:ext cx="5639926" cy="2649380"/>
              </a:xfrm>
              <a:prstGeom prst="rect">
                <a:avLst/>
              </a:prstGeom>
              <a:blipFill>
                <a:blip r:embed="rId5"/>
                <a:stretch>
                  <a:fillRect l="-2018" t="-2381" b="-5238"/>
                </a:stretch>
              </a:blipFill>
              <a:ln w="12700">
                <a:solidFill>
                  <a:srgbClr val="CC02B5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e 17">
            <a:extLst>
              <a:ext uri="{FF2B5EF4-FFF2-40B4-BE49-F238E27FC236}">
                <a16:creationId xmlns:a16="http://schemas.microsoft.com/office/drawing/2014/main" id="{77CDBC4A-D0DE-2569-F9AB-03A3D7989BED}"/>
              </a:ext>
            </a:extLst>
          </p:cNvPr>
          <p:cNvSpPr/>
          <p:nvPr/>
        </p:nvSpPr>
        <p:spPr>
          <a:xfrm rot="20522568">
            <a:off x="1915403" y="5096023"/>
            <a:ext cx="1213769" cy="326307"/>
          </a:xfrm>
          <a:prstGeom prst="ellipse">
            <a:avLst/>
          </a:prstGeom>
          <a:solidFill>
            <a:srgbClr val="CC02B5">
              <a:alpha val="10000"/>
            </a:srgbClr>
          </a:solidFill>
          <a:ln>
            <a:solidFill>
              <a:srgbClr val="CC0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B4839DC-0ED0-4203-6BFF-0DDF80021DDC}"/>
              </a:ext>
            </a:extLst>
          </p:cNvPr>
          <p:cNvSpPr txBox="1"/>
          <p:nvPr/>
        </p:nvSpPr>
        <p:spPr>
          <a:xfrm>
            <a:off x="5057036" y="117003"/>
            <a:ext cx="2900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Carbon stars 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3FA37210-755D-F87F-D934-0578B6D0BAA8}"/>
              </a:ext>
            </a:extLst>
          </p:cNvPr>
          <p:cNvSpPr/>
          <p:nvPr/>
        </p:nvSpPr>
        <p:spPr>
          <a:xfrm rot="1828522">
            <a:off x="2358240" y="5639106"/>
            <a:ext cx="636877" cy="306910"/>
          </a:xfrm>
          <a:prstGeom prst="ellipse">
            <a:avLst/>
          </a:prstGeom>
          <a:solidFill>
            <a:srgbClr val="4472C4">
              <a:alpha val="5000"/>
            </a:srgb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A06C1A6B-5D91-216E-021C-4CB57A5CE0F1}"/>
              </a:ext>
            </a:extLst>
          </p:cNvPr>
          <p:cNvSpPr/>
          <p:nvPr/>
        </p:nvSpPr>
        <p:spPr>
          <a:xfrm>
            <a:off x="1594620" y="4183053"/>
            <a:ext cx="391343" cy="248793"/>
          </a:xfrm>
          <a:prstGeom prst="ellipse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78A13D3-FD8F-C470-3171-4684C620E408}"/>
              </a:ext>
            </a:extLst>
          </p:cNvPr>
          <p:cNvSpPr/>
          <p:nvPr/>
        </p:nvSpPr>
        <p:spPr>
          <a:xfrm>
            <a:off x="1498298" y="4586462"/>
            <a:ext cx="975329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B3689C3B-ACE2-929F-3832-D0067658F63E}"/>
              </a:ext>
            </a:extLst>
          </p:cNvPr>
          <p:cNvSpPr/>
          <p:nvPr/>
        </p:nvSpPr>
        <p:spPr>
          <a:xfrm>
            <a:off x="1273802" y="3398783"/>
            <a:ext cx="1978912" cy="428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B40E480-CF99-3DFD-33C1-ED84F2B8CB46}"/>
              </a:ext>
            </a:extLst>
          </p:cNvPr>
          <p:cNvSpPr/>
          <p:nvPr/>
        </p:nvSpPr>
        <p:spPr>
          <a:xfrm>
            <a:off x="3536161" y="2057399"/>
            <a:ext cx="2078995" cy="357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4770D4A-CAC9-A39C-7D64-627D070CB6D5}"/>
                  </a:ext>
                </a:extLst>
              </p:cNvPr>
              <p:cNvSpPr txBox="1"/>
              <p:nvPr/>
            </p:nvSpPr>
            <p:spPr>
              <a:xfrm>
                <a:off x="1079500" y="1308403"/>
                <a:ext cx="3251200" cy="750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it-IT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it-IT" sz="15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5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it-IT" sz="15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5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  <m:sup>
                          <m:r>
                            <a:rPr lang="it-IT" sz="15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𝑇𝑖𝑝</m:t>
                          </m:r>
                          <m:r>
                            <a:rPr lang="it-IT" sz="15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5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𝐴𝐺𝐵</m:t>
                          </m:r>
                          <m:r>
                            <a:rPr lang="it-IT" sz="15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it-IT" sz="15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15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5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5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500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it-IT" sz="1500" i="1" dirty="0"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it-IT" sz="15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1500" i="1" dirty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it-IT" sz="1500" i="1" dirty="0"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  <m:sup>
                                      <m:r>
                                        <a:rPr lang="it-IT" sz="1500" i="1" dirty="0">
                                          <a:latin typeface="Cambria Math" panose="02040503050406030204" pitchFamily="18" charset="0"/>
                                        </a:rPr>
                                        <m:t>𝑇𝑖𝑝</m:t>
                                      </m:r>
                                      <m:r>
                                        <a:rPr lang="it-IT" sz="1500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sz="1500" i="1" dirty="0">
                                          <a:latin typeface="Cambria Math" panose="02040503050406030204" pitchFamily="18" charset="0"/>
                                        </a:rPr>
                                        <m:t>𝐴𝐺𝐵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5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it-IT" sz="15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it-IT" sz="15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1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4770D4A-CAC9-A39C-7D64-627D070CB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00" y="1308403"/>
                <a:ext cx="3251200" cy="750975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5DFAA037-FCF9-2F3E-B7E9-829FF853834D}"/>
                  </a:ext>
                </a:extLst>
              </p:cNvPr>
              <p:cNvSpPr txBox="1"/>
              <p:nvPr/>
            </p:nvSpPr>
            <p:spPr>
              <a:xfrm rot="20031582">
                <a:off x="4183354" y="3877808"/>
                <a:ext cx="1693888" cy="38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898989"/>
                          </a:solidFill>
                          <a:latin typeface="Cambria Math" panose="02040503050406030204" pitchFamily="18" charset="0"/>
                        </a:rPr>
                        <m:t>∼2−2.5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89898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898989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898989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898989"/>
                  </a:solidFill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5DFAA037-FCF9-2F3E-B7E9-829FF8538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031582">
                <a:off x="4183354" y="3877808"/>
                <a:ext cx="1693888" cy="3814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250A3077-8F8B-607C-18E3-667E97AD260B}"/>
                  </a:ext>
                </a:extLst>
              </p:cNvPr>
              <p:cNvSpPr txBox="1"/>
              <p:nvPr/>
            </p:nvSpPr>
            <p:spPr>
              <a:xfrm rot="20383657">
                <a:off x="1439639" y="4773715"/>
                <a:ext cx="1693888" cy="38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898989"/>
                          </a:solidFill>
                          <a:latin typeface="Cambria Math" panose="02040503050406030204" pitchFamily="18" charset="0"/>
                        </a:rPr>
                        <m:t>∼1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89898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898989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898989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898989"/>
                  </a:solidFill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250A3077-8F8B-607C-18E3-667E97AD2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83657">
                <a:off x="1439639" y="4773715"/>
                <a:ext cx="1693888" cy="3814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820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3" grpId="0" animBg="1"/>
      <p:bldP spid="21" grpId="0" animBg="1"/>
      <p:bldP spid="5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>
            <a:extLst>
              <a:ext uri="{FF2B5EF4-FFF2-40B4-BE49-F238E27FC236}">
                <a16:creationId xmlns:a16="http://schemas.microsoft.com/office/drawing/2014/main" id="{2056A567-1574-2984-2B30-F531E859E07D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7A4F97-F45C-0D4A-ABDB-6C1C7B2B674C}"/>
              </a:ext>
            </a:extLst>
          </p:cNvPr>
          <p:cNvSpPr/>
          <p:nvPr/>
        </p:nvSpPr>
        <p:spPr>
          <a:xfrm>
            <a:off x="399393" y="4361793"/>
            <a:ext cx="4193628" cy="357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D227B0CB-EFC6-B84F-B4A1-16ABDDDD1E5E}"/>
              </a:ext>
            </a:extLst>
          </p:cNvPr>
          <p:cNvSpPr/>
          <p:nvPr/>
        </p:nvSpPr>
        <p:spPr>
          <a:xfrm rot="5400000">
            <a:off x="2444733" y="4757769"/>
            <a:ext cx="923637" cy="1246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1703963-4DF3-A34D-A6FA-553519455FBF}"/>
              </a:ext>
            </a:extLst>
          </p:cNvPr>
          <p:cNvSpPr/>
          <p:nvPr/>
        </p:nvSpPr>
        <p:spPr>
          <a:xfrm rot="3093329">
            <a:off x="1533367" y="3531539"/>
            <a:ext cx="678587" cy="1652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B2E4DD48-61DA-B04D-AFDE-6D445CAE15D3}"/>
              </a:ext>
            </a:extLst>
          </p:cNvPr>
          <p:cNvSpPr/>
          <p:nvPr/>
        </p:nvSpPr>
        <p:spPr>
          <a:xfrm rot="5400000">
            <a:off x="9007556" y="3669374"/>
            <a:ext cx="1793358" cy="2227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D3C8CDC-459D-DC42-A196-89D56D95D66F}"/>
              </a:ext>
            </a:extLst>
          </p:cNvPr>
          <p:cNvSpPr/>
          <p:nvPr/>
        </p:nvSpPr>
        <p:spPr>
          <a:xfrm rot="5400000">
            <a:off x="8899346" y="2536322"/>
            <a:ext cx="1420907" cy="164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F24D14-F554-2749-8BC4-1B7F58B70A91}"/>
              </a:ext>
            </a:extLst>
          </p:cNvPr>
          <p:cNvSpPr txBox="1"/>
          <p:nvPr/>
        </p:nvSpPr>
        <p:spPr>
          <a:xfrm>
            <a:off x="304800" y="-13348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D324DB22-94C1-EE19-8B5B-D5BC09AE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769A8AA-BB87-E4F1-4026-597A11BD7858}"/>
                  </a:ext>
                </a:extLst>
              </p:cNvPr>
              <p:cNvSpPr txBox="1"/>
              <p:nvPr/>
            </p:nvSpPr>
            <p:spPr>
              <a:xfrm>
                <a:off x="5947460" y="1368963"/>
                <a:ext cx="6002315" cy="4854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AU" sz="2500" dirty="0"/>
              </a:p>
              <a:p>
                <a:pPr marL="342900" indent="-342900">
                  <a:spcAft>
                    <a:spcPts val="2400"/>
                  </a:spcAft>
                  <a:buFont typeface=".Apple Color Emoji UI"/>
                  <a:buChar char="✅"/>
                </a:pP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standard mass loss relation used for the oxygen rich AGB stars </a:t>
                </a:r>
                <a:r>
                  <a:rPr lang="it-IT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it-IT" sz="2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Blöcker</a:t>
                </a:r>
                <a:r>
                  <a:rPr lang="it-IT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1995)</a:t>
                </a:r>
                <a:endParaRPr lang="en-AU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spcAft>
                    <a:spcPts val="2400"/>
                  </a:spcAft>
                  <a:buFont typeface=".Apple Color Emoji UI"/>
                  <a:buChar char="✅"/>
                </a:pPr>
                <a:r>
                  <a:rPr lang="en-AU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dust that we see now was not released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it-IT" sz="25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=3500−4000</m:t>
                    </m:r>
                    <m:r>
                      <a:rPr lang="it-IT" sz="25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it-IT" sz="2500" b="1" dirty="0">
                  <a:cs typeface="Times New Roman" panose="02020603050405020304" pitchFamily="18" charset="0"/>
                </a:endParaRPr>
              </a:p>
              <a:p>
                <a:pPr marL="342900" indent="-342900">
                  <a:spcAft>
                    <a:spcPts val="2400"/>
                  </a:spcAft>
                  <a:buFont typeface=".Apple Color Emoji UI"/>
                  <a:buChar char="✅"/>
                </a:pPr>
                <a:r>
                  <a:rPr lang="it-IT" sz="25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it-IT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it-IT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p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𝑇𝑖𝑝</m:t>
                        </m:r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𝐴𝐺𝐵</m:t>
                        </m:r>
                      </m:sup>
                    </m:sSup>
                    <m:r>
                      <a:rPr lang="it-IT" sz="2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∼</m:t>
                    </m:r>
                    <m:sSup>
                      <m:sSup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sSub>
                      <m:sSub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it-IT" sz="25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500" i="1">
                        <a:latin typeface="Cambria Math" panose="02040503050406030204" pitchFamily="18" charset="0"/>
                      </a:rPr>
                      <m:t>𝑦𝑟</m:t>
                    </m:r>
                  </m:oMath>
                </a14:m>
                <a:endParaRPr lang="en-AU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24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</m:t>
                        </m:r>
                      </m:sub>
                    </m:sSub>
                    <m:r>
                      <a:rPr lang="it-IT" sz="2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 </m:t>
                    </m:r>
                  </m:oMath>
                </a14:m>
                <a:r>
                  <a:rPr lang="en-AU" sz="2500" dirty="0"/>
                  <a:t>Extinction coefficients of  silicates are lower than those of carbon dust</a:t>
                </a:r>
              </a:p>
              <a:p>
                <a:pPr>
                  <a:spcAft>
                    <a:spcPts val="2400"/>
                  </a:spcAft>
                </a:pPr>
                <a:endParaRPr lang="en-AU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769A8AA-BB87-E4F1-4026-597A11BD7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460" y="1368963"/>
                <a:ext cx="6002315" cy="4854855"/>
              </a:xfrm>
              <a:prstGeom prst="rect">
                <a:avLst/>
              </a:prstGeom>
              <a:blipFill>
                <a:blip r:embed="rId2"/>
                <a:stretch>
                  <a:fillRect l="-2114" r="-19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8EAB3E0-7553-D83C-4EC9-6BD6BC6E08DC}"/>
              </a:ext>
            </a:extLst>
          </p:cNvPr>
          <p:cNvSpPr txBox="1"/>
          <p:nvPr/>
        </p:nvSpPr>
        <p:spPr>
          <a:xfrm>
            <a:off x="4509965" y="104443"/>
            <a:ext cx="30032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Oxygen stars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7804C0F-A750-7CE7-4774-EE3C64A80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9" t="10001" r="5425" b="18541"/>
          <a:stretch/>
        </p:blipFill>
        <p:spPr>
          <a:xfrm>
            <a:off x="242225" y="889731"/>
            <a:ext cx="5749645" cy="5777719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650821FA-83B0-5ECC-7488-CEB79A71315D}"/>
              </a:ext>
            </a:extLst>
          </p:cNvPr>
          <p:cNvSpPr/>
          <p:nvPr/>
        </p:nvSpPr>
        <p:spPr>
          <a:xfrm>
            <a:off x="2457450" y="2857499"/>
            <a:ext cx="3125762" cy="3110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7B81C8B-846E-9F3E-3704-8632966441D5}"/>
              </a:ext>
            </a:extLst>
          </p:cNvPr>
          <p:cNvSpPr/>
          <p:nvPr/>
        </p:nvSpPr>
        <p:spPr>
          <a:xfrm>
            <a:off x="1040509" y="5058921"/>
            <a:ext cx="2231329" cy="923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E4EAE63D-9E8E-2178-2B2C-C9B8379EA77D}"/>
              </a:ext>
            </a:extLst>
          </p:cNvPr>
          <p:cNvSpPr/>
          <p:nvPr/>
        </p:nvSpPr>
        <p:spPr>
          <a:xfrm>
            <a:off x="1061050" y="3968721"/>
            <a:ext cx="1975484" cy="440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E6782F9F-EA2C-6D74-50AF-4EA701258C7C}"/>
              </a:ext>
            </a:extLst>
          </p:cNvPr>
          <p:cNvSpPr/>
          <p:nvPr/>
        </p:nvSpPr>
        <p:spPr>
          <a:xfrm>
            <a:off x="3678344" y="1327797"/>
            <a:ext cx="2078995" cy="2609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24B41FBD-BFF0-BB00-BAD0-1915D015B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57" t="24045" r="22944" b="72404"/>
          <a:stretch/>
        </p:blipFill>
        <p:spPr>
          <a:xfrm>
            <a:off x="4652500" y="1401344"/>
            <a:ext cx="1006858" cy="2435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5984BAC-B951-A49E-BB7E-C9CF66FD17E9}"/>
                  </a:ext>
                </a:extLst>
              </p:cNvPr>
              <p:cNvSpPr txBox="1"/>
              <p:nvPr/>
            </p:nvSpPr>
            <p:spPr>
              <a:xfrm>
                <a:off x="4554519" y="1587518"/>
                <a:ext cx="833998" cy="381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898989"/>
                          </a:solidFill>
                          <a:latin typeface="Cambria Math" panose="02040503050406030204" pitchFamily="18" charset="0"/>
                        </a:rPr>
                        <m:t>∼1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89898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898989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898989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898989"/>
                  </a:solidFill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5984BAC-B951-A49E-BB7E-C9CF66FD1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519" y="1587518"/>
                <a:ext cx="833998" cy="381451"/>
              </a:xfrm>
              <a:prstGeom prst="rect">
                <a:avLst/>
              </a:prstGeom>
              <a:blipFill>
                <a:blip r:embed="rId5"/>
                <a:stretch>
                  <a:fillRect r="-2985" b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84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6947B69A-42B8-323A-2A91-5E3148B2AE29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802284-FDD0-DF45-9F58-D813C44D2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1" b="19096"/>
          <a:stretch/>
        </p:blipFill>
        <p:spPr>
          <a:xfrm>
            <a:off x="5531349" y="1038763"/>
            <a:ext cx="6410658" cy="570223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6453101-1F33-2141-AEDA-DACF0727ACEB}"/>
              </a:ext>
            </a:extLst>
          </p:cNvPr>
          <p:cNvSpPr/>
          <p:nvPr/>
        </p:nvSpPr>
        <p:spPr>
          <a:xfrm>
            <a:off x="6495393" y="4330698"/>
            <a:ext cx="1008993" cy="3754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F661722C-413A-B24A-80FA-44CBAD7B149B}"/>
              </a:ext>
            </a:extLst>
          </p:cNvPr>
          <p:cNvSpPr/>
          <p:nvPr/>
        </p:nvSpPr>
        <p:spPr>
          <a:xfrm rot="2300556">
            <a:off x="6134946" y="3720230"/>
            <a:ext cx="4418725" cy="1653376"/>
          </a:xfrm>
          <a:prstGeom prst="ellipse">
            <a:avLst/>
          </a:prstGeom>
          <a:noFill/>
          <a:ln w="19050">
            <a:solidFill>
              <a:srgbClr val="CC0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1F04ECE-B68A-7A44-89C8-A568AFCCD275}"/>
                  </a:ext>
                </a:extLst>
              </p:cNvPr>
              <p:cNvSpPr txBox="1"/>
              <p:nvPr/>
            </p:nvSpPr>
            <p:spPr>
              <a:xfrm rot="2543236">
                <a:off x="6164187" y="4924414"/>
                <a:ext cx="2420343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solidFill>
                                <a:srgbClr val="CC02B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rgbClr val="CC02B5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CC02B5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it-IT" sz="2400" b="0" i="1" smtClean="0">
                          <a:solidFill>
                            <a:srgbClr val="CC02B5"/>
                          </a:solidFill>
                          <a:latin typeface="Cambria Math" panose="02040503050406030204" pitchFamily="18" charset="0"/>
                        </a:rPr>
                        <m:t>=6500</m:t>
                      </m:r>
                      <m:r>
                        <a:rPr lang="it-IT" sz="2400" b="0" i="1" smtClean="0">
                          <a:solidFill>
                            <a:srgbClr val="CC02B5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it-IT" sz="2400" dirty="0">
                  <a:solidFill>
                    <a:srgbClr val="CC02B5"/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1F04ECE-B68A-7A44-89C8-A568AFCCD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43236">
                <a:off x="6164187" y="4924414"/>
                <a:ext cx="2420343" cy="4912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una 23">
            <a:extLst>
              <a:ext uri="{FF2B5EF4-FFF2-40B4-BE49-F238E27FC236}">
                <a16:creationId xmlns:a16="http://schemas.microsoft.com/office/drawing/2014/main" id="{BB7B64F4-6CBB-C34E-89EE-943C4D73B2D8}"/>
              </a:ext>
            </a:extLst>
          </p:cNvPr>
          <p:cNvSpPr/>
          <p:nvPr/>
        </p:nvSpPr>
        <p:spPr>
          <a:xfrm rot="10800000">
            <a:off x="4265691" y="4639508"/>
            <a:ext cx="830317" cy="1395850"/>
          </a:xfrm>
          <a:prstGeom prst="moon">
            <a:avLst>
              <a:gd name="adj" fmla="val 29747"/>
            </a:avLst>
          </a:prstGeom>
          <a:solidFill>
            <a:srgbClr val="CC00B5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1618A3EC-0B5E-694C-A88D-5E1F2550E67C}"/>
              </a:ext>
            </a:extLst>
          </p:cNvPr>
          <p:cNvCxnSpPr>
            <a:cxnSpLocks/>
          </p:cNvCxnSpPr>
          <p:nvPr/>
        </p:nvCxnSpPr>
        <p:spPr>
          <a:xfrm flipV="1">
            <a:off x="1504554" y="5380094"/>
            <a:ext cx="902761" cy="667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860D341-EFDD-5B44-953C-427715048422}"/>
                  </a:ext>
                </a:extLst>
              </p:cNvPr>
              <p:cNvSpPr txBox="1"/>
              <p:nvPr/>
            </p:nvSpPr>
            <p:spPr>
              <a:xfrm>
                <a:off x="1434358" y="5436420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𝑑𝑢𝑠𝑡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860D341-EFDD-5B44-953C-427715048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358" y="5436420"/>
                <a:ext cx="9144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D1444B2A-6E19-584C-9833-B0959A7090C0}"/>
              </a:ext>
            </a:extLst>
          </p:cNvPr>
          <p:cNvCxnSpPr>
            <a:cxnSpLocks/>
          </p:cNvCxnSpPr>
          <p:nvPr/>
        </p:nvCxnSpPr>
        <p:spPr>
          <a:xfrm>
            <a:off x="1484796" y="5307551"/>
            <a:ext cx="3364218" cy="6132"/>
          </a:xfrm>
          <a:prstGeom prst="line">
            <a:avLst/>
          </a:prstGeom>
          <a:ln w="22225">
            <a:solidFill>
              <a:srgbClr val="CC02B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68DE6684-830E-1748-86DC-EE37BD084A6A}"/>
                  </a:ext>
                </a:extLst>
              </p:cNvPr>
              <p:cNvSpPr txBox="1"/>
              <p:nvPr/>
            </p:nvSpPr>
            <p:spPr>
              <a:xfrm>
                <a:off x="3251407" y="5379473"/>
                <a:ext cx="7150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CC00B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CC00B5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CC00B5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CC00B5"/>
                  </a:solidFill>
                </a:endParaRP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68DE6684-830E-1748-86DC-EE37BD08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407" y="5379473"/>
                <a:ext cx="71507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A45C7C7B-9ECD-144C-BE7A-24AEAB7E2EDB}"/>
                  </a:ext>
                </a:extLst>
              </p:cNvPr>
              <p:cNvSpPr txBox="1"/>
              <p:nvPr/>
            </p:nvSpPr>
            <p:spPr>
              <a:xfrm>
                <a:off x="3980223" y="4147788"/>
                <a:ext cx="9159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b="0" i="1" smtClean="0">
                              <a:solidFill>
                                <a:srgbClr val="CC00B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b="0" i="1" smtClean="0">
                              <a:solidFill>
                                <a:srgbClr val="CC00B5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rgbClr val="CC00B5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it-IT" sz="1800" b="0" i="1" smtClean="0">
                              <a:solidFill>
                                <a:srgbClr val="CC00B5"/>
                              </a:solidFill>
                              <a:latin typeface="Cambria Math" panose="02040503050406030204" pitchFamily="18" charset="0"/>
                            </a:rPr>
                            <m:t>𝑛𝑜𝑤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A45C7C7B-9ECD-144C-BE7A-24AEAB7E2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223" y="4147788"/>
                <a:ext cx="91591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B00E9684-F3E7-E54D-81E8-2F5CC9A4BF70}"/>
                  </a:ext>
                </a:extLst>
              </p:cNvPr>
              <p:cNvSpPr txBox="1"/>
              <p:nvPr/>
            </p:nvSpPr>
            <p:spPr>
              <a:xfrm>
                <a:off x="1676879" y="4188784"/>
                <a:ext cx="799182" cy="3728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𝑜𝑛𝑠𝑒𝑡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B00E9684-F3E7-E54D-81E8-2F5CC9A4B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879" y="4188784"/>
                <a:ext cx="799182" cy="3728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e 40">
            <a:extLst>
              <a:ext uri="{FF2B5EF4-FFF2-40B4-BE49-F238E27FC236}">
                <a16:creationId xmlns:a16="http://schemas.microsoft.com/office/drawing/2014/main" id="{78C8BE1E-EE3B-DD4A-936D-BFBB341ECF66}"/>
              </a:ext>
            </a:extLst>
          </p:cNvPr>
          <p:cNvSpPr/>
          <p:nvPr/>
        </p:nvSpPr>
        <p:spPr>
          <a:xfrm>
            <a:off x="396176" y="4949016"/>
            <a:ext cx="1109169" cy="821326"/>
          </a:xfrm>
          <a:prstGeom prst="ellipse">
            <a:avLst/>
          </a:prstGeom>
          <a:solidFill>
            <a:srgbClr val="C49C4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93215B6D-2100-B946-A525-137973240577}"/>
                  </a:ext>
                </a:extLst>
              </p:cNvPr>
              <p:cNvSpPr txBox="1"/>
              <p:nvPr/>
            </p:nvSpPr>
            <p:spPr>
              <a:xfrm>
                <a:off x="299217" y="1401701"/>
                <a:ext cx="4912999" cy="218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it-IT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800" b="0" i="1" dirty="0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p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𝑇𝑖𝑝</m:t>
                        </m:r>
                      </m:sup>
                    </m:sSup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28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2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800" b="0" i="1" dirty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sz="2800" b="0" i="1" dirty="0" smtClean="0">
                                        <a:latin typeface="Cambria Math" panose="02040503050406030204" pitchFamily="18" charset="0"/>
                                      </a:rPr>
                                      <m:t>𝑒𝑓𝑓</m:t>
                                    </m:r>
                                  </m:sub>
                                </m:sSub>
                              </m:num>
                              <m:den>
                                <m:sSubSup>
                                  <m:sSubSupPr>
                                    <m:ctrlPr>
                                      <a:rPr lang="it-IT" sz="28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2800" b="0" i="1" dirty="0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it-IT" sz="2800" b="0" i="1" dirty="0" smtClean="0">
                                        <a:latin typeface="Cambria Math" panose="02040503050406030204" pitchFamily="18" charset="0"/>
                                      </a:rPr>
                                      <m:t>𝑒𝑓𝑓</m:t>
                                    </m:r>
                                  </m:sub>
                                  <m:sup>
                                    <m:r>
                                      <a:rPr lang="it-IT" sz="2800" b="0" i="1" dirty="0" smtClean="0">
                                        <a:latin typeface="Cambria Math" panose="02040503050406030204" pitchFamily="18" charset="0"/>
                                      </a:rPr>
                                      <m:t>𝑇𝑖𝑝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e>
                      <m:sup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it-IT" sz="2800" dirty="0"/>
                  <a:t> </a:t>
                </a:r>
              </a:p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𝑛𝑜𝑤</m:t>
                        </m:r>
                      </m:sup>
                    </m:sSubSup>
                    <m:r>
                      <a:rPr lang="it-IT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𝑜𝑛𝑠𝑒𝑡</m:t>
                        </m:r>
                      </m:sup>
                    </m:sSubSup>
                    <m:r>
                      <a:rPr lang="it-IT" sz="2800" i="1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sz="2800" i="1">
                                    <a:latin typeface="Cambria Math" panose="02040503050406030204" pitchFamily="18" charset="0"/>
                                  </a:rPr>
                                  <m:t>𝑑𝑢𝑠𝑡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800" i="1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it-IT" sz="2800" dirty="0"/>
                  <a:t> </a:t>
                </a:r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93215B6D-2100-B946-A525-137973240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217" y="1401701"/>
                <a:ext cx="4912999" cy="2188741"/>
              </a:xfrm>
              <a:prstGeom prst="rect">
                <a:avLst/>
              </a:prstGeom>
              <a:blipFill>
                <a:blip r:embed="rId9"/>
                <a:stretch>
                  <a:fillRect l="-515" t="-1156" b="-5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2F8206F-757E-9942-8430-FA4C978777F7}"/>
              </a:ext>
            </a:extLst>
          </p:cNvPr>
          <p:cNvSpPr txBox="1"/>
          <p:nvPr/>
        </p:nvSpPr>
        <p:spPr>
          <a:xfrm>
            <a:off x="3599066" y="116434"/>
            <a:ext cx="4993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Massive carbon star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B599EC12-B76B-F994-E383-AB983F5A6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27" name="Luna 26">
            <a:extLst>
              <a:ext uri="{FF2B5EF4-FFF2-40B4-BE49-F238E27FC236}">
                <a16:creationId xmlns:a16="http://schemas.microsoft.com/office/drawing/2014/main" id="{B87B3797-4BD7-DFE1-F6CC-02DAEFB45EFC}"/>
              </a:ext>
            </a:extLst>
          </p:cNvPr>
          <p:cNvSpPr/>
          <p:nvPr/>
        </p:nvSpPr>
        <p:spPr>
          <a:xfrm rot="10800000">
            <a:off x="1827841" y="4681548"/>
            <a:ext cx="830317" cy="1395850"/>
          </a:xfrm>
          <a:prstGeom prst="moon">
            <a:avLst>
              <a:gd name="adj" fmla="val 29747"/>
            </a:avLst>
          </a:prstGeom>
          <a:pattFill prst="trellis">
            <a:fgClr>
              <a:schemeClr val="accent1"/>
            </a:fgClr>
            <a:bgClr>
              <a:schemeClr val="bg1"/>
            </a:bgClr>
          </a:patt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2291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>
            <a:extLst>
              <a:ext uri="{FF2B5EF4-FFF2-40B4-BE49-F238E27FC236}">
                <a16:creationId xmlns:a16="http://schemas.microsoft.com/office/drawing/2014/main" id="{E585274D-DD76-0CC5-C913-089C0C27BB5C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7A4F97-F45C-0D4A-ABDB-6C1C7B2B674C}"/>
              </a:ext>
            </a:extLst>
          </p:cNvPr>
          <p:cNvSpPr/>
          <p:nvPr/>
        </p:nvSpPr>
        <p:spPr>
          <a:xfrm>
            <a:off x="399393" y="4361793"/>
            <a:ext cx="4193628" cy="357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6453101-1F33-2141-AEDA-DACF0727ACEB}"/>
              </a:ext>
            </a:extLst>
          </p:cNvPr>
          <p:cNvSpPr/>
          <p:nvPr/>
        </p:nvSpPr>
        <p:spPr>
          <a:xfrm>
            <a:off x="6495393" y="4330698"/>
            <a:ext cx="1008993" cy="3754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149B1A0-A0E8-F94D-989B-4B1859651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" t="10966" r="3739" b="18000"/>
          <a:stretch/>
        </p:blipFill>
        <p:spPr>
          <a:xfrm>
            <a:off x="5666878" y="948037"/>
            <a:ext cx="6035051" cy="588894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D9FB8D3-D2AD-9146-9CCB-7CE2FACFA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57" b="18989"/>
          <a:stretch/>
        </p:blipFill>
        <p:spPr>
          <a:xfrm>
            <a:off x="286735" y="1569200"/>
            <a:ext cx="5359982" cy="483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36D1451-6F0A-7F42-AD5A-0309DF3D3188}"/>
                  </a:ext>
                </a:extLst>
              </p:cNvPr>
              <p:cNvSpPr txBox="1"/>
              <p:nvPr/>
            </p:nvSpPr>
            <p:spPr>
              <a:xfrm>
                <a:off x="6400805" y="4459161"/>
                <a:ext cx="125335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solidFill>
                                <a:srgbClr val="FF800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400" b="0" i="0" smtClean="0">
                              <a:solidFill>
                                <a:srgbClr val="FF800A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400" b="0" i="0" smtClean="0">
                              <a:solidFill>
                                <a:srgbClr val="FF800A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</m:sSub>
                      <m:r>
                        <a:rPr lang="it-IT" sz="1400" b="0" i="0" smtClean="0">
                          <a:solidFill>
                            <a:srgbClr val="FF800A"/>
                          </a:solidFill>
                          <a:latin typeface="Cambria Math" panose="02040503050406030204" pitchFamily="18" charset="0"/>
                        </a:rPr>
                        <m:t>=6500</m:t>
                      </m:r>
                      <m:r>
                        <m:rPr>
                          <m:sty m:val="p"/>
                        </m:rPr>
                        <a:rPr lang="it-IT" sz="1400" b="0" i="0" smtClean="0">
                          <a:solidFill>
                            <a:srgbClr val="FF800A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it-IT" sz="1600" dirty="0">
                  <a:solidFill>
                    <a:srgbClr val="FF800A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36D1451-6F0A-7F42-AD5A-0309DF3D3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5" y="4459161"/>
                <a:ext cx="1253357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282722-1BE3-4343-8369-2D77B9EDF789}"/>
              </a:ext>
            </a:extLst>
          </p:cNvPr>
          <p:cNvSpPr txBox="1"/>
          <p:nvPr/>
        </p:nvSpPr>
        <p:spPr>
          <a:xfrm>
            <a:off x="5646717" y="295695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BD55CF4-3807-7145-8605-84E842E80008}"/>
                  </a:ext>
                </a:extLst>
              </p:cNvPr>
              <p:cNvSpPr txBox="1"/>
              <p:nvPr/>
            </p:nvSpPr>
            <p:spPr>
              <a:xfrm>
                <a:off x="906205" y="1032037"/>
                <a:ext cx="2060521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solidFill>
                                <a:srgbClr val="FF800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rgbClr val="FF800A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FF800A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it-IT" sz="2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BD55CF4-3807-7145-8605-84E842E80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205" y="1032037"/>
                <a:ext cx="2060521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C1ECFC3-CC71-A34B-9F8E-7F445572FEA0}"/>
              </a:ext>
            </a:extLst>
          </p:cNvPr>
          <p:cNvSpPr txBox="1"/>
          <p:nvPr/>
        </p:nvSpPr>
        <p:spPr>
          <a:xfrm>
            <a:off x="3599066" y="116434"/>
            <a:ext cx="4993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Massive carbon star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893DBAC1-938E-BB41-A7B8-02665352CB81}"/>
              </a:ext>
            </a:extLst>
          </p:cNvPr>
          <p:cNvSpPr/>
          <p:nvPr/>
        </p:nvSpPr>
        <p:spPr>
          <a:xfrm rot="452777">
            <a:off x="7298761" y="3923881"/>
            <a:ext cx="2187548" cy="556598"/>
          </a:xfrm>
          <a:prstGeom prst="ellipse">
            <a:avLst/>
          </a:prstGeom>
          <a:solidFill>
            <a:srgbClr val="8BC1DA">
              <a:alpha val="33297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E4939FE-B1E5-234D-9D45-A517394B2CB1}"/>
                  </a:ext>
                </a:extLst>
              </p:cNvPr>
              <p:cNvSpPr txBox="1"/>
              <p:nvPr/>
            </p:nvSpPr>
            <p:spPr>
              <a:xfrm>
                <a:off x="4212261" y="4302122"/>
                <a:ext cx="89346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E4939FE-B1E5-234D-9D45-A517394B2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261" y="4302122"/>
                <a:ext cx="89346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e 25">
            <a:extLst>
              <a:ext uri="{FF2B5EF4-FFF2-40B4-BE49-F238E27FC236}">
                <a16:creationId xmlns:a16="http://schemas.microsoft.com/office/drawing/2014/main" id="{29BB5981-0B54-0242-BE01-C0C82D380C3E}"/>
              </a:ext>
            </a:extLst>
          </p:cNvPr>
          <p:cNvSpPr/>
          <p:nvPr/>
        </p:nvSpPr>
        <p:spPr>
          <a:xfrm rot="1455140">
            <a:off x="8144935" y="4078554"/>
            <a:ext cx="1347387" cy="308713"/>
          </a:xfrm>
          <a:prstGeom prst="ellipse">
            <a:avLst/>
          </a:prstGeom>
          <a:noFill/>
          <a:ln w="22225">
            <a:solidFill>
              <a:srgbClr val="CC0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07B469E8-E74E-7942-AD78-5E7203FFA9C1}"/>
                  </a:ext>
                </a:extLst>
              </p:cNvPr>
              <p:cNvSpPr txBox="1"/>
              <p:nvPr/>
            </p:nvSpPr>
            <p:spPr>
              <a:xfrm>
                <a:off x="7935335" y="3564168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CC00B5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it-IT" sz="1600" b="0" i="1" smtClean="0">
                          <a:solidFill>
                            <a:srgbClr val="CC00B5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it-IT" sz="1600" dirty="0">
                  <a:solidFill>
                    <a:srgbClr val="CC00B5"/>
                  </a:solidFill>
                </a:endParaRP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07B469E8-E74E-7942-AD78-5E7203FFA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335" y="3564168"/>
                <a:ext cx="914400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egnaposto data 14">
            <a:extLst>
              <a:ext uri="{FF2B5EF4-FFF2-40B4-BE49-F238E27FC236}">
                <a16:creationId xmlns:a16="http://schemas.microsoft.com/office/drawing/2014/main" id="{9537CEF4-3D81-950C-ABE2-2EFA840A2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D9E318C-2F74-AC67-CD48-49C32C7A3303}"/>
              </a:ext>
            </a:extLst>
          </p:cNvPr>
          <p:cNvSpPr txBox="1"/>
          <p:nvPr/>
        </p:nvSpPr>
        <p:spPr>
          <a:xfrm>
            <a:off x="2809563" y="990901"/>
            <a:ext cx="257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800A"/>
                </a:solidFill>
              </a:rPr>
              <a:t>Fit</a:t>
            </a:r>
            <a:r>
              <a:rPr lang="it-IT" dirty="0">
                <a:solidFill>
                  <a:srgbClr val="FF800A"/>
                </a:solidFill>
              </a:rPr>
              <a:t>   </a:t>
            </a:r>
          </a:p>
          <a:p>
            <a:r>
              <a:rPr lang="it-IT" dirty="0">
                <a:solidFill>
                  <a:srgbClr val="FF800A"/>
                </a:solidFill>
              </a:rPr>
              <a:t> </a:t>
            </a:r>
            <a:r>
              <a:rPr lang="it-IT" dirty="0">
                <a:solidFill>
                  <a:schemeClr val="accent1"/>
                </a:solidFill>
              </a:rPr>
              <a:t>Stellar </a:t>
            </a:r>
            <a:r>
              <a:rPr lang="it-IT" dirty="0" err="1">
                <a:solidFill>
                  <a:schemeClr val="accent1"/>
                </a:solidFill>
              </a:rPr>
              <a:t>modelling</a:t>
            </a:r>
            <a:r>
              <a:rPr lang="it-IT" dirty="0">
                <a:solidFill>
                  <a:schemeClr val="accent1"/>
                </a:solidFill>
              </a:rPr>
              <a:t> </a:t>
            </a:r>
          </a:p>
          <a:p>
            <a:endParaRPr lang="it-IT" dirty="0">
              <a:solidFill>
                <a:srgbClr val="FF80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5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  <p:bldP spid="27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B58673-C6E9-ECA4-D39D-5F5104019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pic>
        <p:nvPicPr>
          <p:cNvPr id="5" name="Video 17" title="Stelle nel cielo">
            <a:hlinkClick r:id="" action="ppaction://media"/>
            <a:extLst>
              <a:ext uri="{FF2B5EF4-FFF2-40B4-BE49-F238E27FC236}">
                <a16:creationId xmlns:a16="http://schemas.microsoft.com/office/drawing/2014/main" id="{AE528C85-DFD8-B650-13FD-1167DEFCE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854" y="358025"/>
            <a:ext cx="12215853" cy="129932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324CD68-C4CC-FAAC-A9C6-8A6EED797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958" y="515191"/>
            <a:ext cx="7986713" cy="784129"/>
          </a:xfrm>
        </p:spPr>
        <p:txBody>
          <a:bodyPr anchor="b">
            <a:normAutofit/>
          </a:bodyPr>
          <a:lstStyle/>
          <a:p>
            <a:r>
              <a:rPr lang="en-A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 can learn with this analysis?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D01CB788-E42A-FF3D-5669-3C61D20187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167" y="2388625"/>
                <a:ext cx="11167666" cy="42962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+mj-lt"/>
                  <a:buAutoNum type="arabicPeriod"/>
                </a:pP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 loss rates at the Tip-AGB for massive carbon stars (</a:t>
                </a:r>
                <a14:m>
                  <m:oMath xmlns:m="http://schemas.openxmlformats.org/officeDocument/2006/math">
                    <m:r>
                      <a:rPr lang="it-IT" sz="2500" i="1">
                        <a:latin typeface="Cambria Math" panose="02040503050406030204" pitchFamily="18" charset="0"/>
                      </a:rPr>
                      <m:t>2−3</m:t>
                    </m:r>
                    <m:sSub>
                      <m:sSub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predicted by stellar evolution modelling (</a:t>
                </a:r>
                <a14:m>
                  <m:oMath xmlns:m="http://schemas.openxmlformats.org/officeDocument/2006/math">
                    <m:r>
                      <a:rPr lang="it-IT" sz="25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AU" sz="25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5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AU" sz="25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AU" sz="2500" b="1" i="1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sSub>
                      <m:sSubPr>
                        <m:ctrlPr>
                          <a:rPr lang="en-AU" sz="25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5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AU" sz="2500" b="1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AU" sz="25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500" b="1" i="1">
                        <a:latin typeface="Cambria Math" panose="02040503050406030204" pitchFamily="18" charset="0"/>
                      </a:rPr>
                      <m:t>𝒚𝒓</m:t>
                    </m:r>
                  </m:oMath>
                </a14:m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AU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in good agreement with the observational data available for post-AGB stars;</a:t>
                </a:r>
                <a:b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AU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dust that we see now was not released at the Tip-AGB, rather during a </a:t>
                </a:r>
                <a:r>
                  <a:rPr lang="en-AU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later stage, </a:t>
                </a: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it-IT" sz="2500" i="1">
                        <a:latin typeface="Cambria Math" panose="02040503050406030204" pitchFamily="18" charset="0"/>
                      </a:rPr>
                      <m:t>=3500−4000</m:t>
                    </m:r>
                    <m:r>
                      <a:rPr lang="it-IT" sz="25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b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AU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</a:t>
                </a:r>
                <a:endParaRPr lang="en-AU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decline of the mass loss rate after the Tip is characterized by a </a:t>
                </a:r>
                <a:r>
                  <a:rPr lang="en-AU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softer slope </a:t>
                </a: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the effective temperature, in comparison to the standard prescription for mass loss used for carbon rich AGB stars.</a:t>
                </a:r>
              </a:p>
            </p:txBody>
          </p:sp>
        </mc:Choice>
        <mc:Fallback xmlns="">
          <p:sp>
            <p:nvSpPr>
              <p:cNvPr id="9" name="Segnaposto contenuto 2">
                <a:extLst>
                  <a:ext uri="{FF2B5EF4-FFF2-40B4-BE49-F238E27FC236}">
                    <a16:creationId xmlns:a16="http://schemas.microsoft.com/office/drawing/2014/main" id="{D01CB788-E42A-FF3D-5669-3C61D2018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67" y="2388625"/>
                <a:ext cx="11167666" cy="4296242"/>
              </a:xfrm>
              <a:prstGeom prst="rect">
                <a:avLst/>
              </a:prstGeom>
              <a:blipFill>
                <a:blip r:embed="rId5"/>
                <a:stretch>
                  <a:fillRect l="-795" t="-2360" r="-14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2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9093909-E9A3-9F6F-E204-92E69C4F4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169"/>
          <a:stretch/>
        </p:blipFill>
        <p:spPr bwMode="auto">
          <a:xfrm>
            <a:off x="600216" y="-1"/>
            <a:ext cx="11588329" cy="6857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flat"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CF342B6-A813-BF4C-A51A-D7E36A7B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448536"/>
            <a:ext cx="3874686" cy="941801"/>
          </a:xfrm>
        </p:spPr>
        <p:txBody>
          <a:bodyPr>
            <a:normAutofit/>
          </a:bodyPr>
          <a:lstStyle/>
          <a:p>
            <a:r>
              <a:rPr lang="en-AU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13BE2EE-8B32-F630-35D8-C3C1077C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-5400000">
            <a:off x="-790169" y="1057083"/>
            <a:ext cx="2187303" cy="365125"/>
          </a:xfrm>
        </p:spPr>
        <p:txBody>
          <a:bodyPr>
            <a:normAutofit fontScale="92500"/>
          </a:bodyPr>
          <a:lstStyle/>
          <a:p>
            <a:pPr algn="r">
              <a:spcAft>
                <a:spcPts val="600"/>
              </a:spcAft>
            </a:pPr>
            <a:r>
              <a:rPr lang="it-IT">
                <a:solidFill>
                  <a:schemeClr val="bg1"/>
                </a:solidFill>
              </a:rPr>
              <a:t>22/06/22, 13th Torino Workshop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78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5FEF5C-58B8-C749-BE8F-7240CCA4A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91" y="1400523"/>
            <a:ext cx="5639247" cy="5108133"/>
          </a:xfrm>
        </p:spPr>
        <p:txBody>
          <a:bodyPr anchor="ctr">
            <a:noAutofit/>
          </a:bodyPr>
          <a:lstStyle/>
          <a:p>
            <a:r>
              <a:rPr lang="en-AU" sz="2500" dirty="0">
                <a:solidFill>
                  <a:schemeClr val="bg1"/>
                </a:solidFill>
              </a:rPr>
              <a:t>Why study post-AGB stars?</a:t>
            </a:r>
          </a:p>
          <a:p>
            <a:endParaRPr lang="en-AU" sz="1000" dirty="0">
              <a:solidFill>
                <a:schemeClr val="bg1"/>
              </a:solidFill>
            </a:endParaRPr>
          </a:p>
          <a:p>
            <a:r>
              <a:rPr lang="en-AU" sz="2500" dirty="0">
                <a:solidFill>
                  <a:schemeClr val="bg1"/>
                </a:solidFill>
              </a:rPr>
              <a:t>Characteristics of the sample</a:t>
            </a:r>
          </a:p>
          <a:p>
            <a:pPr marL="0" indent="0">
              <a:buNone/>
            </a:pPr>
            <a:r>
              <a:rPr lang="en-AU" sz="1000" dirty="0"/>
              <a:t>.</a:t>
            </a:r>
          </a:p>
          <a:p>
            <a:r>
              <a:rPr lang="en-AU" sz="2500" dirty="0">
                <a:solidFill>
                  <a:schemeClr val="bg1"/>
                </a:solidFill>
              </a:rPr>
              <a:t>Methodology</a:t>
            </a:r>
          </a:p>
          <a:p>
            <a:endParaRPr lang="en-AU" sz="1000" dirty="0">
              <a:solidFill>
                <a:schemeClr val="bg1"/>
              </a:solidFill>
            </a:endParaRPr>
          </a:p>
          <a:p>
            <a:r>
              <a:rPr lang="en-AU" sz="2500" dirty="0">
                <a:solidFill>
                  <a:schemeClr val="bg1"/>
                </a:solidFill>
              </a:rPr>
              <a:t>Discussion focus on:</a:t>
            </a:r>
          </a:p>
          <a:p>
            <a:pPr lvl="1">
              <a:buFont typeface="Wingdings" pitchFamily="2" charset="2"/>
              <a:buChar char="Ø"/>
            </a:pPr>
            <a:r>
              <a:rPr lang="en-AU" sz="2500" dirty="0">
                <a:solidFill>
                  <a:schemeClr val="bg1"/>
                </a:solidFill>
              </a:rPr>
              <a:t>Intermediate mass carbon stars </a:t>
            </a:r>
          </a:p>
          <a:p>
            <a:pPr lvl="1">
              <a:buFont typeface="Wingdings" pitchFamily="2" charset="2"/>
              <a:buChar char="Ø"/>
            </a:pPr>
            <a:r>
              <a:rPr lang="en-AU" sz="2500" dirty="0">
                <a:solidFill>
                  <a:schemeClr val="bg1"/>
                </a:solidFill>
              </a:rPr>
              <a:t> low mass carbon stars </a:t>
            </a:r>
          </a:p>
          <a:p>
            <a:pPr lvl="1">
              <a:buFont typeface="Wingdings" pitchFamily="2" charset="2"/>
              <a:buChar char="Ø"/>
            </a:pPr>
            <a:r>
              <a:rPr lang="en-AU" sz="2500" dirty="0">
                <a:solidFill>
                  <a:schemeClr val="bg1"/>
                </a:solidFill>
              </a:rPr>
              <a:t>oxygen rich stars </a:t>
            </a:r>
          </a:p>
          <a:p>
            <a:pPr marL="457200" lvl="1" indent="0">
              <a:buNone/>
            </a:pPr>
            <a:endParaRPr lang="en-A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38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20E3BDB5-AB21-96E7-0252-14EBCA3316D0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7A4F97-F45C-0D4A-ABDB-6C1C7B2B674C}"/>
              </a:ext>
            </a:extLst>
          </p:cNvPr>
          <p:cNvSpPr/>
          <p:nvPr/>
        </p:nvSpPr>
        <p:spPr>
          <a:xfrm>
            <a:off x="399393" y="4361793"/>
            <a:ext cx="4193628" cy="357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A6A198F-7B6C-EC43-9DBF-7DD9B1816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9" b="18136"/>
          <a:stretch/>
        </p:blipFill>
        <p:spPr>
          <a:xfrm>
            <a:off x="279295" y="969790"/>
            <a:ext cx="5989746" cy="5744948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451C788-C8E8-604D-B3C9-F98D9EDB9C6F}"/>
              </a:ext>
            </a:extLst>
          </p:cNvPr>
          <p:cNvSpPr txBox="1"/>
          <p:nvPr/>
        </p:nvSpPr>
        <p:spPr>
          <a:xfrm>
            <a:off x="3346465" y="143262"/>
            <a:ext cx="5499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Low-mass carbon star</a:t>
            </a:r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9DACFBC6-D07C-254C-809C-861D8CDB9387}"/>
              </a:ext>
            </a:extLst>
          </p:cNvPr>
          <p:cNvSpPr/>
          <p:nvPr/>
        </p:nvSpPr>
        <p:spPr>
          <a:xfrm>
            <a:off x="1699750" y="5281565"/>
            <a:ext cx="605639" cy="357352"/>
          </a:xfrm>
          <a:prstGeom prst="rightArrow">
            <a:avLst>
              <a:gd name="adj1" fmla="val 42004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673FBED-4A9E-9A49-9317-857ABDBFD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71" r="4616" b="17554"/>
          <a:stretch/>
        </p:blipFill>
        <p:spPr>
          <a:xfrm>
            <a:off x="6074829" y="1180517"/>
            <a:ext cx="5695963" cy="5562256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67D794C-E7F5-7CC6-E9FA-3E83CAA1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65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0E3B954E-11F1-C2DA-3C00-DB90A72C334C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7A4F97-F45C-0D4A-ABDB-6C1C7B2B674C}"/>
              </a:ext>
            </a:extLst>
          </p:cNvPr>
          <p:cNvSpPr/>
          <p:nvPr/>
        </p:nvSpPr>
        <p:spPr>
          <a:xfrm>
            <a:off x="399393" y="4361793"/>
            <a:ext cx="4193628" cy="357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A88A243-1550-EF4D-9CCC-44B0B90E9F16}"/>
                  </a:ext>
                </a:extLst>
              </p:cNvPr>
              <p:cNvSpPr txBox="1"/>
              <p:nvPr/>
            </p:nvSpPr>
            <p:spPr>
              <a:xfrm>
                <a:off x="5248894" y="877280"/>
                <a:ext cx="6919353" cy="5569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endParaRPr lang="en-AU" sz="2500" dirty="0"/>
              </a:p>
              <a:p>
                <a:pPr marL="342900" indent="-342900">
                  <a:buFont typeface=".Apple Color Emoji UI"/>
                  <a:buChar char="❌"/>
                </a:pPr>
                <a:r>
                  <a:rPr lang="en-AU" sz="2500" dirty="0"/>
                  <a:t> </a:t>
                </a: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is necessary a correction of the mass  loss rate at the tip of the AGB phase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sSub>
                      <m:sSubPr>
                        <m:ctrlPr>
                          <a:rPr lang="en-AU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AU" sz="25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500" i="1">
                        <a:latin typeface="Cambria Math" panose="02040503050406030204" pitchFamily="18" charset="0"/>
                      </a:rPr>
                      <m:t>𝑦𝑟</m:t>
                    </m:r>
                    <m:r>
                      <a:rPr lang="en-AU" sz="2500" i="1">
                        <a:latin typeface="Cambria Math" panose="02040503050406030204" pitchFamily="18" charset="0"/>
                      </a:rPr>
                      <m:t>→3−4 × </m:t>
                    </m:r>
                    <m:sSup>
                      <m:sSupPr>
                        <m:ctrlPr>
                          <a:rPr lang="en-AU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sSub>
                      <m:sSubPr>
                        <m:ctrlPr>
                          <a:rPr lang="en-AU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AU" sz="25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500" i="1">
                        <a:latin typeface="Cambria Math" panose="02040503050406030204" pitchFamily="18" charset="0"/>
                      </a:rPr>
                      <m:t>𝑦𝑟</m:t>
                    </m:r>
                  </m:oMath>
                </a14:m>
                <a:endParaRPr lang="en-AU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.Apple Color Emoji UI"/>
                  <a:buChar char="✅"/>
                </a:pPr>
                <a:endParaRPr lang="en-AU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.Apple Color Emoji UI"/>
                  <a:buChar char="✅"/>
                </a:pP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dust responsible for the observed infrared excess  was not </a:t>
                </a:r>
                <a:r>
                  <a:rPr lang="en-AU" sz="2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releaased</a:t>
                </a: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the Tip-AGB but in a </a:t>
                </a:r>
                <a:r>
                  <a:rPr lang="en-AU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later stage, </a:t>
                </a: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AU" sz="25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AU" sz="2500" i="1">
                        <a:latin typeface="Cambria Math" panose="02040503050406030204" pitchFamily="18" charset="0"/>
                      </a:rPr>
                      <m:t>=3500−4000</m:t>
                    </m:r>
                    <m:r>
                      <a:rPr lang="en-AU" sz="25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AU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.Apple Color Emoji UI"/>
                  <a:buChar char="✅"/>
                </a:pPr>
                <a:endParaRPr lang="en-AU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.Apple Color Emoji UI"/>
                  <a:buChar char="✅"/>
                </a:pP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decline of the mass loss rate after the Tip is characterized by a </a:t>
                </a:r>
                <a:r>
                  <a:rPr lang="en-AU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softer slope </a:t>
                </a: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the effective temperature, in comparison to the standard prescription for mass loss used for carbon rich AGB stars.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A88A243-1550-EF4D-9CCC-44B0B90E9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8894" y="877280"/>
                <a:ext cx="6919353" cy="5569282"/>
              </a:xfrm>
              <a:prstGeom prst="rect">
                <a:avLst/>
              </a:prstGeom>
              <a:blipFill>
                <a:blip r:embed="rId2"/>
                <a:stretch>
                  <a:fillRect l="-1832" r="-1465" b="-18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27955F-7DDF-9844-903A-2255F259B1FC}"/>
              </a:ext>
            </a:extLst>
          </p:cNvPr>
          <p:cNvSpPr txBox="1"/>
          <p:nvPr/>
        </p:nvSpPr>
        <p:spPr>
          <a:xfrm>
            <a:off x="3346465" y="143262"/>
            <a:ext cx="5499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Low-mass carbon star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AF6DD29-69E6-BE4C-B0A9-B309F9DE1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" t="11251" r="4135" b="18095"/>
          <a:stretch/>
        </p:blipFill>
        <p:spPr>
          <a:xfrm>
            <a:off x="12207" y="1239190"/>
            <a:ext cx="5386028" cy="5220036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81C8AD7-EAF2-3D2F-30C0-1FF75F36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01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F629E043-E6FE-15BF-F558-DA717CBCF5E4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7A4F97-F45C-0D4A-ABDB-6C1C7B2B674C}"/>
              </a:ext>
            </a:extLst>
          </p:cNvPr>
          <p:cNvSpPr/>
          <p:nvPr/>
        </p:nvSpPr>
        <p:spPr>
          <a:xfrm>
            <a:off x="399393" y="4361793"/>
            <a:ext cx="4193628" cy="357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A6A198F-7B6C-EC43-9DBF-7DD9B1816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49" b="18136"/>
          <a:stretch/>
        </p:blipFill>
        <p:spPr>
          <a:xfrm>
            <a:off x="402683" y="903461"/>
            <a:ext cx="5989746" cy="5744948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451C788-C8E8-604D-B3C9-F98D9EDB9C6F}"/>
              </a:ext>
            </a:extLst>
          </p:cNvPr>
          <p:cNvSpPr txBox="1"/>
          <p:nvPr/>
        </p:nvSpPr>
        <p:spPr>
          <a:xfrm>
            <a:off x="4544838" y="119557"/>
            <a:ext cx="3102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Oxygen star</a:t>
            </a:r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9DACFBC6-D07C-254C-809C-861D8CDB9387}"/>
              </a:ext>
            </a:extLst>
          </p:cNvPr>
          <p:cNvSpPr/>
          <p:nvPr/>
        </p:nvSpPr>
        <p:spPr>
          <a:xfrm rot="7206299">
            <a:off x="2451223" y="4356869"/>
            <a:ext cx="605639" cy="350258"/>
          </a:xfrm>
          <a:prstGeom prst="rightArrow">
            <a:avLst>
              <a:gd name="adj1" fmla="val 42004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1A95091-7C3E-374B-8DB4-D7A6D1BF2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8" t="11256" r="5762" b="18587"/>
          <a:stretch/>
        </p:blipFill>
        <p:spPr>
          <a:xfrm>
            <a:off x="6331812" y="1239160"/>
            <a:ext cx="5457505" cy="54092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B250A84-75ED-DF46-A560-BD76D8F1D3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2" t="50036" r="62039" b="28830"/>
          <a:stretch/>
        </p:blipFill>
        <p:spPr>
          <a:xfrm>
            <a:off x="7100888" y="4310775"/>
            <a:ext cx="1368081" cy="16425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Segnaposto data 7">
            <a:extLst>
              <a:ext uri="{FF2B5EF4-FFF2-40B4-BE49-F238E27FC236}">
                <a16:creationId xmlns:a16="http://schemas.microsoft.com/office/drawing/2014/main" id="{5B234A75-6B77-25FF-5B08-9EC059308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20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00CE3E52-C5B5-CAC2-111A-6E470CE98728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7A4F97-F45C-0D4A-ABDB-6C1C7B2B674C}"/>
              </a:ext>
            </a:extLst>
          </p:cNvPr>
          <p:cNvSpPr/>
          <p:nvPr/>
        </p:nvSpPr>
        <p:spPr>
          <a:xfrm>
            <a:off x="399393" y="4361793"/>
            <a:ext cx="4193628" cy="357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A88A243-1550-EF4D-9CCC-44B0B90E9F16}"/>
                  </a:ext>
                </a:extLst>
              </p:cNvPr>
              <p:cNvSpPr txBox="1"/>
              <p:nvPr/>
            </p:nvSpPr>
            <p:spPr>
              <a:xfrm>
                <a:off x="5433575" y="1509812"/>
                <a:ext cx="6684574" cy="42257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AU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.Apple Color Emoji UI"/>
                  <a:buChar char="✅"/>
                </a:pP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standard mass loss relation used for the oxygen rich AGB stars </a:t>
                </a:r>
                <a:r>
                  <a:rPr lang="it-IT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it-IT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Blöcker</a:t>
                </a:r>
                <a:r>
                  <a:rPr lang="it-IT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1995)</a:t>
                </a: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AU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.Apple Color Emoji UI"/>
                  <a:buChar char="✅"/>
                </a:pP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mass </a:t>
                </a:r>
                <a:r>
                  <a:rPr lang="it-IT" sz="2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</a:t>
                </a:r>
                <a:r>
                  <a:rPr lang="it-IT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rate </a:t>
                </a:r>
                <a:r>
                  <a:rPr lang="it-IT" sz="2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it-IT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</a:t>
                </a:r>
                <a:r>
                  <a:rPr lang="it-IT" sz="2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tip</a:t>
                </a:r>
                <a:r>
                  <a:rPr lang="it-IT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the AGB </a:t>
                </a:r>
                <a:r>
                  <a:rPr lang="it-IT" sz="2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lang="it-IT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equal to </a:t>
                </a:r>
                <a14:m>
                  <m:oMath xmlns:m="http://schemas.openxmlformats.org/officeDocument/2006/math">
                    <m:r>
                      <a:rPr lang="it-IT" sz="25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5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sSub>
                      <m:sSub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it-IT" sz="25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500" i="1">
                        <a:latin typeface="Cambria Math" panose="02040503050406030204" pitchFamily="18" charset="0"/>
                      </a:rPr>
                      <m:t>𝑦𝑟</m:t>
                    </m:r>
                  </m:oMath>
                </a14:m>
                <a:endParaRPr lang="it-IT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AU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.Apple Color Emoji UI"/>
                  <a:buChar char="✅"/>
                </a:pP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dust that we see from the photometry was not released at the Tip-AGB but in a </a:t>
                </a:r>
                <a:r>
                  <a:rPr lang="en-AU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later stage, </a:t>
                </a:r>
                <a:r>
                  <a:rPr lang="en-AU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</a:t>
                </a:r>
                <a:r>
                  <a:rPr lang="it-IT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5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it-IT" sz="25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500" i="1" smtClean="0">
                        <a:latin typeface="Cambria Math" panose="02040503050406030204" pitchFamily="18" charset="0"/>
                      </a:rPr>
                      <m:t>3500−</m:t>
                    </m:r>
                    <m:r>
                      <a:rPr lang="it-IT" sz="2500" i="1"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5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it-IT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9A88A243-1550-EF4D-9CCC-44B0B90E9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575" y="1509812"/>
                <a:ext cx="6684574" cy="4225709"/>
              </a:xfrm>
              <a:prstGeom prst="rect">
                <a:avLst/>
              </a:prstGeom>
              <a:blipFill>
                <a:blip r:embed="rId2"/>
                <a:stretch>
                  <a:fillRect l="-17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ECF17915-A703-1448-9090-2E01AD537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" t="11257" r="5424" b="18070"/>
          <a:stretch/>
        </p:blipFill>
        <p:spPr>
          <a:xfrm>
            <a:off x="73851" y="1296227"/>
            <a:ext cx="5359724" cy="522003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8BB5FB1-0F0B-8F46-A782-E64844CE642F}"/>
              </a:ext>
            </a:extLst>
          </p:cNvPr>
          <p:cNvSpPr txBox="1"/>
          <p:nvPr/>
        </p:nvSpPr>
        <p:spPr>
          <a:xfrm>
            <a:off x="4544838" y="119557"/>
            <a:ext cx="3102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Oxygen star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04E2B4A-8970-F856-C23C-52C7AA9D1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82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magine che contiene oggetto da esterni, stella, notte, cielo notturno&#10;&#10;Descrizione generata automaticamente">
            <a:extLst>
              <a:ext uri="{FF2B5EF4-FFF2-40B4-BE49-F238E27FC236}">
                <a16:creationId xmlns:a16="http://schemas.microsoft.com/office/drawing/2014/main" id="{E8FA10E7-627D-7337-A2A0-91722E1D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0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18119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263405B-8295-A0CA-D474-73DFD4604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180" y="180020"/>
            <a:ext cx="7603815" cy="10629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Conclusions.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2">
                <a:extLst>
                  <a:ext uri="{FF2B5EF4-FFF2-40B4-BE49-F238E27FC236}">
                    <a16:creationId xmlns:a16="http://schemas.microsoft.com/office/drawing/2014/main" id="{AAC4EA8A-2CDF-3F08-52B1-C66BAFC7FD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5177" y="1400167"/>
                <a:ext cx="7718118" cy="42560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/>
                <a:r>
                  <a:rPr lang="en-US" sz="2500" dirty="0"/>
                  <a:t>The dust currently surrounding post-AGB stars was not released at the Tip-AGB but in a </a:t>
                </a:r>
                <a:r>
                  <a:rPr lang="en-US" sz="2500" b="1" dirty="0"/>
                  <a:t>later stage, </a:t>
                </a:r>
                <a:r>
                  <a:rPr lang="en-US" sz="2500" dirty="0"/>
                  <a:t>when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=3500−4000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500" dirty="0"/>
                  <a:t>;</a:t>
                </a:r>
              </a:p>
              <a:p>
                <a:pPr marL="457200"/>
                <a:r>
                  <a:rPr lang="en-US" sz="2500" dirty="0"/>
                  <a:t>For </a:t>
                </a:r>
                <a:r>
                  <a:rPr lang="en-US" sz="2500" b="1" dirty="0"/>
                  <a:t>oxygen</a:t>
                </a:r>
                <a:r>
                  <a:rPr lang="en-US" sz="2500" dirty="0"/>
                  <a:t> rich stars we confirm the standard relation used during the AGB phase and also the mass loss rate at the Tip;</a:t>
                </a:r>
              </a:p>
              <a:p>
                <a:pPr marL="457200"/>
                <a:r>
                  <a:rPr lang="en-US" sz="2500" dirty="0"/>
                  <a:t>For </a:t>
                </a:r>
                <a:r>
                  <a:rPr lang="en-US" sz="2500" b="1" dirty="0"/>
                  <a:t>carbon</a:t>
                </a:r>
                <a:r>
                  <a:rPr lang="en-US" sz="2500" dirty="0"/>
                  <a:t> stars the mass loss declines after the Tip with a slope softer dependent on the effective temperature than expected from the standard stellar evolution modelling; </a:t>
                </a:r>
              </a:p>
              <a:p>
                <a:pPr marL="457200"/>
                <a:r>
                  <a:rPr lang="en-US" sz="2500" dirty="0"/>
                  <a:t>For </a:t>
                </a:r>
                <a:r>
                  <a:rPr lang="en-US" sz="2500" b="1" dirty="0"/>
                  <a:t>low-mass carbon </a:t>
                </a:r>
                <a:r>
                  <a:rPr lang="en-US" sz="2500" dirty="0"/>
                  <a:t>stars a correction of the mass loss rate at the tip of the AGB phase of a factor ~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500" b="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500" b="0" i="0"/>
                      <m:t> </m:t>
                    </m:r>
                    <m:r>
                      <m:rPr>
                        <m:nor/>
                      </m:rPr>
                      <a:rPr lang="en-US" sz="2500" b="0" i="0"/>
                      <m:t>is</m:t>
                    </m:r>
                    <m:r>
                      <m:rPr>
                        <m:nor/>
                      </m:rPr>
                      <a:rPr lang="en-US" sz="2500" b="0" i="0"/>
                      <m:t> </m:t>
                    </m:r>
                    <m:r>
                      <m:rPr>
                        <m:nor/>
                      </m:rPr>
                      <a:rPr lang="en-US" sz="2500" b="0" i="0"/>
                      <m:t>required</m:t>
                    </m:r>
                  </m:oMath>
                </a14:m>
                <a:r>
                  <a:rPr lang="en-US" sz="2500" dirty="0"/>
                  <a:t>.</a:t>
                </a:r>
              </a:p>
              <a:p>
                <a:pPr marL="0"/>
                <a:endParaRPr lang="en-US" sz="2500" dirty="0"/>
              </a:p>
              <a:p>
                <a:pPr marL="457200"/>
                <a:endParaRPr lang="en-US" sz="2500" dirty="0"/>
              </a:p>
            </p:txBody>
          </p:sp>
        </mc:Choice>
        <mc:Fallback xmlns="">
          <p:sp>
            <p:nvSpPr>
              <p:cNvPr id="5" name="Segnaposto contenuto 2">
                <a:extLst>
                  <a:ext uri="{FF2B5EF4-FFF2-40B4-BE49-F238E27FC236}">
                    <a16:creationId xmlns:a16="http://schemas.microsoft.com/office/drawing/2014/main" id="{AAC4EA8A-2CDF-3F08-52B1-C66BAFC7F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177" y="1400167"/>
                <a:ext cx="7718118" cy="4256087"/>
              </a:xfrm>
              <a:prstGeom prst="rect">
                <a:avLst/>
              </a:prstGeom>
              <a:blipFill>
                <a:blip r:embed="rId3"/>
                <a:stretch>
                  <a:fillRect t="-2083" r="-1480" b="-202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B62D40-84D5-2386-8635-3C4AE8B856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5624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22/06/22, 13th Torino Workshop</a:t>
            </a:r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41202E79-1236-4DF8-9921-F47A0B07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6001BA-6CB8-27A2-0203-5031B1FE0319}"/>
              </a:ext>
            </a:extLst>
          </p:cNvPr>
          <p:cNvSpPr txBox="1"/>
          <p:nvPr/>
        </p:nvSpPr>
        <p:spPr>
          <a:xfrm>
            <a:off x="5743575" y="2071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2839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mmagine che contiene oggetto da esterni, stella, notte, cielo notturno&#10;&#10;Descrizione generata automaticamente">
            <a:extLst>
              <a:ext uri="{FF2B5EF4-FFF2-40B4-BE49-F238E27FC236}">
                <a16:creationId xmlns:a16="http://schemas.microsoft.com/office/drawing/2014/main" id="{E8FA10E7-627D-7337-A2A0-91722E1D1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0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18119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263405B-8295-A0CA-D474-73DFD4604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889" y="180020"/>
            <a:ext cx="6784259" cy="10629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Future 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prospectives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AAC4EA8A-2CDF-3F08-52B1-C66BAFC7FD4E}"/>
              </a:ext>
            </a:extLst>
          </p:cNvPr>
          <p:cNvSpPr txBox="1">
            <a:spLocks/>
          </p:cNvSpPr>
          <p:nvPr/>
        </p:nvSpPr>
        <p:spPr>
          <a:xfrm>
            <a:off x="3445177" y="1400167"/>
            <a:ext cx="7718118" cy="4256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/>
            <a:endParaRPr lang="en-US" sz="25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B62D40-84D5-2386-8635-3C4AE8B856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5624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22/06/22, 13th Torino Workshop</a:t>
            </a:r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41202E79-1236-4DF8-9921-F47A0B07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6001BA-6CB8-27A2-0203-5031B1FE0319}"/>
              </a:ext>
            </a:extLst>
          </p:cNvPr>
          <p:cNvSpPr txBox="1"/>
          <p:nvPr/>
        </p:nvSpPr>
        <p:spPr>
          <a:xfrm>
            <a:off x="5743575" y="2071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38E1BD2B-4349-F7D2-22D8-38C1BCCEB15C}"/>
              </a:ext>
            </a:extLst>
          </p:cNvPr>
          <p:cNvSpPr txBox="1">
            <a:spLocks/>
          </p:cNvSpPr>
          <p:nvPr/>
        </p:nvSpPr>
        <p:spPr>
          <a:xfrm>
            <a:off x="4158226" y="1552567"/>
            <a:ext cx="7075948" cy="1876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200000"/>
              </a:lnSpc>
            </a:pPr>
            <a:r>
              <a:rPr lang="en-US" sz="2500" dirty="0"/>
              <a:t>Galaxy sample (from Kamath et al. 2022)</a:t>
            </a:r>
          </a:p>
          <a:p>
            <a:pPr marL="0"/>
            <a:r>
              <a:rPr lang="en-US" sz="2500" dirty="0"/>
              <a:t>Binary systems</a:t>
            </a:r>
          </a:p>
          <a:p>
            <a:pPr marL="457200"/>
            <a:endParaRPr lang="en-US" sz="2500" dirty="0"/>
          </a:p>
        </p:txBody>
      </p:sp>
      <p:pic>
        <p:nvPicPr>
          <p:cNvPr id="11" name="Video 17" title="Stelle nel cielo">
            <a:hlinkClick r:id="" action="ppaction://media"/>
            <a:extLst>
              <a:ext uri="{FF2B5EF4-FFF2-40B4-BE49-F238E27FC236}">
                <a16:creationId xmlns:a16="http://schemas.microsoft.com/office/drawing/2014/main" id="{767C5B68-329E-9176-1A8C-292A9539C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4151" y="3289134"/>
            <a:ext cx="5343525" cy="3067216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27851351-DBBE-22DF-C7B4-83937FF853B5}"/>
              </a:ext>
            </a:extLst>
          </p:cNvPr>
          <p:cNvSpPr txBox="1">
            <a:spLocks/>
          </p:cNvSpPr>
          <p:nvPr/>
        </p:nvSpPr>
        <p:spPr>
          <a:xfrm>
            <a:off x="7238187" y="4332374"/>
            <a:ext cx="4040101" cy="980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it-IT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4275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B7BDD4-257B-72C8-58E7-8B4DF0207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B3CACE-519F-9CB3-24E5-3835E68D5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 t="-1316" r="6483" b="1316"/>
          <a:stretch/>
        </p:blipFill>
        <p:spPr>
          <a:xfrm>
            <a:off x="139701" y="842407"/>
            <a:ext cx="6199599" cy="44354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45260E-AAEE-6A5B-667E-C933523C221F}"/>
              </a:ext>
            </a:extLst>
          </p:cNvPr>
          <p:cNvSpPr txBox="1"/>
          <p:nvPr/>
        </p:nvSpPr>
        <p:spPr>
          <a:xfrm>
            <a:off x="4813300" y="9906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current</a:t>
            </a:r>
            <a:endParaRPr lang="it-IT" sz="1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068868-68ED-0007-B012-4F2D1A960792}"/>
              </a:ext>
            </a:extLst>
          </p:cNvPr>
          <p:cNvSpPr txBox="1"/>
          <p:nvPr/>
        </p:nvSpPr>
        <p:spPr>
          <a:xfrm>
            <a:off x="4201700" y="977899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onset</a:t>
            </a:r>
            <a:endParaRPr lang="it-IT" sz="1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DE177A6-C11E-FF63-A637-F8920FC39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" t="11257" r="6743" b="18989"/>
          <a:stretch/>
        </p:blipFill>
        <p:spPr>
          <a:xfrm>
            <a:off x="6431245" y="674132"/>
            <a:ext cx="5633754" cy="55363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39154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547B9F-6277-3B88-B723-7919F4F6F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83A283-DE8A-BD23-9824-2B733220F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" t="10001" r="4886" b="18541"/>
          <a:stretch/>
        </p:blipFill>
        <p:spPr>
          <a:xfrm>
            <a:off x="3124200" y="-175022"/>
            <a:ext cx="7023100" cy="69766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BDA9A9-425B-E4BA-0220-681C57BFB2C9}"/>
              </a:ext>
            </a:extLst>
          </p:cNvPr>
          <p:cNvSpPr txBox="1"/>
          <p:nvPr/>
        </p:nvSpPr>
        <p:spPr>
          <a:xfrm>
            <a:off x="8699500" y="12573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Wise</a:t>
            </a:r>
            <a:r>
              <a:rPr lang="it-IT" dirty="0"/>
              <a:t> 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016714-2989-FB10-0BEB-DFAD01BA5FEA}"/>
              </a:ext>
            </a:extLst>
          </p:cNvPr>
          <p:cNvSpPr txBox="1"/>
          <p:nvPr/>
        </p:nvSpPr>
        <p:spPr>
          <a:xfrm>
            <a:off x="8877300" y="16197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Mips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C979C9-8A12-8DCA-39B2-E2911E77C77F}"/>
              </a:ext>
            </a:extLst>
          </p:cNvPr>
          <p:cNvSpPr txBox="1"/>
          <p:nvPr/>
        </p:nvSpPr>
        <p:spPr>
          <a:xfrm>
            <a:off x="8042277" y="22277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Wise</a:t>
            </a:r>
            <a:r>
              <a:rPr lang="it-IT" dirty="0"/>
              <a:t> 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56DD478-003E-D8ED-05BA-3858D7DDB0C6}"/>
              </a:ext>
            </a:extLst>
          </p:cNvPr>
          <p:cNvSpPr txBox="1"/>
          <p:nvPr/>
        </p:nvSpPr>
        <p:spPr>
          <a:xfrm>
            <a:off x="7658100" y="2644696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Irac</a:t>
            </a:r>
            <a:r>
              <a:rPr lang="it-IT" dirty="0"/>
              <a:t> (8µ)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AA1A4B-064D-EADD-B3CA-EA76618DC66A}"/>
              </a:ext>
            </a:extLst>
          </p:cNvPr>
          <p:cNvSpPr txBox="1"/>
          <p:nvPr/>
        </p:nvSpPr>
        <p:spPr>
          <a:xfrm>
            <a:off x="6883400" y="4207391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Irac</a:t>
            </a:r>
            <a:r>
              <a:rPr lang="it-IT" dirty="0"/>
              <a:t> (5,6µ)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244DFE-B118-C54E-4F73-15B3AA718AFD}"/>
              </a:ext>
            </a:extLst>
          </p:cNvPr>
          <p:cNvSpPr txBox="1"/>
          <p:nvPr/>
        </p:nvSpPr>
        <p:spPr>
          <a:xfrm>
            <a:off x="5880100" y="4927600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Irac</a:t>
            </a:r>
            <a:r>
              <a:rPr lang="it-IT" dirty="0"/>
              <a:t> (4,5µ)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E19F36C-FA61-0B62-6139-41BF4171E862}"/>
              </a:ext>
            </a:extLst>
          </p:cNvPr>
          <p:cNvSpPr txBox="1"/>
          <p:nvPr/>
        </p:nvSpPr>
        <p:spPr>
          <a:xfrm>
            <a:off x="6259209" y="522184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Wise</a:t>
            </a:r>
            <a:r>
              <a:rPr lang="it-IT" dirty="0"/>
              <a:t> 2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6782684-E9CF-6A44-A828-BA1E0A10BCCB}"/>
              </a:ext>
            </a:extLst>
          </p:cNvPr>
          <p:cNvSpPr txBox="1"/>
          <p:nvPr/>
        </p:nvSpPr>
        <p:spPr>
          <a:xfrm>
            <a:off x="5842000" y="417460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Wise</a:t>
            </a:r>
            <a:r>
              <a:rPr lang="it-IT" dirty="0"/>
              <a:t> 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A68F811-4623-1DB1-B940-C9D14FB86154}"/>
              </a:ext>
            </a:extLst>
          </p:cNvPr>
          <p:cNvSpPr txBox="1"/>
          <p:nvPr/>
        </p:nvSpPr>
        <p:spPr>
          <a:xfrm>
            <a:off x="5605159" y="3892550"/>
            <a:ext cx="146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Irac</a:t>
            </a:r>
            <a:r>
              <a:rPr lang="it-IT" dirty="0"/>
              <a:t> (3,6µ)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24482B3-78FC-186D-320F-9CC493AC92BA}"/>
              </a:ext>
            </a:extLst>
          </p:cNvPr>
          <p:cNvSpPr txBox="1"/>
          <p:nvPr/>
        </p:nvSpPr>
        <p:spPr>
          <a:xfrm>
            <a:off x="5880100" y="230054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K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A94BF9D-684D-5A48-DB1F-0417E4BFF13D}"/>
              </a:ext>
            </a:extLst>
          </p:cNvPr>
          <p:cNvSpPr txBox="1"/>
          <p:nvPr/>
        </p:nvSpPr>
        <p:spPr>
          <a:xfrm>
            <a:off x="5638800" y="152214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335224A-81B2-FDF8-9165-75258F1B4160}"/>
              </a:ext>
            </a:extLst>
          </p:cNvPr>
          <p:cNvSpPr txBox="1"/>
          <p:nvPr/>
        </p:nvSpPr>
        <p:spPr>
          <a:xfrm>
            <a:off x="5458164" y="837976"/>
            <a:ext cx="29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J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0D5D04F-1000-A6F0-48DD-E0D25FCCB51D}"/>
              </a:ext>
            </a:extLst>
          </p:cNvPr>
          <p:cNvSpPr txBox="1"/>
          <p:nvPr/>
        </p:nvSpPr>
        <p:spPr>
          <a:xfrm>
            <a:off x="5164173" y="523135"/>
            <a:ext cx="29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F1CBC1C-050A-38B5-4BFA-FCE52501A0B9}"/>
              </a:ext>
            </a:extLst>
          </p:cNvPr>
          <p:cNvSpPr txBox="1"/>
          <p:nvPr/>
        </p:nvSpPr>
        <p:spPr>
          <a:xfrm>
            <a:off x="4991777" y="468644"/>
            <a:ext cx="29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E36BF7E-CE3B-B292-AB49-088DFC3A0C63}"/>
              </a:ext>
            </a:extLst>
          </p:cNvPr>
          <p:cNvSpPr txBox="1"/>
          <p:nvPr/>
        </p:nvSpPr>
        <p:spPr>
          <a:xfrm>
            <a:off x="4730482" y="107816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1E1A0C5-AE4F-3B19-BD5B-2AFAABEF66E4}"/>
              </a:ext>
            </a:extLst>
          </p:cNvPr>
          <p:cNvSpPr txBox="1"/>
          <p:nvPr/>
        </p:nvSpPr>
        <p:spPr>
          <a:xfrm>
            <a:off x="4533901" y="280396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09167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3">
            <a:extLst>
              <a:ext uri="{FF2B5EF4-FFF2-40B4-BE49-F238E27FC236}">
                <a16:creationId xmlns:a16="http://schemas.microsoft.com/office/drawing/2014/main" id="{6443B0DE-B378-E606-8DB4-B3E034A9B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6242"/>
          <a:stretch/>
        </p:blipFill>
        <p:spPr>
          <a:xfrm>
            <a:off x="234303" y="1323671"/>
            <a:ext cx="6388711" cy="5083395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4DD709E5-4890-96EE-6533-858DE10D879A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A4948DC-D409-5244-8446-E53085D20528}"/>
              </a:ext>
            </a:extLst>
          </p:cNvPr>
          <p:cNvSpPr txBox="1"/>
          <p:nvPr/>
        </p:nvSpPr>
        <p:spPr>
          <a:xfrm>
            <a:off x="3428658" y="125818"/>
            <a:ext cx="5958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study post-AGB stars?</a:t>
            </a:r>
            <a:endParaRPr lang="en-AU" sz="4000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CE3FE6-B779-7F12-8035-3302E38F8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D6892FE-68FC-DC15-4623-C9AE16B2A95F}"/>
              </a:ext>
            </a:extLst>
          </p:cNvPr>
          <p:cNvSpPr txBox="1"/>
          <p:nvPr/>
        </p:nvSpPr>
        <p:spPr>
          <a:xfrm>
            <a:off x="6915150" y="1514794"/>
            <a:ext cx="4683323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2500" b="1" dirty="0"/>
              <a:t>1) </a:t>
            </a:r>
            <a:r>
              <a:rPr lang="en-AU" sz="2500" dirty="0"/>
              <a:t>Their chemical composition represents the final outcome of the </a:t>
            </a:r>
            <a:r>
              <a:rPr lang="en-AU" sz="2500" b="1" dirty="0"/>
              <a:t>AGB evolution </a:t>
            </a:r>
            <a:r>
              <a:rPr lang="en-AU" sz="2500" dirty="0"/>
              <a:t>and associated internal enrichment processes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63B4338-24B6-206A-28E2-7A946CECE55E}"/>
              </a:ext>
            </a:extLst>
          </p:cNvPr>
          <p:cNvSpPr txBox="1"/>
          <p:nvPr/>
        </p:nvSpPr>
        <p:spPr>
          <a:xfrm>
            <a:off x="6915150" y="3464525"/>
            <a:ext cx="4683323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2500" b="1" dirty="0"/>
              <a:t>2) </a:t>
            </a:r>
            <a:r>
              <a:rPr lang="en-AU" sz="2500" dirty="0"/>
              <a:t>Post-AGB stars provide the </a:t>
            </a:r>
            <a:r>
              <a:rPr lang="en-AU" sz="2500" b="1" dirty="0"/>
              <a:t>unique</a:t>
            </a:r>
            <a:r>
              <a:rPr lang="en-AU" sz="2500" dirty="0"/>
              <a:t> opportunity to obtain chemical abundances of a </a:t>
            </a:r>
            <a:r>
              <a:rPr lang="en-AU" sz="2500" b="1" dirty="0"/>
              <a:t>wide range of elements</a:t>
            </a:r>
            <a:r>
              <a:rPr lang="en-AU" sz="2500" dirty="0"/>
              <a:t>: CNO, Fe-peak, </a:t>
            </a:r>
            <a:r>
              <a:rPr lang="en-AU" sz="2500" i="1" dirty="0"/>
              <a:t>s-</a:t>
            </a:r>
            <a:r>
              <a:rPr lang="en-AU" sz="2500" dirty="0"/>
              <a:t>process elements and also obtain isotopic ratios of C, N and 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8B57F35-5B5A-BB23-4F80-A590DC74942C}"/>
              </a:ext>
            </a:extLst>
          </p:cNvPr>
          <p:cNvSpPr/>
          <p:nvPr/>
        </p:nvSpPr>
        <p:spPr>
          <a:xfrm rot="773458">
            <a:off x="5546394" y="2757808"/>
            <a:ext cx="225716" cy="12858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03636CE3-22EC-CBBC-B3E6-7EF8ED890633}"/>
              </a:ext>
            </a:extLst>
          </p:cNvPr>
          <p:cNvSpPr/>
          <p:nvPr/>
        </p:nvSpPr>
        <p:spPr>
          <a:xfrm rot="378043">
            <a:off x="1011924" y="4943279"/>
            <a:ext cx="1528762" cy="60373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47C7EA74-A4AE-249E-C592-AD3BBA90424B}"/>
              </a:ext>
            </a:extLst>
          </p:cNvPr>
          <p:cNvSpPr/>
          <p:nvPr/>
        </p:nvSpPr>
        <p:spPr>
          <a:xfrm rot="20486534">
            <a:off x="4559024" y="3042518"/>
            <a:ext cx="387617" cy="5784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6945875-1759-2273-CCB5-91D63B82D497}"/>
              </a:ext>
            </a:extLst>
          </p:cNvPr>
          <p:cNvSpPr/>
          <p:nvPr/>
        </p:nvSpPr>
        <p:spPr>
          <a:xfrm>
            <a:off x="4274941" y="1682127"/>
            <a:ext cx="311348" cy="146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B302E9C4-FD48-6285-A59A-1EA28D500397}"/>
              </a:ext>
            </a:extLst>
          </p:cNvPr>
          <p:cNvSpPr/>
          <p:nvPr/>
        </p:nvSpPr>
        <p:spPr>
          <a:xfrm rot="20259477">
            <a:off x="1091898" y="1656034"/>
            <a:ext cx="242325" cy="2294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E15E0D14-C7FF-86B7-A7E9-19D6664C20C3}"/>
              </a:ext>
            </a:extLst>
          </p:cNvPr>
          <p:cNvSpPr/>
          <p:nvPr/>
        </p:nvSpPr>
        <p:spPr>
          <a:xfrm>
            <a:off x="4851204" y="4444390"/>
            <a:ext cx="311348" cy="146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87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4DD709E5-4890-96EE-6533-858DE10D879A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7A4F97-F45C-0D4A-ABDB-6C1C7B2B674C}"/>
              </a:ext>
            </a:extLst>
          </p:cNvPr>
          <p:cNvSpPr/>
          <p:nvPr/>
        </p:nvSpPr>
        <p:spPr>
          <a:xfrm>
            <a:off x="399393" y="4361793"/>
            <a:ext cx="4193628" cy="357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A4948DC-D409-5244-8446-E53085D20528}"/>
              </a:ext>
            </a:extLst>
          </p:cNvPr>
          <p:cNvSpPr txBox="1"/>
          <p:nvPr/>
        </p:nvSpPr>
        <p:spPr>
          <a:xfrm>
            <a:off x="1924050" y="122325"/>
            <a:ext cx="8706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of the post-AGB sample</a:t>
            </a:r>
            <a:endParaRPr lang="en-AU" sz="4000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CE3FE6-B779-7F12-8035-3302E38F8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51B3F45-CB0E-D9E7-5DC1-E7FF37C39EC9}"/>
              </a:ext>
            </a:extLst>
          </p:cNvPr>
          <p:cNvSpPr txBox="1"/>
          <p:nvPr/>
        </p:nvSpPr>
        <p:spPr>
          <a:xfrm>
            <a:off x="2252476" y="1617964"/>
            <a:ext cx="6953687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14 single stars in LMC &amp; SMC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(from Kamath et al. 2014, 2015)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73EAA73-E070-3C96-C03F-71F7362FE784}"/>
              </a:ext>
            </a:extLst>
          </p:cNvPr>
          <p:cNvCxnSpPr>
            <a:cxnSpLocks/>
          </p:cNvCxnSpPr>
          <p:nvPr/>
        </p:nvCxnSpPr>
        <p:spPr>
          <a:xfrm>
            <a:off x="5610215" y="2771784"/>
            <a:ext cx="4767" cy="828675"/>
          </a:xfrm>
          <a:prstGeom prst="straightConnector1">
            <a:avLst/>
          </a:prstGeom>
          <a:ln w="111125">
            <a:solidFill>
              <a:srgbClr val="18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2B1991-DB1E-3417-B560-334E0353DDDB}"/>
              </a:ext>
            </a:extLst>
          </p:cNvPr>
          <p:cNvSpPr txBox="1"/>
          <p:nvPr/>
        </p:nvSpPr>
        <p:spPr>
          <a:xfrm>
            <a:off x="4762391" y="3659102"/>
            <a:ext cx="17339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/>
              <a:t>Distances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685094F-56E9-CD5B-6C69-7C24F67D0697}"/>
              </a:ext>
            </a:extLst>
          </p:cNvPr>
          <p:cNvCxnSpPr>
            <a:cxnSpLocks/>
          </p:cNvCxnSpPr>
          <p:nvPr/>
        </p:nvCxnSpPr>
        <p:spPr>
          <a:xfrm>
            <a:off x="5605438" y="4212810"/>
            <a:ext cx="4767" cy="828675"/>
          </a:xfrm>
          <a:prstGeom prst="straightConnector1">
            <a:avLst/>
          </a:prstGeom>
          <a:ln w="111125">
            <a:solidFill>
              <a:srgbClr val="18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B9A9330-608B-9CBC-CBCC-E09331545B83}"/>
              </a:ext>
            </a:extLst>
          </p:cNvPr>
          <p:cNvSpPr txBox="1"/>
          <p:nvPr/>
        </p:nvSpPr>
        <p:spPr>
          <a:xfrm>
            <a:off x="4579030" y="5146788"/>
            <a:ext cx="221477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Luminosities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F10F55C-6800-1561-074A-1614DE3B7636}"/>
              </a:ext>
            </a:extLst>
          </p:cNvPr>
          <p:cNvSpPr txBox="1"/>
          <p:nvPr/>
        </p:nvSpPr>
        <p:spPr>
          <a:xfrm>
            <a:off x="7560469" y="5146787"/>
            <a:ext cx="324125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Initial masses</a:t>
            </a:r>
            <a:endParaRPr lang="it-IT" dirty="0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F0BA5EA-A620-2237-CDF8-8082C48DCBF3}"/>
              </a:ext>
            </a:extLst>
          </p:cNvPr>
          <p:cNvCxnSpPr>
            <a:cxnSpLocks/>
          </p:cNvCxnSpPr>
          <p:nvPr/>
        </p:nvCxnSpPr>
        <p:spPr>
          <a:xfrm>
            <a:off x="6662617" y="5386853"/>
            <a:ext cx="866939" cy="0"/>
          </a:xfrm>
          <a:prstGeom prst="straightConnector1">
            <a:avLst/>
          </a:prstGeom>
          <a:ln w="111125">
            <a:solidFill>
              <a:srgbClr val="18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42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ECBFDF-1433-0410-5E36-450EC845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-5400000">
            <a:off x="-790169" y="1057083"/>
            <a:ext cx="2187303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spcAft>
                <a:spcPts val="600"/>
              </a:spcAft>
            </a:pPr>
            <a:r>
              <a:rPr lang="it-IT">
                <a:solidFill>
                  <a:schemeClr val="bg1"/>
                </a:solidFill>
              </a:rPr>
              <a:t>22/06/22, 13th Torino Workshop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9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356FB3C-93EB-9078-BF6D-E3145ABF73BD}"/>
              </a:ext>
            </a:extLst>
          </p:cNvPr>
          <p:cNvSpPr txBox="1"/>
          <p:nvPr/>
        </p:nvSpPr>
        <p:spPr>
          <a:xfrm>
            <a:off x="1058575" y="618942"/>
            <a:ext cx="3803182" cy="161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b="1" dirty="0"/>
              <a:t> Starting point: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(Kamath et al. 2014, 2015)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Effective temperature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Metallicity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E23C1B-5218-C5F1-6FAC-8E88DDD58ECE}"/>
              </a:ext>
            </a:extLst>
          </p:cNvPr>
          <p:cNvSpPr txBox="1"/>
          <p:nvPr/>
        </p:nvSpPr>
        <p:spPr>
          <a:xfrm>
            <a:off x="2544249" y="2355042"/>
            <a:ext cx="245881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rgbClr val="183B7C"/>
                </a:solidFill>
                <a:cs typeface="Calibri" panose="020F0502020204030204" pitchFamily="34" charset="0"/>
              </a:rPr>
              <a:t>DUSTY code </a:t>
            </a:r>
          </a:p>
          <a:p>
            <a:r>
              <a:rPr lang="it-IT" i="1" dirty="0" err="1">
                <a:solidFill>
                  <a:srgbClr val="183B7C"/>
                </a:solidFill>
              </a:rPr>
              <a:t>Nenkova</a:t>
            </a:r>
            <a:r>
              <a:rPr lang="it-IT" i="1" dirty="0">
                <a:solidFill>
                  <a:srgbClr val="183B7C"/>
                </a:solidFill>
              </a:rPr>
              <a:t> et al. (1999)</a:t>
            </a:r>
            <a:endParaRPr lang="it-IT" dirty="0">
              <a:solidFill>
                <a:srgbClr val="183B7C"/>
              </a:solidFill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D5E28DC1-0BFA-45CC-15C5-D356DF85F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4" t="10001" r="4886" b="18541"/>
          <a:stretch/>
        </p:blipFill>
        <p:spPr>
          <a:xfrm>
            <a:off x="6044845" y="467382"/>
            <a:ext cx="6117619" cy="6077193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B9ED61B2-EFCC-0D91-4704-E36A4F264268}"/>
              </a:ext>
            </a:extLst>
          </p:cNvPr>
          <p:cNvSpPr/>
          <p:nvPr/>
        </p:nvSpPr>
        <p:spPr>
          <a:xfrm>
            <a:off x="10091870" y="3929094"/>
            <a:ext cx="1463052" cy="17619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AD28BD56-B9BC-6AAE-5D03-28C9F639DBCF}"/>
                  </a:ext>
                </a:extLst>
              </p:cNvPr>
              <p:cNvSpPr txBox="1"/>
              <p:nvPr/>
            </p:nvSpPr>
            <p:spPr>
              <a:xfrm>
                <a:off x="958987" y="3795774"/>
                <a:ext cx="5171586" cy="30348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500" dirty="0"/>
                  <a:t>From SED fitting </a:t>
                </a:r>
                <a:r>
                  <a:rPr lang="en-US" sz="2500" b="1" dirty="0"/>
                  <a:t>we can derive</a:t>
                </a:r>
                <a:r>
                  <a:rPr lang="en-US" sz="2500" dirty="0"/>
                  <a:t>: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/>
                  <a:t>Dust properties:</a:t>
                </a:r>
              </a:p>
              <a:p>
                <a:pPr marL="971550" lvl="1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500" dirty="0"/>
                  <a:t> Mineralogy </a:t>
                </a:r>
              </a:p>
              <a:p>
                <a:pPr marL="971550" lvl="1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500" dirty="0"/>
                  <a:t>Optical depth </a:t>
                </a:r>
                <a14:m>
                  <m:oMath xmlns:m="http://schemas.openxmlformats.org/officeDocument/2006/math">
                    <m:r>
                      <a:rPr lang="en-US" sz="25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500" dirty="0"/>
              </a:p>
              <a:p>
                <a:pPr marL="971550" lvl="1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500" dirty="0"/>
                  <a:t> Dust temperature </a:t>
                </a:r>
              </a:p>
              <a:p>
                <a:pPr marL="971550" lvl="1" indent="-457200">
                  <a:lnSpc>
                    <a:spcPct val="90000"/>
                  </a:lnSpc>
                  <a:spcAft>
                    <a:spcPts val="120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50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50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it-IT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5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25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</m:oMath>
                </a14:m>
                <a:endParaRPr lang="it-IT" sz="2500" dirty="0"/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/>
                  <a:t>Luminosity  </a:t>
                </a:r>
                <a14:m>
                  <m:oMath xmlns:m="http://schemas.openxmlformats.org/officeDocument/2006/math">
                    <m:r>
                      <a:rPr lang="it-IT" sz="2500" i="1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500" dirty="0"/>
                  <a:t>Progenitors’ mass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500" dirty="0"/>
              </a:p>
            </p:txBody>
          </p:sp>
        </mc:Choice>
        <mc:Fallback xmlns="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AD28BD56-B9BC-6AAE-5D03-28C9F639D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87" y="3795774"/>
                <a:ext cx="5171586" cy="3034862"/>
              </a:xfrm>
              <a:prstGeom prst="rect">
                <a:avLst/>
              </a:prstGeom>
              <a:blipFill>
                <a:blip r:embed="rId4"/>
                <a:stretch>
                  <a:fillRect l="-1961" t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Freccia giù 59">
            <a:extLst>
              <a:ext uri="{FF2B5EF4-FFF2-40B4-BE49-F238E27FC236}">
                <a16:creationId xmlns:a16="http://schemas.microsoft.com/office/drawing/2014/main" id="{824297C0-4D8E-96C6-FEE7-EC0BADBAA544}"/>
              </a:ext>
            </a:extLst>
          </p:cNvPr>
          <p:cNvSpPr/>
          <p:nvPr/>
        </p:nvSpPr>
        <p:spPr>
          <a:xfrm>
            <a:off x="2040319" y="2255315"/>
            <a:ext cx="445453" cy="1262117"/>
          </a:xfrm>
          <a:prstGeom prst="downArrow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489697D5-14CD-7AE2-2683-B20FD549BE76}"/>
              </a:ext>
            </a:extLst>
          </p:cNvPr>
          <p:cNvSpPr/>
          <p:nvPr/>
        </p:nvSpPr>
        <p:spPr>
          <a:xfrm>
            <a:off x="9729174" y="738643"/>
            <a:ext cx="2217159" cy="5172843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4" name="Immagine 63">
            <a:extLst>
              <a:ext uri="{FF2B5EF4-FFF2-40B4-BE49-F238E27FC236}">
                <a16:creationId xmlns:a16="http://schemas.microsoft.com/office/drawing/2014/main" id="{ECF1F880-E261-77E9-8D8A-2CE097AB4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501" t="22708" r="5425" b="25532"/>
          <a:stretch/>
        </p:blipFill>
        <p:spPr>
          <a:xfrm>
            <a:off x="9749481" y="1828800"/>
            <a:ext cx="2375912" cy="4112867"/>
          </a:xfrm>
          <a:prstGeom prst="rect">
            <a:avLst/>
          </a:prstGeom>
        </p:spPr>
      </p:pic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546148D4-63B3-C114-798A-A9ECD4029E8E}"/>
              </a:ext>
            </a:extLst>
          </p:cNvPr>
          <p:cNvSpPr txBox="1"/>
          <p:nvPr/>
        </p:nvSpPr>
        <p:spPr>
          <a:xfrm>
            <a:off x="10187968" y="124808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Carbon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DBD1380A-0444-D34B-7F13-29681851A848}"/>
              </a:ext>
            </a:extLst>
          </p:cNvPr>
          <p:cNvSpPr txBox="1"/>
          <p:nvPr/>
        </p:nvSpPr>
        <p:spPr>
          <a:xfrm>
            <a:off x="10187498" y="4948848"/>
            <a:ext cx="136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Crystalline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 err="1">
                <a:solidFill>
                  <a:srgbClr val="FF0000"/>
                </a:solidFill>
              </a:rPr>
              <a:t>silicates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5661DC42-D1CD-E47E-93F5-59F74BF23821}"/>
              </a:ext>
            </a:extLst>
          </p:cNvPr>
          <p:cNvSpPr/>
          <p:nvPr/>
        </p:nvSpPr>
        <p:spPr>
          <a:xfrm>
            <a:off x="1957998" y="4463608"/>
            <a:ext cx="1742466" cy="372871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6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3" grpId="0" animBg="1"/>
      <p:bldP spid="65" grpId="0"/>
      <p:bldP spid="66" grpId="0"/>
      <p:bldP spid="67" grpId="0" animBg="1"/>
      <p:bldP spid="6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9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B1F42E8-251D-529C-CA1A-9E48200C3BFC}"/>
                  </a:ext>
                </a:extLst>
              </p:cNvPr>
              <p:cNvSpPr txBox="1"/>
              <p:nvPr/>
            </p:nvSpPr>
            <p:spPr>
              <a:xfrm>
                <a:off x="958987" y="3795774"/>
                <a:ext cx="5171586" cy="30348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500" dirty="0"/>
                  <a:t>From SED fitting </a:t>
                </a:r>
                <a:r>
                  <a:rPr lang="en-US" sz="2500" b="1" dirty="0"/>
                  <a:t>we can derive</a:t>
                </a:r>
                <a:r>
                  <a:rPr lang="en-US" sz="2500" dirty="0"/>
                  <a:t>: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/>
                  <a:t>Dust properties:</a:t>
                </a:r>
              </a:p>
              <a:p>
                <a:pPr marL="971550" lvl="1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500" dirty="0"/>
                  <a:t> Mineralogy </a:t>
                </a:r>
              </a:p>
              <a:p>
                <a:pPr marL="971550" lvl="1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500" dirty="0"/>
                  <a:t>Optical depth </a:t>
                </a:r>
                <a14:m>
                  <m:oMath xmlns:m="http://schemas.openxmlformats.org/officeDocument/2006/math">
                    <m:r>
                      <a:rPr lang="en-US" sz="25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500" dirty="0"/>
              </a:p>
              <a:p>
                <a:pPr marL="971550" lvl="1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500" dirty="0"/>
                  <a:t> Dust temperature </a:t>
                </a:r>
              </a:p>
              <a:p>
                <a:pPr marL="971550" lvl="1" indent="-457200">
                  <a:lnSpc>
                    <a:spcPct val="90000"/>
                  </a:lnSpc>
                  <a:spcAft>
                    <a:spcPts val="120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50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50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it-IT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5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25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</m:oMath>
                </a14:m>
                <a:endParaRPr lang="it-IT" sz="2500" dirty="0"/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/>
                  <a:t>Luminosity  </a:t>
                </a:r>
                <a14:m>
                  <m:oMath xmlns:m="http://schemas.openxmlformats.org/officeDocument/2006/math">
                    <m:r>
                      <a:rPr lang="it-IT" sz="2500" i="1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500" dirty="0"/>
                  <a:t>Progenitors’ mass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500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1B1F42E8-251D-529C-CA1A-9E48200C3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87" y="3795774"/>
                <a:ext cx="5171586" cy="3034862"/>
              </a:xfrm>
              <a:prstGeom prst="rect">
                <a:avLst/>
              </a:prstGeom>
              <a:blipFill>
                <a:blip r:embed="rId3"/>
                <a:stretch>
                  <a:fillRect l="-1961" t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32640BF-3365-89F0-651B-E5F71FED12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4" t="10001" r="4886" b="18541"/>
          <a:stretch/>
        </p:blipFill>
        <p:spPr>
          <a:xfrm>
            <a:off x="6044845" y="467382"/>
            <a:ext cx="6117619" cy="6077193"/>
          </a:xfrm>
          <a:prstGeom prst="rect">
            <a:avLst/>
          </a:prstGeom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id="{711CA1D8-9955-36D3-4524-816EC2223EC5}"/>
              </a:ext>
            </a:extLst>
          </p:cNvPr>
          <p:cNvSpPr/>
          <p:nvPr/>
        </p:nvSpPr>
        <p:spPr>
          <a:xfrm>
            <a:off x="1920672" y="4875522"/>
            <a:ext cx="2583705" cy="414930"/>
          </a:xfrm>
          <a:prstGeom prst="rect">
            <a:avLst/>
          </a:prstGeom>
          <a:solidFill>
            <a:schemeClr val="accent1">
              <a:alpha val="21178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CF025EB0-49A0-22E8-B2E3-5DBC7C8CE6DE}"/>
              </a:ext>
            </a:extLst>
          </p:cNvPr>
          <p:cNvSpPr/>
          <p:nvPr/>
        </p:nvSpPr>
        <p:spPr>
          <a:xfrm>
            <a:off x="1992110" y="5329384"/>
            <a:ext cx="2583705" cy="804797"/>
          </a:xfrm>
          <a:prstGeom prst="rect">
            <a:avLst/>
          </a:prstGeom>
          <a:solidFill>
            <a:srgbClr val="FF0000">
              <a:alpha val="9813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E0E9F95E-2E3F-9308-FC7C-ACF167597B93}"/>
              </a:ext>
            </a:extLst>
          </p:cNvPr>
          <p:cNvSpPr/>
          <p:nvPr/>
        </p:nvSpPr>
        <p:spPr>
          <a:xfrm rot="5400000">
            <a:off x="6879049" y="3050004"/>
            <a:ext cx="5172843" cy="557216"/>
          </a:xfrm>
          <a:prstGeom prst="rect">
            <a:avLst/>
          </a:prstGeom>
          <a:solidFill>
            <a:srgbClr val="FF0000">
              <a:alpha val="9813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BE9AFFC-DD48-4F28-593B-0A753043EF6A}"/>
              </a:ext>
            </a:extLst>
          </p:cNvPr>
          <p:cNvSpPr/>
          <p:nvPr/>
        </p:nvSpPr>
        <p:spPr>
          <a:xfrm>
            <a:off x="10094275" y="3958154"/>
            <a:ext cx="1500670" cy="17422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CD963807-348A-09A8-3B68-408BB9DEC6E1}"/>
              </a:ext>
            </a:extLst>
          </p:cNvPr>
          <p:cNvSpPr/>
          <p:nvPr/>
        </p:nvSpPr>
        <p:spPr>
          <a:xfrm>
            <a:off x="9744079" y="733290"/>
            <a:ext cx="2215779" cy="5172843"/>
          </a:xfrm>
          <a:prstGeom prst="rect">
            <a:avLst/>
          </a:prstGeom>
          <a:solidFill>
            <a:schemeClr val="accent1">
              <a:alpha val="21178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Segnaposto data 3">
            <a:extLst>
              <a:ext uri="{FF2B5EF4-FFF2-40B4-BE49-F238E27FC236}">
                <a16:creationId xmlns:a16="http://schemas.microsoft.com/office/drawing/2014/main" id="{EE0B90AD-36DD-47A3-85D3-321A14E6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-5400000">
            <a:off x="-790169" y="1057083"/>
            <a:ext cx="2187303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spcAft>
                <a:spcPts val="600"/>
              </a:spcAft>
            </a:pPr>
            <a:r>
              <a:rPr lang="it-IT">
                <a:solidFill>
                  <a:schemeClr val="bg1"/>
                </a:solidFill>
              </a:rPr>
              <a:t>22/06/22, 13th Torino Workshop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58EFCFB4-355D-EF96-031B-A5C15F1D6F88}"/>
              </a:ext>
            </a:extLst>
          </p:cNvPr>
          <p:cNvSpPr txBox="1"/>
          <p:nvPr/>
        </p:nvSpPr>
        <p:spPr>
          <a:xfrm>
            <a:off x="1058575" y="618942"/>
            <a:ext cx="3803182" cy="161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b="1" dirty="0"/>
              <a:t> Starting point: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(Kamath et al. 2014, 2015)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Effective temperature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Metallicity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0BBCC295-FE96-A2D8-4D35-5D11B8984FD8}"/>
              </a:ext>
            </a:extLst>
          </p:cNvPr>
          <p:cNvSpPr txBox="1"/>
          <p:nvPr/>
        </p:nvSpPr>
        <p:spPr>
          <a:xfrm>
            <a:off x="2544249" y="2355042"/>
            <a:ext cx="245881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rgbClr val="183B7C"/>
                </a:solidFill>
                <a:cs typeface="Calibri" panose="020F0502020204030204" pitchFamily="34" charset="0"/>
              </a:rPr>
              <a:t>DUSTY code </a:t>
            </a:r>
          </a:p>
          <a:p>
            <a:r>
              <a:rPr lang="it-IT" i="1" dirty="0" err="1">
                <a:solidFill>
                  <a:srgbClr val="183B7C"/>
                </a:solidFill>
              </a:rPr>
              <a:t>Nenkova</a:t>
            </a:r>
            <a:r>
              <a:rPr lang="it-IT" i="1" dirty="0">
                <a:solidFill>
                  <a:srgbClr val="183B7C"/>
                </a:solidFill>
              </a:rPr>
              <a:t> et al. (1999)</a:t>
            </a:r>
            <a:endParaRPr lang="it-IT" dirty="0">
              <a:solidFill>
                <a:srgbClr val="183B7C"/>
              </a:solidFill>
            </a:endParaRPr>
          </a:p>
        </p:txBody>
      </p:sp>
      <p:sp>
        <p:nvSpPr>
          <p:cNvPr id="63" name="Freccia giù 62">
            <a:extLst>
              <a:ext uri="{FF2B5EF4-FFF2-40B4-BE49-F238E27FC236}">
                <a16:creationId xmlns:a16="http://schemas.microsoft.com/office/drawing/2014/main" id="{9EE4D8BA-1B64-1858-5975-85208D275FFB}"/>
              </a:ext>
            </a:extLst>
          </p:cNvPr>
          <p:cNvSpPr/>
          <p:nvPr/>
        </p:nvSpPr>
        <p:spPr>
          <a:xfrm>
            <a:off x="2040319" y="2255315"/>
            <a:ext cx="445453" cy="1262117"/>
          </a:xfrm>
          <a:prstGeom prst="downArrow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93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8" grpId="0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50C687-86B5-4248-BEBB-0B59B7977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0666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ECBFDF-1433-0410-5E36-450EC845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-5400000">
            <a:off x="-790169" y="1057083"/>
            <a:ext cx="2187303" cy="3651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r">
              <a:spcAft>
                <a:spcPts val="600"/>
              </a:spcAft>
            </a:pPr>
            <a:r>
              <a:rPr lang="it-IT">
                <a:solidFill>
                  <a:schemeClr val="bg1"/>
                </a:solidFill>
              </a:rPr>
              <a:t>22/06/22, 13th Torino Workshop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B4CF53-BC95-46A2-B37D-D05450472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9" name="Rectangle 64">
              <a:extLst>
                <a:ext uri="{FF2B5EF4-FFF2-40B4-BE49-F238E27FC236}">
                  <a16:creationId xmlns:a16="http://schemas.microsoft.com/office/drawing/2014/main" id="{82FB6946-B6BC-49D3-BB97-5BB97BCDA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6">
              <a:extLst>
                <a:ext uri="{FF2B5EF4-FFF2-40B4-BE49-F238E27FC236}">
                  <a16:creationId xmlns:a16="http://schemas.microsoft.com/office/drawing/2014/main" id="{D7D05801-3139-44B5-9BA4-80BF38143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4">
              <a:extLst>
                <a:ext uri="{FF2B5EF4-FFF2-40B4-BE49-F238E27FC236}">
                  <a16:creationId xmlns:a16="http://schemas.microsoft.com/office/drawing/2014/main" id="{C1285406-A9A8-420E-B8E4-793B60049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8B3D20EE-1C4E-4D4C-BCA6-8EDFF7C50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C1515A89-664B-462C-9F5A-1E58EC54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A3161A7D-FA76-4326-BAB9-6E0233A01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AA24BE7B-1AAC-463B-9FEF-7590317F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6AB4F15-4844-457A-AF46-3D1D1AE34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2260C4BD-CAAF-4776-AD3C-8449E4750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BFEFE041-1ED6-448D-AB61-539755AB9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91B5294C-A473-487E-B001-D0B9E60E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CB2FBA8-54F5-4AAC-A317-EE8CD705E5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260C043C-3DD1-45AE-8C57-3B00D058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2AF05C5C-202A-4D8F-BE6C-10BBC01B0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D5F0CE7E-3C13-48B7-B758-56D1ECF99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62231363-AC94-4C4D-A832-B5F6C25F0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09068F2-E473-4D37-8B86-E277B12CE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69243EA3-CC31-43A5-B7BA-8077D9945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81597D69-9411-4FE0-9741-385ED1D4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AEC6CFC5-C230-4B82-B3DA-852FC60C2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356FB3C-93EB-9078-BF6D-E3145ABF73BD}"/>
              </a:ext>
            </a:extLst>
          </p:cNvPr>
          <p:cNvSpPr txBox="1"/>
          <p:nvPr/>
        </p:nvSpPr>
        <p:spPr>
          <a:xfrm>
            <a:off x="1058575" y="618942"/>
            <a:ext cx="3803182" cy="161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500" b="1" dirty="0"/>
              <a:t> Starting point: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(Kamath et al. 2014, 2015)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Effective temperature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Metallicity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E23C1B-5218-C5F1-6FAC-8E88DDD58ECE}"/>
              </a:ext>
            </a:extLst>
          </p:cNvPr>
          <p:cNvSpPr txBox="1"/>
          <p:nvPr/>
        </p:nvSpPr>
        <p:spPr>
          <a:xfrm>
            <a:off x="2544249" y="2355042"/>
            <a:ext cx="245881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rgbClr val="183B7C"/>
                </a:solidFill>
                <a:cs typeface="Calibri" panose="020F0502020204030204" pitchFamily="34" charset="0"/>
              </a:rPr>
              <a:t>DUSTY code </a:t>
            </a:r>
          </a:p>
          <a:p>
            <a:r>
              <a:rPr lang="it-IT" i="1" dirty="0" err="1">
                <a:solidFill>
                  <a:srgbClr val="183B7C"/>
                </a:solidFill>
              </a:rPr>
              <a:t>Nenkova</a:t>
            </a:r>
            <a:r>
              <a:rPr lang="it-IT" i="1" dirty="0">
                <a:solidFill>
                  <a:srgbClr val="183B7C"/>
                </a:solidFill>
              </a:rPr>
              <a:t> et al. (1999)</a:t>
            </a:r>
            <a:endParaRPr lang="it-IT" dirty="0">
              <a:solidFill>
                <a:srgbClr val="183B7C"/>
              </a:solidFill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D5E28DC1-0BFA-45CC-15C5-D356DF85F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4" t="10001" r="4886" b="18541"/>
          <a:stretch/>
        </p:blipFill>
        <p:spPr>
          <a:xfrm>
            <a:off x="6044845" y="467382"/>
            <a:ext cx="6117619" cy="6077193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B9ED61B2-EFCC-0D91-4704-E36A4F264268}"/>
              </a:ext>
            </a:extLst>
          </p:cNvPr>
          <p:cNvSpPr/>
          <p:nvPr/>
        </p:nvSpPr>
        <p:spPr>
          <a:xfrm>
            <a:off x="10091870" y="3929094"/>
            <a:ext cx="1463052" cy="17619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0526360D-AF89-0F18-78EB-560E74BDFE62}"/>
                  </a:ext>
                </a:extLst>
              </p:cNvPr>
              <p:cNvSpPr txBox="1"/>
              <p:nvPr/>
            </p:nvSpPr>
            <p:spPr>
              <a:xfrm>
                <a:off x="958987" y="3795774"/>
                <a:ext cx="5171586" cy="30348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500" dirty="0"/>
                  <a:t>From SED fitting </a:t>
                </a:r>
                <a:r>
                  <a:rPr lang="en-US" sz="2500" b="1" dirty="0"/>
                  <a:t>we can derive</a:t>
                </a:r>
                <a:r>
                  <a:rPr lang="en-US" sz="2500" dirty="0"/>
                  <a:t>: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/>
                  <a:t>Dust properties:</a:t>
                </a:r>
              </a:p>
              <a:p>
                <a:pPr marL="971550" lvl="1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500" dirty="0"/>
                  <a:t> Mineralogy </a:t>
                </a:r>
              </a:p>
              <a:p>
                <a:pPr marL="971550" lvl="1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500" dirty="0"/>
                  <a:t>Optical depth </a:t>
                </a:r>
                <a14:m>
                  <m:oMath xmlns:m="http://schemas.openxmlformats.org/officeDocument/2006/math">
                    <m:r>
                      <a:rPr lang="en-US" sz="25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500" dirty="0"/>
              </a:p>
              <a:p>
                <a:pPr marL="971550" lvl="1" indent="-457200">
                  <a:lnSpc>
                    <a:spcPct val="90000"/>
                  </a:lnSpc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2500" dirty="0"/>
                  <a:t> Dust temperature </a:t>
                </a:r>
              </a:p>
              <a:p>
                <a:pPr marL="971550" lvl="1" indent="-457200">
                  <a:lnSpc>
                    <a:spcPct val="90000"/>
                  </a:lnSpc>
                  <a:spcAft>
                    <a:spcPts val="120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500"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50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it-IT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5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25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e>
                    </m:d>
                  </m:oMath>
                </a14:m>
                <a:endParaRPr lang="it-IT" sz="2500" dirty="0"/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500" dirty="0"/>
                  <a:t>Luminosity  </a:t>
                </a:r>
                <a14:m>
                  <m:oMath xmlns:m="http://schemas.openxmlformats.org/officeDocument/2006/math">
                    <m:r>
                      <a:rPr lang="it-IT" sz="2500" i="1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500" dirty="0"/>
                  <a:t>Progenitors’ mass</a:t>
                </a:r>
              </a:p>
              <a:p>
                <a:pPr marL="342900" indent="-3429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500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0526360D-AF89-0F18-78EB-560E74BDF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87" y="3795774"/>
                <a:ext cx="5171586" cy="3034862"/>
              </a:xfrm>
              <a:prstGeom prst="rect">
                <a:avLst/>
              </a:prstGeom>
              <a:blipFill>
                <a:blip r:embed="rId4"/>
                <a:stretch>
                  <a:fillRect l="-1961" t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Freccia giù 59">
            <a:extLst>
              <a:ext uri="{FF2B5EF4-FFF2-40B4-BE49-F238E27FC236}">
                <a16:creationId xmlns:a16="http://schemas.microsoft.com/office/drawing/2014/main" id="{824297C0-4D8E-96C6-FEE7-EC0BADBAA544}"/>
              </a:ext>
            </a:extLst>
          </p:cNvPr>
          <p:cNvSpPr/>
          <p:nvPr/>
        </p:nvSpPr>
        <p:spPr>
          <a:xfrm>
            <a:off x="2040319" y="2255315"/>
            <a:ext cx="445453" cy="1262117"/>
          </a:xfrm>
          <a:prstGeom prst="downArrow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7F6ED710-8BE3-6A3A-1B9C-C678029636C9}"/>
              </a:ext>
            </a:extLst>
          </p:cNvPr>
          <p:cNvSpPr/>
          <p:nvPr/>
        </p:nvSpPr>
        <p:spPr>
          <a:xfrm>
            <a:off x="1267802" y="6216316"/>
            <a:ext cx="1611323" cy="357188"/>
          </a:xfrm>
          <a:prstGeom prst="rect">
            <a:avLst/>
          </a:prstGeom>
          <a:solidFill>
            <a:schemeClr val="accent6">
              <a:alpha val="9813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75023136-E1A6-4661-A610-AA89DD06E382}"/>
              </a:ext>
            </a:extLst>
          </p:cNvPr>
          <p:cNvSpPr/>
          <p:nvPr/>
        </p:nvSpPr>
        <p:spPr>
          <a:xfrm rot="4320117">
            <a:off x="6429873" y="2513994"/>
            <a:ext cx="4257752" cy="791963"/>
          </a:xfrm>
          <a:prstGeom prst="rect">
            <a:avLst/>
          </a:prstGeom>
          <a:solidFill>
            <a:schemeClr val="accent6">
              <a:alpha val="9813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285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18CC3A-C419-C454-20EB-0EEF08E4C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03AB58-763B-2577-0F46-62CBA5448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50" b="16458"/>
          <a:stretch/>
        </p:blipFill>
        <p:spPr>
          <a:xfrm>
            <a:off x="2817668" y="-82040"/>
            <a:ext cx="7255020" cy="702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29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4DD709E5-4890-96EE-6533-858DE10D879A}"/>
              </a:ext>
            </a:extLst>
          </p:cNvPr>
          <p:cNvSpPr/>
          <p:nvPr/>
        </p:nvSpPr>
        <p:spPr>
          <a:xfrm>
            <a:off x="11877" y="90949"/>
            <a:ext cx="12192000" cy="812512"/>
          </a:xfrm>
          <a:prstGeom prst="rect">
            <a:avLst/>
          </a:prstGeom>
          <a:gradFill flip="none" rotWithShape="1">
            <a:gsLst>
              <a:gs pos="48000">
                <a:srgbClr val="345DA5"/>
              </a:gs>
              <a:gs pos="16000">
                <a:srgbClr val="183B7C"/>
              </a:gs>
              <a:gs pos="54000">
                <a:schemeClr val="accent1">
                  <a:lumMod val="75000"/>
                </a:schemeClr>
              </a:gs>
              <a:gs pos="81000">
                <a:srgbClr val="002060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7A4F97-F45C-0D4A-ABDB-6C1C7B2B674C}"/>
              </a:ext>
            </a:extLst>
          </p:cNvPr>
          <p:cNvSpPr/>
          <p:nvPr/>
        </p:nvSpPr>
        <p:spPr>
          <a:xfrm>
            <a:off x="399393" y="4361793"/>
            <a:ext cx="4193628" cy="3573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1F9CB49-96DF-2841-A894-802C1927C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28" b="17164"/>
          <a:stretch/>
        </p:blipFill>
        <p:spPr>
          <a:xfrm>
            <a:off x="74187" y="948074"/>
            <a:ext cx="6021813" cy="562710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A4948DC-D409-5244-8446-E53085D20528}"/>
              </a:ext>
            </a:extLst>
          </p:cNvPr>
          <p:cNvSpPr txBox="1"/>
          <p:nvPr/>
        </p:nvSpPr>
        <p:spPr>
          <a:xfrm>
            <a:off x="2787292" y="69091"/>
            <a:ext cx="6982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Progenitors’ mass determination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C6AB460F-81A0-E546-87E9-D15F470F5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7" t="11256" r="5772" b="17395"/>
          <a:stretch/>
        </p:blipFill>
        <p:spPr>
          <a:xfrm>
            <a:off x="6383469" y="1011573"/>
            <a:ext cx="5117970" cy="552383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2AACF71-7F40-524E-B6B7-2B57BC416D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57" t="24045" r="22944" b="72404"/>
          <a:stretch/>
        </p:blipFill>
        <p:spPr>
          <a:xfrm>
            <a:off x="4438183" y="1444208"/>
            <a:ext cx="1006858" cy="24352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1383895-A1A0-DA47-9D05-D74468503E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17" t="14907" r="34142" b="81544"/>
          <a:stretch/>
        </p:blipFill>
        <p:spPr>
          <a:xfrm>
            <a:off x="4379632" y="1225806"/>
            <a:ext cx="463290" cy="24336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28C4B8E-9E70-BA4A-832D-EEC34A536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57" t="24045" r="22944" b="72404"/>
          <a:stretch/>
        </p:blipFill>
        <p:spPr>
          <a:xfrm>
            <a:off x="7071566" y="1924698"/>
            <a:ext cx="1006858" cy="243526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4CC49A51-6CBD-2444-8430-63D8F42A5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17" t="14907" r="34142" b="81544"/>
          <a:stretch/>
        </p:blipFill>
        <p:spPr>
          <a:xfrm>
            <a:off x="7027300" y="1706296"/>
            <a:ext cx="463290" cy="243366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CE3FE6-B779-7F12-8035-3302E38F8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22/06/22, 13th Torino Workshop</a:t>
            </a:r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E162F7-05DF-1219-2F33-621C84D86537}"/>
              </a:ext>
            </a:extLst>
          </p:cNvPr>
          <p:cNvSpPr txBox="1"/>
          <p:nvPr/>
        </p:nvSpPr>
        <p:spPr>
          <a:xfrm>
            <a:off x="3462142" y="6356790"/>
            <a:ext cx="6610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dirty="0">
                <a:solidFill>
                  <a:srgbClr val="898989"/>
                </a:solidFill>
              </a:rPr>
              <a:t>*</a:t>
            </a:r>
            <a:r>
              <a:rPr lang="it-IT" sz="2500" dirty="0">
                <a:solidFill>
                  <a:srgbClr val="898989"/>
                </a:solidFill>
              </a:rPr>
              <a:t> </a:t>
            </a:r>
            <a:r>
              <a:rPr lang="en-GB" sz="2500" dirty="0">
                <a:solidFill>
                  <a:srgbClr val="898989"/>
                </a:solidFill>
              </a:rPr>
              <a:t>Evolutionary</a:t>
            </a:r>
            <a:r>
              <a:rPr lang="it-IT" sz="2500" dirty="0">
                <a:solidFill>
                  <a:srgbClr val="898989"/>
                </a:solidFill>
              </a:rPr>
              <a:t> tracks from </a:t>
            </a:r>
            <a:r>
              <a:rPr lang="it-IT" sz="2500" b="1" dirty="0">
                <a:solidFill>
                  <a:srgbClr val="898989"/>
                </a:solidFill>
              </a:rPr>
              <a:t>ATON </a:t>
            </a:r>
            <a:r>
              <a:rPr lang="it-IT" i="1" dirty="0">
                <a:solidFill>
                  <a:srgbClr val="898989"/>
                </a:solidFill>
              </a:rPr>
              <a:t>Ventura</a:t>
            </a:r>
            <a:r>
              <a:rPr lang="it-IT" dirty="0">
                <a:solidFill>
                  <a:srgbClr val="898989"/>
                </a:solidFill>
              </a:rPr>
              <a:t> </a:t>
            </a:r>
            <a:r>
              <a:rPr lang="it-IT" i="1" dirty="0">
                <a:solidFill>
                  <a:srgbClr val="898989"/>
                </a:solidFill>
              </a:rPr>
              <a:t>et al. (1998)</a:t>
            </a:r>
            <a:endParaRPr lang="it-IT" dirty="0">
              <a:solidFill>
                <a:srgbClr val="898989"/>
              </a:solidFill>
            </a:endParaRPr>
          </a:p>
          <a:p>
            <a:endParaRPr lang="it-IT" sz="2500" b="1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04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18994</TotalTime>
  <Words>1266</Words>
  <Application>Microsoft Macintosh PowerPoint</Application>
  <PresentationFormat>Widescreen</PresentationFormat>
  <Paragraphs>234</Paragraphs>
  <Slides>27</Slides>
  <Notes>8</Notes>
  <HiddenSlides>11</HiddenSlides>
  <MMClips>3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.Apple Color Emoji UI</vt:lpstr>
      <vt:lpstr>Arial</vt:lpstr>
      <vt:lpstr>Calibri</vt:lpstr>
      <vt:lpstr>Calibri Light</vt:lpstr>
      <vt:lpstr>Cambria Math</vt:lpstr>
      <vt:lpstr>Century Schoolbook</vt:lpstr>
      <vt:lpstr>Times New Roman</vt:lpstr>
      <vt:lpstr>Wingdings</vt:lpstr>
      <vt:lpstr>Tema di Office</vt:lpstr>
      <vt:lpstr>Post-AGB stars as probe for dust production and mass-loss mechanisms</vt:lpstr>
      <vt:lpstr>Summary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we can learn with this analysis?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Conclusions. </vt:lpstr>
      <vt:lpstr>Future prospectives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Post-AGB stars as probe for dust production and mass-loss mechanisms</dc:title>
  <dc:creator>SILVIA TOSI</dc:creator>
  <cp:lastModifiedBy>SILVIA TOSI</cp:lastModifiedBy>
  <cp:revision>349</cp:revision>
  <dcterms:created xsi:type="dcterms:W3CDTF">2022-05-05T07:53:48Z</dcterms:created>
  <dcterms:modified xsi:type="dcterms:W3CDTF">2022-06-21T21:50:10Z</dcterms:modified>
</cp:coreProperties>
</file>