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31.gif" ContentType="image/gif"/>
  <Override PartName="/ppt/media/image35.jpeg" ContentType="image/jpeg"/>
  <Override PartName="/ppt/media/image19.png" ContentType="image/png"/>
  <Override PartName="/ppt/media/image34.jpeg" ContentType="image/jpeg"/>
  <Override PartName="/ppt/media/image33.jpeg" ContentType="image/jpeg"/>
  <Override PartName="/ppt/media/image32.jpeg" ContentType="image/jpeg"/>
  <Override PartName="/ppt/media/image30.jpeg" ContentType="image/jpeg"/>
  <Override PartName="/ppt/media/image27.jpeg" ContentType="image/jpeg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1.png" ContentType="image/png"/>
  <Override PartName="/ppt/media/image7.png" ContentType="image/png"/>
  <Override PartName="/ppt/media/image60.jpeg" ContentType="image/jpeg"/>
  <Override PartName="/ppt/media/image8.png" ContentType="image/png"/>
  <Override PartName="/ppt/media/image9.png" ContentType="image/png"/>
  <Override PartName="/ppt/media/image18.jpeg" ContentType="image/jpeg"/>
  <Override PartName="/ppt/media/image17.jpeg" ContentType="image/jpeg"/>
  <Override PartName="/ppt/media/image14.jpeg" ContentType="image/jpeg"/>
  <Override PartName="/ppt/media/image15.jpeg" ContentType="image/jpeg"/>
  <Override PartName="/ppt/media/image13.jpeg" ContentType="image/jpeg"/>
  <Override PartName="/ppt/media/image36.png" ContentType="image/png"/>
  <Override PartName="/ppt/media/image11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39.png" ContentType="image/png"/>
  <Override PartName="/ppt/media/image53.png" ContentType="image/png"/>
  <Override PartName="/ppt/media/image58.png" ContentType="image/png"/>
  <Override PartName="/ppt/media/image59.png" ContentType="image/png"/>
  <Override PartName="/ppt/media/image57.png" ContentType="image/png"/>
  <Override PartName="/ppt/media/image56.png" ContentType="image/png"/>
  <Override PartName="/ppt/media/image55.png" ContentType="image/png"/>
  <Override PartName="/ppt/media/image54.png" ContentType="image/png"/>
  <Override PartName="/ppt/media/image38.png" ContentType="image/png"/>
  <Override PartName="/ppt/media/image16.png" ContentType="image/png"/>
  <Override PartName="/ppt/media/image37.png" ContentType="image/png"/>
  <Override PartName="/ppt/media/image12.png" ContentType="image/png"/>
  <Override PartName="/ppt/media/image10.png" ContentType="image/png"/>
  <Override PartName="/ppt/media/image2.jpeg" ContentType="image/jpeg"/>
  <Override PartName="/ppt/media/image45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8.png" ContentType="image/png"/>
  <Override PartName="/ppt/media/image29.png" ContentType="image/png"/>
  <Override PartName="/ppt/media/image44.jpeg" ContentType="image/jpeg"/>
  <Override PartName="/ppt/notesSlides/notesSlide22.xml" ContentType="application/vnd.openxmlformats-officedocument.presentationml.notesSlide+xml"/>
  <Override PartName="/ppt/notesSlides/_rels/notesSlide5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notesSlide23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1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0690225" cy="7562850"/>
  <p:notesSz cx="7556500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02BF738D-E9DA-4529-A032-8A8E493F350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009080" y="767520"/>
            <a:ext cx="4677480" cy="3836160"/>
          </a:xfrm>
          <a:prstGeom prst="rect">
            <a:avLst/>
          </a:prstGeom>
          <a:solidFill>
            <a:srgbClr val="99cc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6160" y="4541760"/>
            <a:ext cx="588060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009080" y="767520"/>
            <a:ext cx="4677480" cy="3836160"/>
          </a:xfrm>
          <a:prstGeom prst="rect">
            <a:avLst/>
          </a:prstGeom>
          <a:solidFill>
            <a:srgbClr val="99cc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6160" y="4541760"/>
            <a:ext cx="588060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038240" y="722160"/>
            <a:ext cx="4811400" cy="3608640"/>
          </a:xfrm>
          <a:prstGeom prst="rect">
            <a:avLst/>
          </a:prstGeom>
          <a:solidFill>
            <a:srgbClr val="99cc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6160" y="4541760"/>
            <a:ext cx="588060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34240" y="1769400"/>
            <a:ext cx="309744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786840" y="1769400"/>
            <a:ext cx="309744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7039800" y="1769400"/>
            <a:ext cx="309744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34240" y="4060440"/>
            <a:ext cx="309744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786840" y="4060440"/>
            <a:ext cx="309744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7039800" y="4060440"/>
            <a:ext cx="309744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34240" y="301680"/>
            <a:ext cx="9620640" cy="585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59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877680" y="7218720"/>
            <a:ext cx="9719280" cy="245520"/>
          </a:xfrm>
          <a:prstGeom prst="rect">
            <a:avLst/>
          </a:prstGeom>
          <a:gradFill rotWithShape="0">
            <a:gsLst>
              <a:gs pos="0">
                <a:srgbClr val="5883d0"/>
              </a:gs>
              <a:gs pos="100000">
                <a:srgbClr val="001932"/>
              </a:gs>
            </a:gsLst>
            <a:lin ang="135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7094880" y="7175880"/>
            <a:ext cx="3333960" cy="33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>
            <a:spAutoFit/>
          </a:bodyPr>
          <a:p>
            <a:pPr algn="r">
              <a:lnSpc>
                <a:spcPct val="100000"/>
              </a:lnSpc>
              <a:spcBef>
                <a:spcPts val="950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Univers"/>
                <a:ea typeface="HG Mincho Light J"/>
              </a:rPr>
              <a:t>Busso’s Perugia party 2022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" name="CustomShape 3"/>
          <p:cNvSpPr/>
          <p:nvPr/>
        </p:nvSpPr>
        <p:spPr>
          <a:xfrm>
            <a:off x="92160" y="96120"/>
            <a:ext cx="10506240" cy="272880"/>
          </a:xfrm>
          <a:prstGeom prst="rect">
            <a:avLst/>
          </a:prstGeom>
          <a:gradFill rotWithShape="0">
            <a:gsLst>
              <a:gs pos="0">
                <a:srgbClr val="5883d0"/>
              </a:gs>
              <a:gs pos="100000">
                <a:srgbClr val="001932"/>
              </a:gs>
            </a:gsLst>
            <a:lin ang="135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" name="" descr=""/>
          <p:cNvPicPr/>
          <p:nvPr/>
        </p:nvPicPr>
        <p:blipFill>
          <a:blip r:embed="rId2"/>
          <a:stretch/>
        </p:blipFill>
        <p:spPr>
          <a:xfrm>
            <a:off x="166680" y="6940440"/>
            <a:ext cx="548280" cy="529920"/>
          </a:xfrm>
          <a:prstGeom prst="rect">
            <a:avLst/>
          </a:prstGeom>
          <a:ln>
            <a:noFill/>
          </a:ln>
        </p:spPr>
      </p:pic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40320"/>
                <a:tab algn="l" pos="1854720"/>
                <a:tab algn="l" pos="2769120"/>
                <a:tab algn="l" pos="3683520"/>
                <a:tab algn="l" pos="4597920"/>
                <a:tab algn="l" pos="5512320"/>
                <a:tab algn="l" pos="6426720"/>
                <a:tab algn="l" pos="7341120"/>
                <a:tab algn="l" pos="8255520"/>
                <a:tab algn="l" pos="9169920"/>
                <a:tab algn="l" pos="10084320"/>
              </a:tabLst>
            </a:pPr>
            <a:r>
              <a:rPr b="0" lang="en-US" sz="259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59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940320"/>
                <a:tab algn="l" pos="1854720"/>
                <a:tab algn="l" pos="2769120"/>
                <a:tab algn="l" pos="3683520"/>
                <a:tab algn="l" pos="4597920"/>
                <a:tab algn="l" pos="5512320"/>
                <a:tab algn="l" pos="6426720"/>
                <a:tab algn="l" pos="7341120"/>
                <a:tab algn="l" pos="8255520"/>
                <a:tab algn="l" pos="9169920"/>
                <a:tab algn="l" pos="1008432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40320"/>
                <a:tab algn="l" pos="1854720"/>
                <a:tab algn="l" pos="2769120"/>
                <a:tab algn="l" pos="3683520"/>
                <a:tab algn="l" pos="4597920"/>
                <a:tab algn="l" pos="5512320"/>
                <a:tab algn="l" pos="6426720"/>
                <a:tab algn="l" pos="7341120"/>
                <a:tab algn="l" pos="8255520"/>
                <a:tab algn="l" pos="9169920"/>
                <a:tab algn="l" pos="1008432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940320"/>
                <a:tab algn="l" pos="1854720"/>
                <a:tab algn="l" pos="2769120"/>
                <a:tab algn="l" pos="3683520"/>
                <a:tab algn="l" pos="4597920"/>
                <a:tab algn="l" pos="5512320"/>
                <a:tab algn="l" pos="6426720"/>
                <a:tab algn="l" pos="7341120"/>
                <a:tab algn="l" pos="8255520"/>
                <a:tab algn="l" pos="9169920"/>
                <a:tab algn="l" pos="1008432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40320"/>
                <a:tab algn="l" pos="1854720"/>
                <a:tab algn="l" pos="2769120"/>
                <a:tab algn="l" pos="3683520"/>
                <a:tab algn="l" pos="4597920"/>
                <a:tab algn="l" pos="5512320"/>
                <a:tab algn="l" pos="6426720"/>
                <a:tab algn="l" pos="7341120"/>
                <a:tab algn="l" pos="8255520"/>
                <a:tab algn="l" pos="9169920"/>
                <a:tab algn="l" pos="1008432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40320"/>
                <a:tab algn="l" pos="1854720"/>
                <a:tab algn="l" pos="2769120"/>
                <a:tab algn="l" pos="3683520"/>
                <a:tab algn="l" pos="4597920"/>
                <a:tab algn="l" pos="5512320"/>
                <a:tab algn="l" pos="6426720"/>
                <a:tab algn="l" pos="7341120"/>
                <a:tab algn="l" pos="8255520"/>
                <a:tab algn="l" pos="9169920"/>
                <a:tab algn="l" pos="1008432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940320"/>
                <a:tab algn="l" pos="1854720"/>
                <a:tab algn="l" pos="2769120"/>
                <a:tab algn="l" pos="3683520"/>
                <a:tab algn="l" pos="4597920"/>
                <a:tab algn="l" pos="5512320"/>
                <a:tab algn="l" pos="6426720"/>
                <a:tab algn="l" pos="7341120"/>
                <a:tab algn="l" pos="8255520"/>
                <a:tab algn="l" pos="9169920"/>
                <a:tab algn="l" pos="1008432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gif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282960" y="168120"/>
            <a:ext cx="1022580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Dissection of Post-AGB binaries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640080" y="6276960"/>
            <a:ext cx="9513000" cy="76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Jacques Kluska; Devika Kamath; Akke Corporaal; Dylan Bollen;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Glenn-Michael Oomen; Olivier Verhamme; Kateryna Andrich, Valentin Bujarrabal;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Orsola De Marco; Jonathan Ferreira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0" name="CustomShape 3"/>
          <p:cNvSpPr/>
          <p:nvPr/>
        </p:nvSpPr>
        <p:spPr>
          <a:xfrm>
            <a:off x="6968160" y="2637000"/>
            <a:ext cx="3294000" cy="99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G Mincho Light J"/>
              </a:rPr>
              <a:t>Hans Van Winckel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Institute of Astronomy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KU Leuven University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Belgium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1055520" y="1499760"/>
            <a:ext cx="4645080" cy="4762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261360" y="-191520"/>
            <a:ext cx="8971560" cy="1704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Binaries</a:t>
            </a: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: ranges in P and e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91800" y="1097280"/>
            <a:ext cx="3656880" cy="274284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91800" y="4069080"/>
            <a:ext cx="3656880" cy="274284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3"/>
          <a:stretch/>
        </p:blipFill>
        <p:spPr>
          <a:xfrm>
            <a:off x="7178040" y="1097280"/>
            <a:ext cx="3656880" cy="274284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4"/>
          <a:stretch/>
        </p:blipFill>
        <p:spPr>
          <a:xfrm>
            <a:off x="7178040" y="4069080"/>
            <a:ext cx="3656880" cy="274284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5"/>
          <a:stretch/>
        </p:blipFill>
        <p:spPr>
          <a:xfrm>
            <a:off x="3569760" y="1097280"/>
            <a:ext cx="3656880" cy="274284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6"/>
          <a:stretch/>
        </p:blipFill>
        <p:spPr>
          <a:xfrm>
            <a:off x="3566160" y="4069080"/>
            <a:ext cx="3656880" cy="2742840"/>
          </a:xfrm>
          <a:prstGeom prst="rect">
            <a:avLst/>
          </a:prstGeom>
          <a:ln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9250200" y="6992280"/>
            <a:ext cx="1365840" cy="21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Oomen et al., 2018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7"/>
          <a:stretch/>
        </p:blipFill>
        <p:spPr>
          <a:xfrm>
            <a:off x="9015840" y="408600"/>
            <a:ext cx="1450800" cy="815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260280" y="889560"/>
            <a:ext cx="5781600" cy="5938920"/>
          </a:xfrm>
          <a:prstGeom prst="rect">
            <a:avLst/>
          </a:prstGeom>
          <a:ln>
            <a:noFill/>
          </a:ln>
        </p:spPr>
      </p:pic>
      <p:sp>
        <p:nvSpPr>
          <p:cNvPr id="100" name="TextShape 1"/>
          <p:cNvSpPr txBox="1"/>
          <p:nvPr/>
        </p:nvSpPr>
        <p:spPr>
          <a:xfrm>
            <a:off x="-101880" y="131760"/>
            <a:ext cx="1155204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en-US" sz="3600" spc="-1" strike="noStrike">
                <a:solidFill>
                  <a:srgbClr val="ff0000"/>
                </a:solidFill>
                <a:latin typeface="Comic Sans MS"/>
                <a:ea typeface="HG Mincho Light J"/>
              </a:rPr>
              <a:t>    </a:t>
            </a:r>
            <a:r>
              <a:rPr b="1" lang="en-US" sz="3600" spc="-1" strike="noStrike">
                <a:solidFill>
                  <a:srgbClr val="ff0000"/>
                </a:solidFill>
                <a:latin typeface="Arial"/>
                <a:ea typeface="HG Mincho Light J"/>
              </a:rPr>
              <a:t>Dynamic Spectra: time resolved spectroscopy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5717880" y="1311120"/>
            <a:ext cx="4418280" cy="473220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8660160" y="5912640"/>
            <a:ext cx="1937520" cy="129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270000" y="91440"/>
            <a:ext cx="897156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Dynamic Spectra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320760" y="1680120"/>
            <a:ext cx="9554400" cy="477648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8660520" y="5912640"/>
            <a:ext cx="1937520" cy="129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270000" y="91440"/>
            <a:ext cx="897156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Dynamic Spectra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457200" y="1351800"/>
            <a:ext cx="5486040" cy="528480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6334920" y="826560"/>
            <a:ext cx="3657240" cy="273384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3"/>
          <a:stretch/>
        </p:blipFill>
        <p:spPr>
          <a:xfrm>
            <a:off x="5996880" y="3992760"/>
            <a:ext cx="4114440" cy="2724480"/>
          </a:xfrm>
          <a:prstGeom prst="rect">
            <a:avLst/>
          </a:prstGeom>
          <a:ln>
            <a:noFill/>
          </a:ln>
        </p:spPr>
      </p:pic>
      <p:sp>
        <p:nvSpPr>
          <p:cNvPr id="110" name="Line 2"/>
          <p:cNvSpPr/>
          <p:nvPr/>
        </p:nvSpPr>
        <p:spPr>
          <a:xfrm>
            <a:off x="4170600" y="5264280"/>
            <a:ext cx="2033640" cy="12960"/>
          </a:xfrm>
          <a:prstGeom prst="line">
            <a:avLst/>
          </a:prstGeom>
          <a:ln w="73080">
            <a:solidFill>
              <a:srgbClr val="ff3333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Line 3"/>
          <p:cNvSpPr/>
          <p:nvPr/>
        </p:nvSpPr>
        <p:spPr>
          <a:xfrm flipV="1">
            <a:off x="4255200" y="2033640"/>
            <a:ext cx="1987560" cy="5400"/>
          </a:xfrm>
          <a:prstGeom prst="line">
            <a:avLst/>
          </a:prstGeom>
          <a:ln w="73080">
            <a:solidFill>
              <a:srgbClr val="ff3333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7452720" y="3101400"/>
            <a:ext cx="540000" cy="42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2"/>
          <p:cNvSpPr/>
          <p:nvPr/>
        </p:nvSpPr>
        <p:spPr>
          <a:xfrm>
            <a:off x="6744960" y="1711440"/>
            <a:ext cx="540000" cy="42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3"/>
          <p:cNvSpPr/>
          <p:nvPr/>
        </p:nvSpPr>
        <p:spPr>
          <a:xfrm>
            <a:off x="5290560" y="1016280"/>
            <a:ext cx="540000" cy="42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4"/>
          <p:cNvSpPr/>
          <p:nvPr/>
        </p:nvSpPr>
        <p:spPr>
          <a:xfrm>
            <a:off x="3848760" y="1337760"/>
            <a:ext cx="540000" cy="42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CustomShape 5"/>
          <p:cNvSpPr/>
          <p:nvPr/>
        </p:nvSpPr>
        <p:spPr>
          <a:xfrm>
            <a:off x="3385440" y="5225040"/>
            <a:ext cx="540000" cy="42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CustomShape 6"/>
          <p:cNvSpPr/>
          <p:nvPr/>
        </p:nvSpPr>
        <p:spPr>
          <a:xfrm>
            <a:off x="2548800" y="3822120"/>
            <a:ext cx="540000" cy="42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CustomShape 7"/>
          <p:cNvSpPr/>
          <p:nvPr/>
        </p:nvSpPr>
        <p:spPr>
          <a:xfrm>
            <a:off x="2818800" y="2368080"/>
            <a:ext cx="475560" cy="38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8"/>
          <p:cNvSpPr/>
          <p:nvPr/>
        </p:nvSpPr>
        <p:spPr>
          <a:xfrm>
            <a:off x="2818800" y="2368440"/>
            <a:ext cx="475560" cy="38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9"/>
          <p:cNvSpPr/>
          <p:nvPr/>
        </p:nvSpPr>
        <p:spPr>
          <a:xfrm>
            <a:off x="2818800" y="2368440"/>
            <a:ext cx="475560" cy="38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10"/>
          <p:cNvSpPr/>
          <p:nvPr/>
        </p:nvSpPr>
        <p:spPr>
          <a:xfrm>
            <a:off x="2818800" y="2368440"/>
            <a:ext cx="475560" cy="38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11"/>
          <p:cNvSpPr/>
          <p:nvPr/>
        </p:nvSpPr>
        <p:spPr>
          <a:xfrm>
            <a:off x="2818800" y="2368440"/>
            <a:ext cx="475560" cy="38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12"/>
          <p:cNvSpPr/>
          <p:nvPr/>
        </p:nvSpPr>
        <p:spPr>
          <a:xfrm>
            <a:off x="2818800" y="2368440"/>
            <a:ext cx="475560" cy="38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13"/>
          <p:cNvSpPr/>
          <p:nvPr/>
        </p:nvSpPr>
        <p:spPr>
          <a:xfrm>
            <a:off x="7182360" y="4595400"/>
            <a:ext cx="475560" cy="38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14"/>
          <p:cNvSpPr/>
          <p:nvPr/>
        </p:nvSpPr>
        <p:spPr>
          <a:xfrm>
            <a:off x="7870680" y="6099840"/>
            <a:ext cx="475560" cy="38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15"/>
          <p:cNvSpPr/>
          <p:nvPr/>
        </p:nvSpPr>
        <p:spPr>
          <a:xfrm>
            <a:off x="4633200" y="5869800"/>
            <a:ext cx="475560" cy="38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16"/>
          <p:cNvSpPr/>
          <p:nvPr/>
        </p:nvSpPr>
        <p:spPr>
          <a:xfrm>
            <a:off x="772200" y="6731280"/>
            <a:ext cx="2110320" cy="27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17"/>
          <p:cNvSpPr/>
          <p:nvPr/>
        </p:nvSpPr>
        <p:spPr>
          <a:xfrm>
            <a:off x="6886440" y="6976440"/>
            <a:ext cx="1495440" cy="24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Bollen et al., 2016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29" name="CustomShape 18"/>
          <p:cNvSpPr/>
          <p:nvPr/>
        </p:nvSpPr>
        <p:spPr>
          <a:xfrm>
            <a:off x="372240" y="577080"/>
            <a:ext cx="411120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Jet configuration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30" name="Afbeelding 4_0" descr=""/>
          <p:cNvPicPr/>
          <p:nvPr/>
        </p:nvPicPr>
        <p:blipFill>
          <a:blip r:embed="rId1"/>
          <a:stretch/>
        </p:blipFill>
        <p:spPr>
          <a:xfrm>
            <a:off x="1568520" y="1206360"/>
            <a:ext cx="7139880" cy="5479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-101880" y="131760"/>
            <a:ext cx="1155204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en-US" sz="3600" spc="-1" strike="noStrike">
                <a:solidFill>
                  <a:srgbClr val="ff0000"/>
                </a:solidFill>
                <a:latin typeface="Comic Sans MS"/>
                <a:ea typeface="HG Mincho Light J"/>
              </a:rPr>
              <a:t>    </a:t>
            </a: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Commonly Observed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590040" y="1169280"/>
            <a:ext cx="2925720" cy="2898360"/>
          </a:xfrm>
          <a:prstGeom prst="rect">
            <a:avLst/>
          </a:prstGeom>
          <a:ln>
            <a:noFill/>
          </a:ln>
        </p:spPr>
      </p:pic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3939120" y="1153800"/>
            <a:ext cx="2925720" cy="290736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7389360" y="1184040"/>
            <a:ext cx="2925720" cy="2898360"/>
          </a:xfrm>
          <a:prstGeom prst="rect">
            <a:avLst/>
          </a:prstGeom>
          <a:ln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1672560" y="981360"/>
            <a:ext cx="58788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IW Car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5240160" y="972720"/>
            <a:ext cx="56196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HP Lyr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8699040" y="956520"/>
            <a:ext cx="52236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89 Her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4"/>
          <a:stretch/>
        </p:blipFill>
        <p:spPr>
          <a:xfrm>
            <a:off x="489600" y="4268520"/>
            <a:ext cx="2925720" cy="2898360"/>
          </a:xfrm>
          <a:prstGeom prst="rect">
            <a:avLst/>
          </a:prstGeom>
          <a:ln>
            <a:noFill/>
          </a:ln>
        </p:spPr>
      </p:pic>
      <p:sp>
        <p:nvSpPr>
          <p:cNvPr id="139" name="CustomShape 5"/>
          <p:cNvSpPr/>
          <p:nvPr/>
        </p:nvSpPr>
        <p:spPr>
          <a:xfrm>
            <a:off x="1753200" y="4114800"/>
            <a:ext cx="54216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EP Lyr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5"/>
          <a:stretch/>
        </p:blipFill>
        <p:spPr>
          <a:xfrm>
            <a:off x="3943800" y="4276440"/>
            <a:ext cx="2925720" cy="2889000"/>
          </a:xfrm>
          <a:prstGeom prst="rect">
            <a:avLst/>
          </a:prstGeom>
          <a:ln>
            <a:noFill/>
          </a:ln>
        </p:spPr>
      </p:pic>
      <p:sp>
        <p:nvSpPr>
          <p:cNvPr id="141" name="CustomShape 6"/>
          <p:cNvSpPr/>
          <p:nvPr/>
        </p:nvSpPr>
        <p:spPr>
          <a:xfrm>
            <a:off x="5108760" y="4131360"/>
            <a:ext cx="71748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HD46703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6"/>
          <a:stretch/>
        </p:blipFill>
        <p:spPr>
          <a:xfrm>
            <a:off x="7490880" y="4312800"/>
            <a:ext cx="2945160" cy="2945160"/>
          </a:xfrm>
          <a:prstGeom prst="rect">
            <a:avLst/>
          </a:prstGeom>
          <a:ln>
            <a:noFill/>
          </a:ln>
        </p:spPr>
      </p:pic>
      <p:sp>
        <p:nvSpPr>
          <p:cNvPr id="143" name="CustomShape 7"/>
          <p:cNvSpPr/>
          <p:nvPr/>
        </p:nvSpPr>
        <p:spPr>
          <a:xfrm>
            <a:off x="8468280" y="4189320"/>
            <a:ext cx="87588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IRAS19135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-101880" y="131760"/>
            <a:ext cx="1155204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en-US" sz="3600" spc="-1" strike="noStrike">
                <a:solidFill>
                  <a:srgbClr val="ff0000"/>
                </a:solidFill>
                <a:latin typeface="Comic Sans MS"/>
                <a:ea typeface="HG Mincho Light J"/>
              </a:rPr>
              <a:t>    </a:t>
            </a: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Modeling in several steps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5112000" y="2138760"/>
            <a:ext cx="5432760" cy="268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Time-resolved spectroscopy: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- spatio-kinematic (geometric modelling)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- RT (constrains are the Balmer lines)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- testing with self-similar jet models from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   </a:t>
            </a: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YSOs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46" name="Afbeelding 4" descr=""/>
          <p:cNvPicPr/>
          <p:nvPr/>
        </p:nvPicPr>
        <p:blipFill>
          <a:blip r:embed="rId1"/>
          <a:srcRect l="0" t="3127" r="0" b="5254"/>
          <a:stretch/>
        </p:blipFill>
        <p:spPr>
          <a:xfrm>
            <a:off x="178200" y="1682280"/>
            <a:ext cx="4722840" cy="4197240"/>
          </a:xfrm>
          <a:prstGeom prst="rect">
            <a:avLst/>
          </a:prstGeom>
          <a:ln>
            <a:noFill/>
          </a:ln>
        </p:spPr>
      </p:pic>
      <p:sp>
        <p:nvSpPr>
          <p:cNvPr id="147" name="CustomShape 3"/>
          <p:cNvSpPr/>
          <p:nvPr/>
        </p:nvSpPr>
        <p:spPr>
          <a:xfrm>
            <a:off x="1315440" y="5846760"/>
            <a:ext cx="3764880" cy="137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Jet opening angle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Jet tilt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Angular Velocity structure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Density structure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Binary (radius components, orbit)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8" name="CustomShape 4"/>
          <p:cNvSpPr/>
          <p:nvPr/>
        </p:nvSpPr>
        <p:spPr>
          <a:xfrm>
            <a:off x="6858000" y="6858000"/>
            <a:ext cx="372420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Bollen et al., 2017; 2019; 2020, 2021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2"/>
          <a:stretch/>
        </p:blipFill>
        <p:spPr>
          <a:xfrm>
            <a:off x="8660160" y="401760"/>
            <a:ext cx="1937520" cy="129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5121000" y="703800"/>
            <a:ext cx="5486040" cy="3391920"/>
          </a:xfrm>
          <a:prstGeom prst="rect">
            <a:avLst/>
          </a:prstGeom>
          <a:ln>
            <a:noFill/>
          </a:ln>
        </p:spPr>
      </p:pic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>
            <a:off x="199080" y="3820680"/>
            <a:ext cx="5486040" cy="3382920"/>
          </a:xfrm>
          <a:prstGeom prst="rect">
            <a:avLst/>
          </a:prstGeom>
          <a:ln>
            <a:noFill/>
          </a:ln>
        </p:spPr>
      </p:pic>
      <p:pic>
        <p:nvPicPr>
          <p:cNvPr id="152" name="" descr=""/>
          <p:cNvPicPr/>
          <p:nvPr/>
        </p:nvPicPr>
        <p:blipFill>
          <a:blip r:embed="rId3"/>
          <a:stretch/>
        </p:blipFill>
        <p:spPr>
          <a:xfrm>
            <a:off x="156960" y="703800"/>
            <a:ext cx="5486040" cy="3401280"/>
          </a:xfrm>
          <a:prstGeom prst="rect">
            <a:avLst/>
          </a:prstGeom>
          <a:ln>
            <a:noFill/>
          </a:ln>
        </p:spPr>
      </p:pic>
      <p:sp>
        <p:nvSpPr>
          <p:cNvPr id="153" name="TextShape 1"/>
          <p:cNvSpPr txBox="1"/>
          <p:nvPr/>
        </p:nvSpPr>
        <p:spPr>
          <a:xfrm>
            <a:off x="270000" y="91440"/>
            <a:ext cx="897156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Geometric model fits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4"/>
          <a:stretch/>
        </p:blipFill>
        <p:spPr>
          <a:xfrm>
            <a:off x="5248440" y="3746520"/>
            <a:ext cx="5486040" cy="3391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486720" y="843480"/>
            <a:ext cx="4947840" cy="3180240"/>
          </a:xfrm>
          <a:prstGeom prst="rect">
            <a:avLst/>
          </a:prstGeom>
          <a:ln>
            <a:noFill/>
          </a:ln>
        </p:spPr>
      </p:pic>
      <p:sp>
        <p:nvSpPr>
          <p:cNvPr id="156" name="TextShape 1"/>
          <p:cNvSpPr txBox="1"/>
          <p:nvPr/>
        </p:nvSpPr>
        <p:spPr>
          <a:xfrm>
            <a:off x="253440" y="91440"/>
            <a:ext cx="1026108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High </a:t>
            </a: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velocity</a:t>
            </a: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 outflow: geometric model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6131520" y="2044080"/>
            <a:ext cx="4109760" cy="380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HG Mincho Light J"/>
              </a:rPr>
              <a:t>- w</a:t>
            </a: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ide opening angle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- inclination dependent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- angle dependent velocity law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  </a:t>
            </a: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in cone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- deprojected outflow velocity</a:t>
            </a:r>
            <a:br/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  escape velocity of MS not WD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HG Mincho Light J"/>
              </a:rPr>
              <a:t> 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5615640" y="6868080"/>
            <a:ext cx="494172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Bollen et al., 2017; 2019; 2020; 2021, 2022 (sub)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346320" y="3983040"/>
            <a:ext cx="5237640" cy="2980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Tijdelijke aanduiding voor inhoud 4_0" descr=""/>
          <p:cNvPicPr/>
          <p:nvPr/>
        </p:nvPicPr>
        <p:blipFill>
          <a:blip r:embed="rId1"/>
          <a:stretch/>
        </p:blipFill>
        <p:spPr>
          <a:xfrm>
            <a:off x="5730120" y="2189880"/>
            <a:ext cx="4575600" cy="3431880"/>
          </a:xfrm>
          <a:prstGeom prst="rect">
            <a:avLst/>
          </a:prstGeom>
          <a:ln>
            <a:noFill/>
          </a:ln>
        </p:spPr>
      </p:pic>
      <p:sp>
        <p:nvSpPr>
          <p:cNvPr id="161" name="TextShape 1"/>
          <p:cNvSpPr txBox="1"/>
          <p:nvPr/>
        </p:nvSpPr>
        <p:spPr>
          <a:xfrm>
            <a:off x="270000" y="91440"/>
            <a:ext cx="897156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MHD self-similar models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8124840" y="6897240"/>
            <a:ext cx="248076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HG Mincho Light J"/>
              </a:rPr>
              <a:t>Verhamme et al., in prep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3" name="Afbeelding 7" descr=""/>
          <p:cNvPicPr/>
          <p:nvPr/>
        </p:nvPicPr>
        <p:blipFill>
          <a:blip r:embed="rId2"/>
          <a:stretch/>
        </p:blipFill>
        <p:spPr>
          <a:xfrm>
            <a:off x="301320" y="2047320"/>
            <a:ext cx="5533560" cy="4150080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751680" y="1591560"/>
            <a:ext cx="4313880" cy="3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models turning into observables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240480" y="142200"/>
            <a:ext cx="897156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Outline: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763280" y="1583640"/>
            <a:ext cx="5991840" cy="438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Conclusion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Dissecting Post-AGB Binaries: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- SED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- Circumbinary Disc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- Inner Rim Circumbinary Disc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- Central Binary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- Circum-companion Jet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- Central Star(s)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HG Mincho Light J"/>
              </a:rPr>
              <a:t>Why would be bother?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153360" y="164880"/>
            <a:ext cx="1032768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3500" spc="-1" strike="noStrike">
                <a:solidFill>
                  <a:srgbClr val="ff0000"/>
                </a:solidFill>
                <a:latin typeface="Helvecita"/>
                <a:ea typeface="HG Mincho Light J"/>
              </a:rPr>
              <a:t>Photospheres: special chemical anomaly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0" y="1269720"/>
            <a:ext cx="7874280" cy="556992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7450560" y="1616760"/>
            <a:ext cx="2796120" cy="27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Almost no Fe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  </a:t>
            </a: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nor other elements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  </a:t>
            </a: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down to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  </a:t>
            </a: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[Fe/H]=-4.8 !!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Rich in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  </a:t>
            </a: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CNO, S, Zn...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-137520" y="1335240"/>
            <a:ext cx="10599480" cy="5392440"/>
          </a:xfrm>
          <a:prstGeom prst="rect">
            <a:avLst/>
          </a:prstGeom>
          <a:ln>
            <a:noFill/>
          </a:ln>
        </p:spPr>
      </p:pic>
      <p:sp>
        <p:nvSpPr>
          <p:cNvPr id="169" name="TextShape 1"/>
          <p:cNvSpPr txBox="1"/>
          <p:nvPr/>
        </p:nvSpPr>
        <p:spPr>
          <a:xfrm>
            <a:off x="174960" y="135360"/>
            <a:ext cx="1032768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3500" spc="-1" strike="noStrike">
                <a:solidFill>
                  <a:srgbClr val="ff0000"/>
                </a:solidFill>
                <a:latin typeface="Helvecita"/>
                <a:ea typeface="HG Mincho Light J"/>
              </a:rPr>
              <a:t>Photospheres: special chemical anomaly</a:t>
            </a:r>
            <a:endParaRPr b="0" lang="en-US" sz="35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-90720" y="1686960"/>
            <a:ext cx="5566320" cy="4482000"/>
          </a:xfrm>
          <a:prstGeom prst="rect">
            <a:avLst/>
          </a:prstGeom>
          <a:ln>
            <a:noFill/>
          </a:ln>
        </p:spPr>
      </p:pic>
      <p:sp>
        <p:nvSpPr>
          <p:cNvPr id="171" name="TextShape 1"/>
          <p:cNvSpPr txBox="1"/>
          <p:nvPr/>
        </p:nvSpPr>
        <p:spPr>
          <a:xfrm>
            <a:off x="91440" y="75960"/>
            <a:ext cx="10962000" cy="1262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ff0000"/>
                </a:solidFill>
                <a:latin typeface="Arial"/>
                <a:ea typeface="HG Mincho Light J"/>
              </a:rPr>
              <a:t>Photospheric Depletion: Feedback from disc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5357160" y="1460880"/>
            <a:ext cx="6160320" cy="512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Abundance patterns ~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  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gas phase abundance of ISM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You 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  <a:ea typeface="HG Mincho Light J"/>
              </a:rPr>
              <a:t>lose the nucleosynthetic history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Can be very efficient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          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(down to [Fe/H]=-4.8)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  <a:ea typeface="HG Mincho Light J"/>
              </a:rPr>
              <a:t>Accretion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 of circumstellar gas hence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  <a:ea typeface="HG Mincho Light J"/>
              </a:rPr>
              <a:t>you slow down the evolution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Disc is needed to guarantee low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density and long timescale.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1187280" y="6582240"/>
            <a:ext cx="8442360" cy="42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HG Mincho Light J"/>
              </a:rPr>
              <a:t>Waters et al., 1992; Van Winckel et al., 1992, 2003 ; Giridhar et al., 2005; Gielen et al., 2009, Rao 2013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HG Mincho Light J"/>
              </a:rPr>
              <a:t>Gezer et al. 2015; Van Winckel 2018; Kamath 2019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266760" y="75960"/>
            <a:ext cx="10962000" cy="1262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ff0000"/>
                </a:solidFill>
                <a:latin typeface="Arial"/>
                <a:ea typeface="HG Mincho Light J"/>
              </a:rPr>
              <a:t>Photospheric Depletion: Feedback from disc</a:t>
            </a:r>
            <a:endParaRPr b="0" lang="en-US" sz="3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659160" y="1104840"/>
            <a:ext cx="5075280" cy="5541840"/>
          </a:xfrm>
          <a:prstGeom prst="rect">
            <a:avLst/>
          </a:prstGeom>
          <a:ln>
            <a:noFill/>
          </a:ln>
        </p:spPr>
      </p:pic>
      <p:sp>
        <p:nvSpPr>
          <p:cNvPr id="176" name="CustomShape 2"/>
          <p:cNvSpPr/>
          <p:nvPr/>
        </p:nvSpPr>
        <p:spPr>
          <a:xfrm>
            <a:off x="7853040" y="6824520"/>
            <a:ext cx="2332080" cy="27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Oomen et al., 2019; 2020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6056280" y="2715480"/>
            <a:ext cx="4492080" cy="197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Modelling + stellar evolution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Many saturated profiles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Impact on evolutionary time in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 </a:t>
            </a: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some cases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270000" y="91440"/>
            <a:ext cx="897156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Conclusion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1863000" y="1335600"/>
            <a:ext cx="6995520" cy="5097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313200" y="-83880"/>
            <a:ext cx="8971560" cy="1704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Why bother?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-395280" y="2033280"/>
            <a:ext cx="6195600" cy="4924800"/>
          </a:xfrm>
          <a:prstGeom prst="rect">
            <a:avLst/>
          </a:prstGeom>
          <a:ln>
            <a:noFill/>
          </a:ln>
        </p:spPr>
      </p:pic>
      <p:sp>
        <p:nvSpPr>
          <p:cNvPr id="182" name="CustomShape 2"/>
          <p:cNvSpPr/>
          <p:nvPr/>
        </p:nvSpPr>
        <p:spPr>
          <a:xfrm>
            <a:off x="2660760" y="6853320"/>
            <a:ext cx="220644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G Mincho Light J"/>
              </a:rPr>
              <a:t>Nie et al., 2012;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5303520" y="2250720"/>
            <a:ext cx="5524560" cy="460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Population Synthesis of binaries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Prediction: bimodal distribution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Common Envelope Results: inspiraling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Wind transfer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309240" y="91440"/>
            <a:ext cx="1009980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Why bother ?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91800" y="1177560"/>
            <a:ext cx="10505880" cy="4852080"/>
          </a:xfrm>
          <a:prstGeom prst="rect">
            <a:avLst/>
          </a:prstGeom>
          <a:ln>
            <a:noFill/>
          </a:ln>
        </p:spPr>
      </p:pic>
      <p:sp>
        <p:nvSpPr>
          <p:cNvPr id="186" name="CustomShape 2"/>
          <p:cNvSpPr/>
          <p:nvPr/>
        </p:nvSpPr>
        <p:spPr>
          <a:xfrm>
            <a:off x="1283040" y="6018120"/>
            <a:ext cx="3963600" cy="33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Pop. synthesis Nie et al., 2012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7092360" y="6023880"/>
            <a:ext cx="248976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G Mincho Light J"/>
              </a:rPr>
              <a:t>What we observe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309240" y="91440"/>
            <a:ext cx="1009980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Why bother ?: holistic approach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1259280" y="1051200"/>
            <a:ext cx="8170560" cy="6078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270000" y="91440"/>
            <a:ext cx="897156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Conclusion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1863000" y="1335600"/>
            <a:ext cx="6995520" cy="5097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324000" y="168120"/>
            <a:ext cx="1021500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SED of a post-AGB binary: disc sources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917280" y="1515600"/>
            <a:ext cx="3216600" cy="545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HG Mincho Light J"/>
              </a:rPr>
              <a:t>Central star is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HG Mincho Light J"/>
              </a:rPr>
              <a:t>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HG Mincho Light J"/>
              </a:rPr>
              <a:t>typically F-K star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HG Mincho Light J"/>
              </a:rPr>
              <a:t>No current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HG Mincho Light J"/>
              </a:rPr>
              <a:t> 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HG Mincho Light J"/>
              </a:rPr>
              <a:t>dust production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ff0000"/>
                </a:solidFill>
                <a:latin typeface="Arial"/>
                <a:ea typeface="HG Mincho Light J"/>
              </a:rPr>
              <a:t>Hot dust component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ff0000"/>
                </a:solidFill>
                <a:latin typeface="Arial"/>
                <a:ea typeface="HG Mincho Light J"/>
              </a:rPr>
              <a:t>is indicative of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ff0000"/>
                </a:solidFill>
                <a:latin typeface="Arial"/>
                <a:ea typeface="HG Mincho Light J"/>
              </a:rPr>
              <a:t>Keplerian disc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ff0000"/>
                </a:solidFill>
                <a:latin typeface="Arial"/>
                <a:ea typeface="HG Mincho Light J"/>
              </a:rPr>
              <a:t>Long wavelength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ff0000"/>
                </a:solidFill>
                <a:latin typeface="Arial"/>
                <a:ea typeface="HG Mincho Light J"/>
              </a:rPr>
              <a:t>spectral index: large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ff0000"/>
                </a:solidFill>
                <a:latin typeface="Arial"/>
                <a:ea typeface="HG Mincho Light J"/>
              </a:rPr>
              <a:t>grains.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600" spc="-1" strike="noStrike"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4170240" y="1372680"/>
            <a:ext cx="6427440" cy="4820400"/>
          </a:xfrm>
          <a:prstGeom prst="rect">
            <a:avLst/>
          </a:prstGeom>
          <a:ln>
            <a:noFill/>
          </a:ln>
        </p:spPr>
      </p:pic>
      <p:sp>
        <p:nvSpPr>
          <p:cNvPr id="59" name="CustomShape 3"/>
          <p:cNvSpPr/>
          <p:nvPr/>
        </p:nvSpPr>
        <p:spPr>
          <a:xfrm>
            <a:off x="7907040" y="6977520"/>
            <a:ext cx="2716920" cy="21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Van Winckel 2018, Kluska et al. 2022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4161600" y="941040"/>
            <a:ext cx="2890440" cy="2070720"/>
          </a:xfrm>
          <a:prstGeom prst="rect">
            <a:avLst/>
          </a:prstGeom>
          <a:ln>
            <a:noFill/>
          </a:ln>
        </p:spPr>
      </p:pic>
      <p:pic>
        <p:nvPicPr>
          <p:cNvPr id="61" name="" descr=""/>
          <p:cNvPicPr/>
          <p:nvPr/>
        </p:nvPicPr>
        <p:blipFill>
          <a:blip r:embed="rId2"/>
          <a:stretch/>
        </p:blipFill>
        <p:spPr>
          <a:xfrm>
            <a:off x="7407720" y="665280"/>
            <a:ext cx="2890440" cy="2080440"/>
          </a:xfrm>
          <a:prstGeom prst="rect">
            <a:avLst/>
          </a:prstGeom>
          <a:ln>
            <a:noFill/>
          </a:ln>
        </p:spPr>
      </p:pic>
      <p:sp>
        <p:nvSpPr>
          <p:cNvPr id="62" name="TextShape 1"/>
          <p:cNvSpPr txBox="1"/>
          <p:nvPr/>
        </p:nvSpPr>
        <p:spPr>
          <a:xfrm>
            <a:off x="315720" y="51120"/>
            <a:ext cx="8971560" cy="1262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SED : commonly observed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CustomShape 2"/>
          <p:cNvSpPr/>
          <p:nvPr/>
        </p:nvSpPr>
        <p:spPr>
          <a:xfrm>
            <a:off x="3583800" y="3172680"/>
            <a:ext cx="4769640" cy="182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SED very similar :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Dust excess stars near sublimation T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  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No present dusty mass loss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     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Galactic sample: +/- 90 sources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       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LMC and SMC sample is large !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HG Mincho Light J"/>
              </a:rPr>
              <a:t>        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3"/>
          <a:stretch/>
        </p:blipFill>
        <p:spPr>
          <a:xfrm>
            <a:off x="553680" y="982080"/>
            <a:ext cx="2890440" cy="2070720"/>
          </a:xfrm>
          <a:prstGeom prst="rect">
            <a:avLst/>
          </a:prstGeom>
          <a:ln>
            <a:noFill/>
          </a:ln>
        </p:spPr>
      </p:pic>
      <p:pic>
        <p:nvPicPr>
          <p:cNvPr id="65" name="" descr=""/>
          <p:cNvPicPr/>
          <p:nvPr/>
        </p:nvPicPr>
        <p:blipFill>
          <a:blip r:embed="rId4"/>
          <a:stretch/>
        </p:blipFill>
        <p:spPr>
          <a:xfrm>
            <a:off x="141480" y="3060360"/>
            <a:ext cx="2890440" cy="2070720"/>
          </a:xfrm>
          <a:prstGeom prst="rect">
            <a:avLst/>
          </a:prstGeom>
          <a:ln>
            <a:noFill/>
          </a:ln>
        </p:spPr>
      </p:pic>
      <p:pic>
        <p:nvPicPr>
          <p:cNvPr id="66" name="" descr=""/>
          <p:cNvPicPr/>
          <p:nvPr/>
        </p:nvPicPr>
        <p:blipFill>
          <a:blip r:embed="rId5"/>
          <a:stretch/>
        </p:blipFill>
        <p:spPr>
          <a:xfrm>
            <a:off x="662040" y="4994280"/>
            <a:ext cx="2890440" cy="2070720"/>
          </a:xfrm>
          <a:prstGeom prst="rect">
            <a:avLst/>
          </a:prstGeom>
          <a:ln>
            <a:noFill/>
          </a:ln>
        </p:spPr>
      </p:pic>
      <p:pic>
        <p:nvPicPr>
          <p:cNvPr id="67" name="" descr=""/>
          <p:cNvPicPr/>
          <p:nvPr/>
        </p:nvPicPr>
        <p:blipFill>
          <a:blip r:embed="rId6"/>
          <a:stretch/>
        </p:blipFill>
        <p:spPr>
          <a:xfrm>
            <a:off x="3999240" y="4897440"/>
            <a:ext cx="3132000" cy="2070720"/>
          </a:xfrm>
          <a:prstGeom prst="rect">
            <a:avLst/>
          </a:prstGeom>
          <a:ln>
            <a:noFill/>
          </a:ln>
        </p:spPr>
      </p:pic>
      <p:pic>
        <p:nvPicPr>
          <p:cNvPr id="68" name="" descr=""/>
          <p:cNvPicPr/>
          <p:nvPr/>
        </p:nvPicPr>
        <p:blipFill>
          <a:blip r:embed="rId7"/>
          <a:stretch/>
        </p:blipFill>
        <p:spPr>
          <a:xfrm>
            <a:off x="7798680" y="4856040"/>
            <a:ext cx="2890440" cy="2070720"/>
          </a:xfrm>
          <a:prstGeom prst="rect">
            <a:avLst/>
          </a:prstGeom>
          <a:ln>
            <a:noFill/>
          </a:ln>
        </p:spPr>
      </p:pic>
      <p:pic>
        <p:nvPicPr>
          <p:cNvPr id="69" name="" descr=""/>
          <p:cNvPicPr/>
          <p:nvPr/>
        </p:nvPicPr>
        <p:blipFill>
          <a:blip r:embed="rId8"/>
          <a:stretch/>
        </p:blipFill>
        <p:spPr>
          <a:xfrm>
            <a:off x="8033400" y="2851200"/>
            <a:ext cx="2890440" cy="2080440"/>
          </a:xfrm>
          <a:prstGeom prst="rect">
            <a:avLst/>
          </a:prstGeom>
          <a:ln>
            <a:noFill/>
          </a:ln>
        </p:spPr>
      </p:pic>
      <p:sp>
        <p:nvSpPr>
          <p:cNvPr id="70" name="CustomShape 3"/>
          <p:cNvSpPr/>
          <p:nvPr/>
        </p:nvSpPr>
        <p:spPr>
          <a:xfrm>
            <a:off x="7336080" y="7012080"/>
            <a:ext cx="329580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Kluska et al., 2022; Kamath et al., 2014, 2015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270000" y="91440"/>
            <a:ext cx="897156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ALMA-PdB: rotation resolved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CustomShape 2"/>
          <p:cNvSpPr/>
          <p:nvPr/>
        </p:nvSpPr>
        <p:spPr>
          <a:xfrm>
            <a:off x="6476040" y="6838560"/>
            <a:ext cx="3719520" cy="27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Bujarrabal et al., 2017; Cava et al., 2021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1023840" y="1256760"/>
            <a:ext cx="8229240" cy="3391920"/>
          </a:xfrm>
          <a:prstGeom prst="rect">
            <a:avLst/>
          </a:prstGeom>
          <a:ln>
            <a:noFill/>
          </a:ln>
        </p:spPr>
      </p:pic>
      <p:sp>
        <p:nvSpPr>
          <p:cNvPr id="74" name="CustomShape 3"/>
          <p:cNvSpPr/>
          <p:nvPr/>
        </p:nvSpPr>
        <p:spPr>
          <a:xfrm>
            <a:off x="1940040" y="4694040"/>
            <a:ext cx="7148520" cy="11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Single dish: narrow CO profiles omnipresent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6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Interferometric CO: Keplerian rotation is resolved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270000" y="91440"/>
            <a:ext cx="1057428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CB-discs: Near &amp; Mid-IR interferometry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CustomShape 2"/>
          <p:cNvSpPr/>
          <p:nvPr/>
        </p:nvSpPr>
        <p:spPr>
          <a:xfrm>
            <a:off x="6949440" y="6949440"/>
            <a:ext cx="367092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Kluska et al., 2020, 2019, 2018 ; Hillen et al., 2016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6122520" y="1698840"/>
            <a:ext cx="4323600" cy="295200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1319760" y="1452600"/>
            <a:ext cx="3949560" cy="3894480"/>
          </a:xfrm>
          <a:prstGeom prst="rect">
            <a:avLst/>
          </a:prstGeom>
          <a:ln>
            <a:noFill/>
          </a:ln>
        </p:spPr>
      </p:pic>
      <p:sp>
        <p:nvSpPr>
          <p:cNvPr id="79" name="CustomShape 3"/>
          <p:cNvSpPr/>
          <p:nvPr/>
        </p:nvSpPr>
        <p:spPr>
          <a:xfrm>
            <a:off x="1868400" y="5473800"/>
            <a:ext cx="7643520" cy="134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Interferometric Image Reconstruction: 1mass resolution!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Hot inner rim at sublimation radius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Main star is removed from image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Secondary is resolved: circum-companion disk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270000" y="91440"/>
            <a:ext cx="1057428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CB-discs: near &amp; mid-IR interferometry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1651320" y="1157040"/>
            <a:ext cx="2459160" cy="1438920"/>
          </a:xfrm>
          <a:prstGeom prst="rect">
            <a:avLst/>
          </a:prstGeom>
          <a:ln>
            <a:noFill/>
          </a:ln>
        </p:spPr>
      </p:pic>
      <p:sp>
        <p:nvSpPr>
          <p:cNvPr id="82" name="CustomShape 2"/>
          <p:cNvSpPr/>
          <p:nvPr/>
        </p:nvSpPr>
        <p:spPr>
          <a:xfrm>
            <a:off x="1005840" y="2651760"/>
            <a:ext cx="697500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ESO large programme at VLTI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PI: Jacques Kluska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HG Mincho Light J"/>
              </a:rPr>
              <a:t>Resolving the inner rim ! (covid delayed programme)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7815600" y="6928560"/>
            <a:ext cx="279144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Kluska et al., 2020, 2021, 2022 in prep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2125800" y="3915000"/>
            <a:ext cx="6573960" cy="303012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3"/>
          <a:stretch/>
        </p:blipFill>
        <p:spPr>
          <a:xfrm>
            <a:off x="6604920" y="1131840"/>
            <a:ext cx="2234520" cy="220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270000" y="91440"/>
            <a:ext cx="10574280" cy="123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f0000"/>
                </a:solidFill>
                <a:latin typeface="Arial"/>
                <a:ea typeface="HG Mincho Light J"/>
              </a:rPr>
              <a:t>CB-discs: time-resolved interferometry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7964280" y="982080"/>
            <a:ext cx="2459160" cy="1438920"/>
          </a:xfrm>
          <a:prstGeom prst="rect">
            <a:avLst/>
          </a:prstGeom>
          <a:ln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8483760" y="6891840"/>
            <a:ext cx="189540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  <a:ea typeface="HG Mincho Light J"/>
              </a:rPr>
              <a:t>Kluska et al., 2022 in prep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848520" y="2589120"/>
            <a:ext cx="9109440" cy="4044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Application>LibreOffice/6.4.7.2$Linux_X86_64 LibreOffice_project/40$Build-2</Application>
  <Words>686</Words>
  <Paragraphs>150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2003-02-12T14:32:40Z</dcterms:created>
  <dc:creator> </dc:creator>
  <dc:description/>
  <dc:language>en-US</dc:language>
  <cp:lastModifiedBy>Hans Van Winckel</cp:lastModifiedBy>
  <cp:lastPrinted>2005-04-07T13:58:26Z</cp:lastPrinted>
  <dcterms:modified xsi:type="dcterms:W3CDTF">2022-06-20T18:44:20Z</dcterms:modified>
  <cp:revision>767</cp:revision>
  <dc:subject/>
  <dc:title>Dissection of Post-AGB binaries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Info 0">
    <vt:lpwstr/>
  </property>
  <property fmtid="{D5CDD505-2E9C-101B-9397-08002B2CF9AE}" pid="6" name="Info 1">
    <vt:lpwstr/>
  </property>
  <property fmtid="{D5CDD505-2E9C-101B-9397-08002B2CF9AE}" pid="7" name="Info 2">
    <vt:lpwstr/>
  </property>
  <property fmtid="{D5CDD505-2E9C-101B-9397-08002B2CF9AE}" pid="8" name="Info 3">
    <vt:lpwstr/>
  </property>
  <property fmtid="{D5CDD505-2E9C-101B-9397-08002B2CF9AE}" pid="9" name="LinksUpToDate">
    <vt:bool>0</vt:bool>
  </property>
  <property fmtid="{D5CDD505-2E9C-101B-9397-08002B2CF9AE}" pid="10" name="MMClips">
    <vt:i4>0</vt:i4>
  </property>
  <property fmtid="{D5CDD505-2E9C-101B-9397-08002B2CF9AE}" pid="11" name="Notes">
    <vt:i4>27</vt:i4>
  </property>
  <property fmtid="{D5CDD505-2E9C-101B-9397-08002B2CF9AE}" pid="12" name="PresentationFormat">
    <vt:lpwstr>Widescreen</vt:lpwstr>
  </property>
  <property fmtid="{D5CDD505-2E9C-101B-9397-08002B2CF9AE}" pid="13" name="ScaleCrop">
    <vt:bool>0</vt:bool>
  </property>
  <property fmtid="{D5CDD505-2E9C-101B-9397-08002B2CF9AE}" pid="14" name="ShareDoc">
    <vt:bool>0</vt:bool>
  </property>
  <property fmtid="{D5CDD505-2E9C-101B-9397-08002B2CF9AE}" pid="15" name="Slides">
    <vt:i4>27</vt:i4>
  </property>
</Properties>
</file>