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57" r:id="rId4"/>
    <p:sldId id="258" r:id="rId5"/>
    <p:sldId id="276" r:id="rId6"/>
    <p:sldId id="272" r:id="rId7"/>
    <p:sldId id="264" r:id="rId8"/>
    <p:sldId id="275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4660"/>
  </p:normalViewPr>
  <p:slideViewPr>
    <p:cSldViewPr snapToGrid="0">
      <p:cViewPr varScale="1">
        <p:scale>
          <a:sx n="83" d="100"/>
          <a:sy n="83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F3060-7D77-42F6-B5DD-F76F27C4460F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105E8-2733-4196-9B6C-E436D3AA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88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105E8-2733-4196-9B6C-E436D3AA32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8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5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4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9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5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4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4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3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42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6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9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0D2C6-572A-4DE8-BDA6-9FE30ED2C511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89366-21A0-40C6-99D7-70C2E2285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52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94219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aseline="30000" dirty="0"/>
              <a:t>26</a:t>
            </a:r>
            <a:r>
              <a:rPr lang="en-US" dirty="0"/>
              <a:t>Al/</a:t>
            </a:r>
            <a:r>
              <a:rPr lang="en-US" baseline="30000" dirty="0"/>
              <a:t> 27</a:t>
            </a:r>
            <a:r>
              <a:rPr lang="en-US" dirty="0"/>
              <a:t>Al isotopic ratio in stellar grains and the stars of the </a:t>
            </a:r>
            <a:r>
              <a:rPr lang="en-US" dirty="0" smtClean="0"/>
              <a:t>AGB</a:t>
            </a:r>
            <a:endParaRPr lang="en-US" sz="5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389092" y="6231835"/>
            <a:ext cx="5458690" cy="626165"/>
          </a:xfrm>
        </p:spPr>
        <p:txBody>
          <a:bodyPr>
            <a:normAutofit/>
          </a:bodyPr>
          <a:lstStyle/>
          <a:p>
            <a:r>
              <a:rPr lang="hu-HU" sz="2200" dirty="0" smtClean="0"/>
              <a:t>13</a:t>
            </a:r>
            <a:r>
              <a:rPr lang="hu-HU" sz="2200" baseline="30000" dirty="0" smtClean="0"/>
              <a:t>th</a:t>
            </a:r>
            <a:r>
              <a:rPr lang="hu-HU" sz="2200" dirty="0" smtClean="0"/>
              <a:t> Torino </a:t>
            </a:r>
            <a:r>
              <a:rPr lang="hu-HU" sz="2200" dirty="0" err="1" smtClean="0"/>
              <a:t>Workshop</a:t>
            </a:r>
            <a:r>
              <a:rPr lang="en-US" sz="2200" dirty="0" smtClean="0"/>
              <a:t>, Perugia, Italy</a:t>
            </a:r>
            <a:endParaRPr lang="en-US" sz="2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717964" y="6231835"/>
            <a:ext cx="4073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So</a:t>
            </a:r>
            <a:r>
              <a:rPr lang="hu-HU" sz="2200" dirty="0" smtClean="0"/>
              <a:t>ós Benjámin 2022.06.22</a:t>
            </a:r>
            <a:endParaRPr lang="en-US" sz="22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8" y="5687587"/>
            <a:ext cx="1238250" cy="685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2" y="3630568"/>
            <a:ext cx="1672302" cy="177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0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Summary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en-US" dirty="0" smtClean="0"/>
              <a:t>measurement</a:t>
            </a:r>
            <a:r>
              <a:rPr lang="hu-HU" dirty="0" smtClean="0"/>
              <a:t> of </a:t>
            </a:r>
            <a:r>
              <a:rPr lang="en-US" dirty="0"/>
              <a:t>neutron-capture </a:t>
            </a:r>
            <a:r>
              <a:rPr lang="en-US" dirty="0" smtClean="0"/>
              <a:t>cross-section of </a:t>
            </a:r>
            <a:r>
              <a:rPr lang="en-US" baseline="30000" dirty="0" smtClean="0"/>
              <a:t>26</a:t>
            </a:r>
            <a:r>
              <a:rPr lang="en-US" dirty="0" smtClean="0"/>
              <a:t>Al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n_TOF</a:t>
            </a:r>
          </a:p>
          <a:p>
            <a:r>
              <a:rPr lang="hu-HU" dirty="0" err="1" smtClean="0"/>
              <a:t>Smaller</a:t>
            </a:r>
            <a:r>
              <a:rPr lang="hu-HU" dirty="0" smtClean="0"/>
              <a:t> </a:t>
            </a:r>
            <a:r>
              <a:rPr lang="hu-HU" dirty="0" err="1" smtClean="0"/>
              <a:t>cross-sections</a:t>
            </a:r>
            <a:endParaRPr lang="hu-HU" dirty="0" smtClean="0"/>
          </a:p>
          <a:p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en-US" baseline="30000" dirty="0" smtClean="0"/>
              <a:t>26</a:t>
            </a:r>
            <a:r>
              <a:rPr lang="en-US" dirty="0" smtClean="0"/>
              <a:t>Al</a:t>
            </a:r>
            <a:r>
              <a:rPr lang="hu-HU" dirty="0" smtClean="0"/>
              <a:t>/</a:t>
            </a:r>
            <a:r>
              <a:rPr lang="en-US" baseline="30000" dirty="0"/>
              <a:t> </a:t>
            </a:r>
            <a:r>
              <a:rPr lang="en-US" baseline="30000" dirty="0" smtClean="0"/>
              <a:t>2</a:t>
            </a:r>
            <a:r>
              <a:rPr lang="hu-HU" baseline="30000" dirty="0" smtClean="0"/>
              <a:t>7</a:t>
            </a:r>
            <a:r>
              <a:rPr lang="en-US" dirty="0" smtClean="0"/>
              <a:t>Al</a:t>
            </a:r>
            <a:r>
              <a:rPr lang="hu-HU" dirty="0" smtClean="0"/>
              <a:t> ratio</a:t>
            </a:r>
          </a:p>
          <a:p>
            <a:r>
              <a:rPr lang="hu-HU" dirty="0"/>
              <a:t>Strong </a:t>
            </a:r>
            <a:r>
              <a:rPr lang="hu-HU" dirty="0" err="1"/>
              <a:t>dependence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endParaRPr lang="hu-HU" dirty="0" smtClean="0"/>
          </a:p>
          <a:p>
            <a:pPr lvl="1"/>
            <a:r>
              <a:rPr lang="hu-HU" dirty="0" err="1" smtClean="0"/>
              <a:t>Temperature</a:t>
            </a:r>
            <a:endParaRPr lang="hu-HU" dirty="0"/>
          </a:p>
          <a:p>
            <a:pPr lvl="1"/>
            <a:r>
              <a:rPr lang="en-US" baseline="30000" dirty="0"/>
              <a:t>2</a:t>
            </a:r>
            <a:r>
              <a:rPr lang="hu-HU" baseline="30000" dirty="0"/>
              <a:t>2</a:t>
            </a:r>
            <a:r>
              <a:rPr lang="hu-HU" dirty="0"/>
              <a:t>Ne(</a:t>
            </a:r>
            <a:r>
              <a:rPr lang="el-GR" dirty="0"/>
              <a:t>α</a:t>
            </a:r>
            <a:r>
              <a:rPr lang="hu-HU" dirty="0"/>
              <a:t>,n)</a:t>
            </a:r>
            <a:r>
              <a:rPr lang="en-US" baseline="30000" dirty="0"/>
              <a:t>2</a:t>
            </a:r>
            <a:r>
              <a:rPr lang="hu-HU" baseline="30000" dirty="0"/>
              <a:t>6</a:t>
            </a:r>
            <a:r>
              <a:rPr lang="hu-HU" dirty="0"/>
              <a:t>Mg</a:t>
            </a:r>
          </a:p>
          <a:p>
            <a:r>
              <a:rPr lang="en-US" dirty="0" smtClean="0"/>
              <a:t>Uncertainty </a:t>
            </a:r>
            <a:r>
              <a:rPr lang="hu-HU" dirty="0" smtClean="0"/>
              <a:t>in </a:t>
            </a:r>
            <a:r>
              <a:rPr lang="hu-HU" dirty="0" err="1" smtClean="0"/>
              <a:t>grain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endParaRPr lang="en-US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5405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Important </a:t>
            </a:r>
            <a:r>
              <a:rPr lang="en-US" dirty="0"/>
              <a:t>reactions from the point of </a:t>
            </a:r>
            <a:r>
              <a:rPr lang="en-US" baseline="30000" dirty="0"/>
              <a:t>26</a:t>
            </a:r>
            <a:r>
              <a:rPr lang="en-US" dirty="0"/>
              <a:t>Al</a:t>
            </a:r>
          </a:p>
          <a:p>
            <a:pPr lvl="0"/>
            <a:r>
              <a:rPr lang="en-US" dirty="0"/>
              <a:t>New </a:t>
            </a:r>
            <a:r>
              <a:rPr lang="hu-HU" dirty="0" err="1" smtClean="0"/>
              <a:t>measurem</a:t>
            </a:r>
            <a:r>
              <a:rPr lang="en-US" dirty="0" err="1" smtClean="0"/>
              <a:t>ent</a:t>
            </a:r>
            <a:r>
              <a:rPr lang="hu-HU" dirty="0" smtClean="0"/>
              <a:t>s</a:t>
            </a:r>
            <a:r>
              <a:rPr lang="en-US" dirty="0" smtClean="0"/>
              <a:t> </a:t>
            </a:r>
            <a:r>
              <a:rPr lang="en-US" dirty="0"/>
              <a:t>at CERN (n_TOF)</a:t>
            </a:r>
          </a:p>
          <a:p>
            <a:pPr lvl="0"/>
            <a:r>
              <a:rPr lang="en-US" dirty="0"/>
              <a:t>The effect</a:t>
            </a:r>
          </a:p>
          <a:p>
            <a:pPr lvl="0"/>
            <a:r>
              <a:rPr lang="en-US" dirty="0"/>
              <a:t>The importance </a:t>
            </a:r>
            <a:r>
              <a:rPr lang="en-US" dirty="0" smtClean="0"/>
              <a:t>of</a:t>
            </a:r>
            <a:r>
              <a:rPr lang="hu-HU" dirty="0" smtClean="0"/>
              <a:t> </a:t>
            </a:r>
            <a:r>
              <a:rPr lang="en-US" dirty="0" smtClean="0"/>
              <a:t>temperature</a:t>
            </a:r>
            <a:r>
              <a:rPr lang="hu-HU" dirty="0" smtClean="0"/>
              <a:t> and the</a:t>
            </a:r>
            <a:r>
              <a:rPr lang="en-US" dirty="0" smtClean="0"/>
              <a:t> </a:t>
            </a:r>
            <a:r>
              <a:rPr lang="en-US" baseline="30000" dirty="0" smtClean="0"/>
              <a:t>22</a:t>
            </a:r>
            <a:r>
              <a:rPr lang="en-US" dirty="0" smtClean="0"/>
              <a:t>Ne(α,n)</a:t>
            </a:r>
            <a:r>
              <a:rPr lang="en-US" baseline="30000" dirty="0" smtClean="0"/>
              <a:t>26</a:t>
            </a:r>
            <a:r>
              <a:rPr lang="en-US" dirty="0" smtClean="0"/>
              <a:t>Mg</a:t>
            </a:r>
            <a:r>
              <a:rPr lang="hu-HU" dirty="0" smtClean="0"/>
              <a:t> </a:t>
            </a:r>
            <a:r>
              <a:rPr lang="hu-HU" dirty="0" err="1" smtClean="0"/>
              <a:t>reaction</a:t>
            </a:r>
            <a:endParaRPr lang="en-US" dirty="0"/>
          </a:p>
          <a:p>
            <a:pPr lvl="0"/>
            <a:r>
              <a:rPr lang="en-US" dirty="0"/>
              <a:t>Comparison with stellar grains</a:t>
            </a:r>
          </a:p>
          <a:p>
            <a:pPr lvl="0"/>
            <a:r>
              <a:rPr lang="en-US" dirty="0"/>
              <a:t>Summary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291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 smtClean="0"/>
              <a:t>26</a:t>
            </a:r>
            <a:r>
              <a:rPr lang="en-US" dirty="0" smtClean="0"/>
              <a:t>Al</a:t>
            </a:r>
            <a:r>
              <a:rPr lang="hu-HU" dirty="0" smtClean="0"/>
              <a:t> </a:t>
            </a:r>
            <a:r>
              <a:rPr lang="en-US" dirty="0" smtClean="0"/>
              <a:t>production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73" y="1939636"/>
            <a:ext cx="6255725" cy="4351338"/>
          </a:xfrm>
        </p:spPr>
      </p:pic>
      <p:sp>
        <p:nvSpPr>
          <p:cNvPr id="5" name="Szövegdoboz 4"/>
          <p:cNvSpPr txBox="1"/>
          <p:nvPr/>
        </p:nvSpPr>
        <p:spPr>
          <a:xfrm>
            <a:off x="7536873" y="1939636"/>
            <a:ext cx="3583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2</a:t>
            </a:r>
            <a:r>
              <a:rPr lang="hu-HU" baseline="30000" dirty="0" smtClean="0"/>
              <a:t>2</a:t>
            </a:r>
            <a:r>
              <a:rPr lang="hu-HU" dirty="0" smtClean="0"/>
              <a:t>Ne(</a:t>
            </a:r>
            <a:r>
              <a:rPr lang="el-GR" dirty="0" smtClean="0"/>
              <a:t>α</a:t>
            </a:r>
            <a:r>
              <a:rPr lang="hu-HU" dirty="0" smtClean="0"/>
              <a:t>,n)</a:t>
            </a:r>
            <a:r>
              <a:rPr lang="en-US" baseline="30000" dirty="0"/>
              <a:t> </a:t>
            </a:r>
            <a:r>
              <a:rPr lang="en-US" baseline="30000" dirty="0" smtClean="0"/>
              <a:t>2</a:t>
            </a:r>
            <a:r>
              <a:rPr lang="hu-HU" baseline="30000" dirty="0"/>
              <a:t>6</a:t>
            </a:r>
            <a:r>
              <a:rPr lang="hu-HU" dirty="0" smtClean="0"/>
              <a:t>Mg </a:t>
            </a:r>
            <a:r>
              <a:rPr lang="hu-HU" dirty="0" err="1" smtClean="0"/>
              <a:t>as</a:t>
            </a:r>
            <a:r>
              <a:rPr lang="hu-HU" dirty="0" smtClean="0"/>
              <a:t> a neutron </a:t>
            </a:r>
            <a:r>
              <a:rPr lang="hu-HU" dirty="0" err="1" smtClean="0"/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68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7982" y="88034"/>
            <a:ext cx="10515600" cy="1325563"/>
          </a:xfrm>
        </p:spPr>
        <p:txBody>
          <a:bodyPr/>
          <a:lstStyle/>
          <a:p>
            <a:r>
              <a:rPr lang="hu-HU" dirty="0" smtClean="0"/>
              <a:t>New </a:t>
            </a:r>
            <a:r>
              <a:rPr lang="en-US" dirty="0" smtClean="0"/>
              <a:t>measurement</a:t>
            </a:r>
            <a:r>
              <a:rPr lang="hu-HU" dirty="0" smtClean="0"/>
              <a:t>s</a:t>
            </a:r>
            <a:r>
              <a:rPr lang="en-US" dirty="0" smtClean="0"/>
              <a:t> at </a:t>
            </a:r>
            <a:r>
              <a:rPr lang="hu-HU" dirty="0" smtClean="0"/>
              <a:t>CERN (n_TOF)</a:t>
            </a:r>
            <a:endParaRPr lang="en-US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4111"/>
            <a:ext cx="4791196" cy="4484427"/>
          </a:xfr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33" y="1554111"/>
            <a:ext cx="7231139" cy="448442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800" y="6179052"/>
            <a:ext cx="5712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we </a:t>
            </a:r>
            <a:r>
              <a:rPr lang="en-US" dirty="0" smtClean="0"/>
              <a:t>expect</a:t>
            </a:r>
            <a:r>
              <a:rPr lang="hu-HU" dirty="0" smtClean="0"/>
              <a:t> </a:t>
            </a:r>
            <a:r>
              <a:rPr lang="en-US" dirty="0" smtClean="0"/>
              <a:t>from</a:t>
            </a:r>
            <a:r>
              <a:rPr lang="hu-HU" dirty="0" smtClean="0"/>
              <a:t> the </a:t>
            </a:r>
            <a:r>
              <a:rPr lang="hu-HU" smtClean="0"/>
              <a:t>small</a:t>
            </a:r>
            <a:r>
              <a:rPr lang="en-US" smtClean="0"/>
              <a:t>er</a:t>
            </a:r>
            <a:r>
              <a:rPr lang="hu-HU" dirty="0" smtClean="0"/>
              <a:t> </a:t>
            </a:r>
            <a:r>
              <a:rPr lang="en-US" dirty="0" smtClean="0"/>
              <a:t>cross-section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en-US" baseline="30000" dirty="0" smtClean="0"/>
              <a:t>26</a:t>
            </a:r>
            <a:r>
              <a:rPr lang="en-US" dirty="0" smtClean="0"/>
              <a:t>Al</a:t>
            </a:r>
            <a:r>
              <a:rPr lang="hu-HU" dirty="0" smtClean="0"/>
              <a:t>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735782" y="6188213"/>
            <a:ext cx="3176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ym typeface="Wingdings" panose="05000000000000000000" pitchFamily="2" charset="2"/>
              </a:rPr>
              <a:t> less </a:t>
            </a:r>
            <a:r>
              <a:rPr lang="en-US" dirty="0" smtClean="0">
                <a:sym typeface="Wingdings" panose="05000000000000000000" pitchFamily="2" charset="2"/>
              </a:rPr>
              <a:t>efficient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en-US" baseline="30000" dirty="0"/>
              <a:t>26</a:t>
            </a:r>
            <a:r>
              <a:rPr lang="en-US" dirty="0"/>
              <a:t>Al</a:t>
            </a:r>
            <a:r>
              <a:rPr lang="hu-HU" dirty="0"/>
              <a:t> </a:t>
            </a:r>
            <a:r>
              <a:rPr lang="en-US" dirty="0" smtClean="0"/>
              <a:t>destruction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8793019" y="6188213"/>
            <a:ext cx="237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ym typeface="Wingdings" panose="05000000000000000000" pitchFamily="2" charset="2"/>
              </a:rPr>
              <a:t> </a:t>
            </a:r>
            <a:r>
              <a:rPr lang="en-US" dirty="0" smtClean="0">
                <a:sym typeface="Wingdings" panose="05000000000000000000" pitchFamily="2" charset="2"/>
              </a:rPr>
              <a:t>higher </a:t>
            </a:r>
            <a:r>
              <a:rPr lang="en-US" baseline="30000" dirty="0" smtClean="0"/>
              <a:t>26</a:t>
            </a:r>
            <a:r>
              <a:rPr lang="en-US" dirty="0" smtClean="0"/>
              <a:t>Al</a:t>
            </a:r>
            <a:r>
              <a:rPr lang="hu-HU" baseline="30000" dirty="0"/>
              <a:t>/</a:t>
            </a:r>
            <a:r>
              <a:rPr lang="en-US" baseline="30000" dirty="0"/>
              <a:t>2</a:t>
            </a:r>
            <a:r>
              <a:rPr lang="hu-HU" baseline="30000" dirty="0"/>
              <a:t>7</a:t>
            </a:r>
            <a:r>
              <a:rPr lang="en-US" dirty="0"/>
              <a:t>Al</a:t>
            </a:r>
            <a:r>
              <a:rPr lang="hu-HU" dirty="0"/>
              <a:t> </a:t>
            </a:r>
            <a:r>
              <a:rPr lang="hu-HU" dirty="0" smtClean="0"/>
              <a:t>ratio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81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75" y="107660"/>
            <a:ext cx="11668482" cy="6413212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9662" y="743816"/>
            <a:ext cx="9247909" cy="1546802"/>
          </a:xfrm>
        </p:spPr>
        <p:txBody>
          <a:bodyPr/>
          <a:lstStyle/>
          <a:p>
            <a:r>
              <a:rPr lang="hu-HU" dirty="0" err="1" smtClean="0"/>
              <a:t>What</a:t>
            </a:r>
            <a:r>
              <a:rPr lang="hu-HU" dirty="0" smtClean="0"/>
              <a:t> is the </a:t>
            </a:r>
            <a:r>
              <a:rPr lang="hu-HU" dirty="0" err="1" smtClean="0"/>
              <a:t>effect</a:t>
            </a:r>
            <a:r>
              <a:rPr lang="hu-HU" dirty="0" smtClean="0"/>
              <a:t>?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4528487" y="6142425"/>
            <a:ext cx="2047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Higher</a:t>
            </a:r>
            <a:r>
              <a:rPr lang="hu-HU" dirty="0" smtClean="0"/>
              <a:t> </a:t>
            </a:r>
            <a:r>
              <a:rPr lang="hu-HU" dirty="0" err="1" smtClean="0"/>
              <a:t>temperature</a:t>
            </a:r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>
            <a:off x="5857189" y="5754252"/>
            <a:ext cx="866884" cy="397288"/>
          </a:xfrm>
          <a:prstGeom prst="rightArrow">
            <a:avLst>
              <a:gd name="adj1" fmla="val 50000"/>
              <a:gd name="adj2" fmla="val 478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2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557" y="365125"/>
            <a:ext cx="9211443" cy="596669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545" y="365125"/>
            <a:ext cx="11215255" cy="1057275"/>
          </a:xfrm>
        </p:spPr>
        <p:txBody>
          <a:bodyPr/>
          <a:lstStyle/>
          <a:p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codes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1" y="1601804"/>
            <a:ext cx="3134497" cy="164479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1" y="3911617"/>
            <a:ext cx="3134497" cy="15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0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55" y="0"/>
            <a:ext cx="8876145" cy="6659021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545" y="365125"/>
            <a:ext cx="11215255" cy="1057275"/>
          </a:xfrm>
        </p:spPr>
        <p:txBody>
          <a:bodyPr/>
          <a:lstStyle/>
          <a:p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codes</a:t>
            </a:r>
            <a:r>
              <a:rPr lang="hu-HU" dirty="0" smtClean="0"/>
              <a:t> 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012" b="33975"/>
          <a:stretch/>
        </p:blipFill>
        <p:spPr>
          <a:xfrm>
            <a:off x="315911" y="1601805"/>
            <a:ext cx="3166198" cy="108597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1" y="3883908"/>
            <a:ext cx="3134497" cy="15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3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2" r="42252"/>
          <a:stretch/>
        </p:blipFill>
        <p:spPr>
          <a:xfrm>
            <a:off x="6872589" y="360362"/>
            <a:ext cx="5319411" cy="31831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t="46625" r="42797" b="-72"/>
          <a:stretch/>
        </p:blipFill>
        <p:spPr>
          <a:xfrm>
            <a:off x="2955304" y="360362"/>
            <a:ext cx="5283201" cy="3189015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1" y="1601804"/>
            <a:ext cx="3134497" cy="164479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1" y="3911617"/>
            <a:ext cx="3134497" cy="1565237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8545" y="365125"/>
            <a:ext cx="11215255" cy="1057275"/>
          </a:xfrm>
        </p:spPr>
        <p:txBody>
          <a:bodyPr/>
          <a:lstStyle/>
          <a:p>
            <a:r>
              <a:rPr lang="hu-HU" dirty="0"/>
              <a:t>New </a:t>
            </a:r>
            <a:r>
              <a:rPr lang="en-US" baseline="30000" dirty="0" smtClean="0"/>
              <a:t>2</a:t>
            </a:r>
            <a:r>
              <a:rPr lang="hu-HU" baseline="30000" dirty="0" smtClean="0"/>
              <a:t>2</a:t>
            </a:r>
            <a:r>
              <a:rPr lang="hu-HU" dirty="0" smtClean="0"/>
              <a:t>Ne(</a:t>
            </a:r>
            <a:r>
              <a:rPr lang="el-GR" dirty="0"/>
              <a:t>α</a:t>
            </a:r>
            <a:r>
              <a:rPr lang="hu-HU" dirty="0"/>
              <a:t>,n)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746172" y="-8970"/>
            <a:ext cx="195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Iliadis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(2010) </a:t>
            </a:r>
            <a:endParaRPr lang="en-US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9623041" y="-8970"/>
            <a:ext cx="198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Adsley</a:t>
            </a:r>
            <a:r>
              <a:rPr lang="hu-HU" dirty="0" smtClean="0"/>
              <a:t> et </a:t>
            </a:r>
            <a:r>
              <a:rPr lang="hu-HU" dirty="0" err="1" smtClean="0"/>
              <a:t>al</a:t>
            </a:r>
            <a:r>
              <a:rPr lang="hu-HU" dirty="0" smtClean="0"/>
              <a:t>. (2020)</a:t>
            </a:r>
            <a:endParaRPr lang="en-US" dirty="0"/>
          </a:p>
        </p:txBody>
      </p:sp>
      <p:sp>
        <p:nvSpPr>
          <p:cNvPr id="4" name="Szövegdoboz 3"/>
          <p:cNvSpPr txBox="1"/>
          <p:nvPr/>
        </p:nvSpPr>
        <p:spPr>
          <a:xfrm>
            <a:off x="5291186" y="3549377"/>
            <a:ext cx="576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Adsley</a:t>
            </a:r>
            <a:r>
              <a:rPr lang="en-US" dirty="0" smtClean="0"/>
              <a:t> et al. </a:t>
            </a:r>
            <a:r>
              <a:rPr lang="hu-HU" dirty="0"/>
              <a:t>h</a:t>
            </a:r>
            <a:r>
              <a:rPr lang="hu-HU" dirty="0" smtClean="0"/>
              <a:t>as </a:t>
            </a:r>
            <a:r>
              <a:rPr lang="en-US" dirty="0" smtClean="0"/>
              <a:t>an approximately half as low reaction ratio</a:t>
            </a:r>
            <a:endParaRPr lang="hu-HU" dirty="0" smtClean="0"/>
          </a:p>
        </p:txBody>
      </p:sp>
      <p:sp>
        <p:nvSpPr>
          <p:cNvPr id="5" name="Szövegdoboz 4"/>
          <p:cNvSpPr txBox="1"/>
          <p:nvPr/>
        </p:nvSpPr>
        <p:spPr>
          <a:xfrm>
            <a:off x="6859143" y="4286637"/>
            <a:ext cx="319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results in less free neutrons</a:t>
            </a:r>
            <a:endParaRPr lang="en-US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596154" y="5019328"/>
            <a:ext cx="3722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Less free neutrons result in more </a:t>
            </a:r>
            <a:r>
              <a:rPr lang="en-US" baseline="30000" dirty="0" smtClean="0"/>
              <a:t>26</a:t>
            </a:r>
            <a:r>
              <a:rPr lang="en-US" dirty="0" smtClean="0"/>
              <a:t>Al</a:t>
            </a:r>
            <a:r>
              <a:rPr lang="hu-HU" dirty="0" smtClean="0"/>
              <a:t> </a:t>
            </a:r>
            <a:endParaRPr lang="en-US" dirty="0"/>
          </a:p>
        </p:txBody>
      </p:sp>
      <p:sp>
        <p:nvSpPr>
          <p:cNvPr id="13" name="Szövegdoboz 12"/>
          <p:cNvSpPr txBox="1"/>
          <p:nvPr/>
        </p:nvSpPr>
        <p:spPr>
          <a:xfrm rot="5400000">
            <a:off x="8184574" y="4013777"/>
            <a:ext cx="54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 panose="05000000000000000000" pitchFamily="2" charset="2"/>
              </a:rPr>
              <a:t></a:t>
            </a:r>
            <a:endParaRPr lang="en-US" dirty="0"/>
          </a:p>
        </p:txBody>
      </p:sp>
      <p:sp>
        <p:nvSpPr>
          <p:cNvPr id="14" name="Szövegdoboz 13"/>
          <p:cNvSpPr txBox="1"/>
          <p:nvPr/>
        </p:nvSpPr>
        <p:spPr>
          <a:xfrm rot="5400000">
            <a:off x="8184574" y="4693916"/>
            <a:ext cx="545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ym typeface="Wingdings" panose="05000000000000000000" pitchFamily="2" charset="2"/>
              </a:rPr>
              <a:t>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7" y="0"/>
            <a:ext cx="11532328" cy="6338379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05890" y="365125"/>
            <a:ext cx="9247909" cy="1546802"/>
          </a:xfrm>
        </p:spPr>
        <p:txBody>
          <a:bodyPr/>
          <a:lstStyle/>
          <a:p>
            <a:r>
              <a:rPr lang="hu-HU" dirty="0" err="1" smtClean="0"/>
              <a:t>Grains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197</Words>
  <Application>Microsoft Office PowerPoint</Application>
  <PresentationFormat>Szélesvásznú</PresentationFormat>
  <Paragraphs>38</Paragraphs>
  <Slides>10</Slides>
  <Notes>1</Notes>
  <HiddenSlides>2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Office-téma</vt:lpstr>
      <vt:lpstr>The 26Al/ 27Al isotopic ratio in stellar grains and the stars of the AGB</vt:lpstr>
      <vt:lpstr>Introduction</vt:lpstr>
      <vt:lpstr>26Al production</vt:lpstr>
      <vt:lpstr>New measurements at CERN (n_TOF)</vt:lpstr>
      <vt:lpstr>What is the effect?</vt:lpstr>
      <vt:lpstr>Different codes</vt:lpstr>
      <vt:lpstr>Different codes </vt:lpstr>
      <vt:lpstr>New 22Ne(α,n)</vt:lpstr>
      <vt:lpstr>Grains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Ben</dc:creator>
  <cp:lastModifiedBy>Ben</cp:lastModifiedBy>
  <cp:revision>51</cp:revision>
  <dcterms:created xsi:type="dcterms:W3CDTF">2022-06-10T05:52:05Z</dcterms:created>
  <dcterms:modified xsi:type="dcterms:W3CDTF">2022-06-21T19:40:29Z</dcterms:modified>
</cp:coreProperties>
</file>