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2" r:id="rId2"/>
    <p:sldId id="529" r:id="rId3"/>
    <p:sldId id="534" r:id="rId4"/>
    <p:sldId id="535" r:id="rId5"/>
    <p:sldId id="530" r:id="rId6"/>
    <p:sldId id="533" r:id="rId7"/>
    <p:sldId id="531" r:id="rId8"/>
    <p:sldId id="527" r:id="rId9"/>
    <p:sldId id="526" r:id="rId10"/>
    <p:sldId id="523" r:id="rId11"/>
    <p:sldId id="525" r:id="rId12"/>
    <p:sldId id="532" r:id="rId13"/>
    <p:sldId id="481" r:id="rId14"/>
    <p:sldId id="528" r:id="rId15"/>
    <p:sldId id="517" r:id="rId16"/>
    <p:sldId id="495" r:id="rId17"/>
    <p:sldId id="520" r:id="rId18"/>
    <p:sldId id="522" r:id="rId19"/>
    <p:sldId id="518" r:id="rId20"/>
    <p:sldId id="524" r:id="rId21"/>
    <p:sldId id="519" r:id="rId22"/>
    <p:sldId id="521" r:id="rId23"/>
    <p:sldId id="510" r:id="rId24"/>
    <p:sldId id="512" r:id="rId25"/>
    <p:sldId id="516" r:id="rId26"/>
  </p:sldIdLst>
  <p:sldSz cx="10077450" cy="7562850"/>
  <p:notesSz cx="7559675" cy="1069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FF33"/>
    <a:srgbClr val="800080"/>
    <a:srgbClr val="008000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3190" autoAdjust="0"/>
  </p:normalViewPr>
  <p:slideViewPr>
    <p:cSldViewPr>
      <p:cViewPr varScale="1">
        <p:scale>
          <a:sx n="74" d="100"/>
          <a:sy n="74" d="100"/>
        </p:scale>
        <p:origin x="-1306" y="-82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>
                <a:latin typeface="Liberation Sans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>
                <a:latin typeface="Liberation Sans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>
                <a:latin typeface="Liberation Sans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>
              <a:defRPr/>
            </a:pPr>
            <a:fld id="{24A527CD-FF6B-443A-AA8C-DD716C8174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946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/>
          <a:p>
            <a:pPr lvl="0"/>
            <a:endParaRPr lang="en-US" noProof="0" smtClean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/>
          <a:lstStyle>
            <a:lvl1pPr marL="0" marR="0" lvl="0" indent="0" algn="r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3AC8954-DDAE-40A7-B1EB-B47601B483C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74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en-US" sz="2000" kern="1200">
        <a:solidFill>
          <a:schemeClr val="tx1"/>
        </a:solidFill>
        <a:latin typeface="Liberation Sans" pitchFamily="18"/>
        <a:ea typeface="DejaVu LGC Sans" pitchFamily="2"/>
        <a:cs typeface="DejaVu LGC Sans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LGC Sans"/>
        <a:cs typeface="DejaVu LGC San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LGC Sans"/>
        <a:cs typeface="DejaVu LGC San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LGC Sans"/>
        <a:cs typeface="DejaVu LGC San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DejaVu LGC Sans"/>
        <a:cs typeface="DejaVu LGC San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55968" y="5078611"/>
            <a:ext cx="6047343" cy="48108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Tempo di vita sole: 10 miliardi di anni, 10Msun=30 milioni!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4282229" y="10155538"/>
            <a:ext cx="3275462" cy="534170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b"/>
          <a:lstStyle/>
          <a:p>
            <a:pPr algn="r">
              <a:lnSpc>
                <a:spcPct val="100000"/>
              </a:lnSpc>
            </a:pPr>
            <a:fld id="{55A2A758-8048-4646-A174-29832F33FBBB}" type="slidenum">
              <a:rPr lang="en-US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pPr algn="r">
                <a:lnSpc>
                  <a:spcPct val="100000"/>
                </a:lnSpc>
              </a:pPr>
              <a:t>2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8762" cy="4008438"/>
          </a:xfr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1683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968" y="5078612"/>
            <a:ext cx="6047740" cy="307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it-IT" altLang="it-IT" dirty="0" smtClean="0">
              <a:solidFill>
                <a:srgbClr val="000000"/>
              </a:solidFill>
              <a:latin typeface="Liberation Sans"/>
              <a:ea typeface="DejaVu LGC Sans"/>
              <a:cs typeface="DejaVu LGC Sans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Nanni A. CS19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80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8762" cy="4008438"/>
          </a:xfr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1683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968" y="5078612"/>
            <a:ext cx="6047740" cy="307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it-IT" altLang="it-IT" dirty="0" smtClean="0">
              <a:solidFill>
                <a:srgbClr val="000000"/>
              </a:solidFill>
              <a:latin typeface="Liberation Sans"/>
              <a:ea typeface="DejaVu LGC Sans"/>
              <a:cs typeface="DejaVu LGC Sans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Nanni A. CS19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8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0:notes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20:notes"/>
          <p:cNvSpPr txBox="1"/>
          <p:nvPr/>
        </p:nvSpPr>
        <p:spPr>
          <a:xfrm>
            <a:off x="0" y="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Nanni A. CS19</a:t>
            </a:r>
            <a:endParaRPr sz="24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01688"/>
            <a:ext cx="53419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755968" y="5078611"/>
            <a:ext cx="6047343" cy="481089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Tempo di vita sole: 10 miliardi di anni, 10Msun=30 milioni!</a:t>
            </a:r>
          </a:p>
        </p:txBody>
      </p:sp>
      <p:sp>
        <p:nvSpPr>
          <p:cNvPr id="197" name="TextShape 2"/>
          <p:cNvSpPr txBox="1"/>
          <p:nvPr/>
        </p:nvSpPr>
        <p:spPr>
          <a:xfrm>
            <a:off x="4282229" y="10155538"/>
            <a:ext cx="3275462" cy="534170"/>
          </a:xfrm>
          <a:prstGeom prst="rect">
            <a:avLst/>
          </a:prstGeom>
          <a:noFill/>
          <a:ln>
            <a:noFill/>
          </a:ln>
        </p:spPr>
        <p:txBody>
          <a:bodyPr lIns="104287" tIns="52144" rIns="104287" bIns="52144" anchor="b"/>
          <a:lstStyle/>
          <a:p>
            <a:pPr algn="r">
              <a:lnSpc>
                <a:spcPct val="100000"/>
              </a:lnSpc>
            </a:pPr>
            <a:fld id="{55A2A758-8048-4646-A174-29832F33FBBB}" type="slidenum">
              <a:rPr lang="en-US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rPr>
              <a:pPr algn="r">
                <a:lnSpc>
                  <a:spcPct val="100000"/>
                </a:lnSpc>
              </a:pPr>
              <a:t>3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8ABAD-BE7C-45D1-98E1-050341E2949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3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/>
        </p:nvSpPr>
        <p:spPr>
          <a:xfrm>
            <a:off x="1106640" y="812880"/>
            <a:ext cx="5344920" cy="40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656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strike="noStrik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Expansion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velocity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outflow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proportional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amount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dust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formed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expansion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velocities</a:t>
            </a:r>
            <a:r>
              <a:rPr lang="it-IT" sz="2000" b="0" strike="noStrik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0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01688"/>
            <a:ext cx="53419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3:notes"/>
          <p:cNvSpPr txBox="1"/>
          <p:nvPr/>
        </p:nvSpPr>
        <p:spPr>
          <a:xfrm>
            <a:off x="4278240" y="10156680"/>
            <a:ext cx="328104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01688"/>
            <a:ext cx="53419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AC8954-DDAE-40A7-B1EB-B47601B483C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61" name="Google Shape;4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01688"/>
            <a:ext cx="53419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461" name="Google Shape;4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01688"/>
            <a:ext cx="534193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2800"/>
            <a:ext cx="5338762" cy="4008438"/>
          </a:xfrm>
          <a:solidFill>
            <a:srgbClr val="4F81BD"/>
          </a:solidFill>
          <a:ln w="25560">
            <a:solidFill>
              <a:srgbClr val="385D8A"/>
            </a:solidFill>
            <a:miter lim="800000"/>
            <a:headEnd/>
            <a:tailEnd/>
          </a:ln>
        </p:spPr>
      </p:sp>
      <p:sp>
        <p:nvSpPr>
          <p:cNvPr id="71683" name="Segnaposto note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55968" y="5078612"/>
            <a:ext cx="6047740" cy="3077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it-IT" altLang="it-IT" dirty="0" smtClean="0">
              <a:solidFill>
                <a:srgbClr val="000000"/>
              </a:solidFill>
              <a:latin typeface="Liberation Sans"/>
              <a:ea typeface="DejaVu LGC Sans"/>
              <a:cs typeface="DejaVu LGC Sans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Nanni A. CS19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755280" y="2348639"/>
            <a:ext cx="8566200" cy="162143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 txBox="1">
            <a:spLocks noGrp="1"/>
          </p:cNvSpPr>
          <p:nvPr>
            <p:ph type="subTitle" idx="1"/>
          </p:nvPr>
        </p:nvSpPr>
        <p:spPr>
          <a:xfrm>
            <a:off x="1512000" y="4284000"/>
            <a:ext cx="7053480" cy="1932840"/>
          </a:xfrm>
        </p:spPr>
        <p:txBody>
          <a:bodyPr anchorCtr="1"/>
          <a:lstStyle>
            <a:lvl1pPr marL="0" indent="0" algn="ctr">
              <a:buNone/>
              <a:defRPr>
                <a:ln>
                  <a:noFill/>
                </a:ln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testo 6"/>
          <p:cNvSpPr txBox="1">
            <a:spLocks noGrp="1"/>
          </p:cNvSpPr>
          <p:nvPr>
            <p:ph type="body" idx="4294967295"/>
          </p:nvPr>
        </p:nvSpPr>
        <p:spPr>
          <a:xfrm>
            <a:off x="503640" y="1769040"/>
            <a:ext cx="9068400" cy="4990680"/>
          </a:xfrm>
        </p:spPr>
        <p:txBody>
          <a:bodyPr/>
          <a:lstStyle>
            <a:lvl1pPr>
              <a:spcAft>
                <a:spcPts val="1417"/>
              </a:spcAft>
              <a:defRPr lang="en-US">
                <a:ln>
                  <a:noFill/>
                </a:ln>
                <a:latin typeface="Liberation Sans" pitchFamily="18"/>
              </a:defRPr>
            </a:lvl1pPr>
          </a:lstStyle>
          <a:p>
            <a:endParaRPr lang="en-US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DD90-01E1-4190-9B43-B1F110D54C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17697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B011-588C-483D-A3FE-46653F0B3FE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78335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5f_5f_5f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5840" y="301680"/>
            <a:ext cx="2266200" cy="6458399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2920" y="301680"/>
            <a:ext cx="6650640" cy="645839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7E34-6D23-4DB8-A244-DD52B87A797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1280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809" y="2349386"/>
            <a:ext cx="8565833" cy="162111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1618" y="4285615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C56B-3D34-44B2-BD81-A727867926F2}" type="datetime1">
              <a:rPr lang="en-GB" smtClean="0"/>
              <a:pPr/>
              <a:t>21/06/2022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A. CS19 - Carbon dust in C-stars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E5A-77CB-4FF4-9667-98758E50D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3E6C-02E0-431E-AB42-98C93A08521A}" type="datetime1">
              <a:rPr lang="en-GB" smtClean="0"/>
              <a:pPr/>
              <a:t>21/06/2022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Nanni A. CS19 - Carbon dust in C-stars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E5A-77CB-4FF4-9667-98758E50D5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67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 Slid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04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769040"/>
            <a:ext cx="9068040" cy="499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7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503640" y="1769400"/>
            <a:ext cx="9068040" cy="499140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contenuto 6"/>
          <p:cNvSpPr txBox="1">
            <a:spLocks noGrp="1"/>
          </p:cNvSpPr>
          <p:nvPr>
            <p:ph idx="1"/>
          </p:nvPr>
        </p:nvSpPr>
        <p:spPr>
          <a:xfrm>
            <a:off x="503640" y="1769040"/>
            <a:ext cx="9068400" cy="4990680"/>
          </a:xfrm>
        </p:spPr>
        <p:txBody>
          <a:bodyPr/>
          <a:lstStyle>
            <a:lvl1pPr>
              <a:spcAft>
                <a:spcPts val="1417"/>
              </a:spcAft>
              <a:defRPr lang="en-US">
                <a:ln>
                  <a:noFill/>
                </a:ln>
                <a:latin typeface="Liberation Sans" pitchFamily="18"/>
              </a:defRPr>
            </a:lvl1pPr>
          </a:lstStyle>
          <a:p>
            <a:endParaRPr lang="en-US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8F42-42CD-4834-8D92-E79FB66CCB3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99667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796680" y="4859280"/>
            <a:ext cx="8564400" cy="1502280"/>
          </a:xfrm>
        </p:spPr>
        <p:txBody>
          <a:bodyPr anchor="t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4000" b="1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796680" y="3204360"/>
            <a:ext cx="8564400" cy="165491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A94E-A9C6-4461-8F1D-FACE55E3235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1371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502920" y="1768680"/>
            <a:ext cx="4457520" cy="499140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28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5112720" y="1768680"/>
            <a:ext cx="4458960" cy="499140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28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8" name="Segnaposto contenuto 7"/>
          <p:cNvSpPr txBox="1">
            <a:spLocks noGrp="1"/>
          </p:cNvSpPr>
          <p:nvPr>
            <p:ph idx="1"/>
          </p:nvPr>
        </p:nvSpPr>
        <p:spPr>
          <a:xfrm>
            <a:off x="503640" y="1769040"/>
            <a:ext cx="9068400" cy="4990680"/>
          </a:xfrm>
        </p:spPr>
        <p:txBody>
          <a:bodyPr/>
          <a:lstStyle>
            <a:lvl1pPr>
              <a:spcAft>
                <a:spcPts val="1417"/>
              </a:spcAft>
              <a:defRPr lang="en-US">
                <a:ln>
                  <a:noFill/>
                </a:ln>
                <a:latin typeface="Liberation Sans" pitchFamily="18"/>
              </a:defRPr>
            </a:lvl1pPr>
          </a:lstStyle>
          <a:p>
            <a:endParaRPr lang="en-US"/>
          </a:p>
        </p:txBody>
      </p:sp>
      <p:sp>
        <p:nvSpPr>
          <p:cNvPr id="6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5488-99F9-4665-8346-EF2D3AD7125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3701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359" y="303120"/>
            <a:ext cx="9069120" cy="1259280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4359" y="1692720"/>
            <a:ext cx="4451040" cy="70524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type="title" idx="4294967295"/>
          </p:nvPr>
        </p:nvSpPr>
        <p:spPr>
          <a:xfrm>
            <a:off x="504359" y="2397960"/>
            <a:ext cx="4451040" cy="435744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24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3"/>
          </p:nvPr>
        </p:nvSpPr>
        <p:spPr>
          <a:xfrm>
            <a:off x="5119200" y="1692720"/>
            <a:ext cx="4454280" cy="70524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 txBox="1">
            <a:spLocks noGrp="1"/>
          </p:cNvSpPr>
          <p:nvPr>
            <p:ph type="title" idx="4294967295"/>
          </p:nvPr>
        </p:nvSpPr>
        <p:spPr>
          <a:xfrm>
            <a:off x="5119200" y="2397960"/>
            <a:ext cx="4454280" cy="435744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24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F4DB1-F062-4FFC-A1D0-8FCCC407324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7679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503640" y="1769040"/>
            <a:ext cx="9068400" cy="4990680"/>
          </a:xfrm>
        </p:spPr>
        <p:txBody>
          <a:bodyPr/>
          <a:lstStyle>
            <a:lvl1pPr>
              <a:spcAft>
                <a:spcPts val="1417"/>
              </a:spcAft>
              <a:defRPr lang="en-US">
                <a:ln>
                  <a:noFill/>
                </a:ln>
                <a:latin typeface="Liberation Sans" pitchFamily="18"/>
              </a:defRPr>
            </a:lvl1pPr>
          </a:lstStyle>
          <a:p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49C7-C47A-428E-AE00-DE35E5FB05C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2530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 txBox="1">
            <a:spLocks noGrp="1"/>
          </p:cNvSpPr>
          <p:nvPr>
            <p:ph type="title" idx="4294967295"/>
          </p:nvPr>
        </p:nvSpPr>
        <p:spPr>
          <a:xfrm>
            <a:off x="503640" y="301320"/>
            <a:ext cx="9068400" cy="126216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503640" y="1769040"/>
            <a:ext cx="9068400" cy="4991040"/>
          </a:xfrm>
        </p:spPr>
        <p:txBody>
          <a:bodyPr/>
          <a:lstStyle>
            <a:lvl1pPr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965A0-BF42-422B-AF4A-4EB77626296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53739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359" y="301680"/>
            <a:ext cx="3314879" cy="127980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1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type="title" idx="4294967295"/>
          </p:nvPr>
        </p:nvSpPr>
        <p:spPr>
          <a:xfrm>
            <a:off x="3939839" y="301680"/>
            <a:ext cx="5633640" cy="6453720"/>
          </a:xfrm>
        </p:spPr>
        <p:txBody>
          <a:bodyPr anchor="t"/>
          <a:lstStyle>
            <a:lvl1pPr marL="432000" marR="0" indent="-32400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  <a:br>
              <a:rPr lang="it-IT"/>
            </a:br>
            <a:r>
              <a:rPr lang="it-IT"/>
              <a:t>Secondo livello</a:t>
            </a:r>
            <a:br>
              <a:rPr lang="it-IT"/>
            </a:br>
            <a:r>
              <a:rPr lang="it-IT"/>
              <a:t>Terzo livello</a:t>
            </a:r>
            <a:br>
              <a:rPr lang="it-IT"/>
            </a:br>
            <a:r>
              <a:rPr lang="it-IT"/>
              <a:t>Quarto livello</a:t>
            </a:r>
            <a:br>
              <a:rPr lang="it-IT"/>
            </a:br>
            <a:r>
              <a:rPr lang="it-IT"/>
              <a:t>Quinto livello</a:t>
            </a: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504359" y="1581480"/>
            <a:ext cx="3314879" cy="517392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37184-7095-4626-AC79-87252AC6A92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8957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75320" y="5292720"/>
            <a:ext cx="6045840" cy="625680"/>
          </a:xfrm>
        </p:spPr>
        <p:txBody>
          <a:bodyPr anchor="b" anchorCtr="0"/>
          <a:lstStyle>
            <a:lvl1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1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Mangal" pitchFamily="2"/>
              </a:defRPr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 txBox="1">
            <a:spLocks noGrp="1"/>
          </p:cNvSpPr>
          <p:nvPr>
            <p:ph type="title" idx="4294967295"/>
          </p:nvPr>
        </p:nvSpPr>
        <p:spPr>
          <a:xfrm>
            <a:off x="1975320" y="674640"/>
            <a:ext cx="6045840" cy="453852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2"/>
          </p:nvPr>
        </p:nvSpPr>
        <p:spPr>
          <a:xfrm>
            <a:off x="1975320" y="5918399"/>
            <a:ext cx="6045840" cy="88775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998D-B693-46A1-A28B-7690262F1F7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596955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67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70063"/>
            <a:ext cx="9067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9750"/>
            <a:ext cx="2347912" cy="520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6463" y="6889750"/>
            <a:ext cx="3194050" cy="520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latin typeface="Liberation Serif" pitchFamily="18"/>
                <a:ea typeface="DejaVu LGC Sans" pitchFamily="2"/>
                <a:cs typeface="DejaVu LGC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4713" y="6889750"/>
            <a:ext cx="2346325" cy="5207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3D5BEBD8-6D94-4793-94A6-FC4A80CC4BC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8" r:id="rId12"/>
    <p:sldLayoutId id="2147484509" r:id="rId13"/>
    <p:sldLayoutId id="2147484510" r:id="rId14"/>
    <p:sldLayoutId id="2147484511" r:id="rId15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chemeClr val="tx2"/>
          </a:solidFill>
          <a:latin typeface="Liberation Sans" pitchFamily="18"/>
          <a:ea typeface="DejaVu LGC Sans" pitchFamily="2"/>
          <a:cs typeface="DejaVu LGC Sans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  <a:ea typeface="DejaVu LGC Sans"/>
          <a:cs typeface="DejaVu LGC Sans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it-IT" sz="32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it-IT" sz="28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it-IT" sz="24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it-IT" sz="2000" kern="1200">
          <a:solidFill>
            <a:srgbClr val="000000"/>
          </a:solidFill>
          <a:latin typeface="Arial" pitchFamily="18"/>
          <a:ea typeface="Arial Unicode MS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721915" y="-107007"/>
            <a:ext cx="10655349" cy="208823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B0F0"/>
                </a:solidFill>
                <a:latin typeface="+mj-lt"/>
              </a:rPr>
              <a:t>Dust production around carbon-rich </a:t>
            </a:r>
            <a:r>
              <a:rPr lang="en-US" sz="4000" b="1" dirty="0" smtClean="0">
                <a:solidFill>
                  <a:srgbClr val="00B0F0"/>
                </a:solidFill>
                <a:latin typeface="+mj-lt"/>
              </a:rPr>
              <a:t>stars: </a:t>
            </a:r>
            <a:br>
              <a:rPr lang="en-US" sz="4000" b="1" dirty="0" smtClean="0">
                <a:solidFill>
                  <a:srgbClr val="00B0F0"/>
                </a:solidFill>
                <a:latin typeface="+mj-lt"/>
              </a:rPr>
            </a:br>
            <a:r>
              <a:rPr lang="en-US" sz="4000" b="1" dirty="0" smtClean="0">
                <a:solidFill>
                  <a:srgbClr val="00B0F0"/>
                </a:solidFill>
                <a:latin typeface="+mj-lt"/>
              </a:rPr>
              <a:t>the </a:t>
            </a:r>
            <a:r>
              <a:rPr lang="en-US" sz="4000" b="1" dirty="0">
                <a:solidFill>
                  <a:srgbClr val="00B0F0"/>
                </a:solidFill>
                <a:latin typeface="+mj-lt"/>
              </a:rPr>
              <a:t>role of metallicity</a:t>
            </a:r>
            <a:endParaRPr lang="en-GB" sz="4000" b="1" dirty="0">
              <a:solidFill>
                <a:srgbClr val="00B0F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8788" y="4264710"/>
            <a:ext cx="10007277" cy="15329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endParaRPr lang="en-GB" sz="3100" b="1" dirty="0">
              <a:solidFill>
                <a:srgbClr val="FF6600"/>
              </a:solidFill>
              <a:latin typeface="Times" pitchFamily="18" charset="0"/>
              <a:cs typeface="Times" pitchFamily="18" charset="0"/>
            </a:endParaRPr>
          </a:p>
          <a:p>
            <a:pPr algn="ctr"/>
            <a:r>
              <a:rPr lang="en-GB" sz="3100" b="1" dirty="0" smtClean="0">
                <a:solidFill>
                  <a:srgbClr val="66FF33"/>
                </a:solidFill>
                <a:latin typeface="+mj-lt"/>
                <a:cs typeface="Times" pitchFamily="18" charset="0"/>
              </a:rPr>
              <a:t>Main contributors: S. </a:t>
            </a:r>
            <a:r>
              <a:rPr lang="en-GB" sz="3100" b="1" dirty="0" err="1" smtClean="0">
                <a:solidFill>
                  <a:srgbClr val="66FF33"/>
                </a:solidFill>
                <a:latin typeface="+mj-lt"/>
                <a:cs typeface="Times" pitchFamily="18" charset="0"/>
              </a:rPr>
              <a:t>Cristallo</a:t>
            </a:r>
            <a:r>
              <a:rPr lang="en-GB" sz="3100" b="1" dirty="0" smtClean="0">
                <a:solidFill>
                  <a:srgbClr val="66FF33"/>
                </a:solidFill>
                <a:latin typeface="+mj-lt"/>
                <a:cs typeface="Times" pitchFamily="18" charset="0"/>
              </a:rPr>
              <a:t> (OAA), J. Th. </a:t>
            </a:r>
            <a:r>
              <a:rPr lang="en-GB" sz="3100" b="1" dirty="0">
                <a:solidFill>
                  <a:srgbClr val="66FF33"/>
                </a:solidFill>
                <a:latin typeface="+mj-lt"/>
                <a:cs typeface="Times" pitchFamily="18" charset="0"/>
              </a:rPr>
              <a:t>v</a:t>
            </a:r>
            <a:r>
              <a:rPr lang="en-GB" sz="3100" b="1" dirty="0" smtClean="0">
                <a:solidFill>
                  <a:srgbClr val="66FF33"/>
                </a:solidFill>
                <a:latin typeface="+mj-lt"/>
                <a:cs typeface="Times" pitchFamily="18" charset="0"/>
              </a:rPr>
              <a:t>an Loon (</a:t>
            </a:r>
            <a:r>
              <a:rPr lang="en-GB" sz="3100" b="1" dirty="0" err="1" smtClean="0">
                <a:solidFill>
                  <a:srgbClr val="66FF33"/>
                </a:solidFill>
                <a:latin typeface="+mj-lt"/>
                <a:cs typeface="Times" pitchFamily="18" charset="0"/>
              </a:rPr>
              <a:t>Keele</a:t>
            </a:r>
            <a:r>
              <a:rPr lang="en-GB" sz="3100" b="1" dirty="0" smtClean="0">
                <a:solidFill>
                  <a:srgbClr val="66FF33"/>
                </a:solidFill>
                <a:latin typeface="+mj-lt"/>
                <a:cs typeface="Times" pitchFamily="18" charset="0"/>
              </a:rPr>
              <a:t> University), M. A. T. </a:t>
            </a:r>
            <a:r>
              <a:rPr lang="en-GB" sz="3100" b="1" dirty="0" err="1" smtClean="0">
                <a:solidFill>
                  <a:srgbClr val="66FF33"/>
                </a:solidFill>
                <a:latin typeface="+mj-lt"/>
                <a:cs typeface="Times" pitchFamily="18" charset="0"/>
              </a:rPr>
              <a:t>Groenewegen</a:t>
            </a:r>
            <a:r>
              <a:rPr lang="en-GB" sz="3100" b="1" dirty="0" smtClean="0">
                <a:solidFill>
                  <a:srgbClr val="66FF33"/>
                </a:solidFill>
                <a:latin typeface="+mj-lt"/>
                <a:cs typeface="Times" pitchFamily="18" charset="0"/>
              </a:rPr>
              <a:t> (ROB)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E5A-77CB-4FF4-9667-98758E50D5F5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33" y="1772796"/>
            <a:ext cx="10053117" cy="186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6"/>
              </a:spcBef>
            </a:pPr>
            <a:r>
              <a:rPr lang="en-US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Dr. </a:t>
            </a:r>
            <a:r>
              <a:rPr lang="en-US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Ambra</a:t>
            </a:r>
            <a:r>
              <a:rPr lang="en-US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</a:t>
            </a:r>
            <a:r>
              <a:rPr lang="en-US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Nanni</a:t>
            </a:r>
            <a:endParaRPr lang="en-US" sz="3100" b="1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  <a:p>
            <a:pPr>
              <a:spcBef>
                <a:spcPts val="546"/>
              </a:spcBef>
            </a:pPr>
            <a:r>
              <a:rPr lang="fr-FR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National Centre for </a:t>
            </a:r>
            <a:r>
              <a:rPr lang="fr-FR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Nuclear</a:t>
            </a:r>
            <a:r>
              <a:rPr lang="fr-FR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</a:t>
            </a:r>
            <a:r>
              <a:rPr lang="fr-FR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Research</a:t>
            </a:r>
            <a:r>
              <a:rPr lang="fr-FR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(NCBJ), </a:t>
            </a:r>
            <a:r>
              <a:rPr lang="fr-FR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Warsaw</a:t>
            </a:r>
            <a:r>
              <a:rPr lang="fr-FR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</a:t>
            </a:r>
            <a:r>
              <a:rPr lang="fr-FR" sz="3100" b="1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(DINGLE </a:t>
            </a:r>
            <a:r>
              <a:rPr lang="fr-FR" sz="3100" b="1" spc="-1" dirty="0" err="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project</a:t>
            </a:r>
            <a:r>
              <a:rPr lang="fr-FR" sz="31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" y="6013673"/>
            <a:ext cx="3378128" cy="155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45" y="5976193"/>
            <a:ext cx="3673240" cy="1549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287" t="25391" r="49652" b="24407"/>
          <a:stretch>
            <a:fillRect/>
          </a:stretch>
        </p:blipFill>
        <p:spPr bwMode="auto">
          <a:xfrm>
            <a:off x="5040488" y="1147085"/>
            <a:ext cx="4966717" cy="33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-34999"/>
            <a:ext cx="10077449" cy="126216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102621" y="4357489"/>
            <a:ext cx="2287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+mj-lt"/>
              </a:rPr>
              <a:t>Sloan et al. 2016</a:t>
            </a:r>
            <a:endParaRPr lang="en-GB" sz="2200" b="1" dirty="0"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76" y="4948649"/>
            <a:ext cx="100713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The equivalent width of </a:t>
            </a:r>
            <a:r>
              <a:rPr lang="en-GB" sz="2200" b="1" dirty="0">
                <a:solidFill>
                  <a:srgbClr val="0000FF"/>
                </a:solidFill>
                <a:latin typeface="+mj-lt"/>
              </a:rPr>
              <a:t>a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cetylene feature &amp; </a:t>
            </a:r>
            <a:r>
              <a:rPr lang="en-GB" sz="2200" b="1" dirty="0" err="1" smtClean="0">
                <a:solidFill>
                  <a:srgbClr val="0000FF"/>
                </a:solidFill>
                <a:latin typeface="+mj-lt"/>
              </a:rPr>
              <a:t>SiC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 feature strength </a:t>
            </a:r>
            <a:r>
              <a:rPr lang="en-GB" sz="2200" b="1" dirty="0" smtClean="0">
                <a:latin typeface="+mj-lt"/>
              </a:rPr>
              <a:t>change as a function of the metallicity and of mass-loss rate.</a:t>
            </a:r>
          </a:p>
          <a:p>
            <a:pPr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Molecule </a:t>
            </a:r>
            <a:r>
              <a:rPr lang="en-GB" sz="2200" b="1" dirty="0" smtClean="0">
                <a:latin typeface="+mj-lt"/>
              </a:rPr>
              <a:t>&amp;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200" b="1" smtClean="0">
                <a:solidFill>
                  <a:srgbClr val="0000FF"/>
                </a:solidFill>
                <a:latin typeface="+mj-lt"/>
              </a:rPr>
              <a:t>dust </a:t>
            </a:r>
            <a:r>
              <a:rPr lang="en-GB" sz="2200" b="1" smtClean="0">
                <a:solidFill>
                  <a:srgbClr val="0000FF"/>
                </a:solidFill>
                <a:latin typeface="+mj-lt"/>
              </a:rPr>
              <a:t>growth</a:t>
            </a:r>
            <a:r>
              <a:rPr lang="en-GB" sz="22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models 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en-GB" sz="2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Nanni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et al. 2013)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200" b="1" dirty="0" smtClean="0">
                <a:latin typeface="+mj-lt"/>
              </a:rPr>
              <a:t>should be coupled with 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stellar evolutionary models 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(FRUITY, </a:t>
            </a:r>
            <a:r>
              <a:rPr lang="en-GB" sz="22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Cristallo</a:t>
            </a:r>
            <a:r>
              <a:rPr lang="en-GB" sz="2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et al. 2009)</a:t>
            </a:r>
            <a:r>
              <a:rPr lang="en-GB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200" b="1" dirty="0" smtClean="0">
                <a:latin typeface="+mj-lt"/>
              </a:rPr>
              <a:t>in order to take into account the evolution of stellar parameters with time.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70173" y="1117129"/>
            <a:ext cx="4824536" cy="3240360"/>
            <a:chOff x="2086397" y="973113"/>
            <a:chExt cx="6264696" cy="420019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599" t="24407" r="41699" b="17516"/>
            <a:stretch>
              <a:fillRect/>
            </a:stretch>
          </p:blipFill>
          <p:spPr bwMode="auto">
            <a:xfrm>
              <a:off x="2086397" y="973113"/>
              <a:ext cx="6264696" cy="420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5452502" y="1189137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</a:rPr>
                <a:t>C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r>
                <a:rPr lang="en-GB" b="1" dirty="0" smtClean="0">
                  <a:latin typeface="Arial" pitchFamily="34" charset="0"/>
                </a:rPr>
                <a:t>H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endParaRPr lang="en-GB" b="1" baseline="-250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624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5"/>
          <p:cNvSpPr/>
          <p:nvPr/>
        </p:nvSpPr>
        <p:spPr>
          <a:xfrm>
            <a:off x="5776560" y="4501440"/>
            <a:ext cx="314568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5"/>
          <p:cNvSpPr/>
          <p:nvPr/>
        </p:nvSpPr>
        <p:spPr>
          <a:xfrm>
            <a:off x="1836" y="5437609"/>
            <a:ext cx="10077449" cy="198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Ø"/>
            </a:pPr>
            <a:r>
              <a:rPr lang="en-US" sz="2400" b="1" strike="noStrike" dirty="0" err="1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V</a:t>
            </a:r>
            <a:r>
              <a:rPr lang="en-US" sz="2400" b="1" strike="noStrike" baseline="-25000" dirty="0" err="1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exp</a:t>
            </a:r>
            <a:r>
              <a:rPr lang="en-US" sz="2400" b="1" strike="noStrike" baseline="-25000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is predicted to be proportional</a:t>
            </a:r>
            <a:r>
              <a:rPr lang="en-US" sz="2400" b="1" strike="noStrike" dirty="0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 carbon-excess</a:t>
            </a:r>
            <a:r>
              <a:rPr lang="en-US" sz="24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by models</a:t>
            </a:r>
          </a:p>
          <a:p>
            <a:pPr marL="216000" marR="0" lvl="0" indent="-21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2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en-US" sz="2200" b="1" strike="noStrike" dirty="0" err="1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Mattsson</a:t>
            </a:r>
            <a:r>
              <a:rPr lang="en-US" sz="22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et al. 2010; Eriksson et al. 2014; </a:t>
            </a:r>
            <a:r>
              <a:rPr lang="en-US" sz="2200" b="1" strike="noStrike" dirty="0" err="1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Bladh</a:t>
            </a:r>
            <a:r>
              <a:rPr lang="en-US" sz="22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et al. 2019).</a:t>
            </a:r>
          </a:p>
          <a:p>
            <a:pPr marL="216000" marR="0" lvl="0" indent="-21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ea typeface="Calibri"/>
                <a:cs typeface="Calibri"/>
                <a:sym typeface="Calibri"/>
              </a:rPr>
              <a:t>However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 C-stars at lower-Z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have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lower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V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rPr>
              <a:t>exp</a:t>
            </a:r>
            <a:r>
              <a:rPr lang="en-US" sz="2400" b="1" baseline="-25000" dirty="0" smtClean="0"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en-US" sz="2200" b="1" dirty="0" err="1" smtClean="0">
                <a:latin typeface="+mj-lt"/>
                <a:ea typeface="Calibri"/>
                <a:cs typeface="Calibri"/>
                <a:sym typeface="Calibri"/>
              </a:rPr>
              <a:t>Groenewegen</a:t>
            </a:r>
            <a:r>
              <a:rPr lang="en-US" sz="2200" b="1" dirty="0" smtClean="0">
                <a:latin typeface="+mj-lt"/>
                <a:ea typeface="Calibri"/>
                <a:cs typeface="Calibri"/>
                <a:sym typeface="Calibri"/>
              </a:rPr>
              <a:t> et al. 1997; </a:t>
            </a:r>
            <a:r>
              <a:rPr lang="en-US" sz="2200" b="1" dirty="0" err="1" smtClean="0">
                <a:latin typeface="+mj-lt"/>
                <a:ea typeface="Calibri"/>
                <a:cs typeface="Calibri"/>
                <a:sym typeface="Calibri"/>
              </a:rPr>
              <a:t>Lagadec</a:t>
            </a:r>
            <a:r>
              <a:rPr lang="en-US" sz="2200" b="1" dirty="0" smtClean="0">
                <a:latin typeface="+mj-lt"/>
                <a:ea typeface="Calibri"/>
                <a:cs typeface="Calibri"/>
                <a:sym typeface="Calibri"/>
              </a:rPr>
              <a:t> et al. 2010).</a:t>
            </a:r>
            <a:endParaRPr lang="en-US" sz="2200" b="1" dirty="0" smtClean="0">
              <a:solidFill>
                <a:srgbClr val="0000FF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16000" lvl="0" indent="-216000">
              <a:buSzPts val="1800"/>
              <a:buFont typeface="Wingdings" pitchFamily="2" charset="2"/>
              <a:buChar char="Ø"/>
            </a:pPr>
            <a:r>
              <a:rPr lang="en-US" sz="24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Observations in a larger range of stellar parameters are needed</a:t>
            </a:r>
            <a:r>
              <a:rPr lang="en-US" sz="2400" b="1" dirty="0" smtClean="0">
                <a:latin typeface="+mj-lt"/>
                <a:ea typeface="Calibri"/>
                <a:cs typeface="Calibri"/>
                <a:sym typeface="Calibri"/>
              </a:rPr>
              <a:t>!</a:t>
            </a:r>
            <a:r>
              <a:rPr lang="en-US" sz="2400" b="1" strike="noStrik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2009" t="28344" r="12018" b="32282"/>
          <a:stretch>
            <a:fillRect/>
          </a:stretch>
        </p:blipFill>
        <p:spPr bwMode="auto">
          <a:xfrm>
            <a:off x="1870373" y="757089"/>
            <a:ext cx="6048672" cy="37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6190853" y="3039189"/>
            <a:ext cx="67197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LMC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6526843" y="2823165"/>
            <a:ext cx="24007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-73844" y="4647262"/>
            <a:ext cx="1015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GB" sz="2000" b="1" dirty="0" smtClean="0"/>
              <a:t>ALMA observations for the LMC sources (</a:t>
            </a:r>
            <a:r>
              <a:rPr lang="en-GB" sz="2000" b="1" dirty="0" err="1" smtClean="0"/>
              <a:t>Groenewegen</a:t>
            </a:r>
            <a:r>
              <a:rPr lang="en-GB" sz="2000" b="1" dirty="0" smtClean="0"/>
              <a:t> et al. 2016)</a:t>
            </a:r>
          </a:p>
          <a:p>
            <a:pPr algn="ctr">
              <a:buFont typeface="Wingdings" pitchFamily="2" charset="2"/>
              <a:buChar char="§"/>
            </a:pPr>
            <a:r>
              <a:rPr lang="en-GB" sz="2000" b="1" dirty="0" smtClean="0"/>
              <a:t>Galactic extremes (</a:t>
            </a:r>
            <a:r>
              <a:rPr lang="en-GB" sz="2000" b="1" dirty="0" err="1" smtClean="0"/>
              <a:t>Ramstedt&amp;Olofsson</a:t>
            </a:r>
            <a:r>
              <a:rPr lang="en-GB" sz="2000" b="1" dirty="0" smtClean="0"/>
              <a:t> 2014; </a:t>
            </a:r>
            <a:r>
              <a:rPr lang="en-GB" sz="2000" b="1" dirty="0" err="1" smtClean="0"/>
              <a:t>Danilovich</a:t>
            </a:r>
            <a:r>
              <a:rPr lang="en-GB" sz="2000" b="1" dirty="0" smtClean="0"/>
              <a:t> et al. 2015)</a:t>
            </a:r>
            <a:endParaRPr lang="en-GB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98316" y="3039189"/>
            <a:ext cx="88036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Galactic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>
            <a:stCxn id="14" idx="0"/>
          </p:cNvCxnSpPr>
          <p:nvPr/>
        </p:nvCxnSpPr>
        <p:spPr>
          <a:xfrm flipV="1">
            <a:off x="4238501" y="2679149"/>
            <a:ext cx="207887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olo 1"/>
          <p:cNvSpPr txBox="1">
            <a:spLocks/>
          </p:cNvSpPr>
          <p:nvPr/>
        </p:nvSpPr>
        <p:spPr bwMode="auto">
          <a:xfrm>
            <a:off x="1" y="-1015"/>
            <a:ext cx="10077449" cy="126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400" kern="1200">
                <a:solidFill>
                  <a:schemeClr val="tx2"/>
                </a:solidFill>
                <a:latin typeface="Liberation Sans" pitchFamily="18"/>
                <a:ea typeface="DejaVu LGC Sans" pitchFamily="2"/>
                <a:cs typeface="DejaVu LGC Sans" pitchFamily="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iberation Sans"/>
                <a:ea typeface="DejaVu LGC Sans"/>
                <a:cs typeface="DejaVu LGC Sans"/>
              </a:defRPr>
            </a:lvl9pPr>
          </a:lstStyle>
          <a:p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0741068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5"/>
          <p:cNvSpPr txBox="1"/>
          <p:nvPr/>
        </p:nvSpPr>
        <p:spPr>
          <a:xfrm>
            <a:off x="503280" y="-251023"/>
            <a:ext cx="906732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431639" lvl="0" indent="-323639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440"/>
            </a:pPr>
            <a:r>
              <a:rPr lang="en-GB" sz="3600" b="1" dirty="0">
                <a:solidFill>
                  <a:srgbClr val="0070C0"/>
                </a:solidFill>
              </a:rPr>
              <a:t>Motivation</a:t>
            </a:r>
            <a:endParaRPr sz="3600" b="0" strike="noStrike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64" name="Google Shape;464;p75"/>
          <p:cNvSpPr/>
          <p:nvPr/>
        </p:nvSpPr>
        <p:spPr>
          <a:xfrm>
            <a:off x="5776560" y="4501440"/>
            <a:ext cx="314568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75"/>
          <p:cNvSpPr/>
          <p:nvPr/>
        </p:nvSpPr>
        <p:spPr>
          <a:xfrm>
            <a:off x="1836" y="5293594"/>
            <a:ext cx="1007744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strike="noStrike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-US" sz="2200" b="1" dirty="0" smtClean="0">
                <a:ea typeface="Calibri"/>
                <a:cs typeface="Calibri" panose="020F0502020204030204" pitchFamily="34" charset="0"/>
                <a:sym typeface="Calibri"/>
              </a:rPr>
              <a:t>e </a:t>
            </a:r>
            <a:r>
              <a:rPr lang="en-US" sz="2200" b="1" smtClean="0">
                <a:ea typeface="Calibri"/>
                <a:cs typeface="Calibri" panose="020F0502020204030204" pitchFamily="34" charset="0"/>
                <a:sym typeface="Calibri"/>
              </a:rPr>
              <a:t>theory says that</a:t>
            </a:r>
            <a:r>
              <a:rPr lang="en-US" sz="2200" b="1" smtClean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1" strike="noStrike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</a:t>
            </a:r>
            <a:r>
              <a:rPr lang="en-US" sz="2200" b="1" strike="noStrike" baseline="-25000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exp</a:t>
            </a:r>
            <a:r>
              <a:rPr lang="en-US" sz="2200" b="1" strike="noStrike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depends</a:t>
            </a:r>
            <a:r>
              <a:rPr lang="en-US" sz="2200" b="1" strike="noStrike" dirty="0" smtClean="0">
                <a:solidFill>
                  <a:srgbClr val="0000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carbon-excess </a:t>
            </a:r>
            <a:r>
              <a:rPr lang="en-US" sz="2200" b="1" strike="noStrike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rather than on the metallicity (</a:t>
            </a:r>
            <a:r>
              <a:rPr lang="en-US" sz="2200" b="1" strike="noStrike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Mattsson</a:t>
            </a:r>
            <a:r>
              <a:rPr lang="en-US" sz="2200" b="1" strike="noStrike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et al. 2010; Eriksson et al. 2014; Blah et al. 2019);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2009" t="28344" r="12018" b="32282"/>
          <a:stretch>
            <a:fillRect/>
          </a:stretch>
        </p:blipFill>
        <p:spPr bwMode="auto">
          <a:xfrm>
            <a:off x="4966717" y="1195792"/>
            <a:ext cx="5040560" cy="310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8381964" y="3145547"/>
            <a:ext cx="689209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LMC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8717954" y="2929523"/>
            <a:ext cx="24007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200743" y="4297675"/>
            <a:ext cx="457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Ramsted&amp;olofsson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2014; </a:t>
            </a:r>
            <a:r>
              <a:rPr lang="en-GB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Danilovich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 2015, </a:t>
            </a:r>
            <a:r>
              <a:rPr lang="en-GB" sz="2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Groenewegen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</a:t>
            </a:r>
            <a:r>
              <a:rPr lang="en-GB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en-GB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53772" y="3217555"/>
            <a:ext cx="10492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Galactic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6" name="Connettore 2 15"/>
          <p:cNvCxnSpPr>
            <a:stCxn id="14" idx="0"/>
          </p:cNvCxnSpPr>
          <p:nvPr/>
        </p:nvCxnSpPr>
        <p:spPr>
          <a:xfrm flipV="1">
            <a:off x="7178397" y="2857515"/>
            <a:ext cx="123447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006277" y="1678675"/>
            <a:ext cx="20162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006277" y="1246627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Increasing C-O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27231"/>
            <a:ext cx="102233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C-stars in the LMC</a:t>
            </a:r>
            <a:r>
              <a:rPr lang="en-US" sz="2200" b="1" dirty="0">
                <a:ea typeface="Calibri"/>
                <a:cs typeface="Calibri" panose="020F0502020204030204" pitchFamily="34" charset="0"/>
                <a:sym typeface="Calibri"/>
              </a:rPr>
              <a:t> seem to have </a:t>
            </a:r>
            <a:r>
              <a:rPr lang="en-US" sz="2200" b="1" dirty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lower </a:t>
            </a:r>
            <a:r>
              <a:rPr lang="en-US" sz="2200" b="1" dirty="0" err="1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V</a:t>
            </a:r>
            <a:r>
              <a:rPr lang="en-US" sz="2200" b="1" baseline="-25000" dirty="0" err="1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exp</a:t>
            </a:r>
            <a:r>
              <a:rPr lang="en-US" sz="2200" b="1" baseline="-25000" dirty="0"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1" dirty="0">
                <a:ea typeface="Calibri"/>
                <a:cs typeface="Calibri" panose="020F0502020204030204" pitchFamily="34" charset="0"/>
                <a:sym typeface="Calibri"/>
              </a:rPr>
              <a:t>than C-stars in the Milky Way </a:t>
            </a:r>
            <a:r>
              <a:rPr lang="en-US" sz="2200" b="1" dirty="0">
                <a:solidFill>
                  <a:srgbClr val="0000FF"/>
                </a:solidFill>
                <a:ea typeface="Calibri"/>
                <a:cs typeface="Calibri" panose="020F0502020204030204" pitchFamily="34" charset="0"/>
                <a:sym typeface="Calibri"/>
              </a:rPr>
              <a:t>in agreement with observations in the Galactic halo</a:t>
            </a:r>
            <a:r>
              <a:rPr lang="en-US" sz="2200" b="1" dirty="0">
                <a:ea typeface="Calibri"/>
                <a:cs typeface="Calibri" panose="020F0502020204030204" pitchFamily="34" charset="0"/>
                <a:sym typeface="Calibri"/>
              </a:rPr>
              <a:t> (e.g. </a:t>
            </a:r>
            <a:r>
              <a:rPr lang="en-US" sz="2200" b="1" dirty="0" err="1">
                <a:ea typeface="Calibri"/>
                <a:cs typeface="Calibri" panose="020F0502020204030204" pitchFamily="34" charset="0"/>
                <a:sym typeface="Calibri"/>
              </a:rPr>
              <a:t>Lagadec</a:t>
            </a:r>
            <a:r>
              <a:rPr lang="en-US" sz="2200" b="1" dirty="0">
                <a:ea typeface="Calibri"/>
                <a:cs typeface="Calibri" panose="020F0502020204030204" pitchFamily="34" charset="0"/>
                <a:sym typeface="Calibri"/>
              </a:rPr>
              <a:t> et al. 2010);</a:t>
            </a:r>
            <a:endParaRPr lang="en-US" sz="2200" b="1" dirty="0">
              <a:solidFill>
                <a:srgbClr val="0000FF"/>
              </a:solidFill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>
              <a:buSzPts val="1800"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Observations in a larger range of stellar parameters are needed</a:t>
            </a:r>
            <a:r>
              <a:rPr lang="en-US" sz="2200" b="1" dirty="0">
                <a:ea typeface="Calibri"/>
                <a:cs typeface="Calibri" panose="020F0502020204030204" pitchFamily="34" charset="0"/>
                <a:sym typeface="Calibri"/>
              </a:rPr>
              <a:t>!</a:t>
            </a:r>
            <a:r>
              <a:rPr lang="en-US" sz="2200" b="1" dirty="0">
                <a:solidFill>
                  <a:srgbClr val="000000"/>
                </a:solidFill>
                <a:ea typeface="Calibri"/>
                <a:cs typeface="Calibri" panose="020F0502020204030204" pitchFamily="34" charset="0"/>
                <a:sym typeface="Calibri"/>
              </a:rPr>
              <a:t>  </a:t>
            </a:r>
            <a:endParaRPr lang="en-US" sz="2200" b="1" baseline="-25000" dirty="0">
              <a:solidFill>
                <a:srgbClr val="000000"/>
              </a:solidFill>
              <a:ea typeface="Calibri"/>
              <a:cs typeface="Calibri" panose="020F0502020204030204" pitchFamily="34" charset="0"/>
              <a:sym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371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837209"/>
            <a:ext cx="10077450" cy="261609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" pitchFamily="18" charset="0"/>
              </a:rPr>
              <a:t>Objective</a:t>
            </a:r>
          </a:p>
          <a:p>
            <a:r>
              <a:rPr lang="it-IT" sz="3200" b="1" dirty="0" smtClean="0">
                <a:latin typeface="+mj-lt"/>
                <a:cs typeface="Times" pitchFamily="18" charset="0"/>
              </a:rPr>
              <a:t>Interpret the variation of acetylene, SiC and wind speed by employing </a:t>
            </a:r>
            <a:r>
              <a:rPr lang="it-IT" sz="3200" b="1" dirty="0" smtClean="0">
                <a:solidFill>
                  <a:srgbClr val="0000FF"/>
                </a:solidFill>
                <a:latin typeface="+mj-lt"/>
                <a:cs typeface="Times" pitchFamily="18" charset="0"/>
              </a:rPr>
              <a:t>models of dust growth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" pitchFamily="18" charset="0"/>
              </a:rPr>
              <a:t>(Nanni et al. 2013) </a:t>
            </a:r>
            <a:r>
              <a:rPr lang="it-IT" sz="3200" b="1" dirty="0" smtClean="0">
                <a:latin typeface="+mj-lt"/>
                <a:cs typeface="Times" pitchFamily="18" charset="0"/>
              </a:rPr>
              <a:t>coupled with </a:t>
            </a:r>
            <a:r>
              <a:rPr lang="it-IT" sz="3200" b="1" dirty="0" smtClean="0">
                <a:solidFill>
                  <a:srgbClr val="0000FF"/>
                </a:solidFill>
                <a:latin typeface="+mj-lt"/>
                <a:cs typeface="Times" pitchFamily="18" charset="0"/>
              </a:rPr>
              <a:t>stellar evolutionary tracks 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" pitchFamily="18" charset="0"/>
              </a:rPr>
              <a:t>(FRUITY, Cristallo et al. 2009)</a:t>
            </a:r>
            <a:r>
              <a:rPr lang="it-IT" sz="3200" b="1" dirty="0" smtClean="0">
                <a:latin typeface="+mj-lt"/>
                <a:cs typeface="Times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974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2487030"/>
            <a:ext cx="1007745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+mj-lt"/>
                <a:cs typeface="Times" pitchFamily="18" charset="0"/>
              </a:rPr>
              <a:t>Model &amp; constraints</a:t>
            </a:r>
          </a:p>
        </p:txBody>
      </p:sp>
    </p:spTree>
    <p:extLst>
      <p:ext uri="{BB962C8B-B14F-4D97-AF65-F5344CB8AC3E}">
        <p14:creationId xmlns:p14="http://schemas.microsoft.com/office/powerpoint/2010/main" val="1093580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ttangolo 4"/>
          <p:cNvSpPr>
            <a:spLocks noChangeArrowheads="1"/>
          </p:cNvSpPr>
          <p:nvPr/>
        </p:nvSpPr>
        <p:spPr bwMode="auto">
          <a:xfrm>
            <a:off x="214189" y="2718731"/>
            <a:ext cx="4579109" cy="2646870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Aft>
                <a:spcPts val="1413"/>
              </a:spcAft>
              <a:buSzPct val="45000"/>
              <a:buFont typeface="StarSymbol"/>
              <a:buChar char="●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1pPr>
            <a:lvl2pPr marL="742950" indent="-285750" eaLnBrk="0" hangingPunct="0">
              <a:spcAft>
                <a:spcPts val="1138"/>
              </a:spcAft>
              <a:buSzPct val="45000"/>
              <a:buFont typeface="StarSymbol"/>
              <a:buChar char="●"/>
              <a:defRPr sz="28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2pPr>
            <a:lvl3pPr marL="1143000" indent="-228600" eaLnBrk="0" hangingPunct="0">
              <a:spcAft>
                <a:spcPts val="850"/>
              </a:spcAft>
              <a:buSzPct val="75000"/>
              <a:buFont typeface="StarSymbol"/>
              <a:buChar char="–"/>
              <a:defRPr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3pPr>
            <a:lvl4pPr marL="1600200" indent="-228600" eaLnBrk="0" hangingPunct="0">
              <a:spcAft>
                <a:spcPts val="563"/>
              </a:spcAft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4pPr>
            <a:lvl5pPr marL="2057400" indent="-228600" eaLnBrk="0" hangingPunct="0"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it-IT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Input: </a:t>
            </a: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stellar parameters: </a:t>
            </a:r>
            <a:r>
              <a:rPr lang="en-US" altLang="it-IT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  <a:latin typeface="+mj-lt"/>
                <a:cs typeface="Arial" pitchFamily="34" charset="0"/>
              </a:rPr>
              <a:t>L, </a:t>
            </a:r>
            <a:r>
              <a:rPr lang="en-GB" sz="2400" b="1" dirty="0" err="1" smtClean="0">
                <a:solidFill>
                  <a:srgbClr val="FF6600"/>
                </a:solidFill>
                <a:latin typeface="+mj-lt"/>
                <a:cs typeface="Arial" pitchFamily="34" charset="0"/>
              </a:rPr>
              <a:t>dM</a:t>
            </a:r>
            <a:r>
              <a:rPr lang="en-GB" sz="2400" b="1" dirty="0" smtClean="0">
                <a:solidFill>
                  <a:srgbClr val="FF6600"/>
                </a:solidFill>
                <a:latin typeface="+mj-lt"/>
                <a:cs typeface="Arial" pitchFamily="34" charset="0"/>
              </a:rPr>
              <a:t>/</a:t>
            </a:r>
            <a:r>
              <a:rPr lang="en-GB" sz="2400" b="1" dirty="0" err="1" smtClean="0">
                <a:solidFill>
                  <a:srgbClr val="FF6600"/>
                </a:solidFill>
                <a:latin typeface="+mj-lt"/>
                <a:cs typeface="Arial" pitchFamily="34" charset="0"/>
              </a:rPr>
              <a:t>dt</a:t>
            </a:r>
            <a:r>
              <a:rPr lang="en-GB" sz="2400" b="1" dirty="0" smtClean="0">
                <a:solidFill>
                  <a:srgbClr val="FF6600"/>
                </a:solidFill>
                <a:latin typeface="+mj-lt"/>
                <a:cs typeface="Arial" pitchFamily="34" charset="0"/>
              </a:rPr>
              <a:t>, M, </a:t>
            </a:r>
            <a:r>
              <a:rPr lang="en-GB" sz="2400" b="1" dirty="0" err="1" smtClean="0">
                <a:solidFill>
                  <a:srgbClr val="FF6600"/>
                </a:solidFill>
                <a:latin typeface="+mj-lt"/>
                <a:cs typeface="Arial" pitchFamily="34" charset="0"/>
              </a:rPr>
              <a:t>T</a:t>
            </a:r>
            <a:r>
              <a:rPr lang="en-GB" sz="2400" b="1" baseline="-25000" dirty="0" err="1" smtClean="0">
                <a:solidFill>
                  <a:srgbClr val="FF6600"/>
                </a:solidFill>
                <a:latin typeface="+mj-lt"/>
                <a:cs typeface="Arial" pitchFamily="34" charset="0"/>
              </a:rPr>
              <a:t>eff</a:t>
            </a:r>
            <a:r>
              <a:rPr lang="en-GB" sz="2400" b="1" baseline="-25000" dirty="0" smtClean="0">
                <a:solidFill>
                  <a:srgbClr val="FF6600"/>
                </a:solidFill>
                <a:latin typeface="+mj-lt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  <a:latin typeface="+mj-lt"/>
                <a:cs typeface="Arial" pitchFamily="34" charset="0"/>
              </a:rPr>
              <a:t>, C/O;</a:t>
            </a:r>
            <a:endParaRPr lang="en-GB" altLang="it-IT" sz="2400" b="1" dirty="0" smtClean="0">
              <a:solidFill>
                <a:srgbClr val="0000FF"/>
              </a:solidFill>
              <a:latin typeface="+mj-lt"/>
              <a:cs typeface="Arial" pitchFamily="34" charset="0"/>
            </a:endParaRP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GB" altLang="it-IT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d</a:t>
            </a:r>
            <a:r>
              <a:rPr lang="en-GB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ust optical properties;</a:t>
            </a: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GB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Symbol"/>
              </a:rPr>
              <a:t>seed particle abundance (affects </a:t>
            </a:r>
            <a:r>
              <a:rPr lang="en-GB" altLang="it-IT" sz="2400" b="1" dirty="0">
                <a:solidFill>
                  <a:schemeClr val="tx1"/>
                </a:solidFill>
                <a:latin typeface="+mj-lt"/>
                <a:cs typeface="Arial" pitchFamily="34" charset="0"/>
                <a:sym typeface="Symbol"/>
              </a:rPr>
              <a:t>the grain </a:t>
            </a:r>
            <a:r>
              <a:rPr lang="en-GB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  <a:sym typeface="Symbol"/>
              </a:rPr>
              <a:t>size).</a:t>
            </a:r>
          </a:p>
          <a:p>
            <a:pPr eaLnBrk="1" hangingPunct="1">
              <a:spcAft>
                <a:spcPct val="0"/>
              </a:spcAft>
              <a:buSzTx/>
              <a:buNone/>
            </a:pPr>
            <a:r>
              <a:rPr lang="en-GB" sz="2200" b="1" dirty="0" err="1" smtClean="0">
                <a:latin typeface="+mj-lt"/>
                <a:cs typeface="Arial" pitchFamily="34" charset="0"/>
              </a:rPr>
              <a:t>Nanni</a:t>
            </a:r>
            <a:r>
              <a:rPr lang="en-GB" sz="2200" b="1" dirty="0" smtClean="0">
                <a:latin typeface="+mj-lt"/>
                <a:cs typeface="Arial" pitchFamily="34" charset="0"/>
              </a:rPr>
              <a:t> </a:t>
            </a:r>
            <a:r>
              <a:rPr lang="en-GB" sz="2200" b="1" dirty="0">
                <a:latin typeface="+mj-lt"/>
                <a:cs typeface="Arial" pitchFamily="34" charset="0"/>
              </a:rPr>
              <a:t>et al. </a:t>
            </a:r>
            <a:r>
              <a:rPr lang="en-GB" sz="2200" b="1" dirty="0" smtClean="0">
                <a:latin typeface="+mj-lt"/>
                <a:cs typeface="Arial" pitchFamily="34" charset="0"/>
              </a:rPr>
              <a:t>2016; </a:t>
            </a:r>
            <a:r>
              <a:rPr lang="en-GB" sz="2200" b="1" dirty="0" err="1">
                <a:latin typeface="+mj-lt"/>
                <a:cs typeface="Arial" pitchFamily="34" charset="0"/>
              </a:rPr>
              <a:t>Nanni</a:t>
            </a:r>
            <a:r>
              <a:rPr lang="en-GB" sz="2200" b="1" dirty="0">
                <a:latin typeface="+mj-lt"/>
                <a:cs typeface="Arial" pitchFamily="34" charset="0"/>
              </a:rPr>
              <a:t> </a:t>
            </a:r>
            <a:r>
              <a:rPr lang="en-GB" sz="2200" b="1" dirty="0" smtClean="0">
                <a:latin typeface="+mj-lt"/>
                <a:cs typeface="Arial" pitchFamily="34" charset="0"/>
              </a:rPr>
              <a:t>2019</a:t>
            </a:r>
            <a:endParaRPr lang="en-GB" sz="2200" b="1" dirty="0">
              <a:solidFill>
                <a:srgbClr val="0000FF"/>
              </a:solidFill>
              <a:latin typeface="+mj-lt"/>
              <a:cs typeface="Arial" pitchFamily="34" charset="0"/>
              <a:sym typeface="Symbol"/>
            </a:endParaRPr>
          </a:p>
        </p:txBody>
      </p:sp>
      <p:sp>
        <p:nvSpPr>
          <p:cNvPr id="37892" name="Rettangolo 5"/>
          <p:cNvSpPr>
            <a:spLocks noChangeArrowheads="1"/>
          </p:cNvSpPr>
          <p:nvPr/>
        </p:nvSpPr>
        <p:spPr bwMode="auto">
          <a:xfrm>
            <a:off x="5502621" y="3066577"/>
            <a:ext cx="4360641" cy="1938984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Aft>
                <a:spcPts val="1413"/>
              </a:spcAft>
              <a:buSzPct val="45000"/>
              <a:buFont typeface="StarSymbol"/>
              <a:buChar char="●"/>
              <a:defRPr sz="32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1pPr>
            <a:lvl2pPr marL="742950" indent="-285750" eaLnBrk="0" hangingPunct="0">
              <a:spcAft>
                <a:spcPts val="1138"/>
              </a:spcAft>
              <a:buSzPct val="45000"/>
              <a:buFont typeface="StarSymbol"/>
              <a:buChar char="●"/>
              <a:defRPr sz="28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2pPr>
            <a:lvl3pPr marL="1143000" indent="-228600" eaLnBrk="0" hangingPunct="0">
              <a:spcAft>
                <a:spcPts val="850"/>
              </a:spcAft>
              <a:buSzPct val="75000"/>
              <a:buFont typeface="StarSymbol"/>
              <a:buChar char="–"/>
              <a:defRPr sz="24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3pPr>
            <a:lvl4pPr marL="1600200" indent="-228600" eaLnBrk="0" hangingPunct="0">
              <a:spcAft>
                <a:spcPts val="563"/>
              </a:spcAft>
              <a:buSzPct val="45000"/>
              <a:buFont typeface="StarSymbol"/>
              <a:buChar char="●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4pPr>
            <a:lvl5pPr marL="2057400" indent="-228600" eaLnBrk="0" hangingPunct="0"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88"/>
              </a:spcAft>
              <a:buSzPct val="75000"/>
              <a:buFont typeface="StarSymbol"/>
              <a:buChar char="–"/>
              <a:defRPr sz="20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Mangal" pitchFamily="2"/>
              </a:defRPr>
            </a:lvl9pPr>
          </a:lstStyle>
          <a:p>
            <a:pPr eaLnBrk="1" hangingPunct="1">
              <a:spcAft>
                <a:spcPct val="0"/>
              </a:spcAft>
              <a:buSzTx/>
              <a:buNone/>
            </a:pPr>
            <a:r>
              <a:rPr lang="en-US" altLang="it-IT" sz="2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Output: circumstellar </a:t>
            </a:r>
            <a:r>
              <a:rPr lang="en-US" altLang="it-IT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envelope:</a:t>
            </a:r>
            <a:endParaRPr lang="en-US" altLang="it-IT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dust composition;</a:t>
            </a: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dust production rate;</a:t>
            </a: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it-IT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w</a:t>
            </a: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ind speed (</a:t>
            </a:r>
            <a:r>
              <a:rPr lang="en-US" altLang="it-IT" sz="24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v</a:t>
            </a:r>
            <a:r>
              <a:rPr lang="en-US" altLang="it-IT" sz="2400" b="1" baseline="-25000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exp</a:t>
            </a: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);</a:t>
            </a:r>
            <a:endParaRPr lang="en-US" altLang="it-IT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342900" indent="-342900" eaLnBrk="1" hangingPunct="1">
              <a:spcAft>
                <a:spcPct val="0"/>
              </a:spcAft>
              <a:buSzTx/>
              <a:buFont typeface="Arial" panose="020B0604020202020204" pitchFamily="34" charset="0"/>
              <a:buChar char="•"/>
            </a:pPr>
            <a:r>
              <a:rPr lang="en-US" altLang="it-IT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it-IT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pectra.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09017"/>
            <a:ext cx="10077450" cy="646323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70C0"/>
                </a:solidFill>
                <a:latin typeface="+mj-lt"/>
                <a:cs typeface="Times" pitchFamily="18" charset="0"/>
              </a:rPr>
              <a:t>Model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35" y="791938"/>
            <a:ext cx="10077450" cy="175431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latin typeface="+mj-lt"/>
              </a:rPr>
              <a:t>D</a:t>
            </a:r>
            <a:r>
              <a:rPr lang="it-IT" sz="2200" b="1" dirty="0" smtClean="0">
                <a:latin typeface="+mj-lt"/>
              </a:rPr>
              <a:t>ust growth for several dust species coupled with dust-driven wind, </a:t>
            </a:r>
            <a:r>
              <a:rPr lang="it-IT" sz="2200" b="1" dirty="0" smtClean="0">
                <a:solidFill>
                  <a:srgbClr val="0000FF"/>
                </a:solidFill>
                <a:latin typeface="+mj-lt"/>
              </a:rPr>
              <a:t>see </a:t>
            </a:r>
            <a:r>
              <a:rPr lang="it-IT" sz="2200" b="1" dirty="0" smtClean="0">
                <a:solidFill>
                  <a:srgbClr val="0000FF"/>
                </a:solidFill>
              </a:rPr>
              <a:t>Nanni </a:t>
            </a:r>
            <a:r>
              <a:rPr lang="it-IT" sz="2200" b="1" dirty="0">
                <a:solidFill>
                  <a:srgbClr val="0000FF"/>
                </a:solidFill>
              </a:rPr>
              <a:t>et al. </a:t>
            </a:r>
            <a:r>
              <a:rPr lang="it-IT" sz="2200" b="1" dirty="0" smtClean="0">
                <a:solidFill>
                  <a:srgbClr val="0000FF"/>
                </a:solidFill>
              </a:rPr>
              <a:t>2013 </a:t>
            </a:r>
            <a:r>
              <a:rPr lang="it-IT" sz="2000" b="1" dirty="0" smtClean="0">
                <a:latin typeface="+mj-lt"/>
              </a:rPr>
              <a:t>(Ferrarotti&amp;Gail 2006; Ventura et al. 2012)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+mj-lt"/>
              </a:rPr>
              <a:t>Time-averaged effect of shocks</a:t>
            </a:r>
            <a:r>
              <a:rPr lang="it-IT" sz="2000" b="1" dirty="0" smtClean="0">
                <a:latin typeface="+mj-lt"/>
              </a:rPr>
              <a:t>, </a:t>
            </a:r>
            <a:r>
              <a:rPr lang="it-IT" sz="2200" b="1" dirty="0" smtClean="0">
                <a:solidFill>
                  <a:srgbClr val="0000FF"/>
                </a:solidFill>
                <a:latin typeface="+mj-lt"/>
              </a:rPr>
              <a:t>see </a:t>
            </a:r>
            <a:r>
              <a:rPr lang="it-IT" sz="2200" b="1" dirty="0" smtClean="0">
                <a:solidFill>
                  <a:srgbClr val="0000FF"/>
                </a:solidFill>
              </a:rPr>
              <a:t>Cristallo et al. 2020</a:t>
            </a:r>
            <a:r>
              <a:rPr lang="it-IT" sz="22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it-IT" sz="2000" b="1" dirty="0" smtClean="0">
                <a:latin typeface="+mj-lt"/>
              </a:rPr>
              <a:t>(Cherchneff et al. 1992)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smtClean="0">
                <a:latin typeface="+mj-lt"/>
              </a:rPr>
              <a:t>Coupled with Radiative transfer code “More of DUSTY”, </a:t>
            </a:r>
            <a:r>
              <a:rPr lang="it-IT" sz="2200" b="1" dirty="0" smtClean="0">
                <a:solidFill>
                  <a:srgbClr val="0000FF"/>
                </a:solidFill>
                <a:latin typeface="+mj-lt"/>
              </a:rPr>
              <a:t>see e.g. Nanni et al. 2019</a:t>
            </a:r>
            <a:r>
              <a:rPr lang="it-IT" sz="2200" b="1" dirty="0" smtClean="0">
                <a:latin typeface="+mj-lt"/>
              </a:rPr>
              <a:t> </a:t>
            </a:r>
          </a:p>
          <a:p>
            <a:pPr algn="ctr"/>
            <a:r>
              <a:rPr lang="it-IT" sz="2000" b="1" dirty="0" smtClean="0">
                <a:latin typeface="+mj-lt"/>
              </a:rPr>
              <a:t>(</a:t>
            </a:r>
            <a:r>
              <a:rPr lang="en-GB" altLang="it-IT" sz="2000" b="1" dirty="0" err="1" smtClean="0">
                <a:latin typeface="+mj-lt"/>
              </a:rPr>
              <a:t>Groenewegen</a:t>
            </a:r>
            <a:r>
              <a:rPr lang="en-GB" altLang="it-IT" sz="2000" b="1" dirty="0" smtClean="0">
                <a:latin typeface="+mj-lt"/>
              </a:rPr>
              <a:t> 2012; </a:t>
            </a:r>
            <a:r>
              <a:rPr lang="en-GB" sz="2000" b="1" dirty="0" err="1" smtClean="0">
                <a:latin typeface="+mj-lt"/>
              </a:rPr>
              <a:t>Ivezic&amp;Elitzur</a:t>
            </a:r>
            <a:r>
              <a:rPr lang="en-GB" sz="2000" b="1" dirty="0" smtClean="0">
                <a:latin typeface="+mj-lt"/>
              </a:rPr>
              <a:t> 1997</a:t>
            </a:r>
            <a:r>
              <a:rPr lang="it-IT" sz="2000" b="1" dirty="0" smtClean="0">
                <a:latin typeface="+mj-lt"/>
              </a:rPr>
              <a:t>) </a:t>
            </a:r>
          </a:p>
        </p:txBody>
      </p:sp>
      <p:cxnSp>
        <p:nvCxnSpPr>
          <p:cNvPr id="16" name="Connettore 2 15"/>
          <p:cNvCxnSpPr>
            <a:endCxn id="37892" idx="1"/>
          </p:cNvCxnSpPr>
          <p:nvPr/>
        </p:nvCxnSpPr>
        <p:spPr>
          <a:xfrm>
            <a:off x="4865307" y="4032298"/>
            <a:ext cx="637314" cy="377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835" y="5993190"/>
            <a:ext cx="1007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+mj-lt"/>
              </a:rPr>
              <a:t>Our assumptions have been tested against different observations.</a:t>
            </a:r>
          </a:p>
        </p:txBody>
      </p:sp>
    </p:spTree>
    <p:extLst>
      <p:ext uri="{BB962C8B-B14F-4D97-AF65-F5344CB8AC3E}">
        <p14:creationId xmlns:p14="http://schemas.microsoft.com/office/powerpoint/2010/main" val="89213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89" y="1117129"/>
            <a:ext cx="5038725" cy="38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96" y="0"/>
            <a:ext cx="9069705" cy="126047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+mj-lt"/>
              </a:rPr>
              <a:t>Constraints: 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  <a:ea typeface="+mn-ea"/>
                <a:cs typeface="Arial" pitchFamily="34" charset="0"/>
              </a:rPr>
              <a:t>SED fitting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8205" y="6238989"/>
            <a:ext cx="3888432" cy="84044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Times" pitchFamily="18" charset="0"/>
                <a:sym typeface="Symbol"/>
              </a:rPr>
              <a:t></a:t>
            </a:r>
            <a:r>
              <a:rPr lang="en-GB" sz="2400" b="1" dirty="0" smtClean="0">
                <a:cs typeface="Times" pitchFamily="18" charset="0"/>
              </a:rPr>
              <a:t>3000 </a:t>
            </a:r>
            <a:r>
              <a:rPr lang="en-GB" sz="2400" b="1" dirty="0">
                <a:cs typeface="Times" pitchFamily="18" charset="0"/>
              </a:rPr>
              <a:t>C-stars in the SMC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b="1" dirty="0" smtClean="0">
                <a:cs typeface="Times" pitchFamily="18" charset="0"/>
                <a:sym typeface="Symbol"/>
              </a:rPr>
              <a:t></a:t>
            </a:r>
            <a:r>
              <a:rPr lang="en-GB" sz="2400" b="1" dirty="0">
                <a:cs typeface="Times" pitchFamily="18" charset="0"/>
                <a:sym typeface="Symbol"/>
              </a:rPr>
              <a:t>8000 </a:t>
            </a:r>
            <a:r>
              <a:rPr lang="en-GB" sz="2400" b="1" dirty="0" smtClean="0">
                <a:cs typeface="Times" pitchFamily="18" charset="0"/>
                <a:sym typeface="Symbol"/>
              </a:rPr>
              <a:t>C-stars in </a:t>
            </a:r>
            <a:r>
              <a:rPr lang="en-GB" sz="2400" b="1" dirty="0">
                <a:cs typeface="Times" pitchFamily="18" charset="0"/>
                <a:sym typeface="Symbol"/>
              </a:rPr>
              <a:t>the LMC</a:t>
            </a:r>
            <a:r>
              <a:rPr lang="en-GB" sz="2400" b="1" dirty="0">
                <a:cs typeface="Times" pitchFamily="18" charset="0"/>
              </a:rPr>
              <a:t>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663624" y="6013673"/>
            <a:ext cx="3551565" cy="12097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Mass-loss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D</a:t>
            </a:r>
            <a:r>
              <a:rPr lang="en-GB" sz="2400" b="1" dirty="0" smtClean="0">
                <a:latin typeface="+mj-lt"/>
              </a:rPr>
              <a:t>ust production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+mj-lt"/>
              </a:rPr>
              <a:t>G</a:t>
            </a:r>
            <a:r>
              <a:rPr lang="en-GB" sz="2400" b="1" dirty="0" smtClean="0">
                <a:latin typeface="+mj-lt"/>
              </a:rPr>
              <a:t>as-to-dust ratio (</a:t>
            </a:r>
            <a:r>
              <a:rPr lang="en-GB" sz="2400" b="1" dirty="0" smtClean="0">
                <a:latin typeface="+mj-lt"/>
                <a:sym typeface="Symbol"/>
              </a:rPr>
              <a:t></a:t>
            </a:r>
            <a:r>
              <a:rPr lang="en-GB" sz="2400" b="1" dirty="0" smtClean="0">
                <a:latin typeface="+mj-lt"/>
              </a:rPr>
              <a:t>)</a:t>
            </a:r>
            <a:endParaRPr lang="en-GB" sz="2400" b="1" dirty="0" smtClean="0">
              <a:latin typeface="+mj-lt"/>
              <a:sym typeface="Symbol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74429" y="2989337"/>
            <a:ext cx="216024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49795" t="25391" r="26961" b="37203"/>
          <a:stretch>
            <a:fillRect/>
          </a:stretch>
        </p:blipFill>
        <p:spPr bwMode="auto">
          <a:xfrm>
            <a:off x="5470773" y="1196599"/>
            <a:ext cx="4173584" cy="377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>
            <a:off x="4606677" y="6450783"/>
            <a:ext cx="720080" cy="4846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4933553"/>
            <a:ext cx="10077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We employed the combinations of optical constants and grain </a:t>
            </a:r>
            <a:r>
              <a:rPr lang="en-GB" sz="2200" b="1" smtClean="0"/>
              <a:t>sizes that </a:t>
            </a:r>
            <a:r>
              <a:rPr lang="en-GB" sz="2200" b="1" smtClean="0">
                <a:solidFill>
                  <a:srgbClr val="0000FF"/>
                </a:solidFill>
              </a:rPr>
              <a:t>simultaneously </a:t>
            </a:r>
            <a:r>
              <a:rPr lang="en-GB" sz="2200" b="1" dirty="0" smtClean="0">
                <a:solidFill>
                  <a:srgbClr val="0000FF"/>
                </a:solidFill>
              </a:rPr>
              <a:t>reproduce </a:t>
            </a:r>
            <a:r>
              <a:rPr lang="en-GB" sz="2200" b="1" dirty="0">
                <a:solidFill>
                  <a:srgbClr val="0000FF"/>
                </a:solidFill>
              </a:rPr>
              <a:t>the infrared </a:t>
            </a:r>
            <a:r>
              <a:rPr lang="en-GB" sz="2200" b="1" dirty="0" smtClean="0">
                <a:solidFill>
                  <a:srgbClr val="0000FF"/>
                </a:solidFill>
              </a:rPr>
              <a:t>and </a:t>
            </a:r>
            <a:r>
              <a:rPr lang="en-US" sz="2200" b="1" dirty="0" smtClean="0">
                <a:solidFill>
                  <a:srgbClr val="0000FF"/>
                </a:solidFill>
              </a:rPr>
              <a:t>Gaia </a:t>
            </a:r>
            <a:r>
              <a:rPr lang="en-US" sz="2200" b="1" dirty="0">
                <a:solidFill>
                  <a:srgbClr val="0000FF"/>
                </a:solidFill>
              </a:rPr>
              <a:t>DR2 photometry 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r>
              <a:rPr lang="en-US" sz="2200" b="1" dirty="0" smtClean="0"/>
              <a:t>(</a:t>
            </a:r>
            <a:r>
              <a:rPr lang="en-US" sz="2200" b="1" dirty="0" err="1" smtClean="0"/>
              <a:t>Nanni</a:t>
            </a:r>
            <a:r>
              <a:rPr lang="en-US" sz="2200" b="1" dirty="0" smtClean="0"/>
              <a:t> </a:t>
            </a:r>
            <a:r>
              <a:rPr lang="en-US" sz="2200" b="1" dirty="0"/>
              <a:t>al. </a:t>
            </a:r>
            <a:r>
              <a:rPr lang="en-US" sz="2200" b="1" dirty="0" smtClean="0"/>
              <a:t>2016; </a:t>
            </a:r>
            <a:r>
              <a:rPr lang="en-US" sz="2200" b="1" dirty="0" err="1" smtClean="0"/>
              <a:t>Nanni</a:t>
            </a:r>
            <a:r>
              <a:rPr lang="en-US" sz="2200" b="1" dirty="0" smtClean="0"/>
              <a:t> 2019).</a:t>
            </a:r>
            <a:endParaRPr lang="en-US" sz="2200" b="1" dirty="0"/>
          </a:p>
          <a:p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815874" y="3977918"/>
            <a:ext cx="3133333" cy="471110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GB" sz="2400" b="1" dirty="0" err="1" smtClean="0">
                <a:latin typeface="+mj-lt"/>
              </a:rPr>
              <a:t>Nanni</a:t>
            </a:r>
            <a:r>
              <a:rPr lang="en-GB" sz="2400" b="1" dirty="0" smtClean="0">
                <a:latin typeface="+mj-lt"/>
              </a:rPr>
              <a:t> et al. 2018, 2019</a:t>
            </a:r>
            <a:endParaRPr lang="en-GB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96" y="0"/>
            <a:ext cx="9069705" cy="1260475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rgbClr val="0070C0"/>
                </a:solidFill>
                <a:latin typeface="+mj-lt"/>
              </a:rPr>
              <a:t>Constraints: 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  <a:ea typeface="+mn-ea"/>
                <a:cs typeface="Arial" pitchFamily="34" charset="0"/>
              </a:rPr>
              <a:t>pre-solar grains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-32930" y="5437609"/>
            <a:ext cx="10007277" cy="1948438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The prescriptions for dust growth and wind dynamics have been coupled with FRUITY evolutionary tracks (</a:t>
            </a:r>
            <a:r>
              <a:rPr lang="en-GB" sz="2400" b="1" dirty="0" err="1" smtClean="0">
                <a:latin typeface="+mj-lt"/>
              </a:rPr>
              <a:t>Cristallo</a:t>
            </a:r>
            <a:r>
              <a:rPr lang="en-GB" sz="2400" b="1" dirty="0" smtClean="0">
                <a:latin typeface="+mj-lt"/>
              </a:rPr>
              <a:t> et al. 2009).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By including the time-average effect of pulsation (and suitable seed particle abundance), the size distribution of </a:t>
            </a:r>
            <a:r>
              <a:rPr lang="en-GB" sz="2400" b="1" dirty="0" err="1" smtClean="0">
                <a:latin typeface="+mj-lt"/>
              </a:rPr>
              <a:t>SiC</a:t>
            </a:r>
            <a:r>
              <a:rPr lang="en-GB" sz="2400" b="1" dirty="0" smtClean="0">
                <a:latin typeface="+mj-lt"/>
              </a:rPr>
              <a:t> grains is fairly well reproduced by stars of M </a:t>
            </a:r>
            <a:r>
              <a:rPr lang="en-GB" sz="2400" b="1" dirty="0">
                <a:latin typeface="+mj-lt"/>
              </a:rPr>
              <a:t>∼ 2 </a:t>
            </a:r>
            <a:r>
              <a:rPr lang="en-GB" sz="2400" b="1" dirty="0" smtClean="0">
                <a:latin typeface="+mj-lt"/>
              </a:rPr>
              <a:t>M</a:t>
            </a:r>
            <a:r>
              <a:rPr lang="en-GB" sz="2400" b="1" baseline="-25000" dirty="0" smtClean="0">
                <a:latin typeface="+mj-lt"/>
              </a:rPr>
              <a:t>☉</a:t>
            </a:r>
            <a:r>
              <a:rPr lang="en-GB" sz="2400" b="1" dirty="0" smtClean="0">
                <a:latin typeface="+mj-lt"/>
              </a:rPr>
              <a:t> </a:t>
            </a:r>
            <a:r>
              <a:rPr lang="en-GB" sz="2400" b="1" dirty="0">
                <a:latin typeface="+mj-lt"/>
              </a:rPr>
              <a:t>and Z ∼ Z</a:t>
            </a:r>
            <a:r>
              <a:rPr lang="en-GB" sz="2400" b="1" baseline="-25000" dirty="0">
                <a:latin typeface="+mj-lt"/>
              </a:rPr>
              <a:t>☉</a:t>
            </a:r>
            <a:r>
              <a:rPr lang="en-GB" sz="2400" b="1" dirty="0">
                <a:latin typeface="+mj-lt"/>
              </a:rPr>
              <a:t>(</a:t>
            </a:r>
            <a:r>
              <a:rPr lang="en-GB" sz="2400" b="1" dirty="0" err="1">
                <a:latin typeface="+mj-lt"/>
              </a:rPr>
              <a:t>Cristallo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b="1" dirty="0" smtClean="0">
                <a:latin typeface="+mj-lt"/>
              </a:rPr>
              <a:t>et al. 2020).</a:t>
            </a:r>
            <a:endParaRPr lang="en-GB" sz="2400" b="1" dirty="0"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374429" y="2989337"/>
            <a:ext cx="2160240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86597" y="4861545"/>
            <a:ext cx="2422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/>
              <a:t>Cristallo</a:t>
            </a:r>
            <a:r>
              <a:rPr lang="en-GB" sz="2200" b="1" dirty="0"/>
              <a:t> et al. 2020</a:t>
            </a:r>
            <a:endParaRPr lang="en-GB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 t="13001" r="8672" b="37387"/>
          <a:stretch/>
        </p:blipFill>
        <p:spPr bwMode="auto">
          <a:xfrm>
            <a:off x="947735" y="973113"/>
            <a:ext cx="795660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285" y="2485281"/>
            <a:ext cx="7022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ea typeface="DejaVu LGC Sans" pitchFamily="2"/>
              </a:rPr>
              <a:t>Results</a:t>
            </a:r>
          </a:p>
          <a:p>
            <a:r>
              <a:rPr lang="it-IT" sz="3600" b="1" dirty="0" smtClean="0">
                <a:cs typeface="Times" pitchFamily="18" charset="0"/>
              </a:rPr>
              <a:t>Acetylene</a:t>
            </a:r>
            <a:r>
              <a:rPr lang="it-IT" sz="3600" b="1" dirty="0">
                <a:cs typeface="Times" pitchFamily="18" charset="0"/>
              </a:rPr>
              <a:t>, SiC and wind speed </a:t>
            </a:r>
            <a:endParaRPr lang="en-GB" sz="3600" b="1" dirty="0" smtClean="0">
              <a:solidFill>
                <a:srgbClr val="0070C0"/>
              </a:solidFill>
              <a:latin typeface="+mj-lt"/>
              <a:ea typeface="DejaVu LGC Sans" pitchFamily="2"/>
            </a:endParaRPr>
          </a:p>
          <a:p>
            <a:endParaRPr lang="it-IT" sz="2400" b="1" dirty="0" smtClean="0"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04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34775" r="66637" b="27950"/>
          <a:stretch/>
        </p:blipFill>
        <p:spPr bwMode="auto">
          <a:xfrm>
            <a:off x="5590587" y="945800"/>
            <a:ext cx="3672716" cy="344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33793" r="66713" b="27493"/>
          <a:stretch/>
        </p:blipFill>
        <p:spPr bwMode="auto">
          <a:xfrm>
            <a:off x="5686797" y="4141465"/>
            <a:ext cx="3480296" cy="339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-107007"/>
            <a:ext cx="10077449" cy="126216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Acetylene content: general trend</a:t>
            </a:r>
          </a:p>
        </p:txBody>
      </p:sp>
      <p:grpSp>
        <p:nvGrpSpPr>
          <p:cNvPr id="11" name="Gruppo 9"/>
          <p:cNvGrpSpPr/>
          <p:nvPr/>
        </p:nvGrpSpPr>
        <p:grpSpPr>
          <a:xfrm>
            <a:off x="214189" y="901105"/>
            <a:ext cx="4824536" cy="3240360"/>
            <a:chOff x="2086397" y="973113"/>
            <a:chExt cx="6264696" cy="420019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9599" t="24407" r="41699" b="17516"/>
            <a:stretch>
              <a:fillRect/>
            </a:stretch>
          </p:blipFill>
          <p:spPr bwMode="auto">
            <a:xfrm>
              <a:off x="2086397" y="973113"/>
              <a:ext cx="6264696" cy="420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7"/>
            <p:cNvSpPr txBox="1"/>
            <p:nvPr/>
          </p:nvSpPr>
          <p:spPr>
            <a:xfrm>
              <a:off x="6262861" y="1189137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</a:rPr>
                <a:t>C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r>
                <a:rPr lang="en-GB" b="1" dirty="0" smtClean="0">
                  <a:latin typeface="Arial" pitchFamily="34" charset="0"/>
                </a:rPr>
                <a:t>H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endParaRPr lang="en-GB" b="1" baseline="-25000" dirty="0">
                <a:latin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83141" y="2341265"/>
            <a:ext cx="596638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12989" y="1909217"/>
            <a:ext cx="606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LMC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57752" y="1402806"/>
            <a:ext cx="6174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SMC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51340" y="933208"/>
            <a:ext cx="6238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Halo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0893" y="1467877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M=2 M</a:t>
            </a:r>
            <a:r>
              <a:rPr lang="en-GB" b="1" baseline="-25000" dirty="0" smtClean="0"/>
              <a:t>☉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21041" y="6301705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M=3 M</a:t>
            </a:r>
            <a:r>
              <a:rPr lang="en-GB" b="1" baseline="-25000" dirty="0" smtClean="0"/>
              <a:t>☉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19974"/>
            <a:ext cx="57588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D</a:t>
            </a:r>
            <a:r>
              <a:rPr lang="en-GB" sz="2200" b="1" dirty="0" smtClean="0"/>
              <a:t>ust </a:t>
            </a:r>
            <a:r>
              <a:rPr lang="en-GB" sz="2200" b="1" dirty="0"/>
              <a:t>growth and wind dynamics </a:t>
            </a:r>
            <a:r>
              <a:rPr lang="en-GB" sz="2200" b="1" dirty="0" smtClean="0"/>
              <a:t>coupled </a:t>
            </a:r>
            <a:r>
              <a:rPr lang="en-GB" sz="2200" b="1" dirty="0"/>
              <a:t>with FRUITY evolutionary </a:t>
            </a:r>
            <a:r>
              <a:rPr lang="en-GB" sz="2200" b="1" dirty="0" smtClean="0"/>
              <a:t>tracks</a:t>
            </a:r>
            <a:r>
              <a:rPr lang="en-GB" sz="2200" dirty="0" smtClean="0"/>
              <a:t>.</a:t>
            </a:r>
            <a:endParaRPr lang="en-GB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>
                <a:sym typeface="Wingdings" panose="05000000000000000000" pitchFamily="2" charset="2"/>
              </a:rPr>
              <a:t>C</a:t>
            </a:r>
            <a:r>
              <a:rPr lang="en-GB" sz="2200" b="1" baseline="-25000" dirty="0" smtClean="0">
                <a:sym typeface="Wingdings" panose="05000000000000000000" pitchFamily="2" charset="2"/>
              </a:rPr>
              <a:t>2</a:t>
            </a:r>
            <a:r>
              <a:rPr lang="en-GB" sz="2200" b="1" dirty="0" smtClean="0">
                <a:sym typeface="Wingdings" panose="05000000000000000000" pitchFamily="2" charset="2"/>
              </a:rPr>
              <a:t>H</a:t>
            </a:r>
            <a:r>
              <a:rPr lang="en-GB" sz="2200" b="1" baseline="-25000" dirty="0" smtClean="0">
                <a:sym typeface="Wingdings" panose="05000000000000000000" pitchFamily="2" charset="2"/>
              </a:rPr>
              <a:t>2</a:t>
            </a:r>
            <a:r>
              <a:rPr lang="en-GB" sz="2200" b="1" dirty="0" smtClean="0">
                <a:sym typeface="Wingdings" panose="05000000000000000000" pitchFamily="2" charset="2"/>
              </a:rPr>
              <a:t> </a:t>
            </a:r>
            <a:r>
              <a:rPr lang="en-GB" sz="2200" b="1" dirty="0">
                <a:sym typeface="Wingdings" panose="05000000000000000000" pitchFamily="2" charset="2"/>
              </a:rPr>
              <a:t>&amp; </a:t>
            </a:r>
            <a:r>
              <a:rPr lang="en-US" sz="2200" b="1" dirty="0">
                <a:sym typeface="Wingdings" panose="05000000000000000000" pitchFamily="2" charset="2"/>
              </a:rPr>
              <a:t>c</a:t>
            </a:r>
            <a:r>
              <a:rPr lang="en-US" sz="2200" b="1" dirty="0"/>
              <a:t>arbon dust </a:t>
            </a:r>
            <a:r>
              <a:rPr lang="en-GB" sz="2200" b="1" dirty="0">
                <a:sym typeface="Symbol"/>
              </a:rPr>
              <a:t> if Z </a:t>
            </a:r>
            <a:r>
              <a:rPr lang="en-GB" sz="2200" dirty="0">
                <a:sym typeface="Symbol"/>
              </a:rPr>
              <a:t>: due to the increase of free </a:t>
            </a:r>
            <a:r>
              <a:rPr lang="en-GB" sz="2200" dirty="0" smtClean="0">
                <a:sym typeface="Symbol"/>
              </a:rPr>
              <a:t>carbon (more efficient </a:t>
            </a:r>
            <a:r>
              <a:rPr lang="en-GB" sz="2200" dirty="0" smtClean="0"/>
              <a:t>3</a:t>
            </a:r>
            <a:r>
              <a:rPr lang="en-GB" sz="2200" baseline="30000" dirty="0" smtClean="0"/>
              <a:t>rd</a:t>
            </a:r>
            <a:r>
              <a:rPr lang="en-GB" sz="2200" dirty="0" smtClean="0"/>
              <a:t> dredge-up).</a:t>
            </a: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More</a:t>
            </a:r>
            <a:r>
              <a:rPr lang="en-US" sz="2200" dirty="0" smtClean="0"/>
              <a:t> </a:t>
            </a:r>
            <a:r>
              <a:rPr lang="en-US" sz="2200" b="1" dirty="0"/>
              <a:t>c</a:t>
            </a:r>
            <a:r>
              <a:rPr lang="en-US" sz="2200" b="1" dirty="0" smtClean="0"/>
              <a:t>arbon dust @ low-Z</a:t>
            </a:r>
            <a:r>
              <a:rPr lang="en-US" sz="2200" dirty="0" smtClean="0"/>
              <a:t>, but it </a:t>
            </a:r>
            <a:r>
              <a:rPr lang="en-US" sz="2200" dirty="0"/>
              <a:t>remains low enough to allow </a:t>
            </a:r>
            <a:r>
              <a:rPr lang="en-GB" sz="2200" b="1" dirty="0" smtClean="0">
                <a:sym typeface="Wingdings" panose="05000000000000000000" pitchFamily="2" charset="2"/>
              </a:rPr>
              <a:t>C</a:t>
            </a:r>
            <a:r>
              <a:rPr lang="en-GB" sz="2200" b="1" baseline="-25000" dirty="0" smtClean="0">
                <a:sym typeface="Wingdings" panose="05000000000000000000" pitchFamily="2" charset="2"/>
              </a:rPr>
              <a:t>2</a:t>
            </a:r>
            <a:r>
              <a:rPr lang="en-GB" sz="2200" b="1" dirty="0" smtClean="0">
                <a:sym typeface="Wingdings" panose="05000000000000000000" pitchFamily="2" charset="2"/>
              </a:rPr>
              <a:t>H</a:t>
            </a:r>
            <a:r>
              <a:rPr lang="en-GB" sz="2200" b="1" baseline="-25000" dirty="0" smtClean="0">
                <a:sym typeface="Wingdings" panose="05000000000000000000" pitchFamily="2" charset="2"/>
              </a:rPr>
              <a:t>2</a:t>
            </a:r>
            <a:r>
              <a:rPr lang="en-US" sz="2200" b="1" dirty="0" smtClean="0"/>
              <a:t> </a:t>
            </a:r>
            <a:r>
              <a:rPr lang="en-GB" sz="2200" b="1" dirty="0">
                <a:sym typeface="Symbol"/>
              </a:rPr>
              <a:t> if Z </a:t>
            </a:r>
            <a:r>
              <a:rPr lang="en-GB" sz="2200" b="1" dirty="0" smtClean="0">
                <a:sym typeface="Symbol"/>
              </a:rPr>
              <a:t> (dust driven wind)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/>
              <a:t>Good qualitative agreement with observed trends.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51093" y="5293593"/>
            <a:ext cx="596638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9165" y="5077569"/>
            <a:ext cx="606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LMC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40981" y="4633874"/>
            <a:ext cx="6174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SMC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0981" y="4164276"/>
            <a:ext cx="6238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Halo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7033" y="3421385"/>
            <a:ext cx="2237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 smtClean="0"/>
              <a:t>Nanni</a:t>
            </a:r>
            <a:r>
              <a:rPr lang="en-GB" sz="2200" b="1" dirty="0" smtClean="0"/>
              <a:t> </a:t>
            </a:r>
            <a:r>
              <a:rPr lang="en-GB" sz="2200" b="1" dirty="0"/>
              <a:t>et al</a:t>
            </a:r>
            <a:r>
              <a:rPr lang="en-GB" sz="2200" b="1" dirty="0" smtClean="0"/>
              <a:t>., 2021</a:t>
            </a:r>
            <a:endParaRPr lang="en-GB" sz="2200" dirty="0"/>
          </a:p>
        </p:txBody>
      </p:sp>
      <p:sp>
        <p:nvSpPr>
          <p:cNvPr id="20" name="CasellaDiTesto 3"/>
          <p:cNvSpPr txBox="1"/>
          <p:nvPr/>
        </p:nvSpPr>
        <p:spPr>
          <a:xfrm>
            <a:off x="2966943" y="2949267"/>
            <a:ext cx="228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Sloan et al. 2016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3149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6" grpId="0"/>
      <p:bldP spid="17" grpId="0"/>
      <p:bldP spid="22" grpId="0"/>
      <p:bldP spid="23" grpId="0" animBg="1"/>
      <p:bldP spid="24" grpId="0" animBg="1"/>
      <p:bldP spid="25" grpId="0" animBg="1"/>
      <p:bldP spid="26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36028" y="-189016"/>
            <a:ext cx="9069308" cy="1260078"/>
          </a:xfrm>
          <a:prstGeom prst="rect">
            <a:avLst/>
          </a:prstGeom>
          <a:noFill/>
          <a:ln>
            <a:noFill/>
          </a:ln>
        </p:spPr>
        <p:txBody>
          <a:bodyPr lIns="85897" tIns="42949" rIns="85897" bIns="42949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1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metal enrichment of galaxies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4860751"/>
            <a:ext cx="10077450" cy="1440954"/>
          </a:xfrm>
          <a:prstGeom prst="rect">
            <a:avLst/>
          </a:prstGeom>
          <a:noFill/>
        </p:spPr>
        <p:txBody>
          <a:bodyPr wrap="square" lIns="85897" tIns="42949" rIns="85897" bIns="42949" rtlCol="0">
            <a:spAutoFit/>
          </a:bodyPr>
          <a:lstStyle/>
          <a:p>
            <a:r>
              <a:rPr lang="en-GB" sz="2200" b="1" dirty="0" smtClean="0">
                <a:cs typeface="Calibri" pitchFamily="34" charset="0"/>
              </a:rPr>
              <a:t>Different </a:t>
            </a:r>
            <a:r>
              <a:rPr lang="en-GB" sz="2200" b="1" dirty="0">
                <a:cs typeface="Calibri" pitchFamily="34" charset="0"/>
              </a:rPr>
              <a:t>evolutionary time-scale according to the initial stellar mass</a:t>
            </a:r>
            <a:r>
              <a:rPr lang="en-GB" sz="2200" dirty="0">
                <a:cs typeface="Calibri" pitchFamily="34" charset="0"/>
              </a:rPr>
              <a:t>: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&gt;8-10 M</a:t>
            </a:r>
            <a:r>
              <a:rPr lang="it-IT" sz="2200" baseline="-25000" dirty="0">
                <a:cs typeface="Calibri" pitchFamily="34" charset="0"/>
              </a:rPr>
              <a:t>☉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→ </a:t>
            </a:r>
            <a:r>
              <a:rPr lang="en-GB" sz="2200" dirty="0">
                <a:cs typeface="Calibri" pitchFamily="34" charset="0"/>
              </a:rPr>
              <a:t>evolve in &lt;30 </a:t>
            </a:r>
            <a:r>
              <a:rPr lang="en-GB" sz="2200" dirty="0" err="1">
                <a:cs typeface="Calibri" pitchFamily="34" charset="0"/>
              </a:rPr>
              <a:t>Myrs</a:t>
            </a:r>
            <a:r>
              <a:rPr lang="en-GB" sz="2200" dirty="0">
                <a:cs typeface="Calibri" pitchFamily="34" charset="0"/>
              </a:rPr>
              <a:t>; 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explode as Type II supernovae 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SNe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II).</a:t>
            </a:r>
            <a:endParaRPr lang="en-GB" sz="2200" dirty="0">
              <a:cs typeface="Calibri" pitchFamily="34" charset="0"/>
            </a:endParaRP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GB" sz="2200" dirty="0">
                <a:cs typeface="Calibri" pitchFamily="34" charset="0"/>
                <a:sym typeface="Symbol"/>
              </a:rPr>
              <a:t>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&lt;6-8 M</a:t>
            </a:r>
            <a:r>
              <a:rPr lang="it-IT" sz="2200" baseline="-25000" dirty="0">
                <a:cs typeface="Calibri" pitchFamily="34" charset="0"/>
              </a:rPr>
              <a:t>☉ 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→ evolve in &gt;100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Myrs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; lose their envelope (mass-loss) during the thermally pulsing asymptotic giant branch (TP-AGB) phase</a:t>
            </a:r>
            <a:r>
              <a:rPr lang="en-US" sz="2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.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10476" r="22092" b="10612"/>
          <a:stretch/>
        </p:blipFill>
        <p:spPr bwMode="auto">
          <a:xfrm>
            <a:off x="2669053" y="830133"/>
            <a:ext cx="4603258" cy="34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49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34832" r="66719" b="27536"/>
          <a:stretch/>
        </p:blipFill>
        <p:spPr bwMode="auto">
          <a:xfrm>
            <a:off x="5398766" y="1106382"/>
            <a:ext cx="3975536" cy="37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-1015"/>
            <a:ext cx="10077449" cy="126216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Acetylene content: 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scatter</a:t>
            </a:r>
          </a:p>
        </p:txBody>
      </p:sp>
      <p:grpSp>
        <p:nvGrpSpPr>
          <p:cNvPr id="11" name="Gruppo 9"/>
          <p:cNvGrpSpPr/>
          <p:nvPr/>
        </p:nvGrpSpPr>
        <p:grpSpPr>
          <a:xfrm>
            <a:off x="329192" y="1144376"/>
            <a:ext cx="4824536" cy="3240360"/>
            <a:chOff x="2086397" y="973113"/>
            <a:chExt cx="6264696" cy="420019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9599" t="24407" r="41699" b="17516"/>
            <a:stretch>
              <a:fillRect/>
            </a:stretch>
          </p:blipFill>
          <p:spPr bwMode="auto">
            <a:xfrm>
              <a:off x="2086397" y="973113"/>
              <a:ext cx="6264696" cy="4200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7"/>
            <p:cNvSpPr txBox="1"/>
            <p:nvPr/>
          </p:nvSpPr>
          <p:spPr>
            <a:xfrm>
              <a:off x="6262861" y="1189137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</a:rPr>
                <a:t>C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r>
                <a:rPr lang="en-GB" b="1" dirty="0" smtClean="0">
                  <a:latin typeface="Arial" pitchFamily="34" charset="0"/>
                </a:rPr>
                <a:t>H</a:t>
              </a:r>
              <a:r>
                <a:rPr lang="en-GB" b="1" baseline="-25000" dirty="0" smtClean="0">
                  <a:latin typeface="Arial" pitchFamily="34" charset="0"/>
                </a:rPr>
                <a:t>2</a:t>
              </a:r>
              <a:endParaRPr lang="en-GB" b="1" baseline="-25000" dirty="0">
                <a:latin typeface="Arial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1" t="23624" r="14447" b="43267"/>
          <a:stretch/>
        </p:blipFill>
        <p:spPr bwMode="auto">
          <a:xfrm>
            <a:off x="286197" y="4357489"/>
            <a:ext cx="4898618" cy="321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39125" y="2701305"/>
            <a:ext cx="596638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71173" y="2165146"/>
            <a:ext cx="606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LMC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57005" y="1658735"/>
            <a:ext cx="6174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SMC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57005" y="1189137"/>
            <a:ext cx="6238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Halo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3729" y="5049693"/>
            <a:ext cx="4727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The observed scatter may be explained by the presence of different initial stellar masses.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62483" y="3854594"/>
            <a:ext cx="2237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 smtClean="0"/>
              <a:t>Nanni</a:t>
            </a:r>
            <a:r>
              <a:rPr lang="en-GB" sz="2200" b="1" dirty="0" smtClean="0"/>
              <a:t> </a:t>
            </a:r>
            <a:r>
              <a:rPr lang="en-GB" sz="2200" b="1" dirty="0"/>
              <a:t>et al</a:t>
            </a:r>
            <a:r>
              <a:rPr lang="en-GB" sz="2200" b="1" dirty="0" smtClean="0"/>
              <a:t>., 2021</a:t>
            </a:r>
            <a:endParaRPr lang="en-GB" sz="2200" dirty="0"/>
          </a:p>
        </p:txBody>
      </p:sp>
      <p:sp>
        <p:nvSpPr>
          <p:cNvPr id="15" name="CasellaDiTesto 3"/>
          <p:cNvSpPr txBox="1"/>
          <p:nvPr/>
        </p:nvSpPr>
        <p:spPr>
          <a:xfrm>
            <a:off x="2741460" y="6549667"/>
            <a:ext cx="228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Sloan et al. 2016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405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-1015"/>
            <a:ext cx="10077449" cy="1262160"/>
          </a:xfrm>
        </p:spPr>
        <p:txBody>
          <a:bodyPr/>
          <a:lstStyle/>
          <a:p>
            <a:r>
              <a:rPr lang="en-GB" sz="3600" b="1" dirty="0" err="1" smtClean="0">
                <a:solidFill>
                  <a:srgbClr val="0070C0"/>
                </a:solidFill>
                <a:latin typeface="+mj-lt"/>
                <a:cs typeface="Arial" pitchFamily="34" charset="0"/>
              </a:rPr>
              <a:t>SiC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content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869657"/>
            <a:ext cx="9935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 err="1" smtClean="0"/>
              <a:t>SiC</a:t>
            </a:r>
            <a:r>
              <a:rPr lang="en-GB" sz="2400" dirty="0" smtClean="0"/>
              <a:t> mass fraction is Z-dependent (Si</a:t>
            </a:r>
            <a:r>
              <a:rPr lang="en-GB" sz="2400" dirty="0" smtClean="0">
                <a:sym typeface="Symbol"/>
              </a:rPr>
              <a:t></a:t>
            </a:r>
            <a:r>
              <a:rPr lang="en-GB" sz="24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Similar trends are found when similar dust growth models are applied to different stellar tracks (e.g. </a:t>
            </a:r>
            <a:r>
              <a:rPr lang="en-GB" sz="2400" dirty="0" err="1" smtClean="0"/>
              <a:t>Nanni</a:t>
            </a:r>
            <a:r>
              <a:rPr lang="en-GB" sz="2400" dirty="0" smtClean="0"/>
              <a:t> et al. 2013; Ventura et al. 2016).</a:t>
            </a:r>
            <a:endParaRPr lang="en-GB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8287" t="25391" r="49652" b="24407"/>
          <a:stretch>
            <a:fillRect/>
          </a:stretch>
        </p:blipFill>
        <p:spPr bwMode="auto">
          <a:xfrm>
            <a:off x="142181" y="1405161"/>
            <a:ext cx="4966717" cy="33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25123" r="50000" b="17247"/>
          <a:stretch/>
        </p:blipFill>
        <p:spPr bwMode="auto">
          <a:xfrm>
            <a:off x="5326757" y="1261144"/>
            <a:ext cx="4164458" cy="39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97093" y="2908037"/>
            <a:ext cx="596638" cy="369332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MW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6956" y="3740775"/>
            <a:ext cx="6062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LMC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31744" y="4141465"/>
            <a:ext cx="61747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SMC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9181" y="4510797"/>
            <a:ext cx="623889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C000"/>
                </a:solidFill>
              </a:rPr>
              <a:t>Halo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4" name="CasellaDiTesto 3"/>
          <p:cNvSpPr txBox="1"/>
          <p:nvPr/>
        </p:nvSpPr>
        <p:spPr>
          <a:xfrm>
            <a:off x="934269" y="3709997"/>
            <a:ext cx="2287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+mj-lt"/>
              </a:rPr>
              <a:t>Sloan et al. 2016</a:t>
            </a:r>
            <a:endParaRPr lang="en-GB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8427" y="5294754"/>
            <a:ext cx="22377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 smtClean="0"/>
              <a:t>Nanni</a:t>
            </a:r>
            <a:r>
              <a:rPr lang="en-GB" sz="2200" b="1" dirty="0" smtClean="0"/>
              <a:t> </a:t>
            </a:r>
            <a:r>
              <a:rPr lang="en-GB" sz="2200" b="1" dirty="0"/>
              <a:t>et al</a:t>
            </a:r>
            <a:r>
              <a:rPr lang="en-GB" sz="2200" b="1" dirty="0" smtClean="0"/>
              <a:t>., 2021</a:t>
            </a:r>
            <a:endParaRPr lang="en-GB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54949" y="4933553"/>
            <a:ext cx="970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ym typeface="Symbol"/>
              </a:rPr>
              <a:t> (1 </a:t>
            </a:r>
            <a:r>
              <a:rPr lang="el-GR" b="1" dirty="0" smtClean="0">
                <a:sym typeface="Symbol"/>
              </a:rPr>
              <a:t>μ</a:t>
            </a:r>
            <a:r>
              <a:rPr lang="en-GB" b="1" dirty="0" smtClean="0">
                <a:sym typeface="Symbol"/>
              </a:rPr>
              <a:t>m)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8039" y="2917329"/>
            <a:ext cx="1540806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SiC</a:t>
            </a:r>
            <a:r>
              <a:rPr lang="en-GB" b="1" dirty="0" smtClean="0"/>
              <a:t>/(</a:t>
            </a:r>
            <a:r>
              <a:rPr lang="en-GB" b="1" dirty="0" err="1" smtClean="0"/>
              <a:t>amC+SiC</a:t>
            </a:r>
            <a:r>
              <a:rPr lang="en-GB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5934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82341" y="325041"/>
            <a:ext cx="6543936" cy="6264696"/>
            <a:chOff x="2014389" y="757089"/>
            <a:chExt cx="5832648" cy="565004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57" t="15685" r="36657" b="17348"/>
            <a:stretch/>
          </p:blipFill>
          <p:spPr bwMode="auto">
            <a:xfrm>
              <a:off x="2014389" y="757089"/>
              <a:ext cx="5832648" cy="5650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590453" y="5005561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98765" y="5014368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04485" y="2185643"/>
              <a:ext cx="1002391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2461" y="2163763"/>
              <a:ext cx="86409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-323031"/>
            <a:ext cx="10077449" cy="126216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Results: wind speed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205" y="6517729"/>
            <a:ext cx="100774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Observations are fairly well reproduced by our predictions.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/>
              <a:t>If confirmed, </a:t>
            </a:r>
            <a:r>
              <a:rPr lang="en-GB" sz="2100" b="1" dirty="0" smtClean="0"/>
              <a:t>the observed trend </a:t>
            </a:r>
            <a:r>
              <a:rPr lang="en-GB" sz="2100" b="1" dirty="0" err="1" smtClean="0"/>
              <a:t>V</a:t>
            </a:r>
            <a:r>
              <a:rPr lang="en-GB" sz="2100" b="1" baseline="-25000" dirty="0" err="1" smtClean="0"/>
              <a:t>exp</a:t>
            </a:r>
            <a:r>
              <a:rPr lang="en-GB" sz="2100" b="1" dirty="0" smtClean="0">
                <a:sym typeface="Symbol"/>
              </a:rPr>
              <a:t> Z </a:t>
            </a:r>
            <a:r>
              <a:rPr lang="en-GB" sz="2100" b="1" smtClean="0">
                <a:sym typeface="Symbol"/>
              </a:rPr>
              <a:t>is obtained </a:t>
            </a:r>
            <a:r>
              <a:rPr lang="en-GB" sz="2100" b="1" dirty="0" smtClean="0">
                <a:sym typeface="Symbol"/>
              </a:rPr>
              <a:t>in the 3 M</a:t>
            </a:r>
            <a:r>
              <a:rPr lang="en-GB" sz="2100" b="1" baseline="-25000" dirty="0" smtClean="0"/>
              <a:t>☉</a:t>
            </a:r>
            <a:r>
              <a:rPr lang="en-GB" sz="2100" b="1" dirty="0" smtClean="0">
                <a:sym typeface="Symbol"/>
              </a:rPr>
              <a:t> model rather than in the 1.5-2 M</a:t>
            </a:r>
            <a:r>
              <a:rPr lang="en-GB" sz="2100" b="1" baseline="-25000" dirty="0" smtClean="0"/>
              <a:t>☉</a:t>
            </a:r>
            <a:r>
              <a:rPr lang="en-GB" sz="2100" b="1" dirty="0" smtClean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4749" y="829097"/>
            <a:ext cx="121183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241616" y="3997449"/>
            <a:ext cx="121183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54749" y="3925441"/>
            <a:ext cx="121183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88264" y="685081"/>
            <a:ext cx="105026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1.5 M</a:t>
            </a:r>
            <a:r>
              <a:rPr lang="en-GB" sz="1600" b="1" baseline="-25000" dirty="0" smtClean="0">
                <a:solidFill>
                  <a:srgbClr val="0000FF"/>
                </a:solidFill>
              </a:rPr>
              <a:t>☉</a:t>
            </a:r>
            <a:r>
              <a:rPr lang="en-GB" sz="1600" b="1" dirty="0" smtClean="0"/>
              <a:t> </a:t>
            </a:r>
          </a:p>
          <a:p>
            <a:pPr algn="ctr"/>
            <a:r>
              <a:rPr lang="en-GB" sz="1600" b="1" dirty="0">
                <a:solidFill>
                  <a:srgbClr val="CC00CC"/>
                </a:solidFill>
              </a:rPr>
              <a:t>2</a:t>
            </a:r>
            <a:r>
              <a:rPr lang="en-GB" sz="1600" b="1" dirty="0" smtClean="0">
                <a:solidFill>
                  <a:srgbClr val="CC00CC"/>
                </a:solidFill>
              </a:rPr>
              <a:t> </a:t>
            </a:r>
            <a:r>
              <a:rPr lang="en-GB" sz="1600" b="1" dirty="0">
                <a:solidFill>
                  <a:srgbClr val="CC00CC"/>
                </a:solidFill>
              </a:rPr>
              <a:t>M</a:t>
            </a:r>
            <a:r>
              <a:rPr lang="en-GB" sz="1600" b="1" baseline="-25000" dirty="0" smtClean="0">
                <a:solidFill>
                  <a:srgbClr val="CC00CC"/>
                </a:solidFill>
              </a:rPr>
              <a:t>☉</a:t>
            </a:r>
            <a:endParaRPr lang="en-GB" sz="1600" b="1" dirty="0" smtClean="0">
              <a:solidFill>
                <a:srgbClr val="CC00CC"/>
              </a:solidFill>
            </a:endParaRP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1600" b="1" baseline="-25000" dirty="0">
                <a:solidFill>
                  <a:schemeClr val="accent6">
                    <a:lumMod val="75000"/>
                  </a:schemeClr>
                </a:solidFill>
              </a:rPr>
              <a:t>☉</a:t>
            </a:r>
            <a:endParaRPr lang="en-GB" sz="1600" b="1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4654" y="685081"/>
            <a:ext cx="105026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1.5 M</a:t>
            </a:r>
            <a:r>
              <a:rPr lang="en-GB" sz="1600" b="1" baseline="-25000" dirty="0" smtClean="0">
                <a:solidFill>
                  <a:srgbClr val="0000FF"/>
                </a:solidFill>
              </a:rPr>
              <a:t>☉</a:t>
            </a:r>
            <a:r>
              <a:rPr lang="en-GB" sz="1600" b="1" dirty="0" smtClean="0"/>
              <a:t> </a:t>
            </a:r>
          </a:p>
          <a:p>
            <a:pPr algn="ctr"/>
            <a:r>
              <a:rPr lang="en-GB" sz="1600" b="1" dirty="0">
                <a:solidFill>
                  <a:srgbClr val="CC00CC"/>
                </a:solidFill>
              </a:rPr>
              <a:t>2</a:t>
            </a:r>
            <a:r>
              <a:rPr lang="en-GB" sz="1600" b="1" dirty="0" smtClean="0">
                <a:solidFill>
                  <a:srgbClr val="CC00CC"/>
                </a:solidFill>
              </a:rPr>
              <a:t> </a:t>
            </a:r>
            <a:r>
              <a:rPr lang="en-GB" sz="1600" b="1" dirty="0">
                <a:solidFill>
                  <a:srgbClr val="CC00CC"/>
                </a:solidFill>
              </a:rPr>
              <a:t>M</a:t>
            </a:r>
            <a:r>
              <a:rPr lang="en-GB" sz="1600" b="1" baseline="-25000" dirty="0" smtClean="0">
                <a:solidFill>
                  <a:srgbClr val="CC00CC"/>
                </a:solidFill>
              </a:rPr>
              <a:t>☉</a:t>
            </a:r>
            <a:endParaRPr lang="en-GB" sz="1600" b="1" dirty="0" smtClean="0">
              <a:solidFill>
                <a:srgbClr val="CC00CC"/>
              </a:solidFill>
            </a:endParaRP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1600" b="1" baseline="-25000" dirty="0">
                <a:solidFill>
                  <a:schemeClr val="accent6">
                    <a:lumMod val="75000"/>
                  </a:schemeClr>
                </a:solidFill>
              </a:rPr>
              <a:t>☉</a:t>
            </a:r>
            <a:endParaRPr lang="en-GB" sz="1600" b="1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0413" y="3853433"/>
            <a:ext cx="105026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1.5 M</a:t>
            </a:r>
            <a:r>
              <a:rPr lang="en-GB" sz="1600" b="1" baseline="-25000" dirty="0" smtClean="0">
                <a:solidFill>
                  <a:srgbClr val="0000FF"/>
                </a:solidFill>
              </a:rPr>
              <a:t>☉</a:t>
            </a:r>
            <a:r>
              <a:rPr lang="en-GB" sz="1600" b="1" dirty="0" smtClean="0"/>
              <a:t> </a:t>
            </a:r>
          </a:p>
          <a:p>
            <a:pPr algn="ctr"/>
            <a:r>
              <a:rPr lang="en-GB" sz="1600" b="1" dirty="0">
                <a:solidFill>
                  <a:srgbClr val="CC00CC"/>
                </a:solidFill>
              </a:rPr>
              <a:t>2</a:t>
            </a:r>
            <a:r>
              <a:rPr lang="en-GB" sz="1600" b="1" dirty="0" smtClean="0">
                <a:solidFill>
                  <a:srgbClr val="CC00CC"/>
                </a:solidFill>
              </a:rPr>
              <a:t> </a:t>
            </a:r>
            <a:r>
              <a:rPr lang="en-GB" sz="1600" b="1" dirty="0">
                <a:solidFill>
                  <a:srgbClr val="CC00CC"/>
                </a:solidFill>
              </a:rPr>
              <a:t>M</a:t>
            </a:r>
            <a:r>
              <a:rPr lang="en-GB" sz="1600" b="1" baseline="-25000" dirty="0" smtClean="0">
                <a:solidFill>
                  <a:srgbClr val="CC00CC"/>
                </a:solidFill>
              </a:rPr>
              <a:t>☉</a:t>
            </a:r>
            <a:endParaRPr lang="en-GB" sz="1600" b="1" dirty="0" smtClean="0">
              <a:solidFill>
                <a:srgbClr val="CC00CC"/>
              </a:solidFill>
            </a:endParaRP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1600" b="1" baseline="-25000" dirty="0">
                <a:solidFill>
                  <a:schemeClr val="accent6">
                    <a:lumMod val="75000"/>
                  </a:schemeClr>
                </a:solidFill>
              </a:rPr>
              <a:t>☉</a:t>
            </a:r>
            <a:endParaRPr lang="en-GB" sz="1600" b="1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6803" y="3853433"/>
            <a:ext cx="1050261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1.3 </a:t>
            </a:r>
            <a:r>
              <a:rPr lang="en-GB" sz="1600" b="1" dirty="0">
                <a:solidFill>
                  <a:srgbClr val="FF0000"/>
                </a:solidFill>
              </a:rPr>
              <a:t>M</a:t>
            </a:r>
            <a:r>
              <a:rPr lang="en-GB" sz="1600" b="1" baseline="-25000" dirty="0">
                <a:solidFill>
                  <a:srgbClr val="FF0000"/>
                </a:solidFill>
              </a:rPr>
              <a:t>☉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1600" b="1" dirty="0" smtClean="0">
                <a:solidFill>
                  <a:srgbClr val="0000FF"/>
                </a:solidFill>
              </a:rPr>
              <a:t>1.5 M</a:t>
            </a:r>
            <a:r>
              <a:rPr lang="en-GB" sz="1600" b="1" baseline="-25000" dirty="0" smtClean="0">
                <a:solidFill>
                  <a:srgbClr val="0000FF"/>
                </a:solidFill>
              </a:rPr>
              <a:t>☉</a:t>
            </a:r>
            <a:r>
              <a:rPr lang="en-GB" sz="1600" b="1" dirty="0" smtClean="0"/>
              <a:t> </a:t>
            </a:r>
          </a:p>
          <a:p>
            <a:pPr algn="ctr"/>
            <a:r>
              <a:rPr lang="en-GB" sz="1600" b="1" dirty="0">
                <a:solidFill>
                  <a:srgbClr val="CC00CC"/>
                </a:solidFill>
              </a:rPr>
              <a:t>2</a:t>
            </a:r>
            <a:r>
              <a:rPr lang="en-GB" sz="1600" b="1" dirty="0" smtClean="0">
                <a:solidFill>
                  <a:srgbClr val="CC00CC"/>
                </a:solidFill>
              </a:rPr>
              <a:t> </a:t>
            </a:r>
            <a:r>
              <a:rPr lang="en-GB" sz="1600" b="1" dirty="0">
                <a:solidFill>
                  <a:srgbClr val="CC00CC"/>
                </a:solidFill>
              </a:rPr>
              <a:t>M</a:t>
            </a:r>
            <a:r>
              <a:rPr lang="en-GB" sz="1600" b="1" baseline="-25000" dirty="0" smtClean="0">
                <a:solidFill>
                  <a:srgbClr val="CC00CC"/>
                </a:solidFill>
              </a:rPr>
              <a:t>☉</a:t>
            </a:r>
            <a:endParaRPr lang="en-GB" sz="1600" b="1" dirty="0" smtClean="0">
              <a:solidFill>
                <a:srgbClr val="CC00CC"/>
              </a:solidFill>
            </a:endParaRPr>
          </a:p>
          <a:p>
            <a:pPr algn="ctr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GB" sz="1600" b="1" baseline="-25000" dirty="0">
                <a:solidFill>
                  <a:schemeClr val="accent6">
                    <a:lumMod val="75000"/>
                  </a:schemeClr>
                </a:solidFill>
              </a:rPr>
              <a:t>☉</a:t>
            </a:r>
            <a:endParaRPr lang="en-GB" sz="1600" b="1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15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4294967295"/>
          </p:nvPr>
        </p:nvSpPr>
        <p:spPr>
          <a:xfrm>
            <a:off x="0" y="1045121"/>
            <a:ext cx="10007277" cy="61206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Our dust prescriptions couple with FRUITY stellar tracks qualitatively well reproduce the observed trends as a function of the metallicity (acetylene &amp; </a:t>
            </a:r>
            <a:r>
              <a:rPr lang="en-GB" sz="2400" dirty="0" err="1" smtClean="0">
                <a:latin typeface="+mj-lt"/>
              </a:rPr>
              <a:t>SiC</a:t>
            </a:r>
            <a:r>
              <a:rPr lang="en-GB" sz="2400" dirty="0" smtClean="0">
                <a:latin typeface="+mj-lt"/>
              </a:rPr>
              <a:t> content and wind speed).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A step forward will be to reproduce the mid-infrared spectra as a function of the stellar parameters.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Modelling the mid-infrared features of dust as a function of the stellar parameters is relevant to compute the total mid-infrared emission of the stellar population of a few </a:t>
            </a:r>
            <a:r>
              <a:rPr lang="en-GB" sz="2400" dirty="0" err="1" smtClean="0">
                <a:latin typeface="+mj-lt"/>
              </a:rPr>
              <a:t>Gyrs</a:t>
            </a:r>
            <a:r>
              <a:rPr lang="en-GB" sz="2400" dirty="0" smtClean="0">
                <a:latin typeface="+mj-lt"/>
              </a:rPr>
              <a:t> of age.</a:t>
            </a:r>
          </a:p>
          <a:p>
            <a:pPr marL="107950" indent="0">
              <a:buNone/>
            </a:pPr>
            <a:r>
              <a:rPr lang="en-GB" sz="2400" b="1" dirty="0" smtClean="0">
                <a:latin typeface="+mj-lt"/>
                <a:sym typeface="Wingdings" panose="05000000000000000000" pitchFamily="2" charset="2"/>
              </a:rPr>
              <a:t> DINGLE project @ NCBJ (PI </a:t>
            </a:r>
            <a:r>
              <a:rPr lang="en-GB" sz="2400" b="1" dirty="0" err="1" smtClean="0">
                <a:latin typeface="+mj-lt"/>
                <a:sym typeface="Wingdings" panose="05000000000000000000" pitchFamily="2" charset="2"/>
              </a:rPr>
              <a:t>Dr.</a:t>
            </a:r>
            <a:r>
              <a:rPr lang="en-GB" sz="2400" b="1" dirty="0" smtClean="0">
                <a:latin typeface="+mj-lt"/>
                <a:sym typeface="Wingdings" panose="05000000000000000000" pitchFamily="2" charset="2"/>
              </a:rPr>
              <a:t> A. </a:t>
            </a:r>
            <a:r>
              <a:rPr lang="en-GB" sz="2400" b="1" dirty="0" err="1" smtClean="0">
                <a:latin typeface="+mj-lt"/>
                <a:sym typeface="Wingdings" panose="05000000000000000000" pitchFamily="2" charset="2"/>
              </a:rPr>
              <a:t>Nanni</a:t>
            </a:r>
            <a:r>
              <a:rPr lang="en-GB" sz="2400" b="1" dirty="0" smtClean="0">
                <a:latin typeface="+mj-lt"/>
                <a:sym typeface="Wingdings" panose="05000000000000000000" pitchFamily="2" charset="2"/>
              </a:rPr>
              <a:t>, funded by the National Science Centre, PL)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" y="143001"/>
            <a:ext cx="10077449" cy="974128"/>
          </a:xfrm>
        </p:spPr>
        <p:txBody>
          <a:bodyPr/>
          <a:lstStyle/>
          <a:p>
            <a:r>
              <a:rPr lang="en-GB" sz="36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Conclusions &amp; Future plans</a:t>
            </a:r>
            <a:endParaRPr lang="en-GB" sz="36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02221" y="2629297"/>
            <a:ext cx="9068400" cy="1262160"/>
          </a:xfrm>
        </p:spPr>
        <p:txBody>
          <a:bodyPr/>
          <a:lstStyle/>
          <a:p>
            <a:r>
              <a:rPr lang="en-GB" sz="36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Thank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3"/>
          <p:cNvGrpSpPr/>
          <p:nvPr/>
        </p:nvGrpSpPr>
        <p:grpSpPr>
          <a:xfrm>
            <a:off x="75105" y="1076479"/>
            <a:ext cx="4459564" cy="3884482"/>
            <a:chOff x="5097245" y="2100031"/>
            <a:chExt cx="3769667" cy="3353018"/>
          </a:xfrm>
        </p:grpSpPr>
        <p:pic>
          <p:nvPicPr>
            <p:cNvPr id="431" name="Google Shape;431;p7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82741" y="2100031"/>
              <a:ext cx="3684171" cy="295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72"/>
            <p:cNvSpPr/>
            <p:nvPr/>
          </p:nvSpPr>
          <p:spPr>
            <a:xfrm>
              <a:off x="7270973" y="2284697"/>
              <a:ext cx="1093680" cy="619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strike="noStrike" dirty="0">
                  <a:solidFill>
                    <a:srgbClr val="FF0000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C-stars</a:t>
              </a:r>
              <a:endParaRPr b="0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strike="noStrike" dirty="0">
                  <a:solidFill>
                    <a:srgbClr val="00B050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X-stars</a:t>
              </a:r>
              <a:endParaRPr b="0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2"/>
            <p:cNvSpPr/>
            <p:nvPr/>
          </p:nvSpPr>
          <p:spPr>
            <a:xfrm>
              <a:off x="5097245" y="5077569"/>
              <a:ext cx="2173728" cy="375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800" tIns="50400" rIns="100800" bIns="504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strike="noStrike" dirty="0" err="1" smtClean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Nanni</a:t>
              </a:r>
              <a:r>
                <a:rPr lang="en-US" sz="2000" b="1" dirty="0">
                  <a:latin typeface="+mj-lt"/>
                  <a:sym typeface="Arial"/>
                </a:rPr>
                <a:t> </a:t>
              </a:r>
              <a:r>
                <a:rPr lang="en-US" sz="2000" b="1" dirty="0" smtClean="0">
                  <a:latin typeface="+mj-lt"/>
                  <a:sym typeface="Arial"/>
                </a:rPr>
                <a:t>et al. 20</a:t>
              </a:r>
              <a:r>
                <a:rPr lang="en-US" sz="2000" b="1" strike="noStrike" dirty="0" smtClean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16</a:t>
              </a:r>
              <a:endParaRPr sz="2000" b="0" strike="noStrik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72"/>
          <p:cNvSpPr/>
          <p:nvPr/>
        </p:nvSpPr>
        <p:spPr>
          <a:xfrm>
            <a:off x="-1835" y="109017"/>
            <a:ext cx="10077449" cy="54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50400" rIns="100800" bIns="50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 smtClean="0">
                <a:solidFill>
                  <a:srgbClr val="0070C0"/>
                </a:solidFill>
              </a:rPr>
              <a:t>Constraints: dust optical properties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149577"/>
            <a:ext cx="10077450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0000FF"/>
                </a:solidFill>
              </a:rPr>
              <a:t>Only 2 combinations out of 50</a:t>
            </a:r>
            <a:r>
              <a:rPr lang="en-GB" sz="2200" b="1" dirty="0" smtClean="0">
                <a:solidFill>
                  <a:schemeClr val="tx1"/>
                </a:solidFill>
              </a:rPr>
              <a:t>: </a:t>
            </a:r>
            <a:r>
              <a:rPr lang="en-GB" sz="2200" b="1" dirty="0">
                <a:solidFill>
                  <a:srgbClr val="0000FF"/>
                </a:solidFill>
              </a:rPr>
              <a:t>simultaneously </a:t>
            </a:r>
            <a:r>
              <a:rPr lang="en-GB" sz="2200" b="1" dirty="0"/>
              <a:t>reproduces the </a:t>
            </a:r>
            <a:r>
              <a:rPr lang="en-GB" sz="2200" b="1" dirty="0">
                <a:solidFill>
                  <a:srgbClr val="0000FF"/>
                </a:solidFill>
              </a:rPr>
              <a:t>infrared </a:t>
            </a:r>
            <a:r>
              <a:rPr lang="en-GB" sz="2200" b="1" dirty="0" smtClean="0"/>
              <a:t>observations as well as </a:t>
            </a:r>
            <a:r>
              <a:rPr lang="en-US" sz="2200" b="1" dirty="0" smtClean="0">
                <a:solidFill>
                  <a:schemeClr val="tx1"/>
                </a:solidFill>
              </a:rPr>
              <a:t>the trends obtained by combining 2MASS and Gaia DR2 photometry </a:t>
            </a:r>
            <a:r>
              <a:rPr lang="en-US" sz="2200" b="1" dirty="0"/>
              <a:t>(</a:t>
            </a:r>
            <a:r>
              <a:rPr lang="en-US" sz="2200" b="1" dirty="0" err="1" smtClean="0">
                <a:solidFill>
                  <a:schemeClr val="tx1"/>
                </a:solidFill>
              </a:rPr>
              <a:t>Lebzelter</a:t>
            </a:r>
            <a:r>
              <a:rPr lang="en-US" sz="2200" b="1" dirty="0" smtClean="0">
                <a:solidFill>
                  <a:schemeClr val="tx1"/>
                </a:solidFill>
              </a:rPr>
              <a:t> et al. 2018).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</a:rPr>
              <a:t>Small (spherical) grains </a:t>
            </a:r>
            <a:r>
              <a:rPr lang="en-GB" sz="2200" b="1" dirty="0">
                <a:solidFill>
                  <a:srgbClr val="0000FF"/>
                </a:solidFill>
              </a:rPr>
              <a:t>(0.04-0.1 </a:t>
            </a:r>
            <a:r>
              <a:rPr lang="en-GB" sz="2200" b="1" dirty="0">
                <a:solidFill>
                  <a:srgbClr val="0000FF"/>
                </a:solidFill>
                <a:sym typeface="Symbol"/>
              </a:rPr>
              <a:t>m</a:t>
            </a:r>
            <a:r>
              <a:rPr lang="en-GB" sz="2200" b="1" dirty="0">
                <a:solidFill>
                  <a:srgbClr val="0000FF"/>
                </a:solidFill>
              </a:rPr>
              <a:t>)</a:t>
            </a:r>
            <a:r>
              <a:rPr lang="en-US" sz="2200" b="1" dirty="0" smtClean="0">
                <a:solidFill>
                  <a:srgbClr val="0000FF"/>
                </a:solidFill>
              </a:rPr>
              <a:t> + optical data sets from Hanner 88; Jaeger+98 (1000°C)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8714" y="613073"/>
            <a:ext cx="54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J-Ks</a:t>
            </a:r>
            <a:endParaRPr lang="en-GB" b="1" dirty="0"/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2882" y="4575305"/>
            <a:ext cx="2873469" cy="50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509" y="4645521"/>
            <a:ext cx="3732038" cy="3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po 40"/>
          <p:cNvGrpSpPr/>
          <p:nvPr/>
        </p:nvGrpSpPr>
        <p:grpSpPr>
          <a:xfrm>
            <a:off x="4594616" y="900494"/>
            <a:ext cx="4600131" cy="3758216"/>
            <a:chOff x="5705063" y="1717823"/>
            <a:chExt cx="3998687" cy="3169404"/>
          </a:xfrm>
        </p:grpSpPr>
        <p:grpSp>
          <p:nvGrpSpPr>
            <p:cNvPr id="48" name="Gruppo 26"/>
            <p:cNvGrpSpPr/>
            <p:nvPr/>
          </p:nvGrpSpPr>
          <p:grpSpPr>
            <a:xfrm>
              <a:off x="5705063" y="1717823"/>
              <a:ext cx="3998687" cy="3169404"/>
              <a:chOff x="5849079" y="1717823"/>
              <a:chExt cx="3998687" cy="3169404"/>
            </a:xfrm>
          </p:grpSpPr>
          <p:sp>
            <p:nvSpPr>
              <p:cNvPr id="57" name="Google Shape;435;p72"/>
              <p:cNvSpPr/>
              <p:nvPr/>
            </p:nvSpPr>
            <p:spPr>
              <a:xfrm>
                <a:off x="5849079" y="4511747"/>
                <a:ext cx="1512724" cy="375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00800" tIns="50400" rIns="100800" bIns="504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strike="noStrike" dirty="0" err="1" smtClean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rPr>
                  <a:t>Nanni</a:t>
                </a:r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b="1" dirty="0" smtClean="0">
                    <a:latin typeface="+mj-lt"/>
                  </a:rPr>
                  <a:t>2019</a:t>
                </a:r>
                <a:endParaRPr sz="2000" b="0" strike="noStrike" dirty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" name="Google Shape;455;p74"/>
              <p:cNvPicPr preferRelativeResize="0"/>
              <p:nvPr/>
            </p:nvPicPr>
            <p:blipFill rotWithShape="1">
              <a:blip r:embed="rId6">
                <a:alphaModFix/>
              </a:blip>
              <a:srcRect l="80338" t="13578" r="14811" b="7671"/>
              <a:stretch/>
            </p:blipFill>
            <p:spPr>
              <a:xfrm>
                <a:off x="9526037" y="1717823"/>
                <a:ext cx="321729" cy="29816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pic>
          <p:nvPicPr>
            <p:cNvPr id="49" name="Google Shape;455;p74"/>
            <p:cNvPicPr preferRelativeResize="0"/>
            <p:nvPr/>
          </p:nvPicPr>
          <p:blipFill rotWithShape="1">
            <a:blip r:embed="rId6">
              <a:alphaModFix/>
            </a:blip>
            <a:srcRect l="59456" t="85378" r="19137" b="8277"/>
            <a:stretch/>
          </p:blipFill>
          <p:spPr>
            <a:xfrm>
              <a:off x="6838925" y="4429497"/>
              <a:ext cx="2592288" cy="432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455;p74"/>
            <p:cNvPicPr preferRelativeResize="0"/>
            <p:nvPr/>
          </p:nvPicPr>
          <p:blipFill rotWithShape="1">
            <a:blip r:embed="rId6">
              <a:alphaModFix/>
            </a:blip>
            <a:srcRect l="60646" t="50475" r="19731" b="14623"/>
            <a:stretch/>
          </p:blipFill>
          <p:spPr>
            <a:xfrm>
              <a:off x="6516824" y="1717823"/>
              <a:ext cx="2842381" cy="2711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" name="Connettore 2 30"/>
          <p:cNvCxnSpPr/>
          <p:nvPr/>
        </p:nvCxnSpPr>
        <p:spPr>
          <a:xfrm>
            <a:off x="7234908" y="1583680"/>
            <a:ext cx="836082" cy="631268"/>
          </a:xfrm>
          <a:prstGeom prst="straightConnector1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sellaDiTesto 31"/>
          <p:cNvSpPr txBox="1"/>
          <p:nvPr/>
        </p:nvSpPr>
        <p:spPr>
          <a:xfrm>
            <a:off x="7614946" y="1662589"/>
            <a:ext cx="1066322" cy="337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Observed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7" name="Connettore 2 36"/>
          <p:cNvCxnSpPr/>
          <p:nvPr/>
        </p:nvCxnSpPr>
        <p:spPr>
          <a:xfrm>
            <a:off x="7690953" y="2293857"/>
            <a:ext cx="836082" cy="710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8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36028" y="-19735"/>
            <a:ext cx="9069308" cy="1260078"/>
          </a:xfrm>
          <a:prstGeom prst="rect">
            <a:avLst/>
          </a:prstGeom>
          <a:noFill/>
          <a:ln>
            <a:noFill/>
          </a:ln>
        </p:spPr>
        <p:txBody>
          <a:bodyPr lIns="100794" tIns="50397" rIns="100794" bIns="50397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it-IT" sz="29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ust evolution in the interstellar medium (ISM) of galaxies</a:t>
            </a:r>
            <a:endParaRPr lang="it-IT" sz="29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55" y="5216545"/>
            <a:ext cx="10077450" cy="1455995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sz="2200" b="1" dirty="0">
                <a:cs typeface="Calibri" pitchFamily="34" charset="0"/>
              </a:rPr>
              <a:t>Different evolutionary time-scale according to the initial stellar mass</a:t>
            </a:r>
            <a:r>
              <a:rPr lang="en-GB" sz="2200" dirty="0">
                <a:cs typeface="Calibri" pitchFamily="34" charset="0"/>
              </a:rPr>
              <a:t>:</a:t>
            </a: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&gt;8-10 M</a:t>
            </a:r>
            <a:r>
              <a:rPr lang="it-IT" sz="2200" baseline="-25000" dirty="0">
                <a:cs typeface="Calibri" pitchFamily="34" charset="0"/>
              </a:rPr>
              <a:t>☉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→ </a:t>
            </a:r>
            <a:r>
              <a:rPr lang="en-GB" sz="2200" dirty="0">
                <a:cs typeface="Calibri" pitchFamily="34" charset="0"/>
              </a:rPr>
              <a:t>evolve in &lt;30 </a:t>
            </a:r>
            <a:r>
              <a:rPr lang="en-GB" sz="2200" dirty="0" err="1">
                <a:cs typeface="Calibri" pitchFamily="34" charset="0"/>
              </a:rPr>
              <a:t>Myrs</a:t>
            </a:r>
            <a:r>
              <a:rPr lang="en-GB" sz="2200" dirty="0">
                <a:cs typeface="Calibri" pitchFamily="34" charset="0"/>
              </a:rPr>
              <a:t>; 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explode as Type II supernovae (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SNe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 II).</a:t>
            </a:r>
            <a:endParaRPr lang="en-GB" sz="2200" dirty="0">
              <a:cs typeface="Calibri" pitchFamily="34" charset="0"/>
            </a:endParaRPr>
          </a:p>
          <a:p>
            <a:pPr marL="377979" indent="-377979">
              <a:buFont typeface="Arial" panose="020B0604020202020204" pitchFamily="34" charset="0"/>
              <a:buChar char="•"/>
            </a:pPr>
            <a:r>
              <a:rPr lang="en-GB" sz="2200" dirty="0">
                <a:cs typeface="Calibri" pitchFamily="34" charset="0"/>
                <a:sym typeface="Symbol"/>
              </a:rPr>
              <a:t>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&lt;6-8 M</a:t>
            </a:r>
            <a:r>
              <a:rPr lang="it-IT" sz="2200" baseline="-25000" dirty="0">
                <a:cs typeface="Calibri" pitchFamily="34" charset="0"/>
              </a:rPr>
              <a:t>☉ 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→ evolve in &gt;100 </a:t>
            </a:r>
            <a:r>
              <a:rPr lang="en-US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Myrs</a:t>
            </a: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cs typeface="Calibri" pitchFamily="34" charset="0"/>
              </a:rPr>
              <a:t>; lose their envelope (mass-loss) during the thermally pulsing asymptotic giant branch (TP-AGB) phase.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3" y="1081526"/>
            <a:ext cx="4819833" cy="3617152"/>
          </a:xfrm>
          <a:prstGeom prst="rect">
            <a:avLst/>
          </a:prstGeom>
        </p:spPr>
      </p:pic>
      <p:pic>
        <p:nvPicPr>
          <p:cNvPr id="6" name="Google Shape;22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9201" y="1399162"/>
            <a:ext cx="3776470" cy="2275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Google Shape;231;p55"/>
          <p:cNvSpPr/>
          <p:nvPr/>
        </p:nvSpPr>
        <p:spPr>
          <a:xfrm>
            <a:off x="4858540" y="3757086"/>
            <a:ext cx="5437541" cy="78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207" tIns="49604" rIns="99207" bIns="49604" anchor="t" anchorCtr="0">
            <a:noAutofit/>
          </a:bodyPr>
          <a:lstStyle/>
          <a:p>
            <a:pPr lvl="0"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Maercker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Dust around evolved stars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6224" y="4431976"/>
            <a:ext cx="4682170" cy="655776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Very luminous (up to 10,000 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it-IT" baseline="-25000" dirty="0" smtClean="0">
                <a:latin typeface="Calibri" pitchFamily="34" charset="0"/>
                <a:cs typeface="Calibri" pitchFamily="34" charset="0"/>
              </a:rPr>
              <a:t>☉</a:t>
            </a: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 they largely contribute to the emission of galaxies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837" y="4748419"/>
            <a:ext cx="4682170" cy="378777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Dust in the interstellar medium of galaxies</a:t>
            </a:r>
            <a:endParaRPr lang="it-IT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45138" y="1399162"/>
            <a:ext cx="1674063" cy="158817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5138" y="3543200"/>
            <a:ext cx="1674063" cy="131073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11673" y="1071278"/>
            <a:ext cx="1324120" cy="378777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GB" b="1" dirty="0" smtClean="0"/>
              <a:t>R </a:t>
            </a:r>
            <a:r>
              <a:rPr lang="en-GB" b="1" dirty="0" err="1"/>
              <a:t>S</a:t>
            </a:r>
            <a:r>
              <a:rPr lang="en-GB" b="1" dirty="0" err="1" smtClean="0"/>
              <a:t>culptoris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06922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7348" y="3225563"/>
            <a:ext cx="3795415" cy="3184134"/>
            <a:chOff x="106478" y="3328832"/>
            <a:chExt cx="3443855" cy="2887376"/>
          </a:xfrm>
        </p:grpSpPr>
        <p:grpSp>
          <p:nvGrpSpPr>
            <p:cNvPr id="2" name="Group 1"/>
            <p:cNvGrpSpPr/>
            <p:nvPr/>
          </p:nvGrpSpPr>
          <p:grpSpPr>
            <a:xfrm>
              <a:off x="106478" y="3328832"/>
              <a:ext cx="3443855" cy="2887376"/>
              <a:chOff x="106478" y="3592627"/>
              <a:chExt cx="3443855" cy="2887376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4"/>
              <a:stretch/>
            </p:blipFill>
            <p:spPr>
              <a:xfrm>
                <a:off x="106478" y="3592627"/>
                <a:ext cx="3443855" cy="2887376"/>
              </a:xfrm>
              <a:prstGeom prst="rect">
                <a:avLst/>
              </a:prstGeom>
              <a:ln w="25400">
                <a:noFill/>
              </a:ln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858415" y="5833290"/>
                <a:ext cx="1070818" cy="29304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500" b="1" dirty="0"/>
                  <a:t>Villaume+15</a:t>
                </a:r>
                <a:endParaRPr lang="en-GB" sz="150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482144" y="5048943"/>
                <a:ext cx="847604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No dust</a:t>
                </a:r>
                <a:endParaRPr lang="en-GB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362775" y="3979803"/>
                <a:ext cx="1019125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8000"/>
                    </a:solidFill>
                  </a:rPr>
                  <a:t>With dust</a:t>
                </a:r>
                <a:endParaRPr lang="en-GB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83568" y="3429000"/>
              <a:ext cx="1292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Evolved stars</a:t>
              </a:r>
              <a:endParaRPr lang="en-GB" b="1" dirty="0"/>
            </a:p>
          </p:txBody>
        </p:sp>
      </p:grpSp>
      <p:sp>
        <p:nvSpPr>
          <p:cNvPr id="30" name="TextShape 1"/>
          <p:cNvSpPr txBox="1"/>
          <p:nvPr/>
        </p:nvSpPr>
        <p:spPr>
          <a:xfrm>
            <a:off x="34229" y="-99144"/>
            <a:ext cx="10077450" cy="1260078"/>
          </a:xfrm>
          <a:prstGeom prst="rect">
            <a:avLst/>
          </a:prstGeom>
          <a:noFill/>
          <a:ln>
            <a:noFill/>
          </a:ln>
        </p:spPr>
        <p:txBody>
          <a:bodyPr lIns="100794" tIns="50397" rIns="100794" bIns="50397"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it-IT" sz="3100" b="1" spc="-1" dirty="0">
              <a:solidFill>
                <a:srgbClr val="99009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TextShape 1"/>
          <p:cNvSpPr txBox="1"/>
          <p:nvPr/>
        </p:nvSpPr>
        <p:spPr>
          <a:xfrm>
            <a:off x="-90248" y="-178553"/>
            <a:ext cx="10245408" cy="1260078"/>
          </a:xfrm>
          <a:prstGeom prst="rect">
            <a:avLst/>
          </a:prstGeom>
          <a:noFill/>
          <a:ln>
            <a:noFill/>
          </a:ln>
        </p:spPr>
        <p:txBody>
          <a:bodyPr lIns="100794" tIns="50397" rIns="100794" bIns="50397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1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pancromatic view of galaxies</a:t>
            </a:r>
            <a:endParaRPr lang="it-IT" sz="31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4239" y="2596837"/>
            <a:ext cx="996913" cy="363736"/>
          </a:xfrm>
          <a:prstGeom prst="rect">
            <a:avLst/>
          </a:prstGeom>
          <a:noFill/>
        </p:spPr>
        <p:txBody>
          <a:bodyPr wrap="square" lIns="85897" tIns="42949" rIns="85897" bIns="42949" rtlCol="0">
            <a:spAutoFit/>
          </a:bodyPr>
          <a:lstStyle/>
          <a:p>
            <a:r>
              <a:rPr lang="en-GB" b="1" dirty="0" smtClean="0"/>
              <a:t>ALMA</a:t>
            </a:r>
            <a:endParaRPr lang="en-GB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60075" y="2583421"/>
            <a:ext cx="1164027" cy="363736"/>
          </a:xfrm>
          <a:prstGeom prst="rect">
            <a:avLst/>
          </a:prstGeom>
          <a:noFill/>
        </p:spPr>
        <p:txBody>
          <a:bodyPr wrap="square" lIns="85897" tIns="42949" rIns="85897" bIns="42949" rtlCol="0">
            <a:spAutoFit/>
          </a:bodyPr>
          <a:lstStyle/>
          <a:p>
            <a:r>
              <a:rPr lang="en-GB" b="1" dirty="0" smtClean="0"/>
              <a:t>NOEMA</a:t>
            </a:r>
            <a:endParaRPr lang="en-GB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3821883" y="763890"/>
            <a:ext cx="6156649" cy="3634382"/>
            <a:chOff x="3943244" y="3566558"/>
            <a:chExt cx="4784547" cy="273459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01" b="35355"/>
            <a:stretch/>
          </p:blipFill>
          <p:spPr>
            <a:xfrm>
              <a:off x="3943244" y="3566558"/>
              <a:ext cx="4784547" cy="2734597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4843517" y="5377991"/>
              <a:ext cx="774652" cy="24315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0000FF"/>
                  </a:solidFill>
                </a:rPr>
                <a:t>S</a:t>
              </a:r>
              <a:r>
                <a:rPr lang="en-GB" sz="1500" b="1" dirty="0">
                  <a:solidFill>
                    <a:srgbClr val="0000FF"/>
                  </a:solidFill>
                </a:rPr>
                <a:t>tars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7755" y="5162548"/>
              <a:ext cx="969787" cy="4168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FF5050"/>
                  </a:solidFill>
                  <a:cs typeface="Calibri" pitchFamily="34" charset="0"/>
                </a:rPr>
                <a:t>Warm </a:t>
              </a:r>
            </a:p>
            <a:p>
              <a:pPr algn="ctr"/>
              <a:r>
                <a:rPr lang="en-GB" sz="1500" b="1" dirty="0">
                  <a:solidFill>
                    <a:srgbClr val="FF5050"/>
                  </a:solidFill>
                  <a:cs typeface="Calibri" pitchFamily="34" charset="0"/>
                </a:rPr>
                <a:t>dust</a:t>
              </a:r>
              <a:endParaRPr lang="en-GB" sz="1500" b="1" dirty="0">
                <a:solidFill>
                  <a:srgbClr val="FF5050"/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13783" y="5594016"/>
              <a:ext cx="1608562" cy="24315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rgbClr val="0000FF"/>
                  </a:solidFill>
                </a:rPr>
                <a:t>UV-optical-Near IR</a:t>
              </a:r>
              <a:endParaRPr lang="en-GB" sz="1500" b="1" dirty="0">
                <a:solidFill>
                  <a:srgbClr val="0000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55454" y="5594016"/>
              <a:ext cx="758590" cy="24315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500" b="1" dirty="0">
                  <a:solidFill>
                    <a:srgbClr val="FF5050"/>
                  </a:solidFill>
                  <a:cs typeface="Calibri" pitchFamily="34" charset="0"/>
                </a:rPr>
                <a:t>Mid-IR</a:t>
              </a:r>
              <a:endParaRPr lang="en-GB" sz="1500" b="1" dirty="0">
                <a:solidFill>
                  <a:srgbClr val="FF5050"/>
                </a:solidFill>
                <a:cs typeface="Calibri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18280" y="5594016"/>
              <a:ext cx="758590" cy="24315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500" b="1" dirty="0">
                  <a:solidFill>
                    <a:srgbClr val="CC0066"/>
                  </a:solidFill>
                  <a:cs typeface="Calibri" pitchFamily="34" charset="0"/>
                </a:rPr>
                <a:t>Far-IR</a:t>
              </a:r>
              <a:endParaRPr lang="en-GB" sz="1500" b="1" dirty="0">
                <a:solidFill>
                  <a:srgbClr val="CC0066"/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72772" y="5194307"/>
              <a:ext cx="744409" cy="24315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CC0066"/>
                  </a:solidFill>
                  <a:cs typeface="Calibri" pitchFamily="34" charset="0"/>
                </a:rPr>
                <a:t>Cold dust</a:t>
              </a:r>
              <a:endParaRPr lang="en-GB" sz="1500" b="1" dirty="0">
                <a:solidFill>
                  <a:srgbClr val="CC0066"/>
                </a:solidFill>
                <a:cs typeface="Calibri" pitchFamily="34" charset="0"/>
              </a:endParaRPr>
            </a:p>
          </p:txBody>
        </p:sp>
      </p:grpSp>
      <p:sp>
        <p:nvSpPr>
          <p:cNvPr id="32" name="CasellaDiTesto 16"/>
          <p:cNvSpPr txBox="1"/>
          <p:nvPr/>
        </p:nvSpPr>
        <p:spPr>
          <a:xfrm>
            <a:off x="4322679" y="4025882"/>
            <a:ext cx="1268292" cy="378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Nanni+20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48343" y="4257879"/>
            <a:ext cx="2987445" cy="97237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74149" y="4744064"/>
            <a:ext cx="4584823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Multi-wavelength observations available!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1325"/>
            <a:ext cx="10155160" cy="65577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b="1" dirty="0"/>
              <a:t>At ~3-4 µm they provide 21% </a:t>
            </a:r>
            <a:r>
              <a:rPr lang="en-US" b="1" dirty="0"/>
              <a:t>of the </a:t>
            </a:r>
            <a:r>
              <a:rPr lang="en-US" b="1" dirty="0"/>
              <a:t>Small and Large </a:t>
            </a:r>
            <a:r>
              <a:rPr lang="en-US" b="1" dirty="0" err="1"/>
              <a:t>Magellanic</a:t>
            </a:r>
            <a:r>
              <a:rPr lang="en-US" b="1" dirty="0"/>
              <a:t> Clouds emission (</a:t>
            </a:r>
            <a:r>
              <a:rPr lang="en-GB" b="1" dirty="0"/>
              <a:t>Melbourne </a:t>
            </a:r>
            <a:r>
              <a:rPr lang="en-GB" b="1" dirty="0"/>
              <a:t>&amp; Boyer </a:t>
            </a:r>
            <a:r>
              <a:rPr lang="en-GB" b="1" dirty="0"/>
              <a:t>2013)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7961" y="992510"/>
            <a:ext cx="1343869" cy="655776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GB" b="1" dirty="0"/>
              <a:t>NGC1569 </a:t>
            </a:r>
          </a:p>
          <a:p>
            <a:r>
              <a:rPr lang="en-GB" b="1" dirty="0"/>
              <a:t>Local galaxy</a:t>
            </a:r>
            <a:endParaRPr lang="en-GB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442" y="1557978"/>
            <a:ext cx="415483" cy="587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742" y="1218583"/>
            <a:ext cx="683343" cy="512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0005" y="2113840"/>
            <a:ext cx="913073" cy="339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100794" tIns="50397" rIns="100794" bIns="50397" rtlCol="0">
            <a:spAutoFit/>
          </a:bodyPr>
          <a:lstStyle/>
          <a:p>
            <a:r>
              <a:rPr lang="en-GB" sz="1500" b="1" dirty="0"/>
              <a:t>Herschel</a:t>
            </a:r>
            <a:endParaRPr lang="en-GB" sz="1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58966" y="1731413"/>
            <a:ext cx="766935" cy="339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100794" tIns="50397" rIns="100794" bIns="50397" rtlCol="0">
            <a:spAutoFit/>
          </a:bodyPr>
          <a:lstStyle/>
          <a:p>
            <a:r>
              <a:rPr lang="en-GB" sz="1500" b="1" dirty="0"/>
              <a:t>Spitzer</a:t>
            </a:r>
            <a:endParaRPr lang="en-GB" sz="15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8" y="1247701"/>
            <a:ext cx="809449" cy="6080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00649" y="1826421"/>
            <a:ext cx="517838" cy="339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lIns="100794" tIns="50397" rIns="100794" bIns="50397" rtlCol="0">
            <a:spAutoFit/>
          </a:bodyPr>
          <a:lstStyle/>
          <a:p>
            <a:r>
              <a:rPr lang="en-GB" sz="1500" b="1" dirty="0"/>
              <a:t>HST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366029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6;p61"/>
          <p:cNvSpPr txBox="1"/>
          <p:nvPr/>
        </p:nvSpPr>
        <p:spPr>
          <a:xfrm>
            <a:off x="-145852" y="-251023"/>
            <a:ext cx="10223301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431639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60"/>
            </a:pPr>
            <a:r>
              <a:rPr lang="en-US" sz="3600" b="1" dirty="0" smtClean="0">
                <a:solidFill>
                  <a:srgbClr val="0070C0"/>
                </a:solidFill>
                <a:latin typeface="+mj-lt"/>
                <a:ea typeface="DejaVu LGC Sans" pitchFamily="2"/>
                <a:sym typeface="Arial"/>
              </a:rPr>
              <a:t>Classification</a:t>
            </a:r>
            <a:endParaRPr sz="3600" b="1" dirty="0">
              <a:solidFill>
                <a:srgbClr val="0070C0"/>
              </a:solidFill>
              <a:latin typeface="+mj-lt"/>
              <a:ea typeface="DejaVu LGC Sans" pitchFamily="2"/>
              <a:sym typeface="Calibri"/>
            </a:endParaRPr>
          </a:p>
        </p:txBody>
      </p:sp>
      <p:pic>
        <p:nvPicPr>
          <p:cNvPr id="18" name="Google Shape;238;p56"/>
          <p:cNvPicPr preferRelativeResize="0"/>
          <p:nvPr/>
        </p:nvPicPr>
        <p:blipFill rotWithShape="1">
          <a:blip r:embed="rId2">
            <a:alphaModFix/>
          </a:blip>
          <a:srcRect t="11647"/>
          <a:stretch/>
        </p:blipFill>
        <p:spPr>
          <a:xfrm>
            <a:off x="424930" y="1577934"/>
            <a:ext cx="4286287" cy="392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39;p56"/>
          <p:cNvSpPr/>
          <p:nvPr/>
        </p:nvSpPr>
        <p:spPr>
          <a:xfrm>
            <a:off x="655210" y="4984737"/>
            <a:ext cx="2177280" cy="524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 err="1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Hoefner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200" b="1" i="0" u="none" strike="noStrike" cap="none" dirty="0" smtClean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2009</a:t>
            </a:r>
            <a:endParaRPr sz="22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34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8765" y="1117129"/>
            <a:ext cx="4032448" cy="43884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6;p64"/>
          <p:cNvSpPr/>
          <p:nvPr/>
        </p:nvSpPr>
        <p:spPr>
          <a:xfrm>
            <a:off x="5542781" y="5653633"/>
            <a:ext cx="4009005" cy="3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Boyer et al. 2011;  Jones et al . 2017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05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7"/>
          <p:cNvSpPr/>
          <p:nvPr/>
        </p:nvSpPr>
        <p:spPr>
          <a:xfrm>
            <a:off x="0" y="-251023"/>
            <a:ext cx="100770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+mj-lt"/>
                <a:ea typeface="Arial"/>
                <a:cs typeface="Arial"/>
                <a:sym typeface="Arial"/>
              </a:rPr>
              <a:t>Circumstellar envelopes</a:t>
            </a:r>
            <a:endParaRPr sz="3600" b="0" i="0" u="none" strike="noStrike" cap="none" dirty="0">
              <a:solidFill>
                <a:srgbClr val="0070C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57"/>
          <p:cNvSpPr txBox="1"/>
          <p:nvPr/>
        </p:nvSpPr>
        <p:spPr>
          <a:xfrm>
            <a:off x="1" y="4933553"/>
            <a:ext cx="10077449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Nucleation &amp; accretion</a:t>
            </a:r>
            <a:r>
              <a:rPr lang="en-US" sz="2200" dirty="0" smtClean="0">
                <a:latin typeface="+mj-lt"/>
                <a:cs typeface="Times New Roman" pitchFamily="18" charset="0"/>
              </a:rPr>
              <a:t>: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uncertain </a:t>
            </a:r>
            <a:r>
              <a:rPr lang="en-US" sz="2200" b="1" dirty="0">
                <a:latin typeface="+mj-lt"/>
                <a:cs typeface="Times New Roman" pitchFamily="18" charset="0"/>
              </a:rPr>
              <a:t>reaction path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e.g.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Gobrecht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et al. 2017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);</a:t>
            </a:r>
            <a:endParaRPr sz="2200" dirty="0" smtClean="0">
              <a:latin typeface="+mj-lt"/>
              <a:cs typeface="Times New Roman" pitchFamily="18" charset="0"/>
            </a:endParaRPr>
          </a:p>
          <a:p>
            <a:pPr marL="457200" lvl="0" indent="-317500">
              <a:buSzPts val="1400"/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Dust-driven wind &amp; mass-loss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momentum transferred to the dust grains (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silicate/carbon dust for M/C stars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respectively,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Bladh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et al. 2015)</a:t>
            </a:r>
            <a:r>
              <a:rPr lang="en-US" sz="2200" dirty="0">
                <a:latin typeface="+mj-lt"/>
                <a:cs typeface="Times New Roman" pitchFamily="18" charset="0"/>
              </a:rPr>
              <a:t>;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marL="457200" lvl="0" indent="-317500">
              <a:buSzPts val="1400"/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Expansion velocity</a:t>
            </a:r>
            <a:r>
              <a:rPr lang="en-US" sz="2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measured, i.e. CO lines, OH maser emission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(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e.g. </a:t>
            </a:r>
            <a:r>
              <a:rPr lang="en-US" sz="2200" b="1" dirty="0" err="1" smtClean="0">
                <a:latin typeface="+mj-lt"/>
                <a:cs typeface="Times New Roman" pitchFamily="18" charset="0"/>
              </a:rPr>
              <a:t>Groenewegen</a:t>
            </a:r>
            <a:r>
              <a:rPr lang="en-US" sz="2200" b="1" dirty="0" smtClean="0">
                <a:latin typeface="+mj-lt"/>
                <a:cs typeface="Times New Roman" pitchFamily="18" charset="0"/>
              </a:rPr>
              <a:t> et al. 2016; Goldman et al. 2017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</a:t>
            </a:r>
            <a:endParaRPr sz="2200" dirty="0">
              <a:latin typeface="+mj-lt"/>
              <a:cs typeface="Times New Roman" pitchFamily="18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862261" y="829097"/>
            <a:ext cx="8424936" cy="4032448"/>
            <a:chOff x="646237" y="1045121"/>
            <a:chExt cx="8640960" cy="41962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24337" t="43109" r="28621" b="18501"/>
            <a:stretch>
              <a:fillRect/>
            </a:stretch>
          </p:blipFill>
          <p:spPr bwMode="auto">
            <a:xfrm>
              <a:off x="646237" y="1045121"/>
              <a:ext cx="8631728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sellaDiTesto 15"/>
            <p:cNvSpPr txBox="1"/>
            <p:nvPr/>
          </p:nvSpPr>
          <p:spPr>
            <a:xfrm>
              <a:off x="675234" y="4933554"/>
              <a:ext cx="861196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/>
                <a:t>Maercker</a:t>
              </a:r>
              <a:r>
                <a:rPr lang="en-GB" b="1" dirty="0" smtClean="0"/>
                <a:t> PhD thesis (adapted from </a:t>
              </a:r>
              <a:r>
                <a:rPr lang="en-GB" b="1" dirty="0" err="1" smtClean="0"/>
                <a:t>Habing</a:t>
              </a:r>
              <a:r>
                <a:rPr lang="en-GB" b="1" dirty="0" smtClean="0"/>
                <a:t> &amp; </a:t>
              </a:r>
              <a:r>
                <a:rPr lang="en-GB" b="1" dirty="0" err="1" smtClean="0"/>
                <a:t>Olofsson</a:t>
              </a:r>
              <a:r>
                <a:rPr lang="en-GB" b="1" dirty="0" smtClean="0"/>
                <a:t> 03)</a:t>
              </a:r>
              <a:endParaRPr lang="en-GB" b="1" dirty="0"/>
            </a:p>
          </p:txBody>
        </p:sp>
      </p:grpSp>
      <p:sp>
        <p:nvSpPr>
          <p:cNvPr id="19" name="CasellaDiTesto 18"/>
          <p:cNvSpPr txBox="1"/>
          <p:nvPr/>
        </p:nvSpPr>
        <p:spPr>
          <a:xfrm>
            <a:off x="4293008" y="1586052"/>
            <a:ext cx="7457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rgbClr val="0070C0"/>
                </a:solidFill>
              </a:rPr>
              <a:t>C/O&lt;1</a:t>
            </a:r>
            <a:endParaRPr lang="en-GB" sz="1500" b="1" dirty="0">
              <a:solidFill>
                <a:srgbClr val="0070C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318645" y="3709417"/>
            <a:ext cx="7457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 smtClean="0">
                <a:solidFill>
                  <a:schemeClr val="accent6">
                    <a:lumMod val="75000"/>
                  </a:schemeClr>
                </a:solidFill>
              </a:rPr>
              <a:t>C/O&gt;1</a:t>
            </a:r>
            <a:endParaRPr lang="en-GB" sz="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6;p61"/>
          <p:cNvSpPr txBox="1"/>
          <p:nvPr/>
        </p:nvSpPr>
        <p:spPr>
          <a:xfrm>
            <a:off x="-145852" y="-251023"/>
            <a:ext cx="10223301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431639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60"/>
            </a:pPr>
            <a:r>
              <a:rPr lang="en-US" sz="3600" b="1" dirty="0" smtClean="0">
                <a:solidFill>
                  <a:srgbClr val="0070C0"/>
                </a:solidFill>
                <a:latin typeface="Calibri" panose="020F0502020204030204" pitchFamily="34" charset="0"/>
                <a:ea typeface="DejaVu LGC Sans" pitchFamily="2"/>
                <a:cs typeface="Calibri" panose="020F0502020204030204" pitchFamily="34" charset="0"/>
                <a:sym typeface="Arial"/>
              </a:rPr>
              <a:t>C-stars: spectral features</a:t>
            </a:r>
            <a:endParaRPr sz="3600" b="1" dirty="0">
              <a:solidFill>
                <a:srgbClr val="0070C0"/>
              </a:solidFill>
              <a:latin typeface="Calibri" panose="020F0502020204030204" pitchFamily="34" charset="0"/>
              <a:ea typeface="DejaVu LGC Sans" pitchFamily="2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288;p59"/>
          <p:cNvSpPr txBox="1"/>
          <p:nvPr/>
        </p:nvSpPr>
        <p:spPr>
          <a:xfrm>
            <a:off x="-1835" y="4429497"/>
            <a:ext cx="6696744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639" indent="-323639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C-stars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0900" indent="-342900">
              <a:buFont typeface="Arial" panose="020B0604020202020204" pitchFamily="34" charset="0"/>
              <a:buChar char="•"/>
            </a:pP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Acetylene molecules (C</a:t>
            </a:r>
            <a:r>
              <a:rPr lang="it-IT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Amorphous carbon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Featureless; </a:t>
            </a: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  <a:sym typeface="Symbol"/>
              </a:rPr>
              <a:t>wind driver</a:t>
            </a:r>
          </a:p>
          <a:p>
            <a:pPr marL="431639" indent="-323639"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Silicon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Carbide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(</a:t>
            </a:r>
            <a:r>
              <a:rPr lang="it-IT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SiC</a:t>
            </a: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</a:t>
            </a:r>
            <a:r>
              <a:rPr lang="it-IT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Feature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at 11.3 m</a:t>
            </a: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Magnesium Sulfide (MgS)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Bump at 30 m</a:t>
            </a: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Iron (?) </a:t>
            </a:r>
            <a:r>
              <a:rPr lang="it-IT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Featureless</a:t>
            </a:r>
            <a:endParaRPr lang="it-IT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2901" y="4961000"/>
            <a:ext cx="3598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∝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it-IT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C-O) 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due to 3</a:t>
            </a:r>
            <a:r>
              <a:rPr lang="it-IT" sz="2400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rd</a:t>
            </a:r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dredge-up processes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467453" y="4764431"/>
            <a:ext cx="155448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68647" y="6085681"/>
            <a:ext cx="366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∝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Z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6134294" y="5844686"/>
            <a:ext cx="45719" cy="1177099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3"/>
          <p:cNvSpPr txBox="1"/>
          <p:nvPr/>
        </p:nvSpPr>
        <p:spPr>
          <a:xfrm>
            <a:off x="4037666" y="4189681"/>
            <a:ext cx="22878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Sloan et al. 2016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oogle Shape;298;p60"/>
          <p:cNvPicPr preferRelativeResize="0"/>
          <p:nvPr/>
        </p:nvPicPr>
        <p:blipFill rotWithShape="1">
          <a:blip r:embed="rId2">
            <a:alphaModFix/>
          </a:blip>
          <a:srcRect l="22135" t="31294" r="50368" b="38183"/>
          <a:stretch/>
        </p:blipFill>
        <p:spPr>
          <a:xfrm>
            <a:off x="2588467" y="685081"/>
            <a:ext cx="5114554" cy="3021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asellaDiTesto 10"/>
          <p:cNvSpPr txBox="1"/>
          <p:nvPr/>
        </p:nvSpPr>
        <p:spPr>
          <a:xfrm>
            <a:off x="3786364" y="3702427"/>
            <a:ext cx="309634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  <a:ea typeface="Calibri"/>
                <a:cs typeface="Calibri"/>
                <a:sym typeface="Calibri"/>
              </a:rPr>
              <a:t>IRS on </a:t>
            </a:r>
            <a:r>
              <a:rPr lang="en-US" sz="2000" b="1" i="1" dirty="0" smtClean="0">
                <a:latin typeface="+mj-lt"/>
                <a:ea typeface="Calibri"/>
                <a:cs typeface="Calibri"/>
                <a:sym typeface="Calibri"/>
              </a:rPr>
              <a:t>Spitzer</a:t>
            </a:r>
            <a:r>
              <a:rPr lang="en-US" sz="2000" b="1" dirty="0" smtClean="0">
                <a:latin typeface="+mj-lt"/>
                <a:ea typeface="Calibri"/>
                <a:cs typeface="Calibri"/>
                <a:sym typeface="Calibri"/>
              </a:rPr>
              <a:t> 5.2 -38 µm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974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6;p61"/>
          <p:cNvSpPr txBox="1"/>
          <p:nvPr/>
        </p:nvSpPr>
        <p:spPr>
          <a:xfrm>
            <a:off x="-145852" y="-251023"/>
            <a:ext cx="10223301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431639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60"/>
            </a:pPr>
            <a:r>
              <a:rPr lang="en-US" sz="3600" b="1" dirty="0">
                <a:solidFill>
                  <a:srgbClr val="0070C0"/>
                </a:solidFill>
                <a:latin typeface="+mj-lt"/>
                <a:ea typeface="DejaVu LGC Sans" pitchFamily="2"/>
                <a:sym typeface="Arial"/>
              </a:rPr>
              <a:t>Dust composition around C-stars</a:t>
            </a:r>
            <a:endParaRPr sz="3600" b="1" dirty="0">
              <a:solidFill>
                <a:srgbClr val="0070C0"/>
              </a:solidFill>
              <a:latin typeface="+mj-lt"/>
              <a:ea typeface="DejaVu LGC Sans" pitchFamily="2"/>
              <a:sym typeface="Calibri"/>
            </a:endParaRPr>
          </a:p>
        </p:txBody>
      </p:sp>
      <p:sp>
        <p:nvSpPr>
          <p:cNvPr id="6" name="Google Shape;288;p59"/>
          <p:cNvSpPr txBox="1"/>
          <p:nvPr/>
        </p:nvSpPr>
        <p:spPr>
          <a:xfrm>
            <a:off x="70173" y="4861545"/>
            <a:ext cx="6696744" cy="24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1639" indent="-323639"/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C-stars</a:t>
            </a:r>
          </a:p>
          <a:p>
            <a:pPr marL="450900" indent="-342900">
              <a:buFont typeface="Arial" panose="020B0604020202020204" pitchFamily="34" charset="0"/>
              <a:buChar char="•"/>
            </a:pPr>
            <a:r>
              <a:rPr lang="it-IT" sz="2400" b="1" dirty="0" smtClean="0"/>
              <a:t>Acetylene molecules (C</a:t>
            </a:r>
            <a:r>
              <a:rPr lang="it-IT" sz="2400" b="1" baseline="-25000" dirty="0" smtClean="0"/>
              <a:t>2</a:t>
            </a:r>
            <a:r>
              <a:rPr lang="it-IT" sz="2400" b="1" dirty="0" smtClean="0"/>
              <a:t>H</a:t>
            </a:r>
            <a:r>
              <a:rPr lang="it-IT" sz="2400" b="1" baseline="-25000" dirty="0" smtClean="0"/>
              <a:t>2</a:t>
            </a:r>
            <a:r>
              <a:rPr lang="it-IT" sz="2400" b="1" dirty="0" smtClean="0"/>
              <a:t>)</a:t>
            </a:r>
            <a:endParaRPr lang="it-IT" sz="2400" dirty="0" smtClean="0"/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</a:rPr>
              <a:t>Amorphous carbon </a:t>
            </a:r>
            <a:r>
              <a:rPr lang="it-IT" sz="2400" dirty="0" smtClean="0">
                <a:solidFill>
                  <a:schemeClr val="tx1"/>
                </a:solidFill>
                <a:sym typeface="Symbol"/>
              </a:rPr>
              <a:t> Featureless</a:t>
            </a:r>
          </a:p>
          <a:p>
            <a:pPr marL="431639" indent="-323639"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sym typeface="Symbol"/>
            </a:endParaRP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err="1" smtClean="0">
                <a:solidFill>
                  <a:schemeClr val="tx1"/>
                </a:solidFill>
                <a:sym typeface="Symbol"/>
              </a:rPr>
              <a:t>Silicon</a:t>
            </a:r>
            <a:r>
              <a:rPr lang="it-IT" sz="2400" b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it-IT" sz="2400" b="1" dirty="0" err="1" smtClean="0">
                <a:solidFill>
                  <a:schemeClr val="tx1"/>
                </a:solidFill>
                <a:sym typeface="Symbol"/>
              </a:rPr>
              <a:t>Carbide</a:t>
            </a:r>
            <a:r>
              <a:rPr lang="it-IT" sz="2400" b="1" dirty="0" smtClean="0">
                <a:solidFill>
                  <a:schemeClr val="tx1"/>
                </a:solidFill>
                <a:sym typeface="Symbol"/>
              </a:rPr>
              <a:t> (</a:t>
            </a:r>
            <a:r>
              <a:rPr lang="it-IT" sz="2400" b="1" dirty="0" err="1" smtClean="0">
                <a:solidFill>
                  <a:schemeClr val="tx1"/>
                </a:solidFill>
                <a:sym typeface="Symbol"/>
              </a:rPr>
              <a:t>SiC</a:t>
            </a:r>
            <a:r>
              <a:rPr lang="it-IT" sz="2400" b="1" dirty="0" smtClean="0">
                <a:solidFill>
                  <a:schemeClr val="tx1"/>
                </a:solidFill>
                <a:sym typeface="Symbol"/>
              </a:rPr>
              <a:t>) </a:t>
            </a:r>
            <a:r>
              <a:rPr lang="it-IT" sz="2400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it-IT" sz="2400" dirty="0" err="1" smtClean="0">
                <a:solidFill>
                  <a:schemeClr val="tx1"/>
                </a:solidFill>
                <a:sym typeface="Symbol"/>
              </a:rPr>
              <a:t>Feature</a:t>
            </a:r>
            <a:r>
              <a:rPr lang="it-IT" sz="2400" dirty="0" smtClean="0">
                <a:solidFill>
                  <a:schemeClr val="tx1"/>
                </a:solidFill>
                <a:sym typeface="Symbol"/>
              </a:rPr>
              <a:t> at 11.3 m</a:t>
            </a: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sym typeface="Symbol"/>
              </a:rPr>
              <a:t>Magnesium Sulfide (MgS) </a:t>
            </a:r>
            <a:r>
              <a:rPr lang="it-IT" sz="2400" dirty="0" smtClean="0">
                <a:solidFill>
                  <a:schemeClr val="tx1"/>
                </a:solidFill>
                <a:sym typeface="Symbol"/>
              </a:rPr>
              <a:t> Bump at 30 m</a:t>
            </a:r>
          </a:p>
          <a:p>
            <a:pPr marL="431639" indent="-323639">
              <a:buFont typeface="Arial" pitchFamily="34" charset="0"/>
              <a:buChar char="•"/>
            </a:pPr>
            <a:r>
              <a:rPr lang="it-IT" sz="2400" b="1" dirty="0" smtClean="0">
                <a:solidFill>
                  <a:schemeClr val="tx1"/>
                </a:solidFill>
                <a:sym typeface="Symbol"/>
              </a:rPr>
              <a:t>Iron (?) </a:t>
            </a:r>
            <a:r>
              <a:rPr lang="it-IT" sz="2400" dirty="0" smtClean="0">
                <a:solidFill>
                  <a:schemeClr val="tx1"/>
                </a:solidFill>
                <a:sym typeface="Symbol"/>
              </a:rPr>
              <a:t> Featureless</a:t>
            </a:r>
            <a:endParaRPr lang="it-IT" sz="2400" dirty="0" smtClean="0">
              <a:solidFill>
                <a:schemeClr val="tx1"/>
              </a:solidFill>
            </a:endParaRPr>
          </a:p>
        </p:txBody>
      </p:sp>
      <p:sp>
        <p:nvSpPr>
          <p:cNvPr id="17" name="Google Shape;292;p59"/>
          <p:cNvSpPr/>
          <p:nvPr/>
        </p:nvSpPr>
        <p:spPr>
          <a:xfrm>
            <a:off x="4390653" y="4447742"/>
            <a:ext cx="5112568" cy="4316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Credits: Diego </a:t>
            </a:r>
            <a:r>
              <a:rPr lang="en-GB" sz="2000" b="1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Vescovi</a:t>
            </a:r>
            <a:r>
              <a:rPr lang="en-GB" sz="20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(PhD thesis)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238;p56"/>
          <p:cNvPicPr preferRelativeResize="0"/>
          <p:nvPr/>
        </p:nvPicPr>
        <p:blipFill rotWithShape="1">
          <a:blip r:embed="rId2">
            <a:alphaModFix/>
          </a:blip>
          <a:srcRect t="11647"/>
          <a:stretch/>
        </p:blipFill>
        <p:spPr>
          <a:xfrm>
            <a:off x="502221" y="1117129"/>
            <a:ext cx="3528272" cy="3277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39;p56"/>
          <p:cNvSpPr/>
          <p:nvPr/>
        </p:nvSpPr>
        <p:spPr>
          <a:xfrm>
            <a:off x="574229" y="3925441"/>
            <a:ext cx="2177280" cy="524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Hoefner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8725" y="5284301"/>
            <a:ext cx="503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Symbol"/>
              </a:rPr>
              <a:t>Proportional </a:t>
            </a:r>
            <a:r>
              <a:rPr lang="it-IT" sz="2400" b="1" dirty="0">
                <a:sym typeface="Symbol"/>
              </a:rPr>
              <a:t>to the </a:t>
            </a:r>
            <a:r>
              <a:rPr lang="it-IT" sz="2400" b="1" dirty="0" smtClean="0">
                <a:sym typeface="Symbol"/>
              </a:rPr>
              <a:t>carbon-excess </a:t>
            </a:r>
            <a:r>
              <a:rPr lang="it-IT" sz="2400" dirty="0" smtClean="0">
                <a:sym typeface="Symbol"/>
              </a:rPr>
              <a:t>due to 3</a:t>
            </a:r>
            <a:r>
              <a:rPr lang="it-IT" sz="2400" baseline="30000" dirty="0" smtClean="0">
                <a:sym typeface="Symbol"/>
              </a:rPr>
              <a:t>rd</a:t>
            </a:r>
            <a:r>
              <a:rPr lang="it-IT" sz="2400" dirty="0" smtClean="0">
                <a:sym typeface="Symbol"/>
              </a:rPr>
              <a:t> dredge-up processes</a:t>
            </a:r>
            <a:endParaRPr lang="en-GB" sz="2400" dirty="0"/>
          </a:p>
        </p:txBody>
      </p:sp>
      <p:sp>
        <p:nvSpPr>
          <p:cNvPr id="5" name="Left Brace 4"/>
          <p:cNvSpPr/>
          <p:nvPr/>
        </p:nvSpPr>
        <p:spPr>
          <a:xfrm>
            <a:off x="4888074" y="5284301"/>
            <a:ext cx="155448" cy="914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40655" y="6517729"/>
            <a:ext cx="3666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ym typeface="Symbol"/>
              </a:rPr>
              <a:t>Proportional to Z</a:t>
            </a:r>
            <a:endParaRPr lang="en-GB" sz="2400" b="1" dirty="0"/>
          </a:p>
        </p:txBody>
      </p:sp>
      <p:sp>
        <p:nvSpPr>
          <p:cNvPr id="12" name="Left Brace 11"/>
          <p:cNvSpPr/>
          <p:nvPr/>
        </p:nvSpPr>
        <p:spPr>
          <a:xfrm>
            <a:off x="6206302" y="6276734"/>
            <a:ext cx="56559" cy="1033083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20479" r="36208" b="18698"/>
          <a:stretch/>
        </p:blipFill>
        <p:spPr bwMode="auto">
          <a:xfrm>
            <a:off x="4246637" y="1189137"/>
            <a:ext cx="5400720" cy="30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38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4"/>
          <p:cNvSpPr txBox="1"/>
          <p:nvPr/>
        </p:nvSpPr>
        <p:spPr>
          <a:xfrm>
            <a:off x="430213" y="0"/>
            <a:ext cx="906732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431639" marR="0" lvl="0" indent="-3236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440"/>
            </a:pPr>
            <a:r>
              <a:rPr lang="en-US" sz="3600" b="1" dirty="0" err="1">
                <a:solidFill>
                  <a:srgbClr val="0070C0"/>
                </a:solidFill>
                <a:latin typeface="+mj-lt"/>
                <a:ea typeface="DejaVu LGC Sans" pitchFamily="2"/>
                <a:sym typeface="Arial"/>
              </a:rPr>
              <a:t>Magellanic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DejaVu LGC Sans" pitchFamily="2"/>
                <a:sym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ea typeface="DejaVu LGC Sans" pitchFamily="2"/>
                <a:sym typeface="Arial"/>
              </a:rPr>
              <a:t>Clouds-Observations</a:t>
            </a:r>
            <a:endParaRPr lang="en-US" sz="3600" b="1" dirty="0">
              <a:solidFill>
                <a:srgbClr val="0070C0"/>
              </a:solidFill>
              <a:latin typeface="+mj-lt"/>
              <a:ea typeface="DejaVu LGC Sans" pitchFamily="2"/>
              <a:sym typeface="Calibri"/>
            </a:endParaRPr>
          </a:p>
        </p:txBody>
      </p:sp>
      <p:sp>
        <p:nvSpPr>
          <p:cNvPr id="342" name="Google Shape;342;p64"/>
          <p:cNvSpPr/>
          <p:nvPr/>
        </p:nvSpPr>
        <p:spPr>
          <a:xfrm>
            <a:off x="5776560" y="4501440"/>
            <a:ext cx="314568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00" y="1477080"/>
            <a:ext cx="4036680" cy="41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42920" y="1477080"/>
            <a:ext cx="3888000" cy="4195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4"/>
          <p:cNvSpPr/>
          <p:nvPr/>
        </p:nvSpPr>
        <p:spPr>
          <a:xfrm>
            <a:off x="1078285" y="5581799"/>
            <a:ext cx="3600400" cy="4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Boyer et al 2011; Ruffle et al. 2015</a:t>
            </a:r>
            <a:endParaRPr sz="1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4"/>
          <p:cNvSpPr/>
          <p:nvPr/>
        </p:nvSpPr>
        <p:spPr>
          <a:xfrm>
            <a:off x="5830813" y="5653633"/>
            <a:ext cx="3720973" cy="35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Boyer et al. 2011;  Jones et al . 2017</a:t>
            </a:r>
            <a:endParaRPr sz="18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4"/>
          <p:cNvSpPr/>
          <p:nvPr/>
        </p:nvSpPr>
        <p:spPr>
          <a:xfrm>
            <a:off x="574229" y="1045121"/>
            <a:ext cx="9072691" cy="82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 SAGE + </a:t>
            </a:r>
            <a:r>
              <a:rPr lang="en-US" sz="2400" b="0" i="1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Spitzer </a:t>
            </a:r>
            <a:r>
              <a:rPr lang="en-US" sz="2400" b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IRS</a:t>
            </a:r>
            <a:endParaRPr sz="2400" b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4"/>
          <p:cNvSpPr/>
          <p:nvPr/>
        </p:nvSpPr>
        <p:spPr>
          <a:xfrm>
            <a:off x="1835" y="6189097"/>
            <a:ext cx="10077450" cy="112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Plenty of C-stars in the MCs: </a:t>
            </a:r>
            <a:r>
              <a:rPr lang="en-US" sz="2200" dirty="0" smtClean="0">
                <a:latin typeface="+mj-lt"/>
                <a:ea typeface="Calibri"/>
                <a:cs typeface="Calibri"/>
                <a:sym typeface="Calibri"/>
              </a:rPr>
              <a:t>e</a:t>
            </a:r>
            <a:r>
              <a:rPr lang="en-US" sz="2200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xtreme </a:t>
            </a:r>
            <a:r>
              <a:rPr lang="en-US" sz="220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stars have been confirmed to be predominantly carbon rich from spectral </a:t>
            </a:r>
            <a:r>
              <a:rPr lang="en-US" sz="2200" i="0" u="none" strike="noStrike" cap="none" dirty="0" smtClean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classification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0000"/>
                </a:solidFill>
                <a:latin typeface="+mj-lt"/>
                <a:ea typeface="Arial"/>
                <a:cs typeface="Calibri"/>
                <a:sym typeface="Calibri"/>
              </a:rPr>
              <a:t>More data coming soon from JWST! </a:t>
            </a:r>
            <a:endParaRPr sz="22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50293" y="169319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SMC</a:t>
            </a:r>
            <a:endParaRPr lang="en-GB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46837" y="1765201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LMC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06841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23492</TotalTime>
  <Words>1656</Words>
  <Application>Microsoft Office PowerPoint</Application>
  <PresentationFormat>Custom</PresentationFormat>
  <Paragraphs>226</Paragraphs>
  <Slides>25</Slides>
  <Notes>17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Predefinito</vt:lpstr>
      <vt:lpstr>Dust production around carbon-rich stars:  the role of metallicity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Constraints: SED fitting</vt:lpstr>
      <vt:lpstr>Constraints: pre-solar grains</vt:lpstr>
      <vt:lpstr>PowerPoint Presentation</vt:lpstr>
      <vt:lpstr>Acetylene content: general trend</vt:lpstr>
      <vt:lpstr>Acetylene content: scatter</vt:lpstr>
      <vt:lpstr>SiC content</vt:lpstr>
      <vt:lpstr>Results: wind speed</vt:lpstr>
      <vt:lpstr>Conclusions &amp; Future plans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Dust formation in AGB stars envelopes</dc:title>
  <dc:creator>bressan</dc:creator>
  <cp:lastModifiedBy>Nanni Ambra</cp:lastModifiedBy>
  <cp:revision>1021</cp:revision>
  <dcterms:created xsi:type="dcterms:W3CDTF">2011-05-20T16:00:16Z</dcterms:created>
  <dcterms:modified xsi:type="dcterms:W3CDTF">2022-06-21T18:29:33Z</dcterms:modified>
</cp:coreProperties>
</file>