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79" r:id="rId3"/>
    <p:sldId id="259" r:id="rId4"/>
    <p:sldId id="257" r:id="rId5"/>
    <p:sldId id="256" r:id="rId6"/>
    <p:sldId id="272" r:id="rId7"/>
    <p:sldId id="260" r:id="rId8"/>
    <p:sldId id="261" r:id="rId9"/>
    <p:sldId id="262" r:id="rId10"/>
    <p:sldId id="263" r:id="rId11"/>
    <p:sldId id="264" r:id="rId12"/>
    <p:sldId id="268" r:id="rId13"/>
    <p:sldId id="266" r:id="rId14"/>
    <p:sldId id="265" r:id="rId15"/>
    <p:sldId id="269" r:id="rId16"/>
    <p:sldId id="267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BFF"/>
    <a:srgbClr val="50FF4A"/>
    <a:srgbClr val="4CFF4D"/>
    <a:srgbClr val="49EA46"/>
    <a:srgbClr val="FFB605"/>
    <a:srgbClr val="005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0"/>
    <p:restoredTop sz="96405"/>
  </p:normalViewPr>
  <p:slideViewPr>
    <p:cSldViewPr snapToGrid="0" snapToObjects="1">
      <p:cViewPr varScale="1">
        <p:scale>
          <a:sx n="113" d="100"/>
          <a:sy n="113" d="100"/>
        </p:scale>
        <p:origin x="1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4D652-42DD-4846-BC69-DB1AB9DDE35C}" type="datetimeFigureOut">
              <a:rPr lang="en-US" smtClean="0"/>
              <a:t>6/21/22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66C99-15C6-6948-B0A7-AB9548F5C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4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66C99-15C6-6948-B0A7-AB9548F5C2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4E1B-A632-6D1D-8BE9-64752DBEA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EB6A6-2848-B222-44DC-BAF0DAFC1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BC6E5-62AE-522B-3F2E-F003212C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C9786-1B55-8A96-F225-914C5F16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F9B9F-CBCE-5C3E-2E9E-D8C0D5A3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B5384-2D69-D59D-FD52-3BE7A75E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C831E-B4BA-7F77-D199-F7C966E65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91607-EBA4-B48B-9928-5EE9E79F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307F8-66C7-04EF-5721-CBB27A28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35BF9-CD70-8625-1B66-BC155B11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80E68-9413-D96A-3DB6-901050DCE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9B56C-0B44-DBE2-7BA6-B4CFB2EEF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CBDA2-FCF9-61EF-7B42-B8A26A65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D73D-39F6-5A24-C738-FFD816DC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0DB17-BF47-A654-E93E-9E61C890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2EE0-ED6E-7593-3DD8-85607344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4AB0E-2F69-9C14-A8C1-AA4F0E83C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9AAF2-3509-2B3F-8147-26D00AFF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0EDB1-A53B-533A-CF16-3E47D09B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7E25A-E5DE-F852-B021-0C37B810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B63E-971E-409F-9F9B-2734DC3E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9D1EA-1218-B716-B180-8F6A2EDB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CBD70-FE0F-4B64-50B2-1F8D9D1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5E182-FF2A-C803-50EF-8959E322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4A8D9-438E-9D54-C0CA-38F39A7C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4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E62C-FDC7-7C08-F418-C229FE5C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6F87-F3F7-8026-8C2C-63049CD52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F3622-30BD-EF6D-3BE3-FCE4B088F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2D4B0-561B-D35D-E928-B96DCC17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97172-E82C-C299-EC64-A0E8EF1B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33FE1-8517-8895-D0EB-3ECE181E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4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856D-96DC-528C-0D24-F93DC76C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6F865-8C36-23DB-7D97-87DC92A25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A3248-F356-4A62-089F-5FC808DB6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91DF18-E178-A0B6-65EE-7A3835A57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3169F-35AE-6A45-086A-8C544BE17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AEA5D-D27B-7341-BA2B-69610719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31424-F84C-03EB-FDB5-C6EA45A4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8145A-6975-8EA8-92A3-C2C0FCA8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3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36F0-E19B-527B-91CE-8598DE11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E26BC-5D9D-21BF-A704-BEAC8DB4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65778-4C86-F04E-825F-0C7DA7AC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A6D0A-B3AF-32FB-00BB-709BDACB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8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BEA79-01FB-29B2-86A4-B768B5C4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FC2BD-3C15-96BC-B68E-6A5AF4AF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4EFAC-6AF1-4322-F698-CC8A9EFC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A4C0-4E76-B1FE-9F15-4C04A74E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265F3-6341-7743-4C4D-FA102F40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53A2C-814C-1947-57BF-691D6ABE1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C2714-F5D3-B40E-A3C4-FD2B8F12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B4B0B-6395-4C3C-F247-19BF2657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1E248-E934-BF81-C905-933652D1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42DB-F27F-DD59-0C21-BE56A73B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AA199-7E2A-592F-C2CC-FC8B06B52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DCB1C-1BAF-AC09-C5DC-387DE461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A693A-8B87-AFA6-6AEC-6E653755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2982F-5C5E-6BBE-CDE2-373B9A20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783CF-2FCB-1C0B-B35B-DC154D7F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8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8E198-087D-12FE-319C-C9503D78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A1B83-5DBE-F2EE-D4CB-4F769C34A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40E43-076A-DC11-F840-41F2E2BEF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D8484-3E4F-E443-8399-A2E54CAF2393}" type="datetimeFigureOut">
              <a:rPr lang="en-US" smtClean="0"/>
              <a:t>6/21/22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8FCFD-16E7-B891-9D07-1FDB6047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A603A-63A4-27F0-7182-CCAD23DED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E72B-3C63-0F45-8A31-7CA4FEE1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5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11" y="507039"/>
            <a:ext cx="5747133" cy="243428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The Active Chromospheres of Lithium-Rich Red Giant Stars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2F048-2555-6B86-69AE-5969C469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744" y="381135"/>
            <a:ext cx="5917645" cy="5735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FEEAA7-1663-C9C8-21C8-256B16CB5A60}"/>
              </a:ext>
            </a:extLst>
          </p:cNvPr>
          <p:cNvSpPr txBox="1"/>
          <p:nvPr/>
        </p:nvSpPr>
        <p:spPr>
          <a:xfrm>
            <a:off x="1363649" y="3067224"/>
            <a:ext cx="3789306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FBFF"/>
                </a:solidFill>
              </a:rPr>
              <a:t>Chris </a:t>
            </a:r>
            <a:r>
              <a:rPr lang="en-US" sz="2400" dirty="0" err="1">
                <a:solidFill>
                  <a:srgbClr val="00FBFF"/>
                </a:solidFill>
              </a:rPr>
              <a:t>Sneden</a:t>
            </a:r>
            <a:endParaRPr lang="en-US" sz="2400" dirty="0">
              <a:solidFill>
                <a:srgbClr val="00FBFF"/>
              </a:solidFill>
            </a:endParaRPr>
          </a:p>
          <a:p>
            <a:pPr algn="ctr"/>
            <a:r>
              <a:rPr lang="en-US" sz="2000" dirty="0">
                <a:solidFill>
                  <a:srgbClr val="00FBFF"/>
                </a:solidFill>
              </a:rPr>
              <a:t>University of Texas at Austin</a:t>
            </a:r>
            <a:endParaRPr lang="en-US" sz="2800" dirty="0">
              <a:solidFill>
                <a:srgbClr val="00FBFF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2400" dirty="0" err="1">
                <a:solidFill>
                  <a:srgbClr val="00FBFF"/>
                </a:solidFill>
              </a:rPr>
              <a:t>Melike</a:t>
            </a:r>
            <a:r>
              <a:rPr lang="en-US" sz="2400" dirty="0">
                <a:solidFill>
                  <a:srgbClr val="00FBFF"/>
                </a:solidFill>
              </a:rPr>
              <a:t> </a:t>
            </a:r>
            <a:r>
              <a:rPr lang="en-US" sz="2400" dirty="0" err="1">
                <a:solidFill>
                  <a:srgbClr val="00FBFF"/>
                </a:solidFill>
              </a:rPr>
              <a:t>Afşar</a:t>
            </a:r>
            <a:r>
              <a:rPr lang="en-US" sz="2400" dirty="0">
                <a:solidFill>
                  <a:srgbClr val="00FBFF"/>
                </a:solidFill>
              </a:rPr>
              <a:t>, Zeynep Bozkurt</a:t>
            </a:r>
          </a:p>
          <a:p>
            <a:pPr algn="ctr"/>
            <a:r>
              <a:rPr lang="en-US" sz="2000" dirty="0" err="1">
                <a:solidFill>
                  <a:srgbClr val="00FBFF"/>
                </a:solidFill>
              </a:rPr>
              <a:t>Ege</a:t>
            </a:r>
            <a:r>
              <a:rPr lang="en-US" sz="2000" dirty="0">
                <a:solidFill>
                  <a:srgbClr val="00FBFF"/>
                </a:solidFill>
              </a:rPr>
              <a:t> University, Izmir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00FBFF"/>
                </a:solidFill>
              </a:rPr>
              <a:t>Monika </a:t>
            </a:r>
            <a:r>
              <a:rPr lang="en-US" sz="2400" dirty="0" err="1">
                <a:solidFill>
                  <a:srgbClr val="00FBFF"/>
                </a:solidFill>
              </a:rPr>
              <a:t>Adamów</a:t>
            </a:r>
            <a:endParaRPr lang="en-US" sz="2400" dirty="0">
              <a:solidFill>
                <a:srgbClr val="00FBFF"/>
              </a:solidFill>
            </a:endParaRPr>
          </a:p>
          <a:p>
            <a:pPr algn="ctr"/>
            <a:r>
              <a:rPr lang="en-US" sz="2000" dirty="0">
                <a:solidFill>
                  <a:srgbClr val="00FBFF"/>
                </a:solidFill>
              </a:rPr>
              <a:t>University of Illinois</a:t>
            </a:r>
          </a:p>
          <a:p>
            <a:pPr algn="ctr">
              <a:spcBef>
                <a:spcPts val="1200"/>
              </a:spcBef>
            </a:pPr>
            <a:r>
              <a:rPr lang="en-US" sz="2400" dirty="0" err="1">
                <a:solidFill>
                  <a:srgbClr val="00FBFF"/>
                </a:solidFill>
              </a:rPr>
              <a:t>Suvrath</a:t>
            </a:r>
            <a:r>
              <a:rPr lang="en-US" sz="2400" dirty="0">
                <a:solidFill>
                  <a:srgbClr val="00FBFF"/>
                </a:solidFill>
              </a:rPr>
              <a:t> Mahadevan</a:t>
            </a:r>
          </a:p>
          <a:p>
            <a:pPr algn="ctr"/>
            <a:r>
              <a:rPr lang="en-US" sz="2000" dirty="0">
                <a:solidFill>
                  <a:srgbClr val="00FBFF"/>
                </a:solidFill>
              </a:rPr>
              <a:t>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95354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40" y="182454"/>
            <a:ext cx="11216640" cy="803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rapid rotator </a:t>
            </a:r>
            <a:r>
              <a:rPr lang="en-US" sz="3600" dirty="0" err="1">
                <a:solidFill>
                  <a:srgbClr val="FFFF00"/>
                </a:solidFill>
              </a:rPr>
              <a:t>vsin</a:t>
            </a:r>
            <a:r>
              <a:rPr lang="en-US" sz="3600" dirty="0">
                <a:solidFill>
                  <a:srgbClr val="FFFF00"/>
                </a:solidFill>
              </a:rPr>
              <a:t>(</a:t>
            </a:r>
            <a:r>
              <a:rPr lang="en-US" sz="3600" i="1" dirty="0" err="1">
                <a:solidFill>
                  <a:srgbClr val="FFFF00"/>
                </a:solidFill>
              </a:rPr>
              <a:t>i</a:t>
            </a:r>
            <a:r>
              <a:rPr lang="en-US" sz="3600" dirty="0">
                <a:solidFill>
                  <a:srgbClr val="FFFF00"/>
                </a:solidFill>
              </a:rPr>
              <a:t>) values derived with synthetic spectra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DD079-4AD0-C3CE-9D88-11335E460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13" y="1112603"/>
            <a:ext cx="5120287" cy="421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D08ECB-9BF7-2B69-CB5C-DCCD65A3DB8A}"/>
              </a:ext>
            </a:extLst>
          </p:cNvPr>
          <p:cNvSpPr txBox="1"/>
          <p:nvPr/>
        </p:nvSpPr>
        <p:spPr>
          <a:xfrm>
            <a:off x="2588330" y="5640754"/>
            <a:ext cx="29667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line profile half-widths for ”non-spinning” red giants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817B6E-F712-D10C-044E-2864FD0BDFD6}"/>
              </a:ext>
            </a:extLst>
          </p:cNvPr>
          <p:cNvCxnSpPr>
            <a:cxnSpLocks/>
          </p:cNvCxnSpPr>
          <p:nvPr/>
        </p:nvCxnSpPr>
        <p:spPr>
          <a:xfrm flipV="1">
            <a:off x="3840480" y="4176150"/>
            <a:ext cx="607129" cy="150329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4CAECC5-32A7-FD38-3D26-7A006957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448" y="2563130"/>
            <a:ext cx="3339513" cy="28845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C78974-058B-67D8-93A6-EC6A7D316EC4}"/>
              </a:ext>
            </a:extLst>
          </p:cNvPr>
          <p:cNvSpPr txBox="1"/>
          <p:nvPr/>
        </p:nvSpPr>
        <p:spPr>
          <a:xfrm>
            <a:off x="7099423" y="1544320"/>
            <a:ext cx="3423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EA46"/>
                </a:solidFill>
              </a:rPr>
              <a:t>they match well the scattered rotational velocities found in the literature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20355C-1F11-055A-70B6-96038DF099B5}"/>
              </a:ext>
            </a:extLst>
          </p:cNvPr>
          <p:cNvSpPr txBox="1"/>
          <p:nvPr/>
        </p:nvSpPr>
        <p:spPr>
          <a:xfrm>
            <a:off x="7141448" y="5456087"/>
            <a:ext cx="342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EA46"/>
                </a:solidFill>
              </a:rPr>
              <a:t>the literature values are not well controlled!</a:t>
            </a:r>
          </a:p>
        </p:txBody>
      </p:sp>
    </p:spTree>
    <p:extLst>
      <p:ext uri="{BB962C8B-B14F-4D97-AF65-F5344CB8AC3E}">
        <p14:creationId xmlns:p14="http://schemas.microsoft.com/office/powerpoint/2010/main" val="374747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BD9A78D-3FEC-5092-9F63-F2646E8F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34" y="1674170"/>
            <a:ext cx="5278218" cy="4297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1" y="102623"/>
            <a:ext cx="9966960" cy="6419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Li-rich stars are mostly clump (red horizontal branch)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582B7-EAF6-B01D-F061-46936500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" y="1159361"/>
            <a:ext cx="3655621" cy="4784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5D8D8-3D4B-EB9D-DE3F-343609273286}"/>
              </a:ext>
            </a:extLst>
          </p:cNvPr>
          <p:cNvSpPr txBox="1"/>
          <p:nvPr/>
        </p:nvSpPr>
        <p:spPr>
          <a:xfrm>
            <a:off x="2100131" y="5943600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Magrini+2021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9BADC-C590-E200-1B35-3DB333BDF0D2}"/>
              </a:ext>
            </a:extLst>
          </p:cNvPr>
          <p:cNvSpPr txBox="1"/>
          <p:nvPr/>
        </p:nvSpPr>
        <p:spPr>
          <a:xfrm>
            <a:off x="3715570" y="290866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Li-rich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F7D657-5D7C-7192-6979-9AD572146F0D}"/>
              </a:ext>
            </a:extLst>
          </p:cNvPr>
          <p:cNvCxnSpPr>
            <a:cxnSpLocks/>
          </p:cNvCxnSpPr>
          <p:nvPr/>
        </p:nvCxnSpPr>
        <p:spPr>
          <a:xfrm flipH="1" flipV="1">
            <a:off x="3264902" y="2144807"/>
            <a:ext cx="667018" cy="820462"/>
          </a:xfrm>
          <a:prstGeom prst="straightConnector1">
            <a:avLst/>
          </a:prstGeom>
          <a:ln w="349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E6E78A-40BE-2BDD-4233-1E915C446937}"/>
              </a:ext>
            </a:extLst>
          </p:cNvPr>
          <p:cNvCxnSpPr>
            <a:cxnSpLocks/>
          </p:cNvCxnSpPr>
          <p:nvPr/>
        </p:nvCxnSpPr>
        <p:spPr>
          <a:xfrm flipH="1">
            <a:off x="3030582" y="3157978"/>
            <a:ext cx="770709" cy="1152766"/>
          </a:xfrm>
          <a:prstGeom prst="straightConnector1">
            <a:avLst/>
          </a:prstGeom>
          <a:ln w="349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D44AA3D-6ECB-F2CB-005F-6AC53686D5BC}"/>
              </a:ext>
            </a:extLst>
          </p:cNvPr>
          <p:cNvSpPr txBox="1"/>
          <p:nvPr/>
        </p:nvSpPr>
        <p:spPr>
          <a:xfrm>
            <a:off x="1490950" y="750840"/>
            <a:ext cx="21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FBFF"/>
                </a:solidFill>
              </a:rPr>
              <a:t>in the literature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D28006-155F-B6E8-1DED-C4881A2DDD0C}"/>
              </a:ext>
            </a:extLst>
          </p:cNvPr>
          <p:cNvSpPr txBox="1"/>
          <p:nvPr/>
        </p:nvSpPr>
        <p:spPr>
          <a:xfrm>
            <a:off x="7136749" y="1212505"/>
            <a:ext cx="303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FBFF"/>
                </a:solidFill>
              </a:rPr>
              <a:t>and in our own sample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A20909-41B9-4FDE-D24D-7BAC74618F0A}"/>
              </a:ext>
            </a:extLst>
          </p:cNvPr>
          <p:cNvSpPr txBox="1"/>
          <p:nvPr/>
        </p:nvSpPr>
        <p:spPr>
          <a:xfrm>
            <a:off x="9040861" y="5146819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Li-rich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374872-80F8-8059-5607-99052FFD9016}"/>
              </a:ext>
            </a:extLst>
          </p:cNvPr>
          <p:cNvCxnSpPr>
            <a:cxnSpLocks/>
          </p:cNvCxnSpPr>
          <p:nvPr/>
        </p:nvCxnSpPr>
        <p:spPr>
          <a:xfrm flipV="1">
            <a:off x="9360821" y="4953778"/>
            <a:ext cx="566949" cy="213361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03058E0-9483-55AD-DA18-0E9CB32C5D8D}"/>
              </a:ext>
            </a:extLst>
          </p:cNvPr>
          <p:cNvSpPr txBox="1"/>
          <p:nvPr/>
        </p:nvSpPr>
        <p:spPr>
          <a:xfrm>
            <a:off x="6496156" y="5971850"/>
            <a:ext cx="4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80% of Li-rich stars are in the clump/RHB box</a:t>
            </a:r>
          </a:p>
        </p:txBody>
      </p:sp>
    </p:spTree>
    <p:extLst>
      <p:ext uri="{BB962C8B-B14F-4D97-AF65-F5344CB8AC3E}">
        <p14:creationId xmlns:p14="http://schemas.microsoft.com/office/powerpoint/2010/main" val="272966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695" y="164360"/>
            <a:ext cx="10308136" cy="11687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some red giants show blue-shifted 10830 profiles … mass loss signature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915FE-C479-372A-56FA-42A08F36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95" y="2073408"/>
            <a:ext cx="2942284" cy="4620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EDFDF-4A6F-A23B-2C26-FC726E62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519" y="2511930"/>
            <a:ext cx="5411007" cy="37431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28DD9F-CD11-01AA-994E-14459D53247C}"/>
              </a:ext>
            </a:extLst>
          </p:cNvPr>
          <p:cNvCxnSpPr/>
          <p:nvPr/>
        </p:nvCxnSpPr>
        <p:spPr>
          <a:xfrm flipV="1">
            <a:off x="3068300" y="2129998"/>
            <a:ext cx="0" cy="42607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7CA4ED-8AAA-707C-E01D-5BA9883D2A00}"/>
              </a:ext>
            </a:extLst>
          </p:cNvPr>
          <p:cNvSpPr txBox="1"/>
          <p:nvPr/>
        </p:nvSpPr>
        <p:spPr>
          <a:xfrm>
            <a:off x="1488754" y="1455372"/>
            <a:ext cx="294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BFF"/>
                </a:solidFill>
              </a:rPr>
              <a:t>Arcturus has significant and variable blue-shifted 10380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473F8-4AFC-9720-B5F6-D7EBD99A8868}"/>
              </a:ext>
            </a:extLst>
          </p:cNvPr>
          <p:cNvSpPr txBox="1"/>
          <p:nvPr/>
        </p:nvSpPr>
        <p:spPr>
          <a:xfrm>
            <a:off x="5479781" y="1778537"/>
            <a:ext cx="48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FF4D"/>
                </a:solidFill>
              </a:rPr>
              <a:t>But Li-rich giants show no 10830 profile anomalies; no evidence for significant mass loss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A4FECF-9CBD-F969-013F-93786EB4B324}"/>
              </a:ext>
            </a:extLst>
          </p:cNvPr>
          <p:cNvCxnSpPr/>
          <p:nvPr/>
        </p:nvCxnSpPr>
        <p:spPr>
          <a:xfrm flipH="1">
            <a:off x="2765778" y="5260620"/>
            <a:ext cx="30252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2C128-BED0-04FD-6846-095D2CE46BED}"/>
              </a:ext>
            </a:extLst>
          </p:cNvPr>
          <p:cNvSpPr txBox="1"/>
          <p:nvPr/>
        </p:nvSpPr>
        <p:spPr>
          <a:xfrm>
            <a:off x="812800" y="3623733"/>
            <a:ext cx="18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E457F-BC35-12CD-328E-BCF91713CA1F}"/>
              </a:ext>
            </a:extLst>
          </p:cNvPr>
          <p:cNvSpPr txBox="1"/>
          <p:nvPr/>
        </p:nvSpPr>
        <p:spPr>
          <a:xfrm rot="16200000">
            <a:off x="311057" y="4106525"/>
            <a:ext cx="1702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O’Brien &amp; Lambert 1986</a:t>
            </a:r>
          </a:p>
        </p:txBody>
      </p:sp>
    </p:spTree>
    <p:extLst>
      <p:ext uri="{BB962C8B-B14F-4D97-AF65-F5344CB8AC3E}">
        <p14:creationId xmlns:p14="http://schemas.microsoft.com/office/powerpoint/2010/main" val="142359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" y="324694"/>
            <a:ext cx="5923280" cy="120946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what ISN’T the probable main cause: Galactic population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81F6-B18A-C2B3-CA81-EE15DC8B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405" y="377399"/>
            <a:ext cx="4474435" cy="6085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7665B-39D2-BEA7-5ED4-DC108129335D}"/>
              </a:ext>
            </a:extLst>
          </p:cNvPr>
          <p:cNvSpPr txBox="1"/>
          <p:nvPr/>
        </p:nvSpPr>
        <p:spPr>
          <a:xfrm>
            <a:off x="1397000" y="1697246"/>
            <a:ext cx="4119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0FF4A"/>
                </a:solidFill>
              </a:rPr>
              <a:t>Li-rich stars have essentially circular velocities in accord with the Sun’s motion</a:t>
            </a:r>
          </a:p>
          <a:p>
            <a:endParaRPr lang="en-US" dirty="0">
              <a:solidFill>
                <a:srgbClr val="50FF4A"/>
              </a:solidFill>
            </a:endParaRPr>
          </a:p>
          <a:p>
            <a:r>
              <a:rPr lang="en-US" dirty="0">
                <a:solidFill>
                  <a:srgbClr val="50FF4A"/>
                </a:solidFill>
              </a:rPr>
              <a:t>departures from this are if anything less than those of Li-poor stars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CFC4D-9646-7B5B-23EE-0608262E4A11}"/>
              </a:ext>
            </a:extLst>
          </p:cNvPr>
          <p:cNvSpPr txBox="1"/>
          <p:nvPr/>
        </p:nvSpPr>
        <p:spPr>
          <a:xfrm>
            <a:off x="1475740" y="3820686"/>
            <a:ext cx="4312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BFF"/>
                </a:solidFill>
              </a:rPr>
              <a:t>same story with a </a:t>
            </a:r>
            <a:r>
              <a:rPr lang="en-US" dirty="0" err="1">
                <a:solidFill>
                  <a:srgbClr val="00FBFF"/>
                </a:solidFill>
              </a:rPr>
              <a:t>Toomre</a:t>
            </a:r>
            <a:r>
              <a:rPr lang="en-US" dirty="0">
                <a:solidFill>
                  <a:srgbClr val="00FBFF"/>
                </a:solidFill>
              </a:rPr>
              <a:t> diagram</a:t>
            </a:r>
          </a:p>
          <a:p>
            <a:endParaRPr lang="en-US" dirty="0">
              <a:solidFill>
                <a:srgbClr val="00FBFF"/>
              </a:solidFill>
            </a:endParaRPr>
          </a:p>
          <a:p>
            <a:r>
              <a:rPr lang="en-US" dirty="0">
                <a:solidFill>
                  <a:srgbClr val="00FBFF"/>
                </a:solidFill>
              </a:rPr>
              <a:t>nearly all Li-rich stars have </a:t>
            </a:r>
            <a:r>
              <a:rPr lang="en-US" dirty="0" err="1">
                <a:solidFill>
                  <a:srgbClr val="00FBFF"/>
                </a:solidFill>
              </a:rPr>
              <a:t>V</a:t>
            </a:r>
            <a:r>
              <a:rPr lang="en-US" baseline="-25000" dirty="0" err="1">
                <a:solidFill>
                  <a:srgbClr val="00FBFF"/>
                </a:solidFill>
              </a:rPr>
              <a:t>total</a:t>
            </a:r>
            <a:r>
              <a:rPr lang="en-US" dirty="0">
                <a:solidFill>
                  <a:srgbClr val="00FBFF"/>
                </a:solidFill>
              </a:rPr>
              <a:t> &lt; 70 km/s, so most are kinematically thin disk</a:t>
            </a:r>
          </a:p>
          <a:p>
            <a:endParaRPr lang="en-US" dirty="0">
              <a:solidFill>
                <a:srgbClr val="00FBFF"/>
              </a:solidFill>
            </a:endParaRPr>
          </a:p>
          <a:p>
            <a:r>
              <a:rPr lang="en-US" dirty="0">
                <a:solidFill>
                  <a:srgbClr val="00FBFF"/>
                </a:solidFill>
              </a:rPr>
              <a:t>there are more Li-poor thick disk stars (higher </a:t>
            </a:r>
            <a:r>
              <a:rPr lang="en-US" dirty="0" err="1">
                <a:solidFill>
                  <a:srgbClr val="00FBFF"/>
                </a:solidFill>
              </a:rPr>
              <a:t>V</a:t>
            </a:r>
            <a:r>
              <a:rPr lang="en-US" baseline="-25000" dirty="0" err="1">
                <a:solidFill>
                  <a:srgbClr val="00FBFF"/>
                </a:solidFill>
              </a:rPr>
              <a:t>total</a:t>
            </a:r>
            <a:r>
              <a:rPr lang="en-US" dirty="0">
                <a:solidFill>
                  <a:srgbClr val="00FBFF"/>
                </a:solidFill>
              </a:rPr>
              <a:t>) than Li-rich stars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EB41347A-9F3B-F432-F717-FD31689E155A}"/>
              </a:ext>
            </a:extLst>
          </p:cNvPr>
          <p:cNvSpPr/>
          <p:nvPr/>
        </p:nvSpPr>
        <p:spPr>
          <a:xfrm rot="4578362">
            <a:off x="5904734" y="1358970"/>
            <a:ext cx="307340" cy="1806092"/>
          </a:xfrm>
          <a:prstGeom prst="upArrow">
            <a:avLst/>
          </a:prstGeom>
          <a:solidFill>
            <a:srgbClr val="49EA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9D7D515A-28CF-0537-D2D5-7DFB4627219C}"/>
              </a:ext>
            </a:extLst>
          </p:cNvPr>
          <p:cNvSpPr/>
          <p:nvPr/>
        </p:nvSpPr>
        <p:spPr>
          <a:xfrm rot="4784114">
            <a:off x="5647482" y="3781849"/>
            <a:ext cx="307340" cy="2318193"/>
          </a:xfrm>
          <a:prstGeom prst="upArrow">
            <a:avLst/>
          </a:prstGeom>
          <a:solidFill>
            <a:srgbClr val="00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what might be involved: binarity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6AEB3-BE0C-F498-AC77-64268514BC4E}"/>
              </a:ext>
            </a:extLst>
          </p:cNvPr>
          <p:cNvSpPr txBox="1"/>
          <p:nvPr/>
        </p:nvSpPr>
        <p:spPr>
          <a:xfrm>
            <a:off x="929640" y="1269998"/>
            <a:ext cx="4297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BFF"/>
                </a:solidFill>
              </a:rPr>
              <a:t>RUWE = </a:t>
            </a:r>
            <a:r>
              <a:rPr lang="en-US" i="1" dirty="0" err="1">
                <a:solidFill>
                  <a:srgbClr val="00FBFF"/>
                </a:solidFill>
              </a:rPr>
              <a:t>Renormalised</a:t>
            </a:r>
            <a:r>
              <a:rPr lang="en-US" i="1" dirty="0">
                <a:solidFill>
                  <a:srgbClr val="00FBFF"/>
                </a:solidFill>
              </a:rPr>
              <a:t> Unit Weight Error </a:t>
            </a:r>
            <a:r>
              <a:rPr lang="en-US" dirty="0">
                <a:solidFill>
                  <a:srgbClr val="00FBFF"/>
                </a:solidFill>
              </a:rPr>
              <a:t>from Gaia; assessment of how well a single star fits their astrometric data</a:t>
            </a:r>
          </a:p>
          <a:p>
            <a:endParaRPr lang="en-US" dirty="0">
              <a:solidFill>
                <a:srgbClr val="00FBFF"/>
              </a:solidFill>
            </a:endParaRPr>
          </a:p>
          <a:p>
            <a:r>
              <a:rPr lang="en-US" dirty="0">
                <a:solidFill>
                  <a:srgbClr val="00FBFF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</a:rPr>
              <a:t>RUWE &gt; 1.4 suggests binary motion?</a:t>
            </a:r>
          </a:p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gea.esac.esa.int</a:t>
            </a:r>
            <a:r>
              <a:rPr lang="en-US" sz="1200" dirty="0">
                <a:solidFill>
                  <a:schemeClr val="bg1"/>
                </a:solidFill>
              </a:rPr>
              <a:t>/archive/documentation/GDR2/</a:t>
            </a:r>
            <a:r>
              <a:rPr lang="en-US" sz="1200" dirty="0" err="1">
                <a:solidFill>
                  <a:schemeClr val="bg1"/>
                </a:solidFill>
              </a:rPr>
              <a:t>Gaia_archive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chap_datamodel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sec_dm_main_tables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ssec_dm_ruwe.html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9BC0C-6C0B-4F86-4C49-2DBF9CEF6329}"/>
              </a:ext>
            </a:extLst>
          </p:cNvPr>
          <p:cNvSpPr txBox="1"/>
          <p:nvPr/>
        </p:nvSpPr>
        <p:spPr>
          <a:xfrm>
            <a:off x="860454" y="3721022"/>
            <a:ext cx="49362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BFF"/>
                </a:solidFill>
              </a:rPr>
              <a:t>HGCA = </a:t>
            </a:r>
            <a:r>
              <a:rPr lang="en-US" i="1" dirty="0" err="1">
                <a:solidFill>
                  <a:srgbClr val="00FBFF"/>
                </a:solidFill>
              </a:rPr>
              <a:t>Hipparcos</a:t>
            </a:r>
            <a:r>
              <a:rPr lang="en-US" i="1" dirty="0">
                <a:solidFill>
                  <a:srgbClr val="00FBFF"/>
                </a:solidFill>
              </a:rPr>
              <a:t>-Gaia Catalog of Accelerations</a:t>
            </a:r>
            <a:r>
              <a:rPr lang="en-US" dirty="0">
                <a:solidFill>
                  <a:srgbClr val="00FBFF"/>
                </a:solidFill>
              </a:rPr>
              <a:t>; did something change a star’s proper motion between </a:t>
            </a:r>
            <a:r>
              <a:rPr lang="en-US" dirty="0" err="1">
                <a:solidFill>
                  <a:srgbClr val="00FBFF"/>
                </a:solidFill>
              </a:rPr>
              <a:t>Hipparcos</a:t>
            </a:r>
            <a:r>
              <a:rPr lang="en-US" dirty="0">
                <a:solidFill>
                  <a:srgbClr val="00FBFF"/>
                </a:solidFill>
              </a:rPr>
              <a:t> &amp; Gaia?</a:t>
            </a:r>
          </a:p>
          <a:p>
            <a:endParaRPr lang="en-US" dirty="0">
              <a:solidFill>
                <a:srgbClr val="00FBFF"/>
              </a:solidFill>
            </a:endParaRPr>
          </a:p>
          <a:p>
            <a:r>
              <a:rPr lang="en-US" dirty="0">
                <a:solidFill>
                  <a:srgbClr val="00FBFF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</a:rPr>
              <a:t>HGCA &gt; 3 suggests binary motion?</a:t>
            </a:r>
          </a:p>
          <a:p>
            <a:r>
              <a:rPr lang="en-US" sz="1200" dirty="0">
                <a:solidFill>
                  <a:schemeClr val="bg1"/>
                </a:solidFill>
              </a:rPr>
              <a:t>Brandt+ 2021;</a:t>
            </a:r>
          </a:p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ui.adsabs.harvard.edu</a:t>
            </a:r>
            <a:r>
              <a:rPr lang="en-US" sz="1200" dirty="0">
                <a:solidFill>
                  <a:schemeClr val="bg1"/>
                </a:solidFill>
              </a:rPr>
              <a:t>/abs/2021ApJS..254...42B/abstract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C14FE-D00C-BAA8-57BA-4764D6CD32AE}"/>
              </a:ext>
            </a:extLst>
          </p:cNvPr>
          <p:cNvSpPr txBox="1"/>
          <p:nvPr/>
        </p:nvSpPr>
        <p:spPr>
          <a:xfrm>
            <a:off x="4162213" y="5860245"/>
            <a:ext cx="7008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B605"/>
                </a:solidFill>
              </a:rPr>
              <a:t>He-strong stars have a higher binary fraction than He-weak stars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6A189-5A5B-E865-7438-D9DC9F4B9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724" y="1186498"/>
            <a:ext cx="4780965" cy="467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expressing as binarity probability distributions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F02F3-DFB0-7A6F-FBA0-9A220BC8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46" y="943582"/>
            <a:ext cx="6159721" cy="4729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0C2AA-69C4-4E04-6495-A3FB31336CE9}"/>
              </a:ext>
            </a:extLst>
          </p:cNvPr>
          <p:cNvSpPr txBox="1"/>
          <p:nvPr/>
        </p:nvSpPr>
        <p:spPr>
          <a:xfrm>
            <a:off x="3228621" y="5706479"/>
            <a:ext cx="520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BFF"/>
                </a:solidFill>
              </a:rPr>
              <a:t>maybe double/triple the binary rate for Li-rich stars?</a:t>
            </a:r>
          </a:p>
        </p:txBody>
      </p:sp>
    </p:spTree>
    <p:extLst>
      <p:ext uri="{BB962C8B-B14F-4D97-AF65-F5344CB8AC3E}">
        <p14:creationId xmlns:p14="http://schemas.microsoft.com/office/powerpoint/2010/main" val="417362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1DC1AE-D055-1538-221C-8609CA1C7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9" y="0"/>
            <a:ext cx="5511756" cy="375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9356" y="121494"/>
            <a:ext cx="9611360" cy="61888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more promising:  association with clump/RHB “youth”?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BB7FC-07FB-DE83-B33D-F312F77A0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106" y="4003040"/>
            <a:ext cx="3195283" cy="2317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18A2D5-4265-3D0C-A267-C143337A6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106" y="817075"/>
            <a:ext cx="3195283" cy="3109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387C55-DFD5-B53D-1872-82B600905910}"/>
              </a:ext>
            </a:extLst>
          </p:cNvPr>
          <p:cNvSpPr txBox="1"/>
          <p:nvPr/>
        </p:nvSpPr>
        <p:spPr>
          <a:xfrm rot="16200000">
            <a:off x="10496508" y="3810805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Singh+ 2021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7BBC06-CB0A-7CEF-E0F0-EFB2C82E7606}"/>
              </a:ext>
            </a:extLst>
          </p:cNvPr>
          <p:cNvSpPr txBox="1"/>
          <p:nvPr/>
        </p:nvSpPr>
        <p:spPr>
          <a:xfrm>
            <a:off x="834030" y="4134131"/>
            <a:ext cx="63691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BFF"/>
                </a:solidFill>
              </a:rPr>
              <a:t>asteroseismology of Kepler field yields period spacings </a:t>
            </a:r>
            <a:r>
              <a:rPr lang="en-US" dirty="0" err="1">
                <a:solidFill>
                  <a:srgbClr val="00FBFF"/>
                </a:solidFill>
              </a:rPr>
              <a:t>Δ</a:t>
            </a:r>
            <a:r>
              <a:rPr lang="en-US" dirty="0">
                <a:solidFill>
                  <a:srgbClr val="00FBFF"/>
                </a:solidFill>
              </a:rPr>
              <a:t>𝚷</a:t>
            </a:r>
          </a:p>
          <a:p>
            <a:endParaRPr lang="en-US" dirty="0">
              <a:solidFill>
                <a:srgbClr val="00FBFF"/>
              </a:solidFill>
            </a:endParaRPr>
          </a:p>
          <a:p>
            <a:r>
              <a:rPr lang="en-US" dirty="0">
                <a:solidFill>
                  <a:srgbClr val="00FBFF"/>
                </a:solidFill>
              </a:rPr>
              <a:t>which relate to evolutionary states and approximate timelines</a:t>
            </a:r>
          </a:p>
          <a:p>
            <a:endParaRPr lang="en-US" dirty="0">
              <a:solidFill>
                <a:srgbClr val="00FBFF"/>
              </a:solidFill>
            </a:endParaRPr>
          </a:p>
          <a:p>
            <a:r>
              <a:rPr lang="en-US" dirty="0">
                <a:solidFill>
                  <a:srgbClr val="00FBFF"/>
                </a:solidFill>
              </a:rPr>
              <a:t>Singh+2021 show that Li-rich stars are mostly ”young” clump stars</a:t>
            </a:r>
          </a:p>
          <a:p>
            <a:endParaRPr lang="en-US" dirty="0">
              <a:solidFill>
                <a:srgbClr val="00FBFF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We are observing Kepler red giants with HPF this summer</a:t>
            </a:r>
          </a:p>
        </p:txBody>
      </p:sp>
    </p:spTree>
    <p:extLst>
      <p:ext uri="{BB962C8B-B14F-4D97-AF65-F5344CB8AC3E}">
        <p14:creationId xmlns:p14="http://schemas.microsoft.com/office/powerpoint/2010/main" val="374656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5F4A9-1115-5954-6C65-2253F0A7E51F}"/>
              </a:ext>
            </a:extLst>
          </p:cNvPr>
          <p:cNvSpPr txBox="1"/>
          <p:nvPr/>
        </p:nvSpPr>
        <p:spPr>
          <a:xfrm>
            <a:off x="1817511" y="1230488"/>
            <a:ext cx="847187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an accidental discovery of He I 10830Å in a Li-rich red giant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a semi-blind survey of He absorption in a variety of giants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almost all Li-poor stars have very weak 10830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more than half of Li-rich stars have strong 10830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most Li-rich giants are clump and horizontal branch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more suspected binaries among Li-rich stars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stay tuned:  a Kepler region survey is underway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FBFF"/>
                </a:solidFill>
              </a:rPr>
              <a:t>Thanks for the opportunity to share this work with you!</a:t>
            </a:r>
          </a:p>
        </p:txBody>
      </p:sp>
    </p:spTree>
    <p:extLst>
      <p:ext uri="{BB962C8B-B14F-4D97-AF65-F5344CB8AC3E}">
        <p14:creationId xmlns:p14="http://schemas.microsoft.com/office/powerpoint/2010/main" val="516487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fred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98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fred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2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032" y="18614"/>
            <a:ext cx="9700054" cy="85177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George Wallerstein discovered the 1</a:t>
            </a:r>
            <a:r>
              <a:rPr lang="en-US" sz="3600" baseline="30000" dirty="0">
                <a:solidFill>
                  <a:srgbClr val="FFFF00"/>
                </a:solidFill>
              </a:rPr>
              <a:t>st</a:t>
            </a:r>
            <a:r>
              <a:rPr lang="en-US" sz="3600" dirty="0">
                <a:solidFill>
                  <a:srgbClr val="FFFF00"/>
                </a:solidFill>
              </a:rPr>
              <a:t> Li Red Giant</a:t>
            </a:r>
          </a:p>
        </p:txBody>
      </p:sp>
      <p:pic>
        <p:nvPicPr>
          <p:cNvPr id="3" name="Picture 2" descr="wall82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3" y="897327"/>
            <a:ext cx="3245618" cy="3629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4979" y="89732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μ Leo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6156" y="3664251"/>
            <a:ext cx="122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HD 112127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8007" y="5633432"/>
            <a:ext cx="7619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baseline="30000" dirty="0">
                <a:solidFill>
                  <a:srgbClr val="FFFF00"/>
                </a:solidFill>
              </a:rPr>
              <a:t>“Such putative planetary systems, however, might be good candidates for the search for extraterrestrial intelligence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baseline="30000" dirty="0">
                <a:solidFill>
                  <a:srgbClr val="FFFF00"/>
                </a:solidFill>
              </a:rPr>
              <a:t>because the inhabitants of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baseline="30000" dirty="0">
                <a:solidFill>
                  <a:srgbClr val="FFFF00"/>
                </a:solidFill>
              </a:rPr>
              <a:t>their outer planets might be screaming for help as they watch their inner planets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baseline="30000" dirty="0">
                <a:solidFill>
                  <a:srgbClr val="FFFF00"/>
                </a:solidFill>
              </a:rPr>
              <a:t>disappear into their central star.”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3622" y="4535016"/>
            <a:ext cx="783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FFFFF"/>
                </a:solidFill>
              </a:rPr>
              <a:t>2 prominent explanations:  (1) convective dredge-up of freshly made Li from the interior; (2) swallowing  of an inner terrestrial planet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5864" y="5219445"/>
            <a:ext cx="7217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 </a:t>
            </a:r>
            <a:r>
              <a:rPr lang="en-US" sz="2000" i="1" dirty="0">
                <a:solidFill>
                  <a:schemeClr val="bg1"/>
                </a:solidFill>
              </a:rPr>
              <a:t>hated</a:t>
            </a:r>
            <a:r>
              <a:rPr lang="en-US" sz="2000" dirty="0">
                <a:solidFill>
                  <a:schemeClr val="bg1"/>
                </a:solidFill>
              </a:rPr>
              <a:t> the planet-swallowing idea ... so the last line of the paper: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8891878" y="2497668"/>
            <a:ext cx="2794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</a:rPr>
              <a:t>Wallerstein</a:t>
            </a:r>
            <a:r>
              <a:rPr lang="en-US" sz="1200" dirty="0">
                <a:solidFill>
                  <a:srgbClr val="FFFFFF"/>
                </a:solidFill>
              </a:rPr>
              <a:t> &amp; Sneden 1982, </a:t>
            </a:r>
            <a:r>
              <a:rPr lang="en-US" sz="1200" dirty="0" err="1">
                <a:solidFill>
                  <a:srgbClr val="FFFFFF"/>
                </a:solidFill>
              </a:rPr>
              <a:t>ApJ</a:t>
            </a:r>
            <a:r>
              <a:rPr lang="en-US" sz="1200" dirty="0">
                <a:solidFill>
                  <a:srgbClr val="FFFFFF"/>
                </a:solidFill>
              </a:rPr>
              <a:t>, 255, 577</a:t>
            </a:r>
          </a:p>
        </p:txBody>
      </p:sp>
      <p:pic>
        <p:nvPicPr>
          <p:cNvPr id="12" name="Picture 11" descr="gwsketch.png">
            <a:extLst>
              <a:ext uri="{FF2B5EF4-FFF2-40B4-BE49-F238E27FC236}">
                <a16:creationId xmlns:a16="http://schemas.microsoft.com/office/drawing/2014/main" id="{E49BC20E-80D1-7BA7-9010-B8DDD9B2D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59" y="1036294"/>
            <a:ext cx="3245618" cy="33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fred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7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fred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07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fred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0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fred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3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fred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Why is this relevant 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EA26C-B6C0-BBC4-45E6-7A0E52677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1" y="2388319"/>
            <a:ext cx="2656132" cy="2081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A12DA-AE9D-20BA-2A2B-7F8D2B155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53" y="1270982"/>
            <a:ext cx="2987061" cy="2456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35048-E92D-68F9-26E5-C020F08FC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721" y="3864888"/>
            <a:ext cx="2798399" cy="26684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EBC47D-0394-61D9-04B7-82937D43C952}"/>
              </a:ext>
            </a:extLst>
          </p:cNvPr>
          <p:cNvSpPr txBox="1"/>
          <p:nvPr/>
        </p:nvSpPr>
        <p:spPr>
          <a:xfrm>
            <a:off x="797206" y="1270982"/>
            <a:ext cx="3165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FBFF"/>
                </a:solidFill>
              </a:rPr>
              <a:t>Maurizio has considered Li creation and destruction throughout his career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9F66A-B1AD-B655-5903-5D49CF4486E2}"/>
              </a:ext>
            </a:extLst>
          </p:cNvPr>
          <p:cNvSpPr txBox="1"/>
          <p:nvPr/>
        </p:nvSpPr>
        <p:spPr>
          <a:xfrm>
            <a:off x="614325" y="4711585"/>
            <a:ext cx="3348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FBFF"/>
                </a:solidFill>
              </a:rPr>
              <a:t>often with a view to understanding the sometimes very large Li abundances in C stars and similar AGB stars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9B157-C59C-0839-645B-652A2E61523A}"/>
              </a:ext>
            </a:extLst>
          </p:cNvPr>
          <p:cNvSpPr txBox="1"/>
          <p:nvPr/>
        </p:nvSpPr>
        <p:spPr>
          <a:xfrm>
            <a:off x="7305040" y="4342252"/>
            <a:ext cx="35465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>
                <a:solidFill>
                  <a:srgbClr val="FFFF00"/>
                </a:solidFill>
              </a:rPr>
              <a:t>Busso</a:t>
            </a:r>
            <a:r>
              <a:rPr lang="en-US" dirty="0">
                <a:solidFill>
                  <a:srgbClr val="FFFF00"/>
                </a:solidFill>
              </a:rPr>
              <a:t>+ 1995, </a:t>
            </a:r>
            <a:r>
              <a:rPr lang="en-US" dirty="0" err="1">
                <a:solidFill>
                  <a:srgbClr val="FFFF00"/>
                </a:solidFill>
              </a:rPr>
              <a:t>ApJ</a:t>
            </a:r>
            <a:r>
              <a:rPr lang="en-US" dirty="0">
                <a:solidFill>
                  <a:srgbClr val="FFFF00"/>
                </a:solidFill>
              </a:rPr>
              <a:t>, 446, 792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FF00"/>
                </a:solidFill>
              </a:rPr>
              <a:t>mostly concerned about AGB nucleosynthesis  &amp; mixing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FF00"/>
                </a:solidFill>
              </a:rPr>
              <a:t>considered the Li abundance issue with Ba stars (recipients of ejected AGB material</a:t>
            </a:r>
            <a:r>
              <a:rPr lang="en-US" dirty="0">
                <a:solidFill>
                  <a:srgbClr val="50FF4A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5118E-51D2-D647-01AC-59E0B3BFE507}"/>
              </a:ext>
            </a:extLst>
          </p:cNvPr>
          <p:cNvSpPr txBox="1"/>
          <p:nvPr/>
        </p:nvSpPr>
        <p:spPr>
          <a:xfrm>
            <a:off x="4317978" y="1290062"/>
            <a:ext cx="3546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dirty="0" err="1">
                <a:solidFill>
                  <a:srgbClr val="50FF4A"/>
                </a:solidFill>
              </a:rPr>
              <a:t>Palmerini</a:t>
            </a:r>
            <a:r>
              <a:rPr lang="en-US" dirty="0">
                <a:solidFill>
                  <a:srgbClr val="50FF4A"/>
                </a:solidFill>
              </a:rPr>
              <a:t>+ 2011, </a:t>
            </a:r>
            <a:r>
              <a:rPr lang="en-US" dirty="0" err="1">
                <a:solidFill>
                  <a:srgbClr val="50FF4A"/>
                </a:solidFill>
              </a:rPr>
              <a:t>ApJ</a:t>
            </a:r>
            <a:r>
              <a:rPr lang="en-US" dirty="0">
                <a:solidFill>
                  <a:srgbClr val="50FF4A"/>
                </a:solidFill>
              </a:rPr>
              <a:t>, 741, 26</a:t>
            </a:r>
          </a:p>
          <a:p>
            <a:pPr algn="r"/>
            <a:r>
              <a:rPr lang="en-US" dirty="0"/>
              <a:t>the constraints on extra-mixing </a:t>
            </a:r>
            <a:r>
              <a:rPr lang="en-US" dirty="0">
                <a:solidFill>
                  <a:srgbClr val="50FF4A"/>
                </a:solidFill>
              </a:rPr>
              <a:t>“phenomena previously derived from heavier nuclei … coupled to recent updates in stellar structure models  … are suitable to account for the observations of Li abundances below log </a:t>
            </a:r>
            <a:r>
              <a:rPr lang="el-GR" dirty="0">
                <a:solidFill>
                  <a:srgbClr val="50FF4A"/>
                </a:solidFill>
              </a:rPr>
              <a:t>ε(</a:t>
            </a:r>
            <a:r>
              <a:rPr lang="en-US" dirty="0">
                <a:solidFill>
                  <a:srgbClr val="50FF4A"/>
                </a:solidFill>
              </a:rPr>
              <a:t>Li) ≃ 1.5” </a:t>
            </a:r>
          </a:p>
        </p:txBody>
      </p:sp>
    </p:spTree>
    <p:extLst>
      <p:ext uri="{BB962C8B-B14F-4D97-AF65-F5344CB8AC3E}">
        <p14:creationId xmlns:p14="http://schemas.microsoft.com/office/powerpoint/2010/main" val="411615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774" y="253069"/>
            <a:ext cx="5442404" cy="10592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 1μ high-res study of red giants turned up a surprise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7ED41-4060-B77E-C08E-84E25641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910" y="1385142"/>
            <a:ext cx="5442404" cy="4203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851FF-E02E-5E04-10EA-4B339E087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54" y="4176486"/>
            <a:ext cx="1841157" cy="1845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2D3BF4-E0B2-DCF8-F509-AB30324C7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18" y="220190"/>
            <a:ext cx="1972234" cy="2263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8F369D-33B0-1E6B-8B6E-A287C8D28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80" y="2617748"/>
            <a:ext cx="2042528" cy="1424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C0C3CC-9A54-97D6-E190-2622278923A5}"/>
              </a:ext>
            </a:extLst>
          </p:cNvPr>
          <p:cNvSpPr txBox="1"/>
          <p:nvPr/>
        </p:nvSpPr>
        <p:spPr>
          <a:xfrm>
            <a:off x="2941188" y="921691"/>
            <a:ext cx="163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Hobby-Eberly 10m Telescope at McDonald Observatory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0F2B0-D40C-8B45-531E-5EC47C4F5EF7}"/>
              </a:ext>
            </a:extLst>
          </p:cNvPr>
          <p:cNvSpPr txBox="1"/>
          <p:nvPr/>
        </p:nvSpPr>
        <p:spPr>
          <a:xfrm>
            <a:off x="2993808" y="2587612"/>
            <a:ext cx="1800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Habitable Zone Planet Finder:</a:t>
            </a:r>
          </a:p>
          <a:p>
            <a:r>
              <a:rPr lang="en-US" dirty="0">
                <a:solidFill>
                  <a:schemeClr val="bg1"/>
                </a:solidFill>
              </a:rPr>
              <a:t>high-res spectra  in 0.85-1.25𝝻 range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BC343-8FCF-C851-F6B1-518D8C259918}"/>
              </a:ext>
            </a:extLst>
          </p:cNvPr>
          <p:cNvSpPr txBox="1"/>
          <p:nvPr/>
        </p:nvSpPr>
        <p:spPr>
          <a:xfrm>
            <a:off x="2850806" y="4499242"/>
            <a:ext cx="1800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Melike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Afşar</a:t>
            </a:r>
            <a:r>
              <a:rPr lang="en-US" dirty="0">
                <a:solidFill>
                  <a:schemeClr val="bg1"/>
                </a:solidFill>
              </a:rPr>
              <a:t>: exploring spectra of clump/RHB stars at 1μ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E71228-42C4-B262-6F19-54A231C3CB9C}"/>
              </a:ext>
            </a:extLst>
          </p:cNvPr>
          <p:cNvCxnSpPr>
            <a:cxnSpLocks/>
          </p:cNvCxnSpPr>
          <p:nvPr/>
        </p:nvCxnSpPr>
        <p:spPr>
          <a:xfrm>
            <a:off x="4445391" y="1652428"/>
            <a:ext cx="1283519" cy="8312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F5C7F7-BE7F-E4E3-BC27-733C671B5C05}"/>
              </a:ext>
            </a:extLst>
          </p:cNvPr>
          <p:cNvCxnSpPr>
            <a:cxnSpLocks/>
          </p:cNvCxnSpPr>
          <p:nvPr/>
        </p:nvCxnSpPr>
        <p:spPr>
          <a:xfrm flipV="1">
            <a:off x="4651229" y="2548117"/>
            <a:ext cx="1077681" cy="7847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7C1F3F-06FE-AB17-396D-B23D38522F37}"/>
              </a:ext>
            </a:extLst>
          </p:cNvPr>
          <p:cNvCxnSpPr>
            <a:cxnSpLocks/>
          </p:cNvCxnSpPr>
          <p:nvPr/>
        </p:nvCxnSpPr>
        <p:spPr>
          <a:xfrm flipV="1">
            <a:off x="4571634" y="2852757"/>
            <a:ext cx="1129140" cy="22455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9A5FAC-FE03-C43C-37D8-749FB6D2607D}"/>
              </a:ext>
            </a:extLst>
          </p:cNvPr>
          <p:cNvSpPr txBox="1"/>
          <p:nvPr/>
        </p:nvSpPr>
        <p:spPr>
          <a:xfrm>
            <a:off x="5543272" y="5628136"/>
            <a:ext cx="588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0FF4A"/>
                </a:solidFill>
              </a:rPr>
              <a:t>one of her targets was a rare Li-rich red giant</a:t>
            </a:r>
          </a:p>
        </p:txBody>
      </p:sp>
    </p:spTree>
    <p:extLst>
      <p:ext uri="{BB962C8B-B14F-4D97-AF65-F5344CB8AC3E}">
        <p14:creationId xmlns:p14="http://schemas.microsoft.com/office/powerpoint/2010/main" val="188715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This suggested a He I 𝜆10830 survey of Li-rich giants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61CC6-B2C2-CC7B-088F-9F208108F283}"/>
              </a:ext>
            </a:extLst>
          </p:cNvPr>
          <p:cNvSpPr txBox="1"/>
          <p:nvPr/>
        </p:nvSpPr>
        <p:spPr>
          <a:xfrm>
            <a:off x="1634848" y="1069145"/>
            <a:ext cx="88223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Li rich stars:  a heterogeneous sample from the literature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Li-poor stars:  surveys of Adamów+2014, Afşar+2018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HET/HPF (Mahadevan+2012,2014)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 ≡ 𝜆/</a:t>
            </a:r>
            <a:r>
              <a:rPr lang="en-US" sz="2400" dirty="0" err="1">
                <a:solidFill>
                  <a:schemeClr val="bg1"/>
                </a:solidFill>
              </a:rPr>
              <a:t>Δ</a:t>
            </a:r>
            <a:r>
              <a:rPr lang="en-US" sz="2400" dirty="0">
                <a:solidFill>
                  <a:schemeClr val="bg1"/>
                </a:solidFill>
              </a:rPr>
              <a:t>𝜆 ≃ 55,000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S/N ≃ 80 to &gt;200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reductions and analyses too boring for discussion here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b="1" i="1" dirty="0">
                <a:solidFill>
                  <a:srgbClr val="49EA46"/>
                </a:solidFill>
              </a:rPr>
              <a:t>a simple desired outcome:  the relation (?) between Li abundances and He I line strengths</a:t>
            </a:r>
          </a:p>
          <a:p>
            <a:endParaRPr lang="en-US" sz="2800" b="1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rgbClr val="00FBFF"/>
                </a:solidFill>
              </a:rPr>
              <a:t>our collaboration:  </a:t>
            </a:r>
          </a:p>
          <a:p>
            <a:pPr algn="ctr"/>
            <a:r>
              <a:rPr lang="en-US" sz="1400" b="1" dirty="0" err="1">
                <a:solidFill>
                  <a:srgbClr val="00FBFF"/>
                </a:solidFill>
              </a:rPr>
              <a:t>Melike</a:t>
            </a:r>
            <a:r>
              <a:rPr lang="en-US" sz="1400" b="1" dirty="0">
                <a:solidFill>
                  <a:srgbClr val="00FBFF"/>
                </a:solidFill>
              </a:rPr>
              <a:t> </a:t>
            </a:r>
            <a:r>
              <a:rPr lang="en-US" sz="1400" b="1" dirty="0" err="1">
                <a:solidFill>
                  <a:srgbClr val="00FBFF"/>
                </a:solidFill>
              </a:rPr>
              <a:t>Afşar</a:t>
            </a:r>
            <a:r>
              <a:rPr lang="en-US" sz="1400" b="1" dirty="0">
                <a:solidFill>
                  <a:srgbClr val="00FBFF"/>
                </a:solidFill>
              </a:rPr>
              <a:t>, Zeynep Bozkurt &amp; me, Monika </a:t>
            </a:r>
            <a:r>
              <a:rPr lang="en-US" sz="1400" b="1" dirty="0" err="1">
                <a:solidFill>
                  <a:srgbClr val="00FBFF"/>
                </a:solidFill>
              </a:rPr>
              <a:t>Adamów</a:t>
            </a:r>
            <a:r>
              <a:rPr lang="en-US" sz="1400" b="1" dirty="0">
                <a:solidFill>
                  <a:srgbClr val="00FBFF"/>
                </a:solidFill>
              </a:rPr>
              <a:t>, </a:t>
            </a:r>
            <a:r>
              <a:rPr lang="en-US" sz="1400" b="1" dirty="0" err="1">
                <a:solidFill>
                  <a:srgbClr val="00FBFF"/>
                </a:solidFill>
              </a:rPr>
              <a:t>Anohita</a:t>
            </a:r>
            <a:r>
              <a:rPr lang="en-US" sz="1400" b="1" dirty="0">
                <a:solidFill>
                  <a:srgbClr val="00FBFF"/>
                </a:solidFill>
              </a:rPr>
              <a:t> Mallick, </a:t>
            </a:r>
            <a:r>
              <a:rPr lang="en-US" sz="1400" b="1" dirty="0" err="1">
                <a:solidFill>
                  <a:srgbClr val="00FBFF"/>
                </a:solidFill>
              </a:rPr>
              <a:t>Bacham</a:t>
            </a:r>
            <a:r>
              <a:rPr lang="en-US" sz="1400" b="1" dirty="0">
                <a:solidFill>
                  <a:srgbClr val="00FBFF"/>
                </a:solidFill>
              </a:rPr>
              <a:t> E. Reddy, Steven </a:t>
            </a:r>
            <a:r>
              <a:rPr lang="en-US" sz="1400" b="1" dirty="0" err="1">
                <a:solidFill>
                  <a:srgbClr val="00FBFF"/>
                </a:solidFill>
              </a:rPr>
              <a:t>Janowiecki</a:t>
            </a:r>
            <a:r>
              <a:rPr lang="en-US" sz="1400" b="1" dirty="0">
                <a:solidFill>
                  <a:srgbClr val="00FBFF"/>
                </a:solidFill>
              </a:rPr>
              <a:t>, </a:t>
            </a:r>
          </a:p>
          <a:p>
            <a:pPr algn="ctr"/>
            <a:r>
              <a:rPr lang="en-US" sz="1400" b="1" dirty="0" err="1">
                <a:solidFill>
                  <a:srgbClr val="00FBFF"/>
                </a:solidFill>
              </a:rPr>
              <a:t>Suvrath</a:t>
            </a:r>
            <a:r>
              <a:rPr lang="en-US" sz="1400" b="1" dirty="0">
                <a:solidFill>
                  <a:srgbClr val="00FBFF"/>
                </a:solidFill>
              </a:rPr>
              <a:t> Mahadevan, Brendan Bowler, Keith Hawkins, Andrea Dupree, Joe </a:t>
            </a:r>
            <a:r>
              <a:rPr lang="en-US" sz="1400" b="1" dirty="0" err="1">
                <a:solidFill>
                  <a:srgbClr val="00FBFF"/>
                </a:solidFill>
              </a:rPr>
              <a:t>Ninan</a:t>
            </a:r>
            <a:r>
              <a:rPr lang="en-US" sz="1400" b="1" dirty="0">
                <a:solidFill>
                  <a:srgbClr val="00FBFF"/>
                </a:solidFill>
              </a:rPr>
              <a:t>, Neel Nagarajan, </a:t>
            </a:r>
          </a:p>
          <a:p>
            <a:pPr algn="ctr"/>
            <a:r>
              <a:rPr lang="en-US" sz="1400" b="1" dirty="0">
                <a:solidFill>
                  <a:srgbClr val="00FBFF"/>
                </a:solidFill>
              </a:rPr>
              <a:t>Gamze </a:t>
            </a:r>
            <a:r>
              <a:rPr lang="en-US" sz="1400" b="1" dirty="0" err="1">
                <a:solidFill>
                  <a:srgbClr val="00FBFF"/>
                </a:solidFill>
              </a:rPr>
              <a:t>Böcek</a:t>
            </a:r>
            <a:r>
              <a:rPr lang="en-US" sz="1400" b="1" dirty="0">
                <a:solidFill>
                  <a:srgbClr val="00FBFF"/>
                </a:solidFill>
              </a:rPr>
              <a:t> </a:t>
            </a:r>
            <a:r>
              <a:rPr lang="en-US" sz="1400" b="1" dirty="0" err="1">
                <a:solidFill>
                  <a:srgbClr val="00FBFF"/>
                </a:solidFill>
              </a:rPr>
              <a:t>Topcu</a:t>
            </a:r>
            <a:r>
              <a:rPr lang="en-US" sz="1400" b="1" dirty="0">
                <a:solidFill>
                  <a:srgbClr val="00FBFF"/>
                </a:solidFill>
              </a:rPr>
              <a:t>, Cynthia </a:t>
            </a:r>
            <a:r>
              <a:rPr lang="en-US" sz="1400" b="1" dirty="0" err="1">
                <a:solidFill>
                  <a:srgbClr val="00FBFF"/>
                </a:solidFill>
              </a:rPr>
              <a:t>Froning</a:t>
            </a:r>
            <a:r>
              <a:rPr lang="en-US" sz="1400" b="1" dirty="0">
                <a:solidFill>
                  <a:srgbClr val="00FBFF"/>
                </a:solidFill>
              </a:rPr>
              <a:t>, Chad Bender,  Ryan </a:t>
            </a:r>
            <a:r>
              <a:rPr lang="en-US" sz="1400" b="1" dirty="0" err="1">
                <a:solidFill>
                  <a:srgbClr val="00FBFF"/>
                </a:solidFill>
              </a:rPr>
              <a:t>Terrien</a:t>
            </a:r>
            <a:r>
              <a:rPr lang="en-US" sz="1400" b="1" dirty="0">
                <a:solidFill>
                  <a:srgbClr val="00FBFF"/>
                </a:solidFill>
              </a:rPr>
              <a:t>, Larry Ramsey, Karin Lind, Greg Mace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9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we included a variety of red giants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3E2A3-4FD2-C89C-ACEC-73A1ADD0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88" y="1213280"/>
            <a:ext cx="7134578" cy="4679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874DF1-DAD3-44AA-4A55-00CA8AA5FDB4}"/>
              </a:ext>
            </a:extLst>
          </p:cNvPr>
          <p:cNvSpPr txBox="1"/>
          <p:nvPr/>
        </p:nvSpPr>
        <p:spPr>
          <a:xfrm>
            <a:off x="8274755" y="1580441"/>
            <a:ext cx="278313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00FBFF"/>
                </a:solidFill>
              </a:rPr>
              <a:t>Li-rich and Li-poor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00FBFF"/>
                </a:solidFill>
              </a:rPr>
              <a:t>warm and cool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00FBFF"/>
                </a:solidFill>
              </a:rPr>
              <a:t>some are rotating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00FBFF"/>
                </a:solidFill>
              </a:rPr>
              <a:t>mostly disk pops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rgbClr val="00FBF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FF00"/>
                </a:solidFill>
              </a:rPr>
              <a:t>lots of other species: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FF00"/>
                </a:solidFill>
              </a:rPr>
              <a:t>Na, Si, Ca, Fe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2F3F1-AF8A-73E9-F5E3-33D0E6184949}"/>
              </a:ext>
            </a:extLst>
          </p:cNvPr>
          <p:cNvCxnSpPr/>
          <p:nvPr/>
        </p:nvCxnSpPr>
        <p:spPr>
          <a:xfrm>
            <a:off x="5091289" y="5046133"/>
            <a:ext cx="0" cy="2483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F13DBB-B6E9-3A93-90CB-04EFF9EC4670}"/>
              </a:ext>
            </a:extLst>
          </p:cNvPr>
          <p:cNvCxnSpPr>
            <a:cxnSpLocks/>
          </p:cNvCxnSpPr>
          <p:nvPr/>
        </p:nvCxnSpPr>
        <p:spPr>
          <a:xfrm flipV="1">
            <a:off x="5091289" y="5105400"/>
            <a:ext cx="687211" cy="1890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DB0DBF-42EB-E919-5F10-DB0AD7C7B8BF}"/>
              </a:ext>
            </a:extLst>
          </p:cNvPr>
          <p:cNvCxnSpPr/>
          <p:nvPr/>
        </p:nvCxnSpPr>
        <p:spPr>
          <a:xfrm>
            <a:off x="3370439" y="4944533"/>
            <a:ext cx="0" cy="2483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6496F1-2B75-5C8F-9F5E-46FEFF4888EA}"/>
              </a:ext>
            </a:extLst>
          </p:cNvPr>
          <p:cNvCxnSpPr>
            <a:cxnSpLocks/>
          </p:cNvCxnSpPr>
          <p:nvPr/>
        </p:nvCxnSpPr>
        <p:spPr>
          <a:xfrm flipV="1">
            <a:off x="3375377" y="5004506"/>
            <a:ext cx="687211" cy="1890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AB9B03-32F5-21B7-4A23-3CA3C699010D}"/>
              </a:ext>
            </a:extLst>
          </p:cNvPr>
          <p:cNvSpPr txBox="1"/>
          <p:nvPr/>
        </p:nvSpPr>
        <p:spPr>
          <a:xfrm>
            <a:off x="5037338" y="5010856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AE39B-B85F-4556-FD88-0D14C9B98C2D}"/>
              </a:ext>
            </a:extLst>
          </p:cNvPr>
          <p:cNvSpPr txBox="1"/>
          <p:nvPr/>
        </p:nvSpPr>
        <p:spPr>
          <a:xfrm>
            <a:off x="3311171" y="4919133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0041C0-6F0B-4D51-97C2-B7DB75BF5CD4}"/>
              </a:ext>
            </a:extLst>
          </p:cNvPr>
          <p:cNvCxnSpPr>
            <a:cxnSpLocks/>
          </p:cNvCxnSpPr>
          <p:nvPr/>
        </p:nvCxnSpPr>
        <p:spPr>
          <a:xfrm flipV="1">
            <a:off x="2015393" y="1332089"/>
            <a:ext cx="0" cy="4034366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52BF74-23BE-0C63-C8C8-76A322E87E66}"/>
              </a:ext>
            </a:extLst>
          </p:cNvPr>
          <p:cNvSpPr txBox="1"/>
          <p:nvPr/>
        </p:nvSpPr>
        <p:spPr>
          <a:xfrm>
            <a:off x="6594789" y="1289756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 I 10830</a:t>
            </a:r>
          </a:p>
        </p:txBody>
      </p:sp>
    </p:spTree>
    <p:extLst>
      <p:ext uri="{BB962C8B-B14F-4D97-AF65-F5344CB8AC3E}">
        <p14:creationId xmlns:p14="http://schemas.microsoft.com/office/powerpoint/2010/main" val="307935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Just a little of the analytical details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97957-E3E3-28C0-D403-DE491FC72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235668"/>
            <a:ext cx="6532880" cy="3982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87F24-0697-ADC1-EF44-B96BC6481696}"/>
              </a:ext>
            </a:extLst>
          </p:cNvPr>
          <p:cNvSpPr txBox="1"/>
          <p:nvPr/>
        </p:nvSpPr>
        <p:spPr>
          <a:xfrm>
            <a:off x="7985760" y="1298938"/>
            <a:ext cx="35661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FBFF"/>
                </a:solidFill>
              </a:rPr>
              <a:t>raw spectra are a mess, with need to excise night sky OH emission and H</a:t>
            </a:r>
            <a:r>
              <a:rPr lang="en-US" baseline="-25000" dirty="0">
                <a:solidFill>
                  <a:srgbClr val="00FBFF"/>
                </a:solidFill>
              </a:rPr>
              <a:t>2</a:t>
            </a:r>
            <a:r>
              <a:rPr lang="en-US" dirty="0">
                <a:solidFill>
                  <a:srgbClr val="00FBFF"/>
                </a:solidFill>
              </a:rPr>
              <a:t>O telluric absorption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FBFF"/>
                </a:solidFill>
              </a:rPr>
              <a:t>resulting stellar spectrum sometimes has major </a:t>
            </a:r>
            <a:r>
              <a:rPr lang="en-US" i="1" dirty="0" err="1">
                <a:solidFill>
                  <a:srgbClr val="00FBFF"/>
                </a:solidFill>
              </a:rPr>
              <a:t>photospheric</a:t>
            </a:r>
            <a:r>
              <a:rPr lang="en-US" dirty="0">
                <a:solidFill>
                  <a:srgbClr val="00FBFF"/>
                </a:solidFill>
              </a:rPr>
              <a:t> contaminants crowding the </a:t>
            </a:r>
            <a:r>
              <a:rPr lang="en-US" i="1" dirty="0" err="1">
                <a:solidFill>
                  <a:srgbClr val="00FBFF"/>
                </a:solidFill>
              </a:rPr>
              <a:t>chromospheric</a:t>
            </a:r>
            <a:r>
              <a:rPr lang="en-US" dirty="0">
                <a:solidFill>
                  <a:srgbClr val="00FBFF"/>
                </a:solidFill>
              </a:rPr>
              <a:t> he I 𝜆10830 very broad line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FBFF"/>
                </a:solidFill>
              </a:rPr>
              <a:t>this is a real problem for rapid rotators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FBFF"/>
                </a:solidFill>
              </a:rPr>
              <a:t>we construct synthetic </a:t>
            </a:r>
            <a:r>
              <a:rPr lang="en-US" i="1" dirty="0" err="1">
                <a:solidFill>
                  <a:srgbClr val="00FBFF"/>
                </a:solidFill>
              </a:rPr>
              <a:t>photospheric</a:t>
            </a:r>
            <a:r>
              <a:rPr lang="en-US" dirty="0">
                <a:solidFill>
                  <a:srgbClr val="00FBFF"/>
                </a:solidFill>
              </a:rPr>
              <a:t> spectra to match and divide out that part of the total, leaving only 𝜆10830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FA3B4E-913B-8F39-02F0-8D8E3F8363A2}"/>
              </a:ext>
            </a:extLst>
          </p:cNvPr>
          <p:cNvCxnSpPr/>
          <p:nvPr/>
        </p:nvCxnSpPr>
        <p:spPr>
          <a:xfrm flipH="1" flipV="1">
            <a:off x="5496560" y="2357120"/>
            <a:ext cx="2418080" cy="1554480"/>
          </a:xfrm>
          <a:prstGeom prst="straightConnector1">
            <a:avLst/>
          </a:prstGeom>
          <a:ln w="50800">
            <a:solidFill>
              <a:srgbClr val="00FB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F96097-D475-4B18-AAC3-C957DFBF16AD}"/>
              </a:ext>
            </a:extLst>
          </p:cNvPr>
          <p:cNvCxnSpPr>
            <a:cxnSpLocks/>
          </p:cNvCxnSpPr>
          <p:nvPr/>
        </p:nvCxnSpPr>
        <p:spPr>
          <a:xfrm flipH="1" flipV="1">
            <a:off x="5496560" y="4521200"/>
            <a:ext cx="2489200" cy="569344"/>
          </a:xfrm>
          <a:prstGeom prst="straightConnector1">
            <a:avLst/>
          </a:prstGeom>
          <a:ln w="50800">
            <a:solidFill>
              <a:srgbClr val="00FB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E4156A4-7A11-A726-DB08-D56251D3301C}"/>
              </a:ext>
            </a:extLst>
          </p:cNvPr>
          <p:cNvSpPr txBox="1"/>
          <p:nvPr/>
        </p:nvSpPr>
        <p:spPr>
          <a:xfrm>
            <a:off x="1259840" y="5376978"/>
            <a:ext cx="608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This process is purely empirical!  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We desire “good enough” equivalent widths of 𝜆10830 </a:t>
            </a:r>
          </a:p>
        </p:txBody>
      </p:sp>
    </p:spTree>
    <p:extLst>
      <p:ext uri="{BB962C8B-B14F-4D97-AF65-F5344CB8AC3E}">
        <p14:creationId xmlns:p14="http://schemas.microsoft.com/office/powerpoint/2010/main" val="102459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773" y="324694"/>
            <a:ext cx="3890267" cy="260138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The main result: 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He I 𝜆10830 often accompanies large Li abundances in red giants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1E778-0A9E-7CC4-5D88-13724B3D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305" y="485889"/>
            <a:ext cx="5955785" cy="5273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F4709-CE88-A401-D40C-4847444086B8}"/>
              </a:ext>
            </a:extLst>
          </p:cNvPr>
          <p:cNvSpPr txBox="1"/>
          <p:nvPr/>
        </p:nvSpPr>
        <p:spPr>
          <a:xfrm>
            <a:off x="620773" y="3122414"/>
            <a:ext cx="4077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B605"/>
                </a:solidFill>
              </a:rPr>
              <a:t>horizontal lavender bar splits Li-rich from Li-poor (normal) stars … near to the “traditional” dividing line</a:t>
            </a:r>
          </a:p>
          <a:p>
            <a:endParaRPr lang="en-US" dirty="0">
              <a:solidFill>
                <a:srgbClr val="FFB605"/>
              </a:solidFill>
            </a:endParaRPr>
          </a:p>
          <a:p>
            <a:r>
              <a:rPr lang="en-US" dirty="0">
                <a:solidFill>
                  <a:srgbClr val="FFB605"/>
                </a:solidFill>
              </a:rPr>
              <a:t>vertical bar separates weak from strong 𝜆10830 absorption lines … this is purely empirical</a:t>
            </a:r>
          </a:p>
          <a:p>
            <a:endParaRPr lang="en-US" dirty="0">
              <a:solidFill>
                <a:srgbClr val="FFB605"/>
              </a:solidFill>
            </a:endParaRPr>
          </a:p>
          <a:p>
            <a:r>
              <a:rPr lang="en-US" dirty="0">
                <a:solidFill>
                  <a:srgbClr val="FFB605"/>
                </a:solidFill>
              </a:rPr>
              <a:t>note the many rapid rotators in the </a:t>
            </a:r>
          </a:p>
          <a:p>
            <a:r>
              <a:rPr lang="en-US" dirty="0">
                <a:solidFill>
                  <a:srgbClr val="FFB605"/>
                </a:solidFill>
              </a:rPr>
              <a:t>Li-rich, big 𝜆10830 quadrant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B2736-FACA-38D4-4BBF-0E1CED618823}"/>
              </a:ext>
            </a:extLst>
          </p:cNvPr>
          <p:cNvSpPr txBox="1"/>
          <p:nvPr/>
        </p:nvSpPr>
        <p:spPr>
          <a:xfrm>
            <a:off x="3019509" y="6002779"/>
            <a:ext cx="298306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log(</a:t>
            </a:r>
            <a:r>
              <a:rPr lang="en-US" b="1" dirty="0" err="1"/>
              <a:t>RW</a:t>
            </a:r>
            <a:r>
              <a:rPr lang="en-US" b="1" baseline="-25000" dirty="0" err="1"/>
              <a:t>He</a:t>
            </a:r>
            <a:r>
              <a:rPr lang="en-US" b="1" dirty="0"/>
              <a:t>) ≡ log</a:t>
            </a:r>
            <a:r>
              <a:rPr lang="en-US" b="1" baseline="-25000" dirty="0"/>
              <a:t>10</a:t>
            </a:r>
            <a:r>
              <a:rPr lang="en-US" b="1" dirty="0"/>
              <a:t>(EW/10830)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010385-6349-D6C3-C9C4-DF9921FD80F5}"/>
              </a:ext>
            </a:extLst>
          </p:cNvPr>
          <p:cNvCxnSpPr/>
          <p:nvPr/>
        </p:nvCxnSpPr>
        <p:spPr>
          <a:xfrm flipV="1">
            <a:off x="5963920" y="5789419"/>
            <a:ext cx="1605280" cy="422131"/>
          </a:xfrm>
          <a:prstGeom prst="straightConnector1">
            <a:avLst/>
          </a:prstGeom>
          <a:ln w="508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8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9260-AFE2-ACCD-7525-4CDB1B63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94"/>
            <a:ext cx="9144000" cy="6188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expressing in histograms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D9461-CF3D-6781-FD94-C13E3DCF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98" y="1120676"/>
            <a:ext cx="5512310" cy="4990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67921B-B16F-888E-01CF-12DCE2453F0A}"/>
              </a:ext>
            </a:extLst>
          </p:cNvPr>
          <p:cNvSpPr txBox="1"/>
          <p:nvPr/>
        </p:nvSpPr>
        <p:spPr>
          <a:xfrm>
            <a:off x="7030720" y="1201956"/>
            <a:ext cx="4064000" cy="1908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54FF"/>
                </a:solidFill>
              </a:rPr>
              <a:t>90% of Li-poor red giants have </a:t>
            </a:r>
          </a:p>
          <a:p>
            <a:r>
              <a:rPr lang="en-US" dirty="0">
                <a:solidFill>
                  <a:srgbClr val="0054FF"/>
                </a:solidFill>
              </a:rPr>
              <a:t>log(</a:t>
            </a:r>
            <a:r>
              <a:rPr lang="en-US" dirty="0" err="1">
                <a:solidFill>
                  <a:srgbClr val="0054FF"/>
                </a:solidFill>
              </a:rPr>
              <a:t>RW</a:t>
            </a:r>
            <a:r>
              <a:rPr lang="en-US" baseline="-25000" dirty="0" err="1">
                <a:solidFill>
                  <a:srgbClr val="0054FF"/>
                </a:solidFill>
              </a:rPr>
              <a:t>He</a:t>
            </a:r>
            <a:r>
              <a:rPr lang="en-US" dirty="0">
                <a:solidFill>
                  <a:srgbClr val="0054FF"/>
                </a:solidFill>
              </a:rPr>
              <a:t>) &lt; -4.85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54FF"/>
                </a:solidFill>
              </a:rPr>
              <a:t>generally in line with pioneering investigation of O’Brien &amp; Lambert 1986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54FF"/>
                </a:solidFill>
              </a:rPr>
              <a:t>possibly special explanation(s) can account for the other 10%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A1C3E-254D-950F-F240-A31F485F0378}"/>
              </a:ext>
            </a:extLst>
          </p:cNvPr>
          <p:cNvSpPr txBox="1"/>
          <p:nvPr/>
        </p:nvSpPr>
        <p:spPr>
          <a:xfrm>
            <a:off x="7030720" y="3637696"/>
            <a:ext cx="4064000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53% of Li-rich red giants have </a:t>
            </a:r>
          </a:p>
          <a:p>
            <a:r>
              <a:rPr lang="en-US" dirty="0">
                <a:solidFill>
                  <a:srgbClr val="FF0000"/>
                </a:solidFill>
              </a:rPr>
              <a:t>log(</a:t>
            </a:r>
            <a:r>
              <a:rPr lang="en-US" dirty="0" err="1">
                <a:solidFill>
                  <a:srgbClr val="FF0000"/>
                </a:solidFill>
              </a:rPr>
              <a:t>RW</a:t>
            </a:r>
            <a:r>
              <a:rPr lang="en-US" baseline="-25000" dirty="0" err="1">
                <a:solidFill>
                  <a:srgbClr val="FF0000"/>
                </a:solidFill>
              </a:rPr>
              <a:t>He</a:t>
            </a:r>
            <a:r>
              <a:rPr lang="en-US" dirty="0">
                <a:solidFill>
                  <a:srgbClr val="FF0000"/>
                </a:solidFill>
              </a:rPr>
              <a:t>) &gt; -4.85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this plot does not distinguish rapid rotators, which populate the high end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the approximate 𝜆10830 strength break is easy to see with these histograms </a:t>
            </a:r>
          </a:p>
        </p:txBody>
      </p:sp>
    </p:spTree>
    <p:extLst>
      <p:ext uri="{BB962C8B-B14F-4D97-AF65-F5344CB8AC3E}">
        <p14:creationId xmlns:p14="http://schemas.microsoft.com/office/powerpoint/2010/main" val="655889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1199</Words>
  <Application>Microsoft Macintosh PowerPoint</Application>
  <PresentationFormat>Widescreen</PresentationFormat>
  <Paragraphs>143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Office Theme</vt:lpstr>
      <vt:lpstr>The Active Chromospheres of Lithium-Rich Red Giant Stars </vt:lpstr>
      <vt:lpstr>George Wallerstein discovered the 1st Li Red Giant</vt:lpstr>
      <vt:lpstr>Why is this relevant here?</vt:lpstr>
      <vt:lpstr>A 1μ high-res study of red giants turned up a surprise</vt:lpstr>
      <vt:lpstr>This suggested a He I 𝜆10830 survey of Li-rich giants</vt:lpstr>
      <vt:lpstr>we included a variety of red giants</vt:lpstr>
      <vt:lpstr>Just a little of the analytical details</vt:lpstr>
      <vt:lpstr>The main result:   He I 𝜆10830 often accompanies large Li abundances in red giants</vt:lpstr>
      <vt:lpstr>expressing in histograms</vt:lpstr>
      <vt:lpstr>rapid rotator vsin(i) values derived with synthetic spectra</vt:lpstr>
      <vt:lpstr>Li-rich stars are mostly clump (red horizontal branch)</vt:lpstr>
      <vt:lpstr>some red giants show blue-shifted 10830 profiles … mass loss signature</vt:lpstr>
      <vt:lpstr>what ISN’T the probable main cause: Galactic population </vt:lpstr>
      <vt:lpstr>what might be involved: binarity </vt:lpstr>
      <vt:lpstr>expressing as binarity probability distributions</vt:lpstr>
      <vt:lpstr>more promising:  association with clump/RHB “youth”?</vt:lpstr>
      <vt:lpstr>summary</vt:lpstr>
      <vt:lpstr>fred</vt:lpstr>
      <vt:lpstr>fred</vt:lpstr>
      <vt:lpstr>fred</vt:lpstr>
      <vt:lpstr>fred</vt:lpstr>
      <vt:lpstr>fred</vt:lpstr>
      <vt:lpstr>fred</vt:lpstr>
      <vt:lpstr>fred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Active Chromospheres of Lithium-Rich Red Giant Stars </dc:title>
  <dc:creator>Microsoft Office User</dc:creator>
  <cp:lastModifiedBy>Microsoft Office User</cp:lastModifiedBy>
  <cp:revision>37</cp:revision>
  <dcterms:created xsi:type="dcterms:W3CDTF">2022-05-29T21:10:44Z</dcterms:created>
  <dcterms:modified xsi:type="dcterms:W3CDTF">2022-06-22T14:54:41Z</dcterms:modified>
</cp:coreProperties>
</file>