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4" r:id="rId3"/>
    <p:sldId id="257" r:id="rId4"/>
    <p:sldId id="272" r:id="rId5"/>
    <p:sldId id="258" r:id="rId6"/>
    <p:sldId id="259" r:id="rId7"/>
    <p:sldId id="262" r:id="rId8"/>
    <p:sldId id="263" r:id="rId9"/>
    <p:sldId id="268" r:id="rId10"/>
    <p:sldId id="264" r:id="rId11"/>
    <p:sldId id="265" r:id="rId12"/>
    <p:sldId id="266" r:id="rId13"/>
    <p:sldId id="267" r:id="rId14"/>
    <p:sldId id="269" r:id="rId15"/>
    <p:sldId id="271" r:id="rId16"/>
    <p:sldId id="270" r:id="rId17"/>
    <p:sldId id="273" r:id="rId18"/>
    <p:sldId id="261" r:id="rId19"/>
    <p:sldId id="260"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26" autoAdjust="0"/>
  </p:normalViewPr>
  <p:slideViewPr>
    <p:cSldViewPr snapToGrid="0">
      <p:cViewPr varScale="1">
        <p:scale>
          <a:sx n="109" d="100"/>
          <a:sy n="109" d="100"/>
        </p:scale>
        <p:origin x="100" y="9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18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20F0D-2581-46F9-91F3-561D111D431C}" type="datetimeFigureOut">
              <a:rPr lang="en-GB" smtClean="0"/>
              <a:t>22/06/2022</a:t>
            </a:fld>
            <a:endParaRPr lang="en-GB"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D4E0E6-72AB-4F59-B665-5FA87433DA2F}" type="slidenum">
              <a:rPr lang="en-GB" smtClean="0"/>
              <a:t>‹Nr.›</a:t>
            </a:fld>
            <a:endParaRPr lang="en-GB" dirty="0"/>
          </a:p>
        </p:txBody>
      </p:sp>
    </p:spTree>
    <p:extLst>
      <p:ext uri="{BB962C8B-B14F-4D97-AF65-F5344CB8AC3E}">
        <p14:creationId xmlns:p14="http://schemas.microsoft.com/office/powerpoint/2010/main" val="230488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ui.adsabs.harvard.edu/abs/2022A%26A...657A.109H/abstrac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ui.adsabs.harvard.edu/abs/1995ApJ...438L.111G/abstract"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I am going to present the results from my 2019 paper and follow-up work still in preparation on the topic of mass loss from Mira variables in connection with their Tc content</a:t>
            </a:r>
            <a:r>
              <a:rPr lang="en-US" dirty="0" smtClean="0"/>
              <a:t>.</a:t>
            </a:r>
            <a:endParaRPr lang="en-US" dirty="0"/>
          </a:p>
        </p:txBody>
      </p:sp>
      <p:sp>
        <p:nvSpPr>
          <p:cNvPr id="4" name="Foliennummernplatzhalter 3"/>
          <p:cNvSpPr>
            <a:spLocks noGrp="1"/>
          </p:cNvSpPr>
          <p:nvPr>
            <p:ph type="sldNum" sz="quarter" idx="10"/>
          </p:nvPr>
        </p:nvSpPr>
        <p:spPr/>
        <p:txBody>
          <a:bodyPr/>
          <a:lstStyle/>
          <a:p>
            <a:fld id="{92D4E0E6-72AB-4F59-B665-5FA87433DA2F}" type="slidenum">
              <a:rPr lang="en-GB" smtClean="0"/>
              <a:t>1</a:t>
            </a:fld>
            <a:endParaRPr lang="en-GB" dirty="0"/>
          </a:p>
        </p:txBody>
      </p:sp>
    </p:spTree>
    <p:extLst>
      <p:ext uri="{BB962C8B-B14F-4D97-AF65-F5344CB8AC3E}">
        <p14:creationId xmlns:p14="http://schemas.microsoft.com/office/powerpoint/2010/main" val="1718699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If you are still not convinced that Tc-poor and Tc-rich Miras differ in their IR emission, take a look at this plot that involves the W1 band at ~3.4 micron instead of the K-band: The two groups separate extremely well! Note that the sources of the data are very different: periods come from optical light curves (e.g. AAVSO), the colour from the WISE space observatory, and the Tc information from various individual literature sources. The</a:t>
            </a:r>
            <a:r>
              <a:rPr lang="en-GB" baseline="0" dirty="0" smtClean="0"/>
              <a:t> sample shown here is smaller than the one in the K-[22] diagram because many Miras are saturated in W1 (~3.4 micron) and cannot be plotted.</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10</a:t>
            </a:fld>
            <a:endParaRPr lang="en-GB" dirty="0"/>
          </a:p>
        </p:txBody>
      </p:sp>
    </p:spTree>
    <p:extLst>
      <p:ext uri="{BB962C8B-B14F-4D97-AF65-F5344CB8AC3E}">
        <p14:creationId xmlns:p14="http://schemas.microsoft.com/office/powerpoint/2010/main" val="1536399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K-[22] (or W1-W4) is an indicator of the dust mass-loss rate. However, most of the mass is lost in the form of gas. So what about the gas mass-loss rate? Do </a:t>
            </a:r>
            <a:r>
              <a:rPr lang="en-GB" dirty="0" err="1"/>
              <a:t>Miras</a:t>
            </a:r>
            <a:r>
              <a:rPr lang="en-GB" dirty="0"/>
              <a:t> show a similar split in the gas MLR? The gas MLR is measured from radio lines of the CO molecule. Despite some scatter, there is a good correlation between K-[22] and the gas mass-loss rate. There is some saturation at the high end, and a few </a:t>
            </a:r>
            <a:r>
              <a:rPr lang="en-GB" dirty="0" err="1"/>
              <a:t>lowMLR</a:t>
            </a:r>
            <a:r>
              <a:rPr lang="en-GB" dirty="0"/>
              <a:t> outliers. Thus, one might expect to see a similar split of sequences in gas MLR vs. P if the gas mass-loss rate was affected by the dredge-up (Tc</a:t>
            </a:r>
            <a:r>
              <a:rPr lang="en-GB" dirty="0" smtClean="0"/>
              <a:t>).</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11</a:t>
            </a:fld>
            <a:endParaRPr lang="en-GB"/>
          </a:p>
        </p:txBody>
      </p:sp>
    </p:spTree>
    <p:extLst>
      <p:ext uri="{BB962C8B-B14F-4D97-AF65-F5344CB8AC3E}">
        <p14:creationId xmlns:p14="http://schemas.microsoft.com/office/powerpoint/2010/main" val="34640004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Unfortunately,</a:t>
            </a:r>
            <a:r>
              <a:rPr lang="en-GB" baseline="0" dirty="0" smtClean="0"/>
              <a:t> there are not many Miras for which both is known, Tc content and gas MLR. We just increased the sample size with dedicated spectral observations. Th</a:t>
            </a:r>
            <a:r>
              <a:rPr lang="en-GB" dirty="0" smtClean="0"/>
              <a:t>e number of Miras in the relevant period range is still small. In any case, there is no split between the two groups, the error bars in the period bins strongly overlap.</a:t>
            </a:r>
          </a:p>
          <a:p>
            <a:endParaRPr lang="en-GB" dirty="0"/>
          </a:p>
          <a:p>
            <a:r>
              <a:rPr lang="en-GB" dirty="0" smtClean="0"/>
              <a:t>Point out the </a:t>
            </a:r>
            <a:r>
              <a:rPr lang="en-GB" dirty="0" err="1" smtClean="0"/>
              <a:t>Miras</a:t>
            </a:r>
            <a:r>
              <a:rPr lang="en-GB" dirty="0" smtClean="0"/>
              <a:t> (symbols with dashes)!</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12</a:t>
            </a:fld>
            <a:endParaRPr lang="en-GB"/>
          </a:p>
        </p:txBody>
      </p:sp>
    </p:spTree>
    <p:extLst>
      <p:ext uri="{BB962C8B-B14F-4D97-AF65-F5344CB8AC3E}">
        <p14:creationId xmlns:p14="http://schemas.microsoft.com/office/powerpoint/2010/main" val="3980717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Besides the gas mass-loss rate, also the expansion velocity of the circumstellar envelope is an important property of the mass loss. If we look at this, it seems that the Tc-poor Miras have slightly higher expansion velocity than the Tc-rich ones. C stars are left out here because of potentially different</a:t>
            </a:r>
            <a:r>
              <a:rPr lang="en-GB" baseline="0" dirty="0" smtClean="0"/>
              <a:t> drift velocity.</a:t>
            </a:r>
          </a:p>
          <a:p>
            <a:endParaRPr lang="en-GB" dirty="0"/>
          </a:p>
          <a:p>
            <a:r>
              <a:rPr lang="en-GB" dirty="0"/>
              <a:t>Point out the </a:t>
            </a:r>
            <a:r>
              <a:rPr lang="en-GB" dirty="0" err="1"/>
              <a:t>Miras</a:t>
            </a:r>
            <a:r>
              <a:rPr lang="en-GB" dirty="0"/>
              <a:t> (symbols with dashes</a:t>
            </a:r>
            <a:r>
              <a:rPr lang="en-GB" dirty="0" smtClean="0"/>
              <a:t>)!</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13</a:t>
            </a:fld>
            <a:endParaRPr lang="en-GB"/>
          </a:p>
        </p:txBody>
      </p:sp>
    </p:spTree>
    <p:extLst>
      <p:ext uri="{BB962C8B-B14F-4D97-AF65-F5344CB8AC3E}">
        <p14:creationId xmlns:p14="http://schemas.microsoft.com/office/powerpoint/2010/main" val="241295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Up to now, I presented to observational evidence. Now it becomes a bit speculative. How can we understand all of this?</a:t>
            </a:r>
          </a:p>
          <a:p>
            <a:endParaRPr lang="en-US" dirty="0"/>
          </a:p>
          <a:p>
            <a:r>
              <a:rPr lang="en-US" dirty="0" err="1"/>
              <a:t>Höfner</a:t>
            </a:r>
            <a:r>
              <a:rPr lang="en-US" dirty="0"/>
              <a:t> et al. (2022, </a:t>
            </a:r>
            <a:r>
              <a:rPr lang="en-US" dirty="0">
                <a:hlinkClick r:id="rId3"/>
              </a:rPr>
              <a:t>https://ui.adsabs.harvard.edu/abs/2022A%26A...657A.109H/abstract</a:t>
            </a:r>
            <a:r>
              <a:rPr lang="en-US" dirty="0"/>
              <a:t>) explore the effect of Fe-enrichment (a few % of Fe) of wind-driving silicate grains on the wind and spectral properties. The light absorption by Fe leads to a balance of grain formation and evaporation due to stellar heating. The hotter grains show a stronger silicate dust emission than Fe-free grains.</a:t>
            </a:r>
          </a:p>
          <a:p>
            <a:endParaRPr lang="en-US" dirty="0"/>
          </a:p>
          <a:p>
            <a:r>
              <a:rPr lang="en-US" dirty="0"/>
              <a:t>If we now assign the Tc-poor stars to have grains with Fe-enrichment and Tc-rich stars to have Fe-poor grains, this nicely fits the picture of mass loss explored by </a:t>
            </a:r>
            <a:r>
              <a:rPr lang="en-US" dirty="0" err="1"/>
              <a:t>Höfner</a:t>
            </a:r>
            <a:r>
              <a:rPr lang="en-US" dirty="0"/>
              <a:t> et al. (2022</a:t>
            </a:r>
            <a:r>
              <a:rPr lang="en-US" dirty="0" smtClean="0"/>
              <a:t>)!</a:t>
            </a:r>
            <a:endParaRPr lang="en-US" dirty="0"/>
          </a:p>
        </p:txBody>
      </p:sp>
      <p:sp>
        <p:nvSpPr>
          <p:cNvPr id="4" name="Foliennummernplatzhalter 3"/>
          <p:cNvSpPr>
            <a:spLocks noGrp="1"/>
          </p:cNvSpPr>
          <p:nvPr>
            <p:ph type="sldNum" sz="quarter" idx="10"/>
          </p:nvPr>
        </p:nvSpPr>
        <p:spPr/>
        <p:txBody>
          <a:bodyPr/>
          <a:lstStyle/>
          <a:p>
            <a:fld id="{92D4E0E6-72AB-4F59-B665-5FA87433DA2F}" type="slidenum">
              <a:rPr lang="en-GB" smtClean="0"/>
              <a:t>14</a:t>
            </a:fld>
            <a:endParaRPr lang="en-GB"/>
          </a:p>
        </p:txBody>
      </p:sp>
    </p:spTree>
    <p:extLst>
      <p:ext uri="{BB962C8B-B14F-4D97-AF65-F5344CB8AC3E}">
        <p14:creationId xmlns:p14="http://schemas.microsoft.com/office/powerpoint/2010/main" val="720320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Let‘s have a look again at the W1-W4 vs. P diagram: DARWIN models without Fe in the grains have quite blue </a:t>
            </a:r>
            <a:r>
              <a:rPr lang="en-GB" dirty="0" smtClean="0"/>
              <a:t>colour</a:t>
            </a:r>
            <a:r>
              <a:rPr lang="en-US" dirty="0" smtClean="0"/>
              <a:t>, only fitting the bluest Tc-rich stars. We expect that Fe-enrichment would give a better fit here to the Tc-poor </a:t>
            </a:r>
            <a:r>
              <a:rPr lang="en-US" dirty="0" err="1" smtClean="0"/>
              <a:t>Miras</a:t>
            </a:r>
            <a:r>
              <a:rPr lang="en-US" dirty="0" smtClean="0"/>
              <a:t>. Unfortunately, the WISE </a:t>
            </a:r>
            <a:r>
              <a:rPr lang="en-GB" noProof="0" dirty="0" smtClean="0"/>
              <a:t>colours</a:t>
            </a:r>
            <a:r>
              <a:rPr lang="en-US" dirty="0" smtClean="0"/>
              <a:t> haven‘t yet been calculated for these models.</a:t>
            </a:r>
            <a:endParaRPr lang="en-US" dirty="0"/>
          </a:p>
        </p:txBody>
      </p:sp>
      <p:sp>
        <p:nvSpPr>
          <p:cNvPr id="4" name="Foliennummernplatzhalter 3"/>
          <p:cNvSpPr>
            <a:spLocks noGrp="1"/>
          </p:cNvSpPr>
          <p:nvPr>
            <p:ph type="sldNum" sz="quarter" idx="10"/>
          </p:nvPr>
        </p:nvSpPr>
        <p:spPr/>
        <p:txBody>
          <a:bodyPr/>
          <a:lstStyle/>
          <a:p>
            <a:fld id="{92D4E0E6-72AB-4F59-B665-5FA87433DA2F}" type="slidenum">
              <a:rPr lang="en-GB" smtClean="0"/>
              <a:t>15</a:t>
            </a:fld>
            <a:endParaRPr lang="en-GB" dirty="0"/>
          </a:p>
        </p:txBody>
      </p:sp>
    </p:spTree>
    <p:extLst>
      <p:ext uri="{BB962C8B-B14F-4D97-AF65-F5344CB8AC3E}">
        <p14:creationId xmlns:p14="http://schemas.microsoft.com/office/powerpoint/2010/main" val="1112918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Note that </a:t>
            </a:r>
            <a:r>
              <a:rPr lang="en-US" dirty="0" smtClean="0"/>
              <a:t>Tc </a:t>
            </a:r>
            <a:r>
              <a:rPr lang="en-US" dirty="0"/>
              <a:t>is only </a:t>
            </a:r>
            <a:r>
              <a:rPr lang="en-US" dirty="0" smtClean="0"/>
              <a:t>an indicator of 3DUP and nucleosynthesis. </a:t>
            </a:r>
            <a:r>
              <a:rPr lang="en-US" noProof="0" dirty="0" smtClean="0"/>
              <a:t>In a 2 </a:t>
            </a:r>
            <a:r>
              <a:rPr lang="en-US" noProof="0" dirty="0" err="1" smtClean="0"/>
              <a:t>Msun</a:t>
            </a:r>
            <a:r>
              <a:rPr lang="en-US" noProof="0" dirty="0" smtClean="0"/>
              <a:t> FRUITY model (</a:t>
            </a:r>
            <a:r>
              <a:rPr lang="en-US" noProof="0" dirty="0" err="1" smtClean="0"/>
              <a:t>Cristallo</a:t>
            </a:r>
            <a:r>
              <a:rPr lang="en-US" noProof="0" dirty="0" smtClean="0"/>
              <a:t> et al., 2009), 26</a:t>
            </a:r>
            <a:r>
              <a:rPr lang="en-US" baseline="0" noProof="0" dirty="0" smtClean="0"/>
              <a:t>Al is the source of ~92% of all the decay energy that radioactive isotopes deposit in the circumstellar envelope. Does this somehow affect dust formation? Note that Al is a</a:t>
            </a:r>
            <a:r>
              <a:rPr lang="en-US" noProof="0" dirty="0" smtClean="0"/>
              <a:t> constituent of alumina, which is a candidate for triggering the onset of dust formation in O-rich stars. About 10^7 ions per second per gram of gas are created by the decay of 26Al.</a:t>
            </a:r>
            <a:r>
              <a:rPr lang="en-US" baseline="0" noProof="0" dirty="0" smtClean="0"/>
              <a:t> Maybe these ions affect the formation of dust, or the incorporation of Fe</a:t>
            </a:r>
            <a:r>
              <a:rPr lang="en-US" noProof="0" dirty="0" smtClean="0"/>
              <a:t> into silicate grains? Note that Li-rich </a:t>
            </a:r>
            <a:r>
              <a:rPr lang="en-US" baseline="0" noProof="0" dirty="0" smtClean="0"/>
              <a:t>HBB candidates that should contain</a:t>
            </a:r>
            <a:r>
              <a:rPr lang="en-US" noProof="0" dirty="0" smtClean="0"/>
              <a:t> a lot of 26Al</a:t>
            </a:r>
            <a:r>
              <a:rPr lang="en-US" baseline="0" noProof="0" dirty="0" smtClean="0"/>
              <a:t> are also relatively blue, but a larger sample is needed.</a:t>
            </a:r>
          </a:p>
          <a:p>
            <a:r>
              <a:rPr lang="en-US" baseline="0" noProof="0" dirty="0" smtClean="0"/>
              <a:t>A. </a:t>
            </a:r>
            <a:r>
              <a:rPr lang="en-US" baseline="0" noProof="0" dirty="0" err="1" smtClean="0"/>
              <a:t>Glassgold</a:t>
            </a:r>
            <a:r>
              <a:rPr lang="en-US" dirty="0"/>
              <a:t> (1995, </a:t>
            </a:r>
            <a:r>
              <a:rPr lang="en-US" dirty="0">
                <a:hlinkClick r:id="rId3"/>
              </a:rPr>
              <a:t>https://ui.adsabs.harvard.edu/abs/1995ApJ...</a:t>
            </a:r>
            <a:r>
              <a:rPr lang="en-US" dirty="0" smtClean="0">
                <a:hlinkClick r:id="rId3"/>
              </a:rPr>
              <a:t>438L.111G/abstract</a:t>
            </a:r>
            <a:r>
              <a:rPr lang="en-US" dirty="0" smtClean="0"/>
              <a:t>) investigated the effect of 26Al decay on circumstellar envelopes, in particular in the carbon star IRC +10 216 and on the abundance of the HCO+ molecular ion. “</a:t>
            </a:r>
            <a:r>
              <a:rPr lang="en-GB" dirty="0"/>
              <a:t>The gamma-rays emitted by the product nucleus Mg-26 escape most envelopes, but the beta-decay positrons are stopped and can ionize and heat the </a:t>
            </a:r>
            <a:r>
              <a:rPr lang="en-GB" dirty="0" smtClean="0"/>
              <a:t>gas.</a:t>
            </a:r>
            <a:r>
              <a:rPr lang="en-US" dirty="0" smtClean="0"/>
              <a:t>” He obtained an upper limit on 26Al/27Al that is consistent with that in pre-solar grains of the same 12C/13C ratio.</a:t>
            </a:r>
            <a:endParaRPr lang="en-US" baseline="0" noProof="0" dirty="0" smtClean="0"/>
          </a:p>
          <a:p>
            <a:r>
              <a:rPr lang="en-GB" dirty="0" smtClean="0"/>
              <a:t>Do </a:t>
            </a:r>
            <a:r>
              <a:rPr lang="en-GB" dirty="0"/>
              <a:t>theoreticians take into account the role of radioactive decays or ions in the formation of dust</a:t>
            </a:r>
            <a:r>
              <a:rPr lang="en-GB" dirty="0" smtClean="0"/>
              <a:t>? </a:t>
            </a:r>
            <a:r>
              <a:rPr lang="en-US" baseline="0" noProof="0" dirty="0" smtClean="0"/>
              <a:t>Could they have a close look at this?</a:t>
            </a:r>
            <a:endParaRPr lang="en-US" noProof="0" dirty="0"/>
          </a:p>
        </p:txBody>
      </p:sp>
      <p:sp>
        <p:nvSpPr>
          <p:cNvPr id="4" name="Foliennummernplatzhalter 3"/>
          <p:cNvSpPr>
            <a:spLocks noGrp="1"/>
          </p:cNvSpPr>
          <p:nvPr>
            <p:ph type="sldNum" sz="quarter" idx="10"/>
          </p:nvPr>
        </p:nvSpPr>
        <p:spPr/>
        <p:txBody>
          <a:bodyPr/>
          <a:lstStyle/>
          <a:p>
            <a:fld id="{92D4E0E6-72AB-4F59-B665-5FA87433DA2F}" type="slidenum">
              <a:rPr lang="en-GB" smtClean="0"/>
              <a:t>16</a:t>
            </a:fld>
            <a:endParaRPr lang="en-GB" dirty="0"/>
          </a:p>
        </p:txBody>
      </p:sp>
    </p:spTree>
    <p:extLst>
      <p:ext uri="{BB962C8B-B14F-4D97-AF65-F5344CB8AC3E}">
        <p14:creationId xmlns:p14="http://schemas.microsoft.com/office/powerpoint/2010/main" val="42738010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What happens if we inspect the dust mass-loss indicator K-[22] as a function of pulsation period</a:t>
            </a:r>
            <a:r>
              <a:rPr lang="en-US" baseline="0" noProof="0" dirty="0" smtClean="0"/>
              <a:t> and distinguish the stars by their Tc content? Here, [22] is the 22-micron band of the WISE infra-red space observatory,</a:t>
            </a:r>
            <a:r>
              <a:rPr lang="en-US" noProof="0" dirty="0" smtClean="0"/>
              <a:t> also called W4.</a:t>
            </a:r>
            <a:r>
              <a:rPr lang="en-US" baseline="0" noProof="0" dirty="0" smtClean="0"/>
              <a:t> Quite surprisingly, the two groups of Miras separate very well, with the Tc-poor Miras having higher (!) K-[22] </a:t>
            </a:r>
            <a:r>
              <a:rPr lang="en-GB" baseline="0" noProof="0" dirty="0" smtClean="0"/>
              <a:t>colour</a:t>
            </a:r>
            <a:r>
              <a:rPr lang="en-US" baseline="0" noProof="0" dirty="0" smtClean="0"/>
              <a:t> than Tc-rich ones. This is unexpected and a completely accidental finding. Intuitively, one might expect the opposite to be true, since</a:t>
            </a:r>
            <a:r>
              <a:rPr lang="en-US" noProof="0" dirty="0" smtClean="0"/>
              <a:t> Tc-rich </a:t>
            </a:r>
            <a:r>
              <a:rPr lang="en-US" noProof="0" dirty="0" err="1" smtClean="0"/>
              <a:t>Miras</a:t>
            </a:r>
            <a:r>
              <a:rPr lang="en-US" noProof="0" dirty="0" smtClean="0"/>
              <a:t> are more evolved than Tc-poor ones, and mass loss also increases along the evolution on the AGB.</a:t>
            </a:r>
            <a:r>
              <a:rPr lang="en-US" baseline="0" noProof="0" dirty="0" smtClean="0"/>
              <a:t> There are a few outliers (binaries, HBB candidates). Pulsation period is important for mass loss, as we can see from the generally increasing trend of K-[22] with period</a:t>
            </a:r>
            <a:r>
              <a:rPr lang="en-US" baseline="0" noProof="0" dirty="0" smtClean="0"/>
              <a:t>.</a:t>
            </a:r>
            <a:endParaRPr lang="en-US" dirty="0"/>
          </a:p>
          <a:p>
            <a:r>
              <a:rPr lang="en-US" baseline="0" noProof="0" dirty="0" smtClean="0"/>
              <a:t>Note</a:t>
            </a:r>
            <a:r>
              <a:rPr lang="en-US" noProof="0" dirty="0" smtClean="0"/>
              <a:t> that Li can also be formed by other sources (extra-mixing, see </a:t>
            </a:r>
            <a:r>
              <a:rPr lang="en-US" noProof="0" dirty="0" err="1" smtClean="0"/>
              <a:t>Plaut</a:t>
            </a:r>
            <a:r>
              <a:rPr lang="en-US" noProof="0" dirty="0" smtClean="0"/>
              <a:t> 3-45, Uttenthaler et al., 2007).</a:t>
            </a:r>
            <a:endParaRPr lang="en-US" baseline="0" noProof="0" dirty="0" smtClean="0"/>
          </a:p>
        </p:txBody>
      </p:sp>
      <p:sp>
        <p:nvSpPr>
          <p:cNvPr id="4" name="Foliennummernplatzhalter 3"/>
          <p:cNvSpPr>
            <a:spLocks noGrp="1"/>
          </p:cNvSpPr>
          <p:nvPr>
            <p:ph type="sldNum" sz="quarter" idx="10"/>
          </p:nvPr>
        </p:nvSpPr>
        <p:spPr/>
        <p:txBody>
          <a:bodyPr/>
          <a:lstStyle/>
          <a:p>
            <a:fld id="{92D4E0E6-72AB-4F59-B665-5FA87433DA2F}" type="slidenum">
              <a:rPr lang="en-GB" smtClean="0"/>
              <a:t>17</a:t>
            </a:fld>
            <a:endParaRPr lang="en-GB" dirty="0"/>
          </a:p>
        </p:txBody>
      </p:sp>
    </p:spTree>
    <p:extLst>
      <p:ext uri="{BB962C8B-B14F-4D97-AF65-F5344CB8AC3E}">
        <p14:creationId xmlns:p14="http://schemas.microsoft.com/office/powerpoint/2010/main" val="3451924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18</a:t>
            </a:fld>
            <a:endParaRPr lang="en-GB" dirty="0"/>
          </a:p>
        </p:txBody>
      </p:sp>
    </p:spTree>
    <p:extLst>
      <p:ext uri="{BB962C8B-B14F-4D97-AF65-F5344CB8AC3E}">
        <p14:creationId xmlns:p14="http://schemas.microsoft.com/office/powerpoint/2010/main" val="17436924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Back-up </a:t>
            </a:r>
            <a:r>
              <a:rPr lang="en-GB" noProof="0" dirty="0" smtClean="0"/>
              <a:t>slide</a:t>
            </a:r>
            <a:endParaRPr lang="en-GB" noProof="0" dirty="0"/>
          </a:p>
        </p:txBody>
      </p:sp>
      <p:sp>
        <p:nvSpPr>
          <p:cNvPr id="4" name="Foliennummernplatzhalter 3"/>
          <p:cNvSpPr>
            <a:spLocks noGrp="1"/>
          </p:cNvSpPr>
          <p:nvPr>
            <p:ph type="sldNum" sz="quarter" idx="10"/>
          </p:nvPr>
        </p:nvSpPr>
        <p:spPr/>
        <p:txBody>
          <a:bodyPr/>
          <a:lstStyle/>
          <a:p>
            <a:fld id="{92D4E0E6-72AB-4F59-B665-5FA87433DA2F}" type="slidenum">
              <a:rPr lang="en-GB" smtClean="0"/>
              <a:t>19</a:t>
            </a:fld>
            <a:endParaRPr lang="en-GB" dirty="0"/>
          </a:p>
        </p:txBody>
      </p:sp>
    </p:spTree>
    <p:extLst>
      <p:ext uri="{BB962C8B-B14F-4D97-AF65-F5344CB8AC3E}">
        <p14:creationId xmlns:p14="http://schemas.microsoft.com/office/powerpoint/2010/main" val="4207929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The work I am presenting is based on the following papers. My co-authors</a:t>
            </a:r>
            <a:r>
              <a:rPr lang="en-GB" baseline="0" dirty="0" smtClean="0"/>
              <a:t> are Iain McDonald (from the UK), Klaus Bernhard (an amateur astronomer from Austria); Sergio </a:t>
            </a:r>
            <a:r>
              <a:rPr lang="en-GB" baseline="0" dirty="0" err="1" smtClean="0"/>
              <a:t>Cristallo</a:t>
            </a:r>
            <a:r>
              <a:rPr lang="en-GB" baseline="0" dirty="0" smtClean="0"/>
              <a:t>, and David </a:t>
            </a:r>
            <a:r>
              <a:rPr lang="en-GB" baseline="0" dirty="0" err="1" smtClean="0"/>
              <a:t>Gobrecht</a:t>
            </a:r>
            <a:r>
              <a:rPr lang="en-GB" baseline="0" dirty="0" smtClean="0"/>
              <a:t>, the two latter of which are in the audience.</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2</a:t>
            </a:fld>
            <a:endParaRPr lang="en-GB" dirty="0"/>
          </a:p>
        </p:txBody>
      </p:sp>
    </p:spTree>
    <p:extLst>
      <p:ext uri="{BB962C8B-B14F-4D97-AF65-F5344CB8AC3E}">
        <p14:creationId xmlns:p14="http://schemas.microsoft.com/office/powerpoint/2010/main" val="4225854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Briefly explain what </a:t>
            </a:r>
            <a:r>
              <a:rPr lang="en-US" dirty="0" smtClean="0"/>
              <a:t>Miras</a:t>
            </a:r>
            <a:r>
              <a:rPr lang="en-US" noProof="0" dirty="0" smtClean="0"/>
              <a:t> are:</a:t>
            </a:r>
            <a:r>
              <a:rPr lang="en-US" baseline="0" noProof="0" dirty="0" smtClean="0"/>
              <a:t> </a:t>
            </a:r>
            <a:r>
              <a:rPr lang="en-US" dirty="0" smtClean="0"/>
              <a:t>Miras</a:t>
            </a:r>
            <a:r>
              <a:rPr lang="en-US" baseline="0" noProof="0" dirty="0" smtClean="0"/>
              <a:t> are large-amplitude variables with visual amplitudes greater than 2.5 mags, and long periods roughly between 100 and 1000 days, and even longer in some cases.</a:t>
            </a:r>
            <a:r>
              <a:rPr lang="en-US" noProof="0" dirty="0" smtClean="0"/>
              <a:t> The figure shows an AAVSO light curve of the prototype of the</a:t>
            </a:r>
            <a:r>
              <a:rPr lang="en-US" baseline="0" noProof="0" dirty="0" smtClean="0"/>
              <a:t> class of Mira stars, namely Mira (o Cet) itself. Also, Miras are TP-AGB stars that undergo nucleosynthesis and deep mixing processes in their interior.</a:t>
            </a:r>
            <a:endParaRPr lang="en-US" noProof="0" dirty="0"/>
          </a:p>
        </p:txBody>
      </p:sp>
      <p:sp>
        <p:nvSpPr>
          <p:cNvPr id="4" name="Foliennummernplatzhalter 3"/>
          <p:cNvSpPr>
            <a:spLocks noGrp="1"/>
          </p:cNvSpPr>
          <p:nvPr>
            <p:ph type="sldNum" sz="quarter" idx="10"/>
          </p:nvPr>
        </p:nvSpPr>
        <p:spPr/>
        <p:txBody>
          <a:bodyPr/>
          <a:lstStyle/>
          <a:p>
            <a:fld id="{92D4E0E6-72AB-4F59-B665-5FA87433DA2F}" type="slidenum">
              <a:rPr lang="en-GB" smtClean="0"/>
              <a:t>3</a:t>
            </a:fld>
            <a:endParaRPr lang="en-GB" dirty="0"/>
          </a:p>
        </p:txBody>
      </p:sp>
    </p:spTree>
    <p:extLst>
      <p:ext uri="{BB962C8B-B14F-4D97-AF65-F5344CB8AC3E}">
        <p14:creationId xmlns:p14="http://schemas.microsoft.com/office/powerpoint/2010/main" val="2042921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The s-process path in the vicinity</a:t>
            </a:r>
            <a:r>
              <a:rPr lang="en-GB" baseline="0" dirty="0" smtClean="0"/>
              <a:t> of 99Tc. Also some 100Tc is produced, but it is very short-lived. The other Tc isotopes cannot be reached by the s-process path, so 99Tc is the only Tc isotope that can be observed on the surface of AGB stars. It has a half-live time of about 200.000 years, so it lives long enough between 3DUP episodes to not decay, but short enough that none remains from the birth of the star. Thus, we can be sure that it has been created in situ by the star! It is an indicator of nucleosynthesis and 3DUP going on in that star.</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4</a:t>
            </a:fld>
            <a:endParaRPr lang="en-GB" dirty="0"/>
          </a:p>
        </p:txBody>
      </p:sp>
    </p:spTree>
    <p:extLst>
      <p:ext uri="{BB962C8B-B14F-4D97-AF65-F5344CB8AC3E}">
        <p14:creationId xmlns:p14="http://schemas.microsoft.com/office/powerpoint/2010/main" val="53745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a:t>The radioactive element Tc, which is produced in the s-process in TP-AGB stars, can be detected in </a:t>
            </a:r>
            <a:r>
              <a:rPr lang="en-GB" u="sng" dirty="0"/>
              <a:t>some</a:t>
            </a:r>
            <a:r>
              <a:rPr lang="en-GB" dirty="0"/>
              <a:t> Mira stars in their optical spectra. Two illustrations are shown here that compare Tc-poor and Tc-rich </a:t>
            </a:r>
            <a:r>
              <a:rPr lang="en-GB" dirty="0" err="1"/>
              <a:t>Miras</a:t>
            </a:r>
            <a:r>
              <a:rPr lang="en-GB" dirty="0"/>
              <a:t> around the laboratory wavelengths of Tc lines. The example spectra on the right have been observed with the X-SHOOTER on the VLT</a:t>
            </a:r>
            <a:r>
              <a:rPr lang="en-GB" dirty="0" smtClean="0"/>
              <a:t>.</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5</a:t>
            </a:fld>
            <a:endParaRPr lang="en-GB" dirty="0"/>
          </a:p>
        </p:txBody>
      </p:sp>
    </p:spTree>
    <p:extLst>
      <p:ext uri="{BB962C8B-B14F-4D97-AF65-F5344CB8AC3E}">
        <p14:creationId xmlns:p14="http://schemas.microsoft.com/office/powerpoint/2010/main" val="35641836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If we plot the mass-loss rate indicator K-[22] as a function of period, we expect a direct relation because the mass loss is crucially set by the pulsation period (and amplitude). Indeed we see a positive correlation. However, a curious pattern emerges if we distinguish between Tc-poor and Tc-rich stars.</a:t>
            </a:r>
          </a:p>
          <a:p>
            <a:r>
              <a:rPr lang="en-US" dirty="0" smtClean="0"/>
              <a:t>What </a:t>
            </a:r>
            <a:r>
              <a:rPr lang="en-US" dirty="0"/>
              <a:t>happens if we inspect the dust mass-loss indicator K-[22] as a function of pulsation period and distinguish the stars by their Tc content? Here, [22] is the 22-micron band of the WISE infra-red space observatory, also called WISE4. Quite surprisingly, the two groups of </a:t>
            </a:r>
            <a:r>
              <a:rPr lang="en-US" dirty="0" err="1"/>
              <a:t>Miras</a:t>
            </a:r>
            <a:r>
              <a:rPr lang="en-US" dirty="0"/>
              <a:t> separate very well, with the Tc-poor </a:t>
            </a:r>
            <a:r>
              <a:rPr lang="en-US" dirty="0" err="1"/>
              <a:t>Miras</a:t>
            </a:r>
            <a:r>
              <a:rPr lang="en-US" dirty="0"/>
              <a:t> having higher (!) K-[22] </a:t>
            </a:r>
            <a:r>
              <a:rPr lang="en-GB" dirty="0"/>
              <a:t>colours</a:t>
            </a:r>
            <a:r>
              <a:rPr lang="en-US" dirty="0"/>
              <a:t> than Tc-rich ones. This is unexpected and a </a:t>
            </a:r>
            <a:r>
              <a:rPr lang="en-US" u="sng" dirty="0"/>
              <a:t>completely accidental finding</a:t>
            </a:r>
            <a:r>
              <a:rPr lang="en-US" dirty="0"/>
              <a:t>. Intuitively, one might expect the opposite, since Tc-rich </a:t>
            </a:r>
            <a:r>
              <a:rPr lang="en-US" dirty="0" err="1"/>
              <a:t>Miras</a:t>
            </a:r>
            <a:r>
              <a:rPr lang="en-US" dirty="0"/>
              <a:t> are more evolved than Tc-poor ones, and mass loss also increases along the evolution on the AGB. Pulsation is driving the mass loss from </a:t>
            </a:r>
            <a:r>
              <a:rPr lang="en-US" dirty="0" err="1"/>
              <a:t>Miras</a:t>
            </a:r>
            <a:r>
              <a:rPr lang="en-US" dirty="0"/>
              <a:t>, the pulsation period is an important property, as we can see from the generally increasing trend of K-[22] with period. There are a few outliers (binaries, HBB candidates</a:t>
            </a:r>
            <a:r>
              <a:rPr lang="en-US" dirty="0" smtClean="0"/>
              <a:t>).</a:t>
            </a:r>
            <a:endParaRPr lang="en-US" dirty="0"/>
          </a:p>
        </p:txBody>
      </p:sp>
      <p:sp>
        <p:nvSpPr>
          <p:cNvPr id="4" name="Foliennummernplatzhalter 3"/>
          <p:cNvSpPr>
            <a:spLocks noGrp="1"/>
          </p:cNvSpPr>
          <p:nvPr>
            <p:ph type="sldNum" sz="quarter" idx="10"/>
          </p:nvPr>
        </p:nvSpPr>
        <p:spPr/>
        <p:txBody>
          <a:bodyPr/>
          <a:lstStyle/>
          <a:p>
            <a:fld id="{92D4E0E6-72AB-4F59-B665-5FA87433DA2F}" type="slidenum">
              <a:rPr lang="en-GB" smtClean="0"/>
              <a:t>6</a:t>
            </a:fld>
            <a:endParaRPr lang="en-GB" dirty="0"/>
          </a:p>
        </p:txBody>
      </p:sp>
    </p:spTree>
    <p:extLst>
      <p:ext uri="{BB962C8B-B14F-4D97-AF65-F5344CB8AC3E}">
        <p14:creationId xmlns:p14="http://schemas.microsoft.com/office/powerpoint/2010/main" val="864575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This is the same diagram as before, but now the different spectral types (see legend) are identified. The spectral types reflect an evolutionary sequence. Important: M-type, Tc-rich </a:t>
            </a:r>
            <a:r>
              <a:rPr lang="en-US" dirty="0" err="1"/>
              <a:t>Miras</a:t>
            </a:r>
            <a:r>
              <a:rPr lang="en-US" dirty="0"/>
              <a:t> that have no detectable C/O enhancement in their spectra, still their K-[22] </a:t>
            </a:r>
            <a:r>
              <a:rPr lang="en-US" dirty="0" err="1"/>
              <a:t>colours</a:t>
            </a:r>
            <a:r>
              <a:rPr lang="en-US" dirty="0"/>
              <a:t> are considerably lower than that of M-type, Tc-poor </a:t>
            </a:r>
            <a:r>
              <a:rPr lang="en-US" dirty="0" err="1"/>
              <a:t>Miras</a:t>
            </a:r>
            <a:r>
              <a:rPr lang="en-US" dirty="0"/>
              <a:t> at similar pulsation periods, save for a few binaries (o </a:t>
            </a:r>
            <a:r>
              <a:rPr lang="en-US" dirty="0" err="1"/>
              <a:t>Cet</a:t>
            </a:r>
            <a:r>
              <a:rPr lang="en-US" dirty="0"/>
              <a:t>, R </a:t>
            </a:r>
            <a:r>
              <a:rPr lang="en-US" dirty="0" err="1"/>
              <a:t>Aqr</a:t>
            </a:r>
            <a:r>
              <a:rPr lang="en-US" dirty="0" smtClean="0"/>
              <a:t>).</a:t>
            </a:r>
            <a:endParaRPr lang="en-US" dirty="0"/>
          </a:p>
        </p:txBody>
      </p:sp>
      <p:sp>
        <p:nvSpPr>
          <p:cNvPr id="4" name="Foliennummernplatzhalter 3"/>
          <p:cNvSpPr>
            <a:spLocks noGrp="1"/>
          </p:cNvSpPr>
          <p:nvPr>
            <p:ph type="sldNum" sz="quarter" idx="10"/>
          </p:nvPr>
        </p:nvSpPr>
        <p:spPr/>
        <p:txBody>
          <a:bodyPr/>
          <a:lstStyle/>
          <a:p>
            <a:fld id="{92D4E0E6-72AB-4F59-B665-5FA87433DA2F}" type="slidenum">
              <a:rPr lang="en-GB" smtClean="0"/>
              <a:t>7</a:t>
            </a:fld>
            <a:endParaRPr lang="en-GB"/>
          </a:p>
        </p:txBody>
      </p:sp>
    </p:spTree>
    <p:extLst>
      <p:ext uri="{BB962C8B-B14F-4D97-AF65-F5344CB8AC3E}">
        <p14:creationId xmlns:p14="http://schemas.microsoft.com/office/powerpoint/2010/main" val="2251817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ISO mid-IR dust spectra of selected stars show that the difference</a:t>
            </a:r>
            <a:r>
              <a:rPr lang="en-US" baseline="0" noProof="0" dirty="0" smtClean="0"/>
              <a:t> is not restricted to the WISE [22] band, but that Tc-rich </a:t>
            </a:r>
            <a:r>
              <a:rPr lang="en-US" baseline="0" noProof="0" dirty="0" err="1" smtClean="0"/>
              <a:t>Miras</a:t>
            </a:r>
            <a:r>
              <a:rPr lang="en-US" baseline="0" noProof="0" dirty="0" smtClean="0"/>
              <a:t> have a lower IR emission in a wide spectral range.</a:t>
            </a:r>
            <a:endParaRPr lang="en-US" noProof="0" dirty="0"/>
          </a:p>
        </p:txBody>
      </p:sp>
      <p:sp>
        <p:nvSpPr>
          <p:cNvPr id="4" name="Foliennummernplatzhalter 3"/>
          <p:cNvSpPr>
            <a:spLocks noGrp="1"/>
          </p:cNvSpPr>
          <p:nvPr>
            <p:ph type="sldNum" sz="quarter" idx="10"/>
          </p:nvPr>
        </p:nvSpPr>
        <p:spPr/>
        <p:txBody>
          <a:bodyPr/>
          <a:lstStyle/>
          <a:p>
            <a:fld id="{92D4E0E6-72AB-4F59-B665-5FA87433DA2F}" type="slidenum">
              <a:rPr lang="en-GB" smtClean="0"/>
              <a:t>8</a:t>
            </a:fld>
            <a:endParaRPr lang="en-GB"/>
          </a:p>
        </p:txBody>
      </p:sp>
    </p:spTree>
    <p:extLst>
      <p:ext uri="{BB962C8B-B14F-4D97-AF65-F5344CB8AC3E}">
        <p14:creationId xmlns:p14="http://schemas.microsoft.com/office/powerpoint/2010/main" val="2218066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Average SEDs of 21 Tc-poor and 26 Tc-rich Miras in the period</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range 280 – 350 d. The inspection of normalised and averaged spectral energy distributions of Tc-poor and Tc-rich Miras shows that there is not much difference between the two groups in th</a:t>
            </a:r>
            <a:r>
              <a:rPr lang="en-GB" dirty="0" smtClean="0"/>
              <a:t>e optical and near-IR range. However, in the mid-IR, where most of the emission comes from dust, the Tc-poor Miras are brighter than the Tc-rich ones by about a factor of two! Thus, the difference is not related to the 22-micron band or a specific dust feature in that band, but reflects a flux difference in a very broad spectral range.</a:t>
            </a:r>
            <a:endParaRPr lang="en-GB" dirty="0"/>
          </a:p>
        </p:txBody>
      </p:sp>
      <p:sp>
        <p:nvSpPr>
          <p:cNvPr id="4" name="Foliennummernplatzhalter 3"/>
          <p:cNvSpPr>
            <a:spLocks noGrp="1"/>
          </p:cNvSpPr>
          <p:nvPr>
            <p:ph type="sldNum" sz="quarter" idx="10"/>
          </p:nvPr>
        </p:nvSpPr>
        <p:spPr/>
        <p:txBody>
          <a:bodyPr/>
          <a:lstStyle/>
          <a:p>
            <a:fld id="{92D4E0E6-72AB-4F59-B665-5FA87433DA2F}" type="slidenum">
              <a:rPr lang="en-GB" smtClean="0"/>
              <a:t>9</a:t>
            </a:fld>
            <a:endParaRPr lang="en-GB"/>
          </a:p>
        </p:txBody>
      </p:sp>
    </p:spTree>
    <p:extLst>
      <p:ext uri="{BB962C8B-B14F-4D97-AF65-F5344CB8AC3E}">
        <p14:creationId xmlns:p14="http://schemas.microsoft.com/office/powerpoint/2010/main" val="2377753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en-GB"/>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GB"/>
          </a:p>
        </p:txBody>
      </p:sp>
      <p:sp>
        <p:nvSpPr>
          <p:cNvPr id="4" name="Datumsplatzhalter 3"/>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346703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59782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852264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331873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en-GB"/>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3549135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6" name="Fußzeilenplatzhalter 5"/>
          <p:cNvSpPr>
            <a:spLocks noGrp="1"/>
          </p:cNvSpPr>
          <p:nvPr>
            <p:ph type="ftr" sz="quarter" idx="11"/>
          </p:nvPr>
        </p:nvSpPr>
        <p:spPr/>
        <p:txBody>
          <a:bodyPr/>
          <a:lstStyle/>
          <a:p>
            <a:endParaRPr lang="en-GB" dirty="0"/>
          </a:p>
        </p:txBody>
      </p:sp>
      <p:sp>
        <p:nvSpPr>
          <p:cNvPr id="7" name="Foliennummernplatzhalter 6"/>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3256509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en-GB"/>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8" name="Fußzeilenplatzhalter 7"/>
          <p:cNvSpPr>
            <a:spLocks noGrp="1"/>
          </p:cNvSpPr>
          <p:nvPr>
            <p:ph type="ftr" sz="quarter" idx="11"/>
          </p:nvPr>
        </p:nvSpPr>
        <p:spPr/>
        <p:txBody>
          <a:bodyPr/>
          <a:lstStyle/>
          <a:p>
            <a:endParaRPr lang="en-GB" dirty="0"/>
          </a:p>
        </p:txBody>
      </p:sp>
      <p:sp>
        <p:nvSpPr>
          <p:cNvPr id="9" name="Foliennummernplatzhalter 8"/>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66017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4" name="Fußzeilenplatzhalter 3"/>
          <p:cNvSpPr>
            <a:spLocks noGrp="1"/>
          </p:cNvSpPr>
          <p:nvPr>
            <p:ph type="ftr" sz="quarter" idx="11"/>
          </p:nvPr>
        </p:nvSpPr>
        <p:spPr/>
        <p:txBody>
          <a:bodyPr/>
          <a:lstStyle/>
          <a:p>
            <a:endParaRPr lang="en-GB" dirty="0"/>
          </a:p>
        </p:txBody>
      </p:sp>
      <p:sp>
        <p:nvSpPr>
          <p:cNvPr id="5" name="Foliennummernplatzhalter 4"/>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255582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3" name="Fußzeilenplatzhalter 2"/>
          <p:cNvSpPr>
            <a:spLocks noGrp="1"/>
          </p:cNvSpPr>
          <p:nvPr>
            <p:ph type="ftr" sz="quarter" idx="11"/>
          </p:nvPr>
        </p:nvSpPr>
        <p:spPr/>
        <p:txBody>
          <a:bodyPr/>
          <a:lstStyle/>
          <a:p>
            <a:endParaRPr lang="en-GB" dirty="0"/>
          </a:p>
        </p:txBody>
      </p:sp>
      <p:sp>
        <p:nvSpPr>
          <p:cNvPr id="4" name="Foliennummernplatzhalter 3"/>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111829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GB"/>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6" name="Fußzeilenplatzhalter 5"/>
          <p:cNvSpPr>
            <a:spLocks noGrp="1"/>
          </p:cNvSpPr>
          <p:nvPr>
            <p:ph type="ftr" sz="quarter" idx="11"/>
          </p:nvPr>
        </p:nvSpPr>
        <p:spPr/>
        <p:txBody>
          <a:bodyPr/>
          <a:lstStyle/>
          <a:p>
            <a:endParaRPr lang="en-GB" dirty="0"/>
          </a:p>
        </p:txBody>
      </p:sp>
      <p:sp>
        <p:nvSpPr>
          <p:cNvPr id="7" name="Foliennummernplatzhalter 6"/>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68934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en-GB"/>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36499D94-4D62-4E6E-88D0-BA939A4DEC64}" type="datetimeFigureOut">
              <a:rPr lang="en-GB" smtClean="0"/>
              <a:t>22/06/2022</a:t>
            </a:fld>
            <a:endParaRPr lang="en-GB" dirty="0"/>
          </a:p>
        </p:txBody>
      </p:sp>
      <p:sp>
        <p:nvSpPr>
          <p:cNvPr id="6" name="Fußzeilenplatzhalter 5"/>
          <p:cNvSpPr>
            <a:spLocks noGrp="1"/>
          </p:cNvSpPr>
          <p:nvPr>
            <p:ph type="ftr" sz="quarter" idx="11"/>
          </p:nvPr>
        </p:nvSpPr>
        <p:spPr/>
        <p:txBody>
          <a:bodyPr/>
          <a:lstStyle/>
          <a:p>
            <a:endParaRPr lang="en-GB" dirty="0"/>
          </a:p>
        </p:txBody>
      </p:sp>
      <p:sp>
        <p:nvSpPr>
          <p:cNvPr id="7" name="Foliennummernplatzhalter 6"/>
          <p:cNvSpPr>
            <a:spLocks noGrp="1"/>
          </p:cNvSpPr>
          <p:nvPr>
            <p:ph type="sldNum" sz="quarter" idx="12"/>
          </p:nvPr>
        </p:nvSpPr>
        <p:spPr/>
        <p:txBody>
          <a:bodyPr/>
          <a:lstStyle/>
          <a:p>
            <a:fld id="{F016A613-F4E6-45E4-9478-AD3311D37093}" type="slidenum">
              <a:rPr lang="en-GB" smtClean="0"/>
              <a:t>‹Nr.›</a:t>
            </a:fld>
            <a:endParaRPr lang="en-GB" dirty="0"/>
          </a:p>
        </p:txBody>
      </p:sp>
    </p:spTree>
    <p:extLst>
      <p:ext uri="{BB962C8B-B14F-4D97-AF65-F5344CB8AC3E}">
        <p14:creationId xmlns:p14="http://schemas.microsoft.com/office/powerpoint/2010/main" val="3186309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en-GB"/>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99D94-4D62-4E6E-88D0-BA939A4DEC64}" type="datetimeFigureOut">
              <a:rPr lang="en-GB" smtClean="0"/>
              <a:t>22/06/2022</a:t>
            </a:fld>
            <a:endParaRPr lang="en-GB"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6A613-F4E6-45E4-9478-AD3311D37093}" type="slidenum">
              <a:rPr lang="en-GB" smtClean="0"/>
              <a:t>‹Nr.›</a:t>
            </a:fld>
            <a:endParaRPr lang="en-GB" dirty="0"/>
          </a:p>
        </p:txBody>
      </p:sp>
    </p:spTree>
    <p:extLst>
      <p:ext uri="{BB962C8B-B14F-4D97-AF65-F5344CB8AC3E}">
        <p14:creationId xmlns:p14="http://schemas.microsoft.com/office/powerpoint/2010/main" val="163441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
        <p:nvSpPr>
          <p:cNvPr id="2" name="Titel 1"/>
          <p:cNvSpPr>
            <a:spLocks noGrp="1"/>
          </p:cNvSpPr>
          <p:nvPr>
            <p:ph type="ctrTitle"/>
          </p:nvPr>
        </p:nvSpPr>
        <p:spPr/>
        <p:txBody>
          <a:bodyPr/>
          <a:lstStyle/>
          <a:p>
            <a:r>
              <a:rPr lang="de-DE" dirty="0" smtClean="0"/>
              <a:t>Technetium in </a:t>
            </a:r>
            <a:r>
              <a:rPr lang="en-US" dirty="0" smtClean="0"/>
              <a:t>and</a:t>
            </a:r>
            <a:r>
              <a:rPr lang="de-DE" dirty="0" smtClean="0"/>
              <a:t> </a:t>
            </a:r>
            <a:r>
              <a:rPr lang="en-US" dirty="0" smtClean="0"/>
              <a:t>Mass</a:t>
            </a:r>
            <a:r>
              <a:rPr lang="de-DE" dirty="0" smtClean="0"/>
              <a:t> Loss </a:t>
            </a:r>
            <a:r>
              <a:rPr lang="en-US" dirty="0" smtClean="0"/>
              <a:t>from</a:t>
            </a:r>
            <a:r>
              <a:rPr lang="de-DE" dirty="0" smtClean="0"/>
              <a:t> Mira Stars</a:t>
            </a:r>
            <a:endParaRPr lang="en-GB" dirty="0"/>
          </a:p>
        </p:txBody>
      </p:sp>
      <p:sp>
        <p:nvSpPr>
          <p:cNvPr id="3" name="Untertitel 2"/>
          <p:cNvSpPr>
            <a:spLocks noGrp="1"/>
          </p:cNvSpPr>
          <p:nvPr>
            <p:ph type="subTitle" idx="1"/>
          </p:nvPr>
        </p:nvSpPr>
        <p:spPr/>
        <p:txBody>
          <a:bodyPr/>
          <a:lstStyle/>
          <a:p>
            <a:endParaRPr lang="de-DE" dirty="0" smtClean="0"/>
          </a:p>
          <a:p>
            <a:endParaRPr lang="de-DE" dirty="0"/>
          </a:p>
          <a:p>
            <a:r>
              <a:rPr lang="de-DE" dirty="0" smtClean="0"/>
              <a:t>Stefan Uttenthaler, Vienna</a:t>
            </a:r>
            <a:endParaRPr lang="en-GB" dirty="0"/>
          </a:p>
        </p:txBody>
      </p:sp>
    </p:spTree>
    <p:extLst>
      <p:ext uri="{BB962C8B-B14F-4D97-AF65-F5344CB8AC3E}">
        <p14:creationId xmlns:p14="http://schemas.microsoft.com/office/powerpoint/2010/main" val="1136194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789991"/>
            <a:ext cx="6350521" cy="4722885"/>
          </a:xfrm>
          <a:prstGeom prst="rect">
            <a:avLst/>
          </a:prstGeom>
        </p:spPr>
      </p:pic>
      <p:sp>
        <p:nvSpPr>
          <p:cNvPr id="3" name="Textfeld 2"/>
          <p:cNvSpPr txBox="1"/>
          <p:nvPr/>
        </p:nvSpPr>
        <p:spPr>
          <a:xfrm>
            <a:off x="1887415" y="913423"/>
            <a:ext cx="8285986" cy="523220"/>
          </a:xfrm>
          <a:prstGeom prst="rect">
            <a:avLst/>
          </a:prstGeom>
          <a:noFill/>
        </p:spPr>
        <p:txBody>
          <a:bodyPr wrap="none" rtlCol="0">
            <a:spAutoFit/>
          </a:bodyPr>
          <a:lstStyle/>
          <a:p>
            <a:r>
              <a:rPr lang="en-US" sz="2800" dirty="0" smtClean="0"/>
              <a:t>If you are not yet convinced: Look at W1-W4 vs. period!</a:t>
            </a:r>
            <a:endParaRPr lang="en-US" sz="2800" dirty="0"/>
          </a:p>
        </p:txBody>
      </p:sp>
      <p:sp>
        <p:nvSpPr>
          <p:cNvPr id="4" name="Textfeld 3"/>
          <p:cNvSpPr txBox="1"/>
          <p:nvPr/>
        </p:nvSpPr>
        <p:spPr>
          <a:xfrm>
            <a:off x="8597900" y="5581650"/>
            <a:ext cx="1849096" cy="646331"/>
          </a:xfrm>
          <a:prstGeom prst="rect">
            <a:avLst/>
          </a:prstGeom>
          <a:noFill/>
        </p:spPr>
        <p:txBody>
          <a:bodyPr wrap="none" rtlCol="0">
            <a:spAutoFit/>
          </a:bodyPr>
          <a:lstStyle/>
          <a:p>
            <a:r>
              <a:rPr lang="en-US" dirty="0" smtClean="0"/>
              <a:t>Uttenthaler et al.,</a:t>
            </a:r>
          </a:p>
          <a:p>
            <a:r>
              <a:rPr lang="en-US" dirty="0" smtClean="0"/>
              <a:t>in preparation</a:t>
            </a:r>
            <a:endParaRPr lang="en-US" dirty="0"/>
          </a:p>
        </p:txBody>
      </p:sp>
    </p:spTree>
    <p:extLst>
      <p:ext uri="{BB962C8B-B14F-4D97-AF65-F5344CB8AC3E}">
        <p14:creationId xmlns:p14="http://schemas.microsoft.com/office/powerpoint/2010/main" val="1039059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87415" y="1092200"/>
            <a:ext cx="5395772" cy="523220"/>
          </a:xfrm>
          <a:prstGeom prst="rect">
            <a:avLst/>
          </a:prstGeom>
          <a:noFill/>
        </p:spPr>
        <p:txBody>
          <a:bodyPr wrap="none" rtlCol="0">
            <a:spAutoFit/>
          </a:bodyPr>
          <a:lstStyle/>
          <a:p>
            <a:r>
              <a:rPr lang="en-US" sz="2800" dirty="0" smtClean="0"/>
              <a:t>What about the </a:t>
            </a:r>
            <a:r>
              <a:rPr lang="en-US" sz="2800" i="1" dirty="0" smtClean="0"/>
              <a:t>gas</a:t>
            </a:r>
            <a:r>
              <a:rPr lang="en-US" sz="2800" dirty="0" smtClean="0"/>
              <a:t> mass-loss rate?</a:t>
            </a:r>
            <a:endParaRPr lang="en-US" sz="2800" dirty="0"/>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930395"/>
            <a:ext cx="6400813" cy="4572009"/>
          </a:xfrm>
          <a:prstGeom prst="rect">
            <a:avLst/>
          </a:prstGeom>
        </p:spPr>
      </p:pic>
      <p:sp>
        <p:nvSpPr>
          <p:cNvPr id="4" name="Textfeld 3"/>
          <p:cNvSpPr txBox="1"/>
          <p:nvPr/>
        </p:nvSpPr>
        <p:spPr>
          <a:xfrm>
            <a:off x="8288228" y="5499100"/>
            <a:ext cx="2370072" cy="369332"/>
          </a:xfrm>
          <a:prstGeom prst="rect">
            <a:avLst/>
          </a:prstGeom>
          <a:noFill/>
        </p:spPr>
        <p:txBody>
          <a:bodyPr wrap="none" rtlCol="0">
            <a:spAutoFit/>
          </a:bodyPr>
          <a:lstStyle/>
          <a:p>
            <a:r>
              <a:rPr lang="de-DE" dirty="0" smtClean="0"/>
              <a:t>Uttenthaler et al., 2019</a:t>
            </a:r>
            <a:endParaRPr lang="en-GB" dirty="0"/>
          </a:p>
        </p:txBody>
      </p:sp>
    </p:spTree>
    <p:extLst>
      <p:ext uri="{BB962C8B-B14F-4D97-AF65-F5344CB8AC3E}">
        <p14:creationId xmlns:p14="http://schemas.microsoft.com/office/powerpoint/2010/main" val="546121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779011"/>
            <a:ext cx="6350521" cy="4773177"/>
          </a:xfrm>
          <a:prstGeom prst="rect">
            <a:avLst/>
          </a:prstGeom>
        </p:spPr>
      </p:pic>
      <p:sp>
        <p:nvSpPr>
          <p:cNvPr id="3" name="Textfeld 2"/>
          <p:cNvSpPr txBox="1"/>
          <p:nvPr/>
        </p:nvSpPr>
        <p:spPr>
          <a:xfrm>
            <a:off x="8237936" y="5622681"/>
            <a:ext cx="1849096" cy="646331"/>
          </a:xfrm>
          <a:prstGeom prst="rect">
            <a:avLst/>
          </a:prstGeom>
          <a:noFill/>
        </p:spPr>
        <p:txBody>
          <a:bodyPr wrap="none" rtlCol="0">
            <a:spAutoFit/>
          </a:bodyPr>
          <a:lstStyle/>
          <a:p>
            <a:r>
              <a:rPr lang="de-DE" dirty="0" smtClean="0"/>
              <a:t>Uttenthaler et al.,</a:t>
            </a:r>
          </a:p>
          <a:p>
            <a:r>
              <a:rPr lang="en-US" dirty="0" smtClean="0"/>
              <a:t>in preparation</a:t>
            </a:r>
            <a:endParaRPr lang="en-US" dirty="0"/>
          </a:p>
        </p:txBody>
      </p:sp>
      <p:sp>
        <p:nvSpPr>
          <p:cNvPr id="4" name="Textfeld 3"/>
          <p:cNvSpPr txBox="1"/>
          <p:nvPr/>
        </p:nvSpPr>
        <p:spPr>
          <a:xfrm>
            <a:off x="1887415" y="944197"/>
            <a:ext cx="6103274" cy="523220"/>
          </a:xfrm>
          <a:prstGeom prst="rect">
            <a:avLst/>
          </a:prstGeom>
          <a:noFill/>
        </p:spPr>
        <p:txBody>
          <a:bodyPr wrap="none" rtlCol="0">
            <a:spAutoFit/>
          </a:bodyPr>
          <a:lstStyle/>
          <a:p>
            <a:r>
              <a:rPr lang="en-US" sz="2800" dirty="0" smtClean="0"/>
              <a:t>No difference in the </a:t>
            </a:r>
            <a:r>
              <a:rPr lang="en-US" sz="2800" i="1" dirty="0" smtClean="0"/>
              <a:t>gas</a:t>
            </a:r>
            <a:r>
              <a:rPr lang="en-US" sz="2800" dirty="0" smtClean="0"/>
              <a:t> mass-loss rate!?</a:t>
            </a:r>
            <a:endParaRPr lang="en-US" sz="2800" dirty="0"/>
          </a:p>
        </p:txBody>
      </p:sp>
    </p:spTree>
    <p:extLst>
      <p:ext uri="{BB962C8B-B14F-4D97-AF65-F5344CB8AC3E}">
        <p14:creationId xmlns:p14="http://schemas.microsoft.com/office/powerpoint/2010/main" val="2454792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720884"/>
            <a:ext cx="6350521" cy="4773177"/>
          </a:xfrm>
          <a:prstGeom prst="rect">
            <a:avLst/>
          </a:prstGeom>
        </p:spPr>
      </p:pic>
      <p:sp>
        <p:nvSpPr>
          <p:cNvPr id="3" name="Textfeld 2"/>
          <p:cNvSpPr txBox="1"/>
          <p:nvPr/>
        </p:nvSpPr>
        <p:spPr>
          <a:xfrm>
            <a:off x="8404469" y="5517173"/>
            <a:ext cx="1849096" cy="646331"/>
          </a:xfrm>
          <a:prstGeom prst="rect">
            <a:avLst/>
          </a:prstGeom>
          <a:noFill/>
        </p:spPr>
        <p:txBody>
          <a:bodyPr wrap="none" rtlCol="0">
            <a:spAutoFit/>
          </a:bodyPr>
          <a:lstStyle/>
          <a:p>
            <a:r>
              <a:rPr lang="en-US" dirty="0" smtClean="0"/>
              <a:t>Uttenthaler et al.,</a:t>
            </a:r>
          </a:p>
          <a:p>
            <a:r>
              <a:rPr lang="en-US" dirty="0" smtClean="0"/>
              <a:t>in preparation</a:t>
            </a:r>
            <a:endParaRPr lang="en-US" dirty="0"/>
          </a:p>
        </p:txBody>
      </p:sp>
      <p:sp>
        <p:nvSpPr>
          <p:cNvPr id="4" name="Textfeld 3"/>
          <p:cNvSpPr txBox="1"/>
          <p:nvPr/>
        </p:nvSpPr>
        <p:spPr>
          <a:xfrm>
            <a:off x="1887415" y="859671"/>
            <a:ext cx="8252452" cy="523220"/>
          </a:xfrm>
          <a:prstGeom prst="rect">
            <a:avLst/>
          </a:prstGeom>
          <a:noFill/>
        </p:spPr>
        <p:txBody>
          <a:bodyPr wrap="none" rtlCol="0">
            <a:spAutoFit/>
          </a:bodyPr>
          <a:lstStyle/>
          <a:p>
            <a:r>
              <a:rPr lang="en-US" sz="2800" dirty="0" smtClean="0"/>
              <a:t>Slightly higher CO expansion velocity of Tc-poor stars?!</a:t>
            </a:r>
            <a:endParaRPr lang="en-US" sz="2800" dirty="0"/>
          </a:p>
        </p:txBody>
      </p:sp>
    </p:spTree>
    <p:extLst>
      <p:ext uri="{BB962C8B-B14F-4D97-AF65-F5344CB8AC3E}">
        <p14:creationId xmlns:p14="http://schemas.microsoft.com/office/powerpoint/2010/main" val="2221349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485900" y="857250"/>
            <a:ext cx="7835991" cy="4770537"/>
          </a:xfrm>
          <a:prstGeom prst="rect">
            <a:avLst/>
          </a:prstGeom>
          <a:noFill/>
        </p:spPr>
        <p:txBody>
          <a:bodyPr wrap="none" rtlCol="0">
            <a:spAutoFit/>
          </a:bodyPr>
          <a:lstStyle/>
          <a:p>
            <a:r>
              <a:rPr lang="de-DE" sz="2800" dirty="0" smtClean="0"/>
              <a:t>Höfner et al., 2022:</a:t>
            </a:r>
          </a:p>
          <a:p>
            <a:r>
              <a:rPr lang="en-GB" sz="2800" dirty="0" smtClean="0"/>
              <a:t>Gradual </a:t>
            </a:r>
            <a:r>
              <a:rPr lang="en-GB" sz="2800" dirty="0"/>
              <a:t>Fe enrichment of wind-driving silicate </a:t>
            </a:r>
            <a:r>
              <a:rPr lang="en-GB" sz="2800" dirty="0" smtClean="0"/>
              <a:t>grains</a:t>
            </a:r>
          </a:p>
          <a:p>
            <a:endParaRPr lang="de-DE" dirty="0"/>
          </a:p>
          <a:p>
            <a:r>
              <a:rPr lang="en-US" dirty="0" smtClean="0"/>
              <a:t>Tc-poor</a:t>
            </a:r>
            <a:r>
              <a:rPr lang="de-DE" dirty="0" smtClean="0"/>
              <a:t> </a:t>
            </a:r>
            <a:r>
              <a:rPr lang="en-US" dirty="0" smtClean="0"/>
              <a:t>stars</a:t>
            </a:r>
            <a:r>
              <a:rPr lang="de-DE" dirty="0" smtClean="0"/>
              <a:t> = </a:t>
            </a:r>
            <a:r>
              <a:rPr lang="en-US" dirty="0" smtClean="0"/>
              <a:t>Fe-enriched</a:t>
            </a:r>
            <a:r>
              <a:rPr lang="de-DE" dirty="0" smtClean="0"/>
              <a:t> </a:t>
            </a:r>
            <a:r>
              <a:rPr lang="en-US" dirty="0" smtClean="0"/>
              <a:t>grains</a:t>
            </a:r>
            <a:r>
              <a:rPr lang="de-DE" dirty="0"/>
              <a:t>	</a:t>
            </a:r>
            <a:r>
              <a:rPr lang="de-DE" dirty="0" smtClean="0"/>
              <a:t>&amp;	</a:t>
            </a:r>
            <a:r>
              <a:rPr lang="en-US" dirty="0" smtClean="0"/>
              <a:t>Tc-rich</a:t>
            </a:r>
            <a:r>
              <a:rPr lang="de-DE" dirty="0" smtClean="0"/>
              <a:t> </a:t>
            </a:r>
            <a:r>
              <a:rPr lang="en-GB" dirty="0" smtClean="0"/>
              <a:t>stars</a:t>
            </a:r>
            <a:r>
              <a:rPr lang="de-DE" dirty="0" smtClean="0"/>
              <a:t> = </a:t>
            </a:r>
            <a:r>
              <a:rPr lang="en-GB" dirty="0" smtClean="0"/>
              <a:t>Fe-poor</a:t>
            </a:r>
            <a:r>
              <a:rPr lang="de-DE" dirty="0" smtClean="0"/>
              <a:t> </a:t>
            </a:r>
            <a:r>
              <a:rPr lang="en-GB" dirty="0" smtClean="0"/>
              <a:t>grains</a:t>
            </a:r>
          </a:p>
          <a:p>
            <a:endParaRPr lang="de-DE" dirty="0"/>
          </a:p>
          <a:p>
            <a:endParaRPr lang="de-DE" dirty="0" smtClean="0"/>
          </a:p>
          <a:p>
            <a:r>
              <a:rPr lang="de-DE" dirty="0" smtClean="0"/>
              <a:t>Optical &amp; </a:t>
            </a:r>
            <a:r>
              <a:rPr lang="en-GB" dirty="0" smtClean="0"/>
              <a:t>near</a:t>
            </a:r>
            <a:r>
              <a:rPr lang="de-DE" dirty="0" smtClean="0"/>
              <a:t>-IR </a:t>
            </a:r>
            <a:r>
              <a:rPr lang="en-GB" dirty="0" smtClean="0"/>
              <a:t>photometry</a:t>
            </a:r>
            <a:r>
              <a:rPr lang="de-DE" dirty="0" smtClean="0"/>
              <a:t> </a:t>
            </a:r>
            <a:r>
              <a:rPr lang="en-GB" dirty="0" smtClean="0"/>
              <a:t>moderately</a:t>
            </a:r>
            <a:r>
              <a:rPr lang="de-DE" dirty="0" smtClean="0"/>
              <a:t> </a:t>
            </a:r>
            <a:r>
              <a:rPr lang="en-GB" dirty="0" smtClean="0"/>
              <a:t>affected</a:t>
            </a:r>
            <a:r>
              <a:rPr lang="de-DE" dirty="0" smtClean="0"/>
              <a:t>	</a:t>
            </a:r>
            <a:r>
              <a:rPr lang="de-DE" sz="4400" dirty="0" smtClean="0">
                <a:solidFill>
                  <a:srgbClr val="00B050"/>
                </a:solidFill>
                <a:sym typeface="Wingdings" panose="05000000000000000000" pitchFamily="2" charset="2"/>
              </a:rPr>
              <a:t></a:t>
            </a:r>
            <a:endParaRPr lang="de-DE" sz="4400" dirty="0" smtClean="0">
              <a:solidFill>
                <a:srgbClr val="00B050"/>
              </a:solidFill>
            </a:endParaRPr>
          </a:p>
          <a:p>
            <a:r>
              <a:rPr lang="de-DE" dirty="0" smtClean="0"/>
              <a:t>Mid-IR </a:t>
            </a:r>
            <a:r>
              <a:rPr lang="en-US" dirty="0" smtClean="0"/>
              <a:t>flux higher</a:t>
            </a:r>
            <a:r>
              <a:rPr lang="de-DE" dirty="0" smtClean="0"/>
              <a:t> </a:t>
            </a:r>
            <a:r>
              <a:rPr lang="en-GB" dirty="0" smtClean="0"/>
              <a:t>by</a:t>
            </a:r>
            <a:r>
              <a:rPr lang="de-DE" dirty="0" smtClean="0"/>
              <a:t> </a:t>
            </a:r>
            <a:r>
              <a:rPr lang="en-GB" dirty="0" smtClean="0"/>
              <a:t>Fe-enrichment	</a:t>
            </a:r>
            <a:r>
              <a:rPr lang="de-DE" dirty="0" smtClean="0"/>
              <a:t>		</a:t>
            </a:r>
            <a:r>
              <a:rPr lang="de-DE" dirty="0">
                <a:solidFill>
                  <a:srgbClr val="00B050"/>
                </a:solidFill>
                <a:sym typeface="Wingdings" panose="05000000000000000000" pitchFamily="2" charset="2"/>
              </a:rPr>
              <a:t> </a:t>
            </a:r>
            <a:r>
              <a:rPr lang="de-DE" sz="4400" dirty="0">
                <a:solidFill>
                  <a:srgbClr val="00B050"/>
                </a:solidFill>
                <a:sym typeface="Wingdings" panose="05000000000000000000" pitchFamily="2" charset="2"/>
              </a:rPr>
              <a:t></a:t>
            </a:r>
            <a:endParaRPr lang="de-DE" sz="4400" dirty="0" smtClean="0"/>
          </a:p>
          <a:p>
            <a:r>
              <a:rPr lang="de-DE" dirty="0" smtClean="0"/>
              <a:t>Gas </a:t>
            </a:r>
            <a:r>
              <a:rPr lang="en-GB" dirty="0" smtClean="0"/>
              <a:t>mass-loss</a:t>
            </a:r>
            <a:r>
              <a:rPr lang="de-DE" dirty="0" smtClean="0"/>
              <a:t> rate </a:t>
            </a:r>
            <a:r>
              <a:rPr lang="en-GB" dirty="0" smtClean="0"/>
              <a:t>unaffected</a:t>
            </a:r>
            <a:r>
              <a:rPr lang="de-DE" dirty="0" smtClean="0"/>
              <a:t>			</a:t>
            </a:r>
            <a:r>
              <a:rPr lang="de-DE" dirty="0">
                <a:solidFill>
                  <a:srgbClr val="00B050"/>
                </a:solidFill>
                <a:sym typeface="Wingdings" panose="05000000000000000000" pitchFamily="2" charset="2"/>
              </a:rPr>
              <a:t> </a:t>
            </a:r>
            <a:r>
              <a:rPr lang="de-DE" sz="4400" dirty="0">
                <a:solidFill>
                  <a:srgbClr val="00B050"/>
                </a:solidFill>
                <a:sym typeface="Wingdings" panose="05000000000000000000" pitchFamily="2" charset="2"/>
              </a:rPr>
              <a:t></a:t>
            </a:r>
            <a:endParaRPr lang="de-DE" sz="4400" dirty="0" smtClean="0"/>
          </a:p>
          <a:p>
            <a:r>
              <a:rPr lang="de-DE" dirty="0" smtClean="0"/>
              <a:t>Wind </a:t>
            </a:r>
            <a:r>
              <a:rPr lang="en-GB" dirty="0" smtClean="0"/>
              <a:t>velocity</a:t>
            </a:r>
            <a:r>
              <a:rPr lang="de-DE" dirty="0" smtClean="0"/>
              <a:t> </a:t>
            </a:r>
            <a:r>
              <a:rPr lang="en-US" dirty="0" smtClean="0"/>
              <a:t>slightly higher </a:t>
            </a:r>
            <a:r>
              <a:rPr lang="en-GB" dirty="0" smtClean="0"/>
              <a:t>by</a:t>
            </a:r>
            <a:r>
              <a:rPr lang="de-DE" dirty="0" smtClean="0"/>
              <a:t> </a:t>
            </a:r>
            <a:r>
              <a:rPr lang="en-GB" dirty="0" smtClean="0"/>
              <a:t>Fe-enrichment</a:t>
            </a:r>
            <a:r>
              <a:rPr lang="de-DE" dirty="0" smtClean="0"/>
              <a:t>		</a:t>
            </a:r>
            <a:r>
              <a:rPr lang="de-DE" dirty="0">
                <a:solidFill>
                  <a:srgbClr val="00B050"/>
                </a:solidFill>
                <a:sym typeface="Wingdings" panose="05000000000000000000" pitchFamily="2" charset="2"/>
              </a:rPr>
              <a:t> </a:t>
            </a:r>
            <a:r>
              <a:rPr lang="de-DE" sz="4400" dirty="0" smtClean="0">
                <a:solidFill>
                  <a:srgbClr val="00B050"/>
                </a:solidFill>
                <a:sym typeface="Wingdings" panose="05000000000000000000" pitchFamily="2" charset="2"/>
              </a:rPr>
              <a:t></a:t>
            </a:r>
            <a:endParaRPr lang="de-DE" sz="4400" dirty="0" smtClean="0"/>
          </a:p>
        </p:txBody>
      </p:sp>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4267378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789991"/>
            <a:ext cx="6350521" cy="4722885"/>
          </a:xfrm>
          <a:prstGeom prst="rect">
            <a:avLst/>
          </a:prstGeom>
        </p:spPr>
      </p:pic>
      <p:sp>
        <p:nvSpPr>
          <p:cNvPr id="3" name="Textfeld 2"/>
          <p:cNvSpPr txBox="1"/>
          <p:nvPr/>
        </p:nvSpPr>
        <p:spPr>
          <a:xfrm>
            <a:off x="1887415" y="913423"/>
            <a:ext cx="8389348" cy="523220"/>
          </a:xfrm>
          <a:prstGeom prst="rect">
            <a:avLst/>
          </a:prstGeom>
          <a:noFill/>
        </p:spPr>
        <p:txBody>
          <a:bodyPr wrap="none" rtlCol="0">
            <a:spAutoFit/>
          </a:bodyPr>
          <a:lstStyle/>
          <a:p>
            <a:r>
              <a:rPr lang="en-US" sz="2800" dirty="0" smtClean="0"/>
              <a:t>Comparison with Fe-free DARWIN models (</a:t>
            </a:r>
            <a:r>
              <a:rPr lang="en-US" sz="2800" dirty="0" err="1" smtClean="0"/>
              <a:t>Höfner</a:t>
            </a:r>
            <a:r>
              <a:rPr lang="en-US" sz="2800" dirty="0" smtClean="0"/>
              <a:t> et al.)</a:t>
            </a:r>
            <a:endParaRPr lang="en-US" sz="2800" dirty="0"/>
          </a:p>
        </p:txBody>
      </p:sp>
      <p:sp>
        <p:nvSpPr>
          <p:cNvPr id="4" name="Textfeld 3"/>
          <p:cNvSpPr txBox="1"/>
          <p:nvPr/>
        </p:nvSpPr>
        <p:spPr>
          <a:xfrm>
            <a:off x="8597900" y="5581650"/>
            <a:ext cx="1849096" cy="646331"/>
          </a:xfrm>
          <a:prstGeom prst="rect">
            <a:avLst/>
          </a:prstGeom>
          <a:noFill/>
        </p:spPr>
        <p:txBody>
          <a:bodyPr wrap="none" rtlCol="0">
            <a:spAutoFit/>
          </a:bodyPr>
          <a:lstStyle/>
          <a:p>
            <a:r>
              <a:rPr lang="en-US" dirty="0" smtClean="0"/>
              <a:t>Uttenthaler et al.,</a:t>
            </a:r>
          </a:p>
          <a:p>
            <a:r>
              <a:rPr lang="en-US" dirty="0" smtClean="0"/>
              <a:t>in preparation</a:t>
            </a:r>
            <a:endParaRPr lang="en-US" dirty="0"/>
          </a:p>
        </p:txBody>
      </p:sp>
    </p:spTree>
    <p:extLst>
      <p:ext uri="{BB962C8B-B14F-4D97-AF65-F5344CB8AC3E}">
        <p14:creationId xmlns:p14="http://schemas.microsoft.com/office/powerpoint/2010/main" val="5418725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943100" y="1371600"/>
            <a:ext cx="5350311" cy="2677656"/>
          </a:xfrm>
          <a:prstGeom prst="rect">
            <a:avLst/>
          </a:prstGeom>
          <a:noFill/>
        </p:spPr>
        <p:txBody>
          <a:bodyPr wrap="none" rtlCol="0">
            <a:spAutoFit/>
          </a:bodyPr>
          <a:lstStyle/>
          <a:p>
            <a:r>
              <a:rPr lang="en-US" sz="2800" dirty="0" smtClean="0"/>
              <a:t>What is at the bottom of all of this?</a:t>
            </a:r>
          </a:p>
          <a:p>
            <a:endParaRPr lang="en-US" sz="2800" dirty="0" smtClean="0"/>
          </a:p>
          <a:p>
            <a:endParaRPr lang="en-US" sz="2800" dirty="0" smtClean="0"/>
          </a:p>
          <a:p>
            <a:r>
              <a:rPr lang="en-US" sz="2800" dirty="0" smtClean="0"/>
              <a:t>Is </a:t>
            </a:r>
            <a:r>
              <a:rPr lang="en-US" sz="2800" baseline="30000" dirty="0" smtClean="0"/>
              <a:t>26</a:t>
            </a:r>
            <a:r>
              <a:rPr lang="en-US" sz="2800" dirty="0" smtClean="0"/>
              <a:t>Al the culprit???</a:t>
            </a:r>
          </a:p>
          <a:p>
            <a:endParaRPr lang="en-US" sz="2800" dirty="0" smtClean="0"/>
          </a:p>
          <a:p>
            <a:r>
              <a:rPr lang="en-US" sz="2800" dirty="0" smtClean="0"/>
              <a:t>HBB candidates (Li-rich) indicate so.</a:t>
            </a:r>
            <a:endParaRPr lang="en-US" sz="2800" dirty="0"/>
          </a:p>
        </p:txBody>
      </p:sp>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957257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xplosion 2 7"/>
          <p:cNvSpPr/>
          <p:nvPr/>
        </p:nvSpPr>
        <p:spPr>
          <a:xfrm>
            <a:off x="8540259" y="4331680"/>
            <a:ext cx="3153508" cy="1969477"/>
          </a:xfrm>
          <a:prstGeom prst="irregularSeal2">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fi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971359"/>
            <a:ext cx="6400813" cy="4636017"/>
          </a:xfrm>
          <a:prstGeom prst="rect">
            <a:avLst/>
          </a:prstGeom>
        </p:spPr>
      </p:pic>
      <p:sp>
        <p:nvSpPr>
          <p:cNvPr id="5" name="Textfeld 4"/>
          <p:cNvSpPr txBox="1"/>
          <p:nvPr/>
        </p:nvSpPr>
        <p:spPr>
          <a:xfrm>
            <a:off x="9290548" y="4908580"/>
            <a:ext cx="1658916" cy="830997"/>
          </a:xfrm>
          <a:prstGeom prst="rect">
            <a:avLst/>
          </a:prstGeom>
          <a:noFill/>
        </p:spPr>
        <p:txBody>
          <a:bodyPr wrap="none" rtlCol="0">
            <a:spAutoFit/>
          </a:bodyPr>
          <a:lstStyle/>
          <a:p>
            <a:r>
              <a:rPr lang="en-US" sz="2400" b="1" dirty="0" smtClean="0"/>
              <a:t>Preliminary</a:t>
            </a:r>
          </a:p>
          <a:p>
            <a:r>
              <a:rPr lang="en-US" sz="2400" b="1" dirty="0" smtClean="0"/>
              <a:t>analysis!</a:t>
            </a:r>
            <a:endParaRPr lang="en-US" sz="2400" b="1" dirty="0"/>
          </a:p>
        </p:txBody>
      </p:sp>
      <p:sp>
        <p:nvSpPr>
          <p:cNvPr id="6" name="Textfeld 5"/>
          <p:cNvSpPr txBox="1"/>
          <p:nvPr/>
        </p:nvSpPr>
        <p:spPr>
          <a:xfrm>
            <a:off x="1887415" y="1023114"/>
            <a:ext cx="8749639" cy="523220"/>
          </a:xfrm>
          <a:prstGeom prst="rect">
            <a:avLst/>
          </a:prstGeom>
          <a:noFill/>
        </p:spPr>
        <p:txBody>
          <a:bodyPr wrap="none" rtlCol="0">
            <a:spAutoFit/>
          </a:bodyPr>
          <a:lstStyle/>
          <a:p>
            <a:r>
              <a:rPr lang="en-US" sz="2800" dirty="0" smtClean="0"/>
              <a:t>Including Li-rich HBB candidates in the K-W4 vs. P diagram:</a:t>
            </a:r>
            <a:endParaRPr lang="en-US" sz="2800" dirty="0"/>
          </a:p>
        </p:txBody>
      </p:sp>
      <p:sp>
        <p:nvSpPr>
          <p:cNvPr id="9" name="Textfeld 8"/>
          <p:cNvSpPr txBox="1"/>
          <p:nvPr/>
        </p:nvSpPr>
        <p:spPr>
          <a:xfrm>
            <a:off x="8540259" y="2514600"/>
            <a:ext cx="3383170" cy="646331"/>
          </a:xfrm>
          <a:prstGeom prst="rect">
            <a:avLst/>
          </a:prstGeom>
          <a:noFill/>
        </p:spPr>
        <p:txBody>
          <a:bodyPr wrap="none" rtlCol="0">
            <a:spAutoFit/>
          </a:bodyPr>
          <a:lstStyle/>
          <a:p>
            <a:r>
              <a:rPr lang="en-GB" dirty="0" smtClean="0"/>
              <a:t>Data from </a:t>
            </a:r>
            <a:r>
              <a:rPr lang="de-DE" dirty="0"/>
              <a:t>Garc</a:t>
            </a:r>
            <a:r>
              <a:rPr lang="de-DE" dirty="0">
                <a:cs typeface="Arial" panose="020B0604020202020204" pitchFamily="34" charset="0"/>
              </a:rPr>
              <a:t>í</a:t>
            </a:r>
            <a:r>
              <a:rPr lang="de-DE" dirty="0"/>
              <a:t>a-Hern</a:t>
            </a:r>
            <a:r>
              <a:rPr lang="de-DE" dirty="0">
                <a:cs typeface="Arial" panose="020B0604020202020204" pitchFamily="34" charset="0"/>
              </a:rPr>
              <a:t>á</a:t>
            </a:r>
            <a:r>
              <a:rPr lang="de-DE" dirty="0"/>
              <a:t>ndez et </a:t>
            </a:r>
            <a:r>
              <a:rPr lang="de-DE" dirty="0" smtClean="0"/>
              <a:t>al.</a:t>
            </a:r>
          </a:p>
          <a:p>
            <a:r>
              <a:rPr lang="de-DE" dirty="0" smtClean="0"/>
              <a:t>2007 &amp; 2013</a:t>
            </a:r>
            <a:endParaRPr lang="en-GB" dirty="0"/>
          </a:p>
        </p:txBody>
      </p:sp>
    </p:spTree>
    <p:extLst>
      <p:ext uri="{BB962C8B-B14F-4D97-AF65-F5344CB8AC3E}">
        <p14:creationId xmlns:p14="http://schemas.microsoft.com/office/powerpoint/2010/main" val="24090981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4099428" y="3167390"/>
            <a:ext cx="3993144" cy="523220"/>
          </a:xfrm>
          <a:prstGeom prst="rect">
            <a:avLst/>
          </a:prstGeom>
          <a:noFill/>
        </p:spPr>
        <p:txBody>
          <a:bodyPr wrap="none" rtlCol="0">
            <a:spAutoFit/>
          </a:bodyPr>
          <a:lstStyle/>
          <a:p>
            <a:r>
              <a:rPr lang="en-US" sz="2800" dirty="0" smtClean="0"/>
              <a:t>Thanks for your attention!</a:t>
            </a:r>
            <a:endParaRPr lang="en-US" sz="2800" dirty="0"/>
          </a:p>
        </p:txBody>
      </p:sp>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1103469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5593" y="1142995"/>
            <a:ext cx="6400813" cy="4572009"/>
          </a:xfrm>
          <a:prstGeom prst="rect">
            <a:avLst/>
          </a:prstGeom>
        </p:spPr>
      </p:pic>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1859627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87415" y="1518139"/>
            <a:ext cx="8745415" cy="1938992"/>
          </a:xfrm>
          <a:prstGeom prst="rect">
            <a:avLst/>
          </a:prstGeom>
          <a:noFill/>
        </p:spPr>
        <p:txBody>
          <a:bodyPr wrap="square" rtlCol="0">
            <a:spAutoFit/>
          </a:bodyPr>
          <a:lstStyle/>
          <a:p>
            <a:r>
              <a:rPr lang="en-GB" sz="2800" dirty="0" smtClean="0"/>
              <a:t>Based on:</a:t>
            </a:r>
          </a:p>
          <a:p>
            <a:endParaRPr lang="en-GB" sz="2800" dirty="0" smtClean="0"/>
          </a:p>
          <a:p>
            <a:pPr marL="285750" indent="-285750">
              <a:spcAft>
                <a:spcPts val="600"/>
              </a:spcAft>
              <a:buFont typeface="Arial" panose="020B0604020202020204" pitchFamily="34" charset="0"/>
              <a:buChar char="•"/>
            </a:pPr>
            <a:r>
              <a:rPr lang="en-GB" dirty="0" smtClean="0"/>
              <a:t>Uttenthaler (2013, A&amp;A)</a:t>
            </a:r>
          </a:p>
          <a:p>
            <a:pPr marL="285750" indent="-285750">
              <a:spcAft>
                <a:spcPts val="600"/>
              </a:spcAft>
              <a:buFont typeface="Arial" panose="020B0604020202020204" pitchFamily="34" charset="0"/>
              <a:buChar char="•"/>
            </a:pPr>
            <a:r>
              <a:rPr lang="en-GB" dirty="0" smtClean="0"/>
              <a:t>Uttenthaler, Iain McDonald, Klaus Bernhard, Sergio </a:t>
            </a:r>
            <a:r>
              <a:rPr lang="en-GB" dirty="0" err="1" smtClean="0"/>
              <a:t>Cristallo</a:t>
            </a:r>
            <a:r>
              <a:rPr lang="en-GB" dirty="0" smtClean="0"/>
              <a:t>, David </a:t>
            </a:r>
            <a:r>
              <a:rPr lang="en-GB" dirty="0" err="1" smtClean="0"/>
              <a:t>Gobrecht</a:t>
            </a:r>
            <a:r>
              <a:rPr lang="en-GB" dirty="0" smtClean="0"/>
              <a:t> (2019, A&amp;A)</a:t>
            </a:r>
          </a:p>
          <a:p>
            <a:pPr marL="285750" indent="-285750">
              <a:spcAft>
                <a:spcPts val="600"/>
              </a:spcAft>
              <a:buFont typeface="Arial" panose="020B0604020202020204" pitchFamily="34" charset="0"/>
              <a:buChar char="•"/>
            </a:pPr>
            <a:r>
              <a:rPr lang="en-GB" dirty="0" smtClean="0"/>
              <a:t>Uttenthaler, in preparation</a:t>
            </a:r>
            <a:endParaRPr lang="en-GB" dirty="0"/>
          </a:p>
        </p:txBody>
      </p:sp>
      <p:sp>
        <p:nvSpPr>
          <p:cNvPr id="4" name="Textfeld 3"/>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3501755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8725" y="1120135"/>
            <a:ext cx="6574549" cy="4617729"/>
          </a:xfrm>
          <a:prstGeom prst="rect">
            <a:avLst/>
          </a:prstGeom>
        </p:spPr>
      </p:pic>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4207174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9279" y="980689"/>
            <a:ext cx="6853442" cy="4896622"/>
          </a:xfrm>
          <a:prstGeom prst="rect">
            <a:avLst/>
          </a:prstGeom>
        </p:spPr>
      </p:pic>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spTree>
    <p:extLst>
      <p:ext uri="{BB962C8B-B14F-4D97-AF65-F5344CB8AC3E}">
        <p14:creationId xmlns:p14="http://schemas.microsoft.com/office/powerpoint/2010/main" val="1468081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281218"/>
            <a:ext cx="10058400" cy="4303664"/>
          </a:xfrm>
          <a:prstGeom prst="rect">
            <a:avLst/>
          </a:prstGeom>
        </p:spPr>
      </p:pic>
      <p:sp>
        <p:nvSpPr>
          <p:cNvPr id="3" name="Textfeld 2"/>
          <p:cNvSpPr txBox="1"/>
          <p:nvPr/>
        </p:nvSpPr>
        <p:spPr>
          <a:xfrm>
            <a:off x="1771650" y="2540000"/>
            <a:ext cx="1304011" cy="369332"/>
          </a:xfrm>
          <a:prstGeom prst="rect">
            <a:avLst/>
          </a:prstGeom>
          <a:noFill/>
        </p:spPr>
        <p:txBody>
          <a:bodyPr wrap="none" rtlCol="0">
            <a:spAutoFit/>
          </a:bodyPr>
          <a:lstStyle/>
          <a:p>
            <a:r>
              <a:rPr lang="de-DE" dirty="0" smtClean="0"/>
              <a:t>Mira (</a:t>
            </a:r>
            <a:r>
              <a:rPr lang="de-DE" i="1" dirty="0" smtClean="0"/>
              <a:t>o</a:t>
            </a:r>
            <a:r>
              <a:rPr lang="de-DE" dirty="0" smtClean="0"/>
              <a:t> </a:t>
            </a:r>
            <a:r>
              <a:rPr lang="de-DE" dirty="0" err="1" smtClean="0"/>
              <a:t>Cet</a:t>
            </a:r>
            <a:r>
              <a:rPr lang="de-DE" dirty="0" smtClean="0"/>
              <a:t>)</a:t>
            </a:r>
            <a:endParaRPr lang="en-GB" dirty="0"/>
          </a:p>
        </p:txBody>
      </p:sp>
      <p:sp>
        <p:nvSpPr>
          <p:cNvPr id="4" name="Textfeld 3"/>
          <p:cNvSpPr txBox="1"/>
          <p:nvPr/>
        </p:nvSpPr>
        <p:spPr>
          <a:xfrm>
            <a:off x="1771650" y="514350"/>
            <a:ext cx="8949822" cy="1759456"/>
          </a:xfrm>
          <a:prstGeom prst="rect">
            <a:avLst/>
          </a:prstGeom>
          <a:noFill/>
        </p:spPr>
        <p:txBody>
          <a:bodyPr wrap="none" rtlCol="0">
            <a:spAutoFit/>
          </a:bodyPr>
          <a:lstStyle/>
          <a:p>
            <a:r>
              <a:rPr lang="de-DE" sz="2800" dirty="0" smtClean="0"/>
              <a:t>Miras </a:t>
            </a:r>
            <a:r>
              <a:rPr lang="de-DE" sz="2800" dirty="0" err="1" smtClean="0"/>
              <a:t>are</a:t>
            </a:r>
            <a:r>
              <a:rPr lang="de-DE" sz="2800" dirty="0" smtClean="0"/>
              <a:t>:</a:t>
            </a:r>
          </a:p>
          <a:p>
            <a:pPr marL="342900" indent="-342900">
              <a:spcBef>
                <a:spcPts val="1000"/>
              </a:spcBef>
              <a:buFont typeface="Arial" panose="020B0604020202020204" pitchFamily="34" charset="0"/>
              <a:buChar char="•"/>
            </a:pPr>
            <a:r>
              <a:rPr lang="de-DE" sz="2400" dirty="0" smtClean="0"/>
              <a:t>Long-</a:t>
            </a:r>
            <a:r>
              <a:rPr lang="de-DE" sz="2400" dirty="0" err="1" smtClean="0"/>
              <a:t>period</a:t>
            </a:r>
            <a:r>
              <a:rPr lang="de-DE" sz="2400" dirty="0" smtClean="0"/>
              <a:t> </a:t>
            </a:r>
            <a:r>
              <a:rPr lang="de-DE" sz="2400" dirty="0"/>
              <a:t>(P </a:t>
            </a:r>
            <a:r>
              <a:rPr lang="de-DE" sz="2400" dirty="0">
                <a:sym typeface="Symbol" panose="05050102010706020507" pitchFamily="18" charset="2"/>
              </a:rPr>
              <a:t> </a:t>
            </a:r>
            <a:r>
              <a:rPr lang="de-DE" sz="2400" dirty="0"/>
              <a:t>100-1000d</a:t>
            </a:r>
            <a:r>
              <a:rPr lang="de-DE" sz="2400" dirty="0" smtClean="0"/>
              <a:t>), large-amplitude </a:t>
            </a:r>
            <a:r>
              <a:rPr lang="de-DE" sz="2400" dirty="0"/>
              <a:t>(</a:t>
            </a:r>
            <a:r>
              <a:rPr lang="el-GR" sz="2400" dirty="0">
                <a:latin typeface="Calibri" panose="020F0502020204030204" pitchFamily="34" charset="0"/>
                <a:cs typeface="Calibri" panose="020F0502020204030204" pitchFamily="34" charset="0"/>
              </a:rPr>
              <a:t>Δ</a:t>
            </a:r>
            <a:r>
              <a:rPr lang="de-DE" sz="2400" dirty="0">
                <a:latin typeface="Calibri" panose="020F0502020204030204" pitchFamily="34" charset="0"/>
                <a:cs typeface="Calibri" panose="020F0502020204030204" pitchFamily="34" charset="0"/>
              </a:rPr>
              <a:t>V&gt;2.5m</a:t>
            </a:r>
            <a:r>
              <a:rPr lang="de-DE" sz="2400" dirty="0" smtClean="0"/>
              <a:t>) variables</a:t>
            </a:r>
          </a:p>
          <a:p>
            <a:pPr marL="342900" indent="-342900">
              <a:buFont typeface="Arial" panose="020B0604020202020204" pitchFamily="34" charset="0"/>
              <a:buChar char="•"/>
            </a:pPr>
            <a:r>
              <a:rPr lang="de-DE" sz="2400" dirty="0" smtClean="0"/>
              <a:t>Fundamental-mode </a:t>
            </a:r>
            <a:r>
              <a:rPr lang="de-DE" sz="2400" dirty="0" err="1" smtClean="0"/>
              <a:t>pulsators</a:t>
            </a:r>
            <a:endParaRPr lang="de-DE" sz="2400" dirty="0" smtClean="0"/>
          </a:p>
          <a:p>
            <a:pPr marL="342900" indent="-342900">
              <a:buFont typeface="Arial" panose="020B0604020202020204" pitchFamily="34" charset="0"/>
              <a:buChar char="•"/>
            </a:pPr>
            <a:r>
              <a:rPr lang="de-DE" sz="2400" dirty="0" err="1" smtClean="0"/>
              <a:t>Mostly</a:t>
            </a:r>
            <a:r>
              <a:rPr lang="de-DE" sz="2400" dirty="0" smtClean="0"/>
              <a:t> AGB </a:t>
            </a:r>
            <a:r>
              <a:rPr lang="de-DE" sz="2400" dirty="0" err="1" smtClean="0"/>
              <a:t>stars</a:t>
            </a:r>
            <a:endParaRPr lang="de-DE" sz="2400" dirty="0" smtClean="0"/>
          </a:p>
        </p:txBody>
      </p:sp>
    </p:spTree>
    <p:extLst>
      <p:ext uri="{BB962C8B-B14F-4D97-AF65-F5344CB8AC3E}">
        <p14:creationId xmlns:p14="http://schemas.microsoft.com/office/powerpoint/2010/main" val="2321907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887415" y="931134"/>
            <a:ext cx="8247185" cy="523220"/>
          </a:xfrm>
          <a:prstGeom prst="rect">
            <a:avLst/>
          </a:prstGeom>
          <a:noFill/>
        </p:spPr>
        <p:txBody>
          <a:bodyPr wrap="square" rtlCol="0">
            <a:spAutoFit/>
          </a:bodyPr>
          <a:lstStyle/>
          <a:p>
            <a:r>
              <a:rPr lang="en-GB" sz="2800" dirty="0" smtClean="0"/>
              <a:t>The s-process path in the vicinity of </a:t>
            </a:r>
            <a:r>
              <a:rPr lang="en-GB" sz="2800" baseline="30000" dirty="0" smtClean="0"/>
              <a:t>99</a:t>
            </a:r>
            <a:r>
              <a:rPr lang="en-GB" sz="2800" dirty="0" smtClean="0"/>
              <a:t>Tc (</a:t>
            </a:r>
            <a:r>
              <a:rPr lang="en-GB" sz="2800" dirty="0" smtClean="0">
                <a:sym typeface="Symbol" panose="05050102010706020507" pitchFamily="18" charset="2"/>
              </a:rPr>
              <a:t></a:t>
            </a:r>
            <a:r>
              <a:rPr lang="en-GB" sz="2800" baseline="-25000" dirty="0" smtClean="0"/>
              <a:t>1/2</a:t>
            </a:r>
            <a:r>
              <a:rPr lang="en-GB" sz="2800" dirty="0" smtClean="0"/>
              <a:t>=2</a:t>
            </a:r>
            <a:r>
              <a:rPr lang="en-GB" sz="2800" dirty="0" smtClean="0">
                <a:sym typeface="Symbol" panose="05050102010706020507" pitchFamily="18" charset="2"/>
              </a:rPr>
              <a:t></a:t>
            </a:r>
            <a:r>
              <a:rPr lang="en-GB" sz="2800" dirty="0" smtClean="0"/>
              <a:t>10</a:t>
            </a:r>
            <a:r>
              <a:rPr lang="en-GB" sz="2800" baseline="30000" dirty="0" smtClean="0"/>
              <a:t>5</a:t>
            </a:r>
            <a:r>
              <a:rPr lang="en-GB" sz="2800" dirty="0" smtClean="0"/>
              <a:t> </a:t>
            </a:r>
            <a:r>
              <a:rPr lang="en-GB" sz="2800" dirty="0" err="1" smtClean="0"/>
              <a:t>yrs</a:t>
            </a:r>
            <a:r>
              <a:rPr lang="en-GB" sz="2800" dirty="0" smtClean="0"/>
              <a:t>)</a:t>
            </a:r>
            <a:endParaRPr lang="en-GB" sz="2800" dirty="0"/>
          </a:p>
        </p:txBody>
      </p:sp>
      <p:sp>
        <p:nvSpPr>
          <p:cNvPr id="3" name="Textfeld 2"/>
          <p:cNvSpPr txBox="1"/>
          <p:nvPr/>
        </p:nvSpPr>
        <p:spPr>
          <a:xfrm>
            <a:off x="1995839" y="6283569"/>
            <a:ext cx="8200322" cy="369332"/>
          </a:xfrm>
          <a:prstGeom prst="rect">
            <a:avLst/>
          </a:prstGeom>
          <a:noFill/>
        </p:spPr>
        <p:txBody>
          <a:bodyPr wrap="none" rtlCol="0">
            <a:spAutoFit/>
          </a:bodyPr>
          <a:lstStyle/>
          <a:p>
            <a:r>
              <a:rPr lang="en-GB" dirty="0" smtClean="0"/>
              <a:t>XIII. Torino Workshop on AGB Stars and III. Perugia Workshop on Nuclear Astrophysics</a:t>
            </a:r>
            <a:endParaRPr lang="en-GB" dirty="0"/>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790696"/>
            <a:ext cx="7223774" cy="4343409"/>
          </a:xfrm>
          <a:prstGeom prst="rect">
            <a:avLst/>
          </a:prstGeom>
        </p:spPr>
      </p:pic>
    </p:spTree>
    <p:extLst>
      <p:ext uri="{BB962C8B-B14F-4D97-AF65-F5344CB8AC3E}">
        <p14:creationId xmlns:p14="http://schemas.microsoft.com/office/powerpoint/2010/main" val="239189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3401" y="-14"/>
            <a:ext cx="6418600" cy="4584714"/>
          </a:xfrm>
          <a:prstGeom prst="rect">
            <a:avLst/>
          </a:prstGeom>
        </p:spPr>
      </p:pic>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463800"/>
            <a:ext cx="6151880" cy="4394200"/>
          </a:xfrm>
          <a:prstGeom prst="rect">
            <a:avLst/>
          </a:prstGeom>
        </p:spPr>
      </p:pic>
      <p:sp>
        <p:nvSpPr>
          <p:cNvPr id="4" name="Textfeld 3"/>
          <p:cNvSpPr txBox="1"/>
          <p:nvPr/>
        </p:nvSpPr>
        <p:spPr>
          <a:xfrm>
            <a:off x="6151880" y="5981700"/>
            <a:ext cx="3019929" cy="369332"/>
          </a:xfrm>
          <a:prstGeom prst="rect">
            <a:avLst/>
          </a:prstGeom>
          <a:noFill/>
        </p:spPr>
        <p:txBody>
          <a:bodyPr wrap="none" rtlCol="0">
            <a:spAutoFit/>
          </a:bodyPr>
          <a:lstStyle/>
          <a:p>
            <a:r>
              <a:rPr lang="de-DE" dirty="0" smtClean="0"/>
              <a:t>Garc</a:t>
            </a:r>
            <a:r>
              <a:rPr lang="de-DE" dirty="0" smtClean="0">
                <a:cs typeface="Arial" panose="020B0604020202020204" pitchFamily="34" charset="0"/>
              </a:rPr>
              <a:t>í</a:t>
            </a:r>
            <a:r>
              <a:rPr lang="de-DE" dirty="0" smtClean="0"/>
              <a:t>a-Hern</a:t>
            </a:r>
            <a:r>
              <a:rPr lang="de-DE" dirty="0" smtClean="0">
                <a:cs typeface="Arial" panose="020B0604020202020204" pitchFamily="34" charset="0"/>
              </a:rPr>
              <a:t>á</a:t>
            </a:r>
            <a:r>
              <a:rPr lang="de-DE" dirty="0" smtClean="0"/>
              <a:t>ndez et al., 2013</a:t>
            </a:r>
            <a:endParaRPr lang="en-GB" dirty="0"/>
          </a:p>
        </p:txBody>
      </p:sp>
      <p:sp>
        <p:nvSpPr>
          <p:cNvPr id="5" name="Textfeld 4"/>
          <p:cNvSpPr txBox="1"/>
          <p:nvPr/>
        </p:nvSpPr>
        <p:spPr>
          <a:xfrm>
            <a:off x="7797665" y="4584700"/>
            <a:ext cx="2370072" cy="369332"/>
          </a:xfrm>
          <a:prstGeom prst="rect">
            <a:avLst/>
          </a:prstGeom>
          <a:noFill/>
        </p:spPr>
        <p:txBody>
          <a:bodyPr wrap="none" rtlCol="0">
            <a:spAutoFit/>
          </a:bodyPr>
          <a:lstStyle/>
          <a:p>
            <a:r>
              <a:rPr lang="de-DE" dirty="0" smtClean="0"/>
              <a:t>Uttenthaler et al., 2019</a:t>
            </a:r>
            <a:endParaRPr lang="en-GB" dirty="0"/>
          </a:p>
        </p:txBody>
      </p:sp>
      <p:sp>
        <p:nvSpPr>
          <p:cNvPr id="6" name="Textfeld 5"/>
          <p:cNvSpPr txBox="1"/>
          <p:nvPr/>
        </p:nvSpPr>
        <p:spPr>
          <a:xfrm>
            <a:off x="698500" y="816395"/>
            <a:ext cx="4648004" cy="1200329"/>
          </a:xfrm>
          <a:prstGeom prst="rect">
            <a:avLst/>
          </a:prstGeom>
          <a:noFill/>
        </p:spPr>
        <p:txBody>
          <a:bodyPr wrap="none" rtlCol="0">
            <a:spAutoFit/>
          </a:bodyPr>
          <a:lstStyle/>
          <a:p>
            <a:r>
              <a:rPr lang="en-US" sz="2400" dirty="0" smtClean="0"/>
              <a:t>The radioactive element Tc,</a:t>
            </a:r>
          </a:p>
          <a:p>
            <a:r>
              <a:rPr lang="en-US" sz="2400" dirty="0" smtClean="0"/>
              <a:t>produced in the </a:t>
            </a:r>
            <a:r>
              <a:rPr lang="en-US" sz="2400" i="1" dirty="0" smtClean="0"/>
              <a:t>s</a:t>
            </a:r>
            <a:r>
              <a:rPr lang="en-US" sz="2400" dirty="0" smtClean="0"/>
              <a:t>-process,</a:t>
            </a:r>
          </a:p>
          <a:p>
            <a:r>
              <a:rPr lang="en-US" sz="2400" dirty="0" smtClean="0"/>
              <a:t>can be detected in spectra of Miras.</a:t>
            </a:r>
            <a:endParaRPr lang="en-US" sz="2400" dirty="0"/>
          </a:p>
        </p:txBody>
      </p:sp>
    </p:spTree>
    <p:extLst>
      <p:ext uri="{BB962C8B-B14F-4D97-AF65-F5344CB8AC3E}">
        <p14:creationId xmlns:p14="http://schemas.microsoft.com/office/powerpoint/2010/main" val="2825430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2054464"/>
            <a:ext cx="6400813" cy="4572009"/>
          </a:xfrm>
          <a:prstGeom prst="rect">
            <a:avLst/>
          </a:prstGeom>
        </p:spPr>
      </p:pic>
      <p:sp>
        <p:nvSpPr>
          <p:cNvPr id="3" name="Textfeld 2"/>
          <p:cNvSpPr txBox="1"/>
          <p:nvPr/>
        </p:nvSpPr>
        <p:spPr>
          <a:xfrm>
            <a:off x="6378527" y="5162550"/>
            <a:ext cx="797911" cy="369332"/>
          </a:xfrm>
          <a:prstGeom prst="rect">
            <a:avLst/>
          </a:prstGeom>
          <a:noFill/>
        </p:spPr>
        <p:txBody>
          <a:bodyPr wrap="none" rtlCol="0">
            <a:spAutoFit/>
          </a:bodyPr>
          <a:lstStyle/>
          <a:p>
            <a:r>
              <a:rPr lang="en-GB" dirty="0" smtClean="0"/>
              <a:t>Tc-rich</a:t>
            </a:r>
            <a:endParaRPr lang="en-GB" dirty="0"/>
          </a:p>
        </p:txBody>
      </p:sp>
      <p:sp>
        <p:nvSpPr>
          <p:cNvPr id="4" name="Textfeld 3"/>
          <p:cNvSpPr txBox="1"/>
          <p:nvPr/>
        </p:nvSpPr>
        <p:spPr>
          <a:xfrm>
            <a:off x="4562427" y="2813050"/>
            <a:ext cx="890885" cy="369332"/>
          </a:xfrm>
          <a:prstGeom prst="rect">
            <a:avLst/>
          </a:prstGeom>
          <a:noFill/>
        </p:spPr>
        <p:txBody>
          <a:bodyPr wrap="none" rtlCol="0">
            <a:spAutoFit/>
          </a:bodyPr>
          <a:lstStyle/>
          <a:p>
            <a:r>
              <a:rPr lang="en-GB" dirty="0" smtClean="0"/>
              <a:t>Tc-poor</a:t>
            </a:r>
            <a:endParaRPr lang="en-GB" dirty="0"/>
          </a:p>
        </p:txBody>
      </p:sp>
      <p:sp>
        <p:nvSpPr>
          <p:cNvPr id="5" name="Textfeld 4"/>
          <p:cNvSpPr txBox="1"/>
          <p:nvPr/>
        </p:nvSpPr>
        <p:spPr>
          <a:xfrm>
            <a:off x="8288228" y="5753588"/>
            <a:ext cx="2370072" cy="369332"/>
          </a:xfrm>
          <a:prstGeom prst="rect">
            <a:avLst/>
          </a:prstGeom>
          <a:noFill/>
        </p:spPr>
        <p:txBody>
          <a:bodyPr wrap="none" rtlCol="0">
            <a:spAutoFit/>
          </a:bodyPr>
          <a:lstStyle/>
          <a:p>
            <a:r>
              <a:rPr lang="de-DE" dirty="0" smtClean="0"/>
              <a:t>Uttenthaler et al., 2019</a:t>
            </a:r>
            <a:endParaRPr lang="en-GB" dirty="0"/>
          </a:p>
        </p:txBody>
      </p:sp>
      <p:sp>
        <p:nvSpPr>
          <p:cNvPr id="6" name="Textfeld 5"/>
          <p:cNvSpPr txBox="1"/>
          <p:nvPr/>
        </p:nvSpPr>
        <p:spPr>
          <a:xfrm>
            <a:off x="1887415" y="999666"/>
            <a:ext cx="7791557" cy="954107"/>
          </a:xfrm>
          <a:prstGeom prst="rect">
            <a:avLst/>
          </a:prstGeom>
          <a:noFill/>
        </p:spPr>
        <p:txBody>
          <a:bodyPr wrap="none" rtlCol="0">
            <a:spAutoFit/>
          </a:bodyPr>
          <a:lstStyle/>
          <a:p>
            <a:r>
              <a:rPr lang="en-US" sz="2800" dirty="0" smtClean="0"/>
              <a:t>Let‘s inspect the K-[22] </a:t>
            </a:r>
            <a:r>
              <a:rPr lang="en-GB" sz="2800" dirty="0" smtClean="0"/>
              <a:t>colour</a:t>
            </a:r>
            <a:r>
              <a:rPr lang="en-US" sz="2800" dirty="0" smtClean="0"/>
              <a:t> (~dust mass-loss rate)</a:t>
            </a:r>
          </a:p>
          <a:p>
            <a:r>
              <a:rPr lang="en-US" sz="2800" dirty="0" smtClean="0"/>
              <a:t>as a function of period</a:t>
            </a:r>
            <a:endParaRPr lang="en-US" sz="2800" dirty="0"/>
          </a:p>
        </p:txBody>
      </p:sp>
    </p:spTree>
    <p:extLst>
      <p:ext uri="{BB962C8B-B14F-4D97-AF65-F5344CB8AC3E}">
        <p14:creationId xmlns:p14="http://schemas.microsoft.com/office/powerpoint/2010/main" val="222362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881553"/>
            <a:ext cx="6400813" cy="4572009"/>
          </a:xfrm>
          <a:prstGeom prst="rect">
            <a:avLst/>
          </a:prstGeom>
        </p:spPr>
      </p:pic>
      <p:sp>
        <p:nvSpPr>
          <p:cNvPr id="4" name="Textfeld 3"/>
          <p:cNvSpPr txBox="1"/>
          <p:nvPr/>
        </p:nvSpPr>
        <p:spPr>
          <a:xfrm>
            <a:off x="1887415" y="927446"/>
            <a:ext cx="6537815" cy="954107"/>
          </a:xfrm>
          <a:prstGeom prst="rect">
            <a:avLst/>
          </a:prstGeom>
          <a:noFill/>
        </p:spPr>
        <p:txBody>
          <a:bodyPr wrap="none" rtlCol="0">
            <a:spAutoFit/>
          </a:bodyPr>
          <a:lstStyle/>
          <a:p>
            <a:r>
              <a:rPr lang="en-US" sz="2800" dirty="0" smtClean="0"/>
              <a:t>Also Tc-rich M-type </a:t>
            </a:r>
            <a:r>
              <a:rPr lang="en-US" sz="2800" dirty="0" err="1" smtClean="0"/>
              <a:t>Miras</a:t>
            </a:r>
            <a:r>
              <a:rPr lang="en-US" sz="2800" dirty="0" smtClean="0"/>
              <a:t> have lower K-[22]</a:t>
            </a:r>
          </a:p>
          <a:p>
            <a:r>
              <a:rPr lang="en-US" sz="2800" dirty="0" smtClean="0"/>
              <a:t>compared to Tc-poor – it is not a C/O effect!</a:t>
            </a:r>
            <a:endParaRPr lang="en-US" sz="2800" dirty="0"/>
          </a:p>
        </p:txBody>
      </p:sp>
      <p:sp>
        <p:nvSpPr>
          <p:cNvPr id="5" name="Textfeld 4"/>
          <p:cNvSpPr txBox="1"/>
          <p:nvPr/>
        </p:nvSpPr>
        <p:spPr>
          <a:xfrm>
            <a:off x="8288228" y="5601188"/>
            <a:ext cx="2370072" cy="369332"/>
          </a:xfrm>
          <a:prstGeom prst="rect">
            <a:avLst/>
          </a:prstGeom>
          <a:noFill/>
        </p:spPr>
        <p:txBody>
          <a:bodyPr wrap="none" rtlCol="0">
            <a:spAutoFit/>
          </a:bodyPr>
          <a:lstStyle/>
          <a:p>
            <a:r>
              <a:rPr lang="de-DE" dirty="0" smtClean="0"/>
              <a:t>Uttenthaler et al., 2019</a:t>
            </a:r>
            <a:endParaRPr lang="en-GB" dirty="0"/>
          </a:p>
        </p:txBody>
      </p:sp>
    </p:spTree>
    <p:extLst>
      <p:ext uri="{BB962C8B-B14F-4D97-AF65-F5344CB8AC3E}">
        <p14:creationId xmlns:p14="http://schemas.microsoft.com/office/powerpoint/2010/main" val="2371940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989010"/>
            <a:ext cx="6400813" cy="4572009"/>
          </a:xfrm>
          <a:prstGeom prst="rect">
            <a:avLst/>
          </a:prstGeom>
        </p:spPr>
      </p:pic>
      <p:sp>
        <p:nvSpPr>
          <p:cNvPr id="3" name="Textfeld 2"/>
          <p:cNvSpPr txBox="1"/>
          <p:nvPr/>
        </p:nvSpPr>
        <p:spPr>
          <a:xfrm>
            <a:off x="8414191" y="5650522"/>
            <a:ext cx="2370072" cy="369332"/>
          </a:xfrm>
          <a:prstGeom prst="rect">
            <a:avLst/>
          </a:prstGeom>
          <a:noFill/>
        </p:spPr>
        <p:txBody>
          <a:bodyPr wrap="none" rtlCol="0">
            <a:spAutoFit/>
          </a:bodyPr>
          <a:lstStyle/>
          <a:p>
            <a:r>
              <a:rPr lang="de-DE" dirty="0" smtClean="0"/>
              <a:t>Uttenthaler et al., 2019</a:t>
            </a:r>
            <a:endParaRPr lang="en-GB" dirty="0"/>
          </a:p>
        </p:txBody>
      </p:sp>
      <p:sp>
        <p:nvSpPr>
          <p:cNvPr id="4" name="Textfeld 3"/>
          <p:cNvSpPr txBox="1"/>
          <p:nvPr/>
        </p:nvSpPr>
        <p:spPr>
          <a:xfrm>
            <a:off x="1887415" y="696229"/>
            <a:ext cx="7362144" cy="954107"/>
          </a:xfrm>
          <a:prstGeom prst="rect">
            <a:avLst/>
          </a:prstGeom>
          <a:noFill/>
        </p:spPr>
        <p:txBody>
          <a:bodyPr wrap="none" rtlCol="0">
            <a:spAutoFit/>
          </a:bodyPr>
          <a:lstStyle/>
          <a:p>
            <a:r>
              <a:rPr lang="en-US" sz="2800" dirty="0" smtClean="0"/>
              <a:t>ISO dust spectra:</a:t>
            </a:r>
          </a:p>
          <a:p>
            <a:r>
              <a:rPr lang="en-US" sz="2800" dirty="0" smtClean="0"/>
              <a:t>Tc-poor </a:t>
            </a:r>
            <a:r>
              <a:rPr lang="en-US" sz="2800" dirty="0" err="1" smtClean="0"/>
              <a:t>Miras</a:t>
            </a:r>
            <a:r>
              <a:rPr lang="en-US" sz="2800" dirty="0" smtClean="0"/>
              <a:t> IR-brighter in a wide spectral range</a:t>
            </a:r>
            <a:endParaRPr lang="en-US" sz="2800" dirty="0"/>
          </a:p>
        </p:txBody>
      </p:sp>
    </p:spTree>
    <p:extLst>
      <p:ext uri="{BB962C8B-B14F-4D97-AF65-F5344CB8AC3E}">
        <p14:creationId xmlns:p14="http://schemas.microsoft.com/office/powerpoint/2010/main" val="2318241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8597900" y="5581650"/>
            <a:ext cx="1849096" cy="646331"/>
          </a:xfrm>
          <a:prstGeom prst="rect">
            <a:avLst/>
          </a:prstGeom>
          <a:noFill/>
        </p:spPr>
        <p:txBody>
          <a:bodyPr wrap="none" rtlCol="0">
            <a:spAutoFit/>
          </a:bodyPr>
          <a:lstStyle/>
          <a:p>
            <a:r>
              <a:rPr lang="en-US" dirty="0" smtClean="0"/>
              <a:t>Uttenthaler et al.,</a:t>
            </a:r>
          </a:p>
          <a:p>
            <a:r>
              <a:rPr lang="en-US" dirty="0" smtClean="0"/>
              <a:t>in preparation</a:t>
            </a:r>
            <a:endParaRPr lang="en-US" dirty="0"/>
          </a:p>
        </p:txBody>
      </p:sp>
      <p:sp>
        <p:nvSpPr>
          <p:cNvPr id="4" name="Textfeld 3"/>
          <p:cNvSpPr txBox="1"/>
          <p:nvPr/>
        </p:nvSpPr>
        <p:spPr>
          <a:xfrm>
            <a:off x="1887415" y="970084"/>
            <a:ext cx="8393452" cy="523220"/>
          </a:xfrm>
          <a:prstGeom prst="rect">
            <a:avLst/>
          </a:prstGeom>
          <a:noFill/>
        </p:spPr>
        <p:txBody>
          <a:bodyPr wrap="none" rtlCol="0">
            <a:spAutoFit/>
          </a:bodyPr>
          <a:lstStyle/>
          <a:p>
            <a:r>
              <a:rPr lang="en-US" sz="2800" dirty="0" smtClean="0"/>
              <a:t>Average SEDs of Tc-poor &amp; Tc-rich </a:t>
            </a:r>
            <a:r>
              <a:rPr lang="en-US" sz="2800" dirty="0" err="1" smtClean="0"/>
              <a:t>Miras</a:t>
            </a:r>
            <a:r>
              <a:rPr lang="en-US" sz="2800" dirty="0" smtClean="0"/>
              <a:t> in 280&lt;P&lt;350d</a:t>
            </a:r>
            <a:endParaRPr lang="en-US" sz="2800" dirty="0"/>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7415" y="1975296"/>
            <a:ext cx="6515113" cy="4544577"/>
          </a:xfrm>
          <a:prstGeom prst="rect">
            <a:avLst/>
          </a:prstGeom>
        </p:spPr>
      </p:pic>
    </p:spTree>
    <p:extLst>
      <p:ext uri="{BB962C8B-B14F-4D97-AF65-F5344CB8AC3E}">
        <p14:creationId xmlns:p14="http://schemas.microsoft.com/office/powerpoint/2010/main" val="2830809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2292</Words>
  <Application>Microsoft Office PowerPoint</Application>
  <PresentationFormat>Breitbild</PresentationFormat>
  <Paragraphs>128</Paragraphs>
  <Slides>21</Slides>
  <Notes>19</Notes>
  <HiddenSlides>1</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21</vt:i4>
      </vt:variant>
    </vt:vector>
  </HeadingPairs>
  <TitlesOfParts>
    <vt:vector size="27" baseType="lpstr">
      <vt:lpstr>Arial</vt:lpstr>
      <vt:lpstr>Calibri</vt:lpstr>
      <vt:lpstr>Calibri Light</vt:lpstr>
      <vt:lpstr>Symbol</vt:lpstr>
      <vt:lpstr>Wingdings</vt:lpstr>
      <vt:lpstr>Office</vt:lpstr>
      <vt:lpstr>Technetium in and Mass Loss from Mira Stars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TU Wien - Campusversion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Technetium in and Mass Loss from Mira Stars</dc:title>
  <dc:creator>Stefan Uttenthaler</dc:creator>
  <cp:lastModifiedBy>Stefan Uttenthaler</cp:lastModifiedBy>
  <cp:revision>46</cp:revision>
  <dcterms:created xsi:type="dcterms:W3CDTF">2022-06-09T15:55:43Z</dcterms:created>
  <dcterms:modified xsi:type="dcterms:W3CDTF">2022-06-22T08:15:24Z</dcterms:modified>
</cp:coreProperties>
</file>