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66" r:id="rId2"/>
    <p:sldId id="265" r:id="rId3"/>
    <p:sldId id="261" r:id="rId4"/>
    <p:sldId id="339" r:id="rId5"/>
    <p:sldId id="341" r:id="rId6"/>
    <p:sldId id="340" r:id="rId7"/>
    <p:sldId id="358" r:id="rId8"/>
    <p:sldId id="338" r:id="rId9"/>
    <p:sldId id="342" r:id="rId10"/>
    <p:sldId id="343" r:id="rId11"/>
    <p:sldId id="357" r:id="rId12"/>
    <p:sldId id="345" r:id="rId13"/>
    <p:sldId id="347" r:id="rId14"/>
    <p:sldId id="270" r:id="rId15"/>
    <p:sldId id="348" r:id="rId16"/>
    <p:sldId id="349" r:id="rId17"/>
    <p:sldId id="350" r:id="rId18"/>
    <p:sldId id="264" r:id="rId19"/>
    <p:sldId id="356" r:id="rId20"/>
    <p:sldId id="351" r:id="rId21"/>
    <p:sldId id="354" r:id="rId22"/>
    <p:sldId id="334" r:id="rId23"/>
    <p:sldId id="336" r:id="rId24"/>
    <p:sldId id="332" r:id="rId25"/>
    <p:sldId id="268" r:id="rId26"/>
    <p:sldId id="258" r:id="rId27"/>
  </p:sldIdLst>
  <p:sldSz cx="11155363"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3" autoAdjust="0"/>
    <p:restoredTop sz="94660"/>
  </p:normalViewPr>
  <p:slideViewPr>
    <p:cSldViewPr snapToGrid="0">
      <p:cViewPr>
        <p:scale>
          <a:sx n="80" d="100"/>
          <a:sy n="80" d="100"/>
        </p:scale>
        <p:origin x="606"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50369-9572-4890-9FF1-102EE79D075A}" type="datetimeFigureOut">
              <a:rPr lang="en-US" smtClean="0"/>
              <a:t>6/22/2022</a:t>
            </a:fld>
            <a:endParaRPr lang="en-US"/>
          </a:p>
        </p:txBody>
      </p:sp>
      <p:sp>
        <p:nvSpPr>
          <p:cNvPr id="4" name="Slide Image Placeholder 3"/>
          <p:cNvSpPr>
            <a:spLocks noGrp="1" noRot="1" noChangeAspect="1"/>
          </p:cNvSpPr>
          <p:nvPr>
            <p:ph type="sldImg" idx="2"/>
          </p:nvPr>
        </p:nvSpPr>
        <p:spPr>
          <a:xfrm>
            <a:off x="919163" y="1143000"/>
            <a:ext cx="50196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CC4C32-A15D-4DDF-8874-7050330E166B}" type="slidenum">
              <a:rPr lang="en-US" smtClean="0"/>
              <a:t>‹#›</a:t>
            </a:fld>
            <a:endParaRPr lang="en-US"/>
          </a:p>
        </p:txBody>
      </p:sp>
    </p:spTree>
    <p:extLst>
      <p:ext uri="{BB962C8B-B14F-4D97-AF65-F5344CB8AC3E}">
        <p14:creationId xmlns:p14="http://schemas.microsoft.com/office/powerpoint/2010/main" val="269258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3</a:t>
            </a:fld>
            <a:endParaRPr lang="en-US"/>
          </a:p>
        </p:txBody>
      </p:sp>
    </p:spTree>
    <p:extLst>
      <p:ext uri="{BB962C8B-B14F-4D97-AF65-F5344CB8AC3E}">
        <p14:creationId xmlns:p14="http://schemas.microsoft.com/office/powerpoint/2010/main" val="99047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4</a:t>
            </a:fld>
            <a:endParaRPr lang="en-US" dirty="0"/>
          </a:p>
        </p:txBody>
      </p:sp>
    </p:spTree>
    <p:extLst>
      <p:ext uri="{BB962C8B-B14F-4D97-AF65-F5344CB8AC3E}">
        <p14:creationId xmlns:p14="http://schemas.microsoft.com/office/powerpoint/2010/main" val="2956261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8</a:t>
            </a:fld>
            <a:endParaRPr lang="en-US" dirty="0"/>
          </a:p>
        </p:txBody>
      </p:sp>
    </p:spTree>
    <p:extLst>
      <p:ext uri="{BB962C8B-B14F-4D97-AF65-F5344CB8AC3E}">
        <p14:creationId xmlns:p14="http://schemas.microsoft.com/office/powerpoint/2010/main" val="2862667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9</a:t>
            </a:fld>
            <a:endParaRPr lang="en-US" dirty="0"/>
          </a:p>
        </p:txBody>
      </p:sp>
    </p:spTree>
    <p:extLst>
      <p:ext uri="{BB962C8B-B14F-4D97-AF65-F5344CB8AC3E}">
        <p14:creationId xmlns:p14="http://schemas.microsoft.com/office/powerpoint/2010/main" val="3138388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10</a:t>
            </a:fld>
            <a:endParaRPr lang="en-US" dirty="0"/>
          </a:p>
        </p:txBody>
      </p:sp>
    </p:spTree>
    <p:extLst>
      <p:ext uri="{BB962C8B-B14F-4D97-AF65-F5344CB8AC3E}">
        <p14:creationId xmlns:p14="http://schemas.microsoft.com/office/powerpoint/2010/main" val="2880852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12</a:t>
            </a:fld>
            <a:endParaRPr lang="en-US"/>
          </a:p>
        </p:txBody>
      </p:sp>
    </p:spTree>
    <p:extLst>
      <p:ext uri="{BB962C8B-B14F-4D97-AF65-F5344CB8AC3E}">
        <p14:creationId xmlns:p14="http://schemas.microsoft.com/office/powerpoint/2010/main" val="2582038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13</a:t>
            </a:fld>
            <a:endParaRPr lang="en-US" dirty="0"/>
          </a:p>
        </p:txBody>
      </p:sp>
    </p:spTree>
    <p:extLst>
      <p:ext uri="{BB962C8B-B14F-4D97-AF65-F5344CB8AC3E}">
        <p14:creationId xmlns:p14="http://schemas.microsoft.com/office/powerpoint/2010/main" val="125348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C4C32-A15D-4DDF-8874-7050330E166B}" type="slidenum">
              <a:rPr lang="en-US" smtClean="0"/>
              <a:t>15</a:t>
            </a:fld>
            <a:endParaRPr lang="en-US" dirty="0"/>
          </a:p>
        </p:txBody>
      </p:sp>
    </p:spTree>
    <p:extLst>
      <p:ext uri="{BB962C8B-B14F-4D97-AF65-F5344CB8AC3E}">
        <p14:creationId xmlns:p14="http://schemas.microsoft.com/office/powerpoint/2010/main" val="3664532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1B6C167-834F-3092-FEB4-0E3CFCB7CF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34A73E5-D485-CA33-388E-834DD6239E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0964" name="Slide Number Placeholder 3">
            <a:extLst>
              <a:ext uri="{FF2B5EF4-FFF2-40B4-BE49-F238E27FC236}">
                <a16:creationId xmlns:a16="http://schemas.microsoft.com/office/drawing/2014/main" id="{FA102F95-DAC3-3FFE-18E6-D562FD5904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87FCA69-EBAF-43FF-AB67-1719CCBDB4B5}" type="slidenum">
              <a:rPr lang="en-GB" altLang="en-US" smtClean="0"/>
              <a:pPr fontAlgn="base">
                <a:spcBef>
                  <a:spcPct val="0"/>
                </a:spcBef>
                <a:spcAft>
                  <a:spcPct val="0"/>
                </a:spcAft>
              </a:pPr>
              <a:t>18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4421" y="1122363"/>
            <a:ext cx="8366522" cy="2387600"/>
          </a:xfrm>
        </p:spPr>
        <p:txBody>
          <a:bodyPr anchor="b"/>
          <a:lstStyle>
            <a:lvl1pPr algn="ctr">
              <a:defRPr sz="5490"/>
            </a:lvl1pPr>
          </a:lstStyle>
          <a:p>
            <a:r>
              <a:rPr lang="en-US"/>
              <a:t>Click to edit Master title style</a:t>
            </a:r>
            <a:endParaRPr lang="en-US" dirty="0"/>
          </a:p>
        </p:txBody>
      </p:sp>
      <p:sp>
        <p:nvSpPr>
          <p:cNvPr id="3" name="Subtitle 2"/>
          <p:cNvSpPr>
            <a:spLocks noGrp="1"/>
          </p:cNvSpPr>
          <p:nvPr>
            <p:ph type="subTitle" idx="1"/>
          </p:nvPr>
        </p:nvSpPr>
        <p:spPr>
          <a:xfrm>
            <a:off x="1394421" y="3602038"/>
            <a:ext cx="8366522" cy="1655762"/>
          </a:xfrm>
        </p:spPr>
        <p:txBody>
          <a:bodyPr/>
          <a:lstStyle>
            <a:lvl1pPr marL="0" indent="0" algn="ctr">
              <a:buNone/>
              <a:defRPr sz="2196"/>
            </a:lvl1pPr>
            <a:lvl2pPr marL="418338" indent="0" algn="ctr">
              <a:buNone/>
              <a:defRPr sz="1830"/>
            </a:lvl2pPr>
            <a:lvl3pPr marL="836676" indent="0" algn="ctr">
              <a:buNone/>
              <a:defRPr sz="1647"/>
            </a:lvl3pPr>
            <a:lvl4pPr marL="1255014" indent="0" algn="ctr">
              <a:buNone/>
              <a:defRPr sz="1464"/>
            </a:lvl4pPr>
            <a:lvl5pPr marL="1673352" indent="0" algn="ctr">
              <a:buNone/>
              <a:defRPr sz="1464"/>
            </a:lvl5pPr>
            <a:lvl6pPr marL="2091690" indent="0" algn="ctr">
              <a:buNone/>
              <a:defRPr sz="1464"/>
            </a:lvl6pPr>
            <a:lvl7pPr marL="2510028" indent="0" algn="ctr">
              <a:buNone/>
              <a:defRPr sz="1464"/>
            </a:lvl7pPr>
            <a:lvl8pPr marL="2928366" indent="0" algn="ctr">
              <a:buNone/>
              <a:defRPr sz="1464"/>
            </a:lvl8pPr>
            <a:lvl9pPr marL="3346704" indent="0" algn="ctr">
              <a:buNone/>
              <a:defRPr sz="14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2B5359-2946-48F3-A490-6F907A2C04A6}"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2808388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42DCA-7EA7-4DEE-9E7A-5A187F069719}"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295019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3057" y="365125"/>
            <a:ext cx="24053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6931" y="365125"/>
            <a:ext cx="707668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86D0F84-F870-4966-B868-989DBDEB4481}"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2765405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73AA44-29B3-4E37-9393-9747A4EE88B1}"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405316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1121" y="1709739"/>
            <a:ext cx="9621501" cy="2852737"/>
          </a:xfrm>
        </p:spPr>
        <p:txBody>
          <a:bodyPr anchor="b"/>
          <a:lstStyle>
            <a:lvl1pPr>
              <a:defRPr sz="5490"/>
            </a:lvl1pPr>
          </a:lstStyle>
          <a:p>
            <a:r>
              <a:rPr lang="en-US"/>
              <a:t>Click to edit Master title style</a:t>
            </a:r>
            <a:endParaRPr lang="en-US" dirty="0"/>
          </a:p>
        </p:txBody>
      </p:sp>
      <p:sp>
        <p:nvSpPr>
          <p:cNvPr id="3" name="Text Placeholder 2"/>
          <p:cNvSpPr>
            <a:spLocks noGrp="1"/>
          </p:cNvSpPr>
          <p:nvPr>
            <p:ph type="body" idx="1"/>
          </p:nvPr>
        </p:nvSpPr>
        <p:spPr>
          <a:xfrm>
            <a:off x="761121" y="4589464"/>
            <a:ext cx="9621501" cy="1500187"/>
          </a:xfrm>
        </p:spPr>
        <p:txBody>
          <a:bodyPr/>
          <a:lstStyle>
            <a:lvl1pPr marL="0" indent="0">
              <a:buNone/>
              <a:defRPr sz="2196">
                <a:solidFill>
                  <a:schemeClr val="tx1">
                    <a:tint val="75000"/>
                  </a:schemeClr>
                </a:solidFill>
              </a:defRPr>
            </a:lvl1pPr>
            <a:lvl2pPr marL="418338" indent="0">
              <a:buNone/>
              <a:defRPr sz="1830">
                <a:solidFill>
                  <a:schemeClr val="tx1">
                    <a:tint val="75000"/>
                  </a:schemeClr>
                </a:solidFill>
              </a:defRPr>
            </a:lvl2pPr>
            <a:lvl3pPr marL="836676" indent="0">
              <a:buNone/>
              <a:defRPr sz="1647">
                <a:solidFill>
                  <a:schemeClr val="tx1">
                    <a:tint val="75000"/>
                  </a:schemeClr>
                </a:solidFill>
              </a:defRPr>
            </a:lvl3pPr>
            <a:lvl4pPr marL="1255014" indent="0">
              <a:buNone/>
              <a:defRPr sz="1464">
                <a:solidFill>
                  <a:schemeClr val="tx1">
                    <a:tint val="75000"/>
                  </a:schemeClr>
                </a:solidFill>
              </a:defRPr>
            </a:lvl4pPr>
            <a:lvl5pPr marL="1673352" indent="0">
              <a:buNone/>
              <a:defRPr sz="1464">
                <a:solidFill>
                  <a:schemeClr val="tx1">
                    <a:tint val="75000"/>
                  </a:schemeClr>
                </a:solidFill>
              </a:defRPr>
            </a:lvl5pPr>
            <a:lvl6pPr marL="2091690" indent="0">
              <a:buNone/>
              <a:defRPr sz="1464">
                <a:solidFill>
                  <a:schemeClr val="tx1">
                    <a:tint val="75000"/>
                  </a:schemeClr>
                </a:solidFill>
              </a:defRPr>
            </a:lvl6pPr>
            <a:lvl7pPr marL="2510028" indent="0">
              <a:buNone/>
              <a:defRPr sz="1464">
                <a:solidFill>
                  <a:schemeClr val="tx1">
                    <a:tint val="75000"/>
                  </a:schemeClr>
                </a:solidFill>
              </a:defRPr>
            </a:lvl7pPr>
            <a:lvl8pPr marL="2928366" indent="0">
              <a:buNone/>
              <a:defRPr sz="1464">
                <a:solidFill>
                  <a:schemeClr val="tx1">
                    <a:tint val="75000"/>
                  </a:schemeClr>
                </a:solidFill>
              </a:defRPr>
            </a:lvl8pPr>
            <a:lvl9pPr marL="3346704" indent="0">
              <a:buNone/>
              <a:defRPr sz="146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CE8BCC-438C-4645-8C04-2648566C7BB8}" type="datetime1">
              <a:rPr lang="en-US" smtClean="0"/>
              <a:t>6/22/2022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3592291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6931" y="1825625"/>
            <a:ext cx="474102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47403" y="1825625"/>
            <a:ext cx="474102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B45A2A-932B-4CC9-9E3E-17E4CE2CDF24}" type="datetime1">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3056216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8384" y="365126"/>
            <a:ext cx="962150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385" y="1681163"/>
            <a:ext cx="4719241" cy="823912"/>
          </a:xfrm>
        </p:spPr>
        <p:txBody>
          <a:bodyPr anchor="b"/>
          <a:lstStyle>
            <a:lvl1pPr marL="0" indent="0">
              <a:buNone/>
              <a:defRPr sz="2196" b="1"/>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4" name="Content Placeholder 3"/>
          <p:cNvSpPr>
            <a:spLocks noGrp="1"/>
          </p:cNvSpPr>
          <p:nvPr>
            <p:ph sz="half" idx="2"/>
          </p:nvPr>
        </p:nvSpPr>
        <p:spPr>
          <a:xfrm>
            <a:off x="768385" y="2505075"/>
            <a:ext cx="471924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7403" y="1681163"/>
            <a:ext cx="4742482" cy="823912"/>
          </a:xfrm>
        </p:spPr>
        <p:txBody>
          <a:bodyPr anchor="b"/>
          <a:lstStyle>
            <a:lvl1pPr marL="0" indent="0">
              <a:buNone/>
              <a:defRPr sz="2196" b="1"/>
            </a:lvl1pPr>
            <a:lvl2pPr marL="418338" indent="0">
              <a:buNone/>
              <a:defRPr sz="1830" b="1"/>
            </a:lvl2pPr>
            <a:lvl3pPr marL="836676" indent="0">
              <a:buNone/>
              <a:defRPr sz="1647" b="1"/>
            </a:lvl3pPr>
            <a:lvl4pPr marL="1255014" indent="0">
              <a:buNone/>
              <a:defRPr sz="1464" b="1"/>
            </a:lvl4pPr>
            <a:lvl5pPr marL="1673352" indent="0">
              <a:buNone/>
              <a:defRPr sz="1464" b="1"/>
            </a:lvl5pPr>
            <a:lvl6pPr marL="2091690" indent="0">
              <a:buNone/>
              <a:defRPr sz="1464" b="1"/>
            </a:lvl6pPr>
            <a:lvl7pPr marL="2510028" indent="0">
              <a:buNone/>
              <a:defRPr sz="1464" b="1"/>
            </a:lvl7pPr>
            <a:lvl8pPr marL="2928366" indent="0">
              <a:buNone/>
              <a:defRPr sz="1464" b="1"/>
            </a:lvl8pPr>
            <a:lvl9pPr marL="3346704" indent="0">
              <a:buNone/>
              <a:defRPr sz="1464" b="1"/>
            </a:lvl9pPr>
          </a:lstStyle>
          <a:p>
            <a:pPr lvl="0"/>
            <a:r>
              <a:rPr lang="en-US"/>
              <a:t>Click to edit Master text styles</a:t>
            </a:r>
          </a:p>
        </p:txBody>
      </p:sp>
      <p:sp>
        <p:nvSpPr>
          <p:cNvPr id="6" name="Content Placeholder 5"/>
          <p:cNvSpPr>
            <a:spLocks noGrp="1"/>
          </p:cNvSpPr>
          <p:nvPr>
            <p:ph sz="quarter" idx="4"/>
          </p:nvPr>
        </p:nvSpPr>
        <p:spPr>
          <a:xfrm>
            <a:off x="5647403" y="2505075"/>
            <a:ext cx="474248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BA6462-7479-4BE2-B083-CE8A9B0E54F5}" type="datetime1">
              <a:rPr lang="en-US" smtClean="0"/>
              <a:t>6/22/2022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242724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75D9AB-015B-4B3C-AB2D-A6E66AE6102B}" type="datetime1">
              <a:rPr lang="en-US" smtClean="0"/>
              <a:t>6/22/2022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282511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6C503-9E66-4D0C-AFCC-2BE77C3D2D6E}" type="datetime1">
              <a:rPr lang="en-US" smtClean="0"/>
              <a:t>6/22/2022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385102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384" y="457200"/>
            <a:ext cx="3597895" cy="1600200"/>
          </a:xfrm>
        </p:spPr>
        <p:txBody>
          <a:bodyPr anchor="b"/>
          <a:lstStyle>
            <a:lvl1pPr>
              <a:defRPr sz="2928"/>
            </a:lvl1pPr>
          </a:lstStyle>
          <a:p>
            <a:r>
              <a:rPr lang="en-US"/>
              <a:t>Click to edit Master title style</a:t>
            </a:r>
            <a:endParaRPr lang="en-US" dirty="0"/>
          </a:p>
        </p:txBody>
      </p:sp>
      <p:sp>
        <p:nvSpPr>
          <p:cNvPr id="3" name="Content Placeholder 2"/>
          <p:cNvSpPr>
            <a:spLocks noGrp="1"/>
          </p:cNvSpPr>
          <p:nvPr>
            <p:ph idx="1"/>
          </p:nvPr>
        </p:nvSpPr>
        <p:spPr>
          <a:xfrm>
            <a:off x="4742482" y="987426"/>
            <a:ext cx="5647403" cy="4873625"/>
          </a:xfrm>
        </p:spPr>
        <p:txBody>
          <a:bodyPr/>
          <a:lstStyle>
            <a:lvl1pPr>
              <a:defRPr sz="2928"/>
            </a:lvl1pPr>
            <a:lvl2pPr>
              <a:defRPr sz="2562"/>
            </a:lvl2pPr>
            <a:lvl3pPr>
              <a:defRPr sz="2196"/>
            </a:lvl3pPr>
            <a:lvl4pPr>
              <a:defRPr sz="1830"/>
            </a:lvl4pPr>
            <a:lvl5pPr>
              <a:defRPr sz="1830"/>
            </a:lvl5pPr>
            <a:lvl6pPr>
              <a:defRPr sz="1830"/>
            </a:lvl6pPr>
            <a:lvl7pPr>
              <a:defRPr sz="1830"/>
            </a:lvl7pPr>
            <a:lvl8pPr>
              <a:defRPr sz="1830"/>
            </a:lvl8pPr>
            <a:lvl9pPr>
              <a:defRPr sz="183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384" y="2057400"/>
            <a:ext cx="3597895" cy="3811588"/>
          </a:xfrm>
        </p:spPr>
        <p:txBody>
          <a:bodyPr/>
          <a:lstStyle>
            <a:lvl1pPr marL="0" indent="0">
              <a:buNone/>
              <a:defRPr sz="1464"/>
            </a:lvl1pPr>
            <a:lvl2pPr marL="418338" indent="0">
              <a:buNone/>
              <a:defRPr sz="1281"/>
            </a:lvl2pPr>
            <a:lvl3pPr marL="836676" indent="0">
              <a:buNone/>
              <a:defRPr sz="1098"/>
            </a:lvl3pPr>
            <a:lvl4pPr marL="1255014" indent="0">
              <a:buNone/>
              <a:defRPr sz="915"/>
            </a:lvl4pPr>
            <a:lvl5pPr marL="1673352" indent="0">
              <a:buNone/>
              <a:defRPr sz="915"/>
            </a:lvl5pPr>
            <a:lvl6pPr marL="2091690" indent="0">
              <a:buNone/>
              <a:defRPr sz="915"/>
            </a:lvl6pPr>
            <a:lvl7pPr marL="2510028" indent="0">
              <a:buNone/>
              <a:defRPr sz="915"/>
            </a:lvl7pPr>
            <a:lvl8pPr marL="2928366" indent="0">
              <a:buNone/>
              <a:defRPr sz="915"/>
            </a:lvl8pPr>
            <a:lvl9pPr marL="3346704" indent="0">
              <a:buNone/>
              <a:defRPr sz="915"/>
            </a:lvl9pPr>
          </a:lstStyle>
          <a:p>
            <a:pPr lvl="0"/>
            <a:r>
              <a:rPr lang="en-US"/>
              <a:t>Click to edit Master text styles</a:t>
            </a:r>
          </a:p>
        </p:txBody>
      </p:sp>
      <p:sp>
        <p:nvSpPr>
          <p:cNvPr id="5" name="Date Placeholder 4"/>
          <p:cNvSpPr>
            <a:spLocks noGrp="1"/>
          </p:cNvSpPr>
          <p:nvPr>
            <p:ph type="dt" sz="half" idx="10"/>
          </p:nvPr>
        </p:nvSpPr>
        <p:spPr/>
        <p:txBody>
          <a:bodyPr/>
          <a:lstStyle/>
          <a:p>
            <a:fld id="{F468E0E9-D4F4-4CBB-82A6-803FB2F6CC2D}" type="datetime1">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302783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8384" y="457200"/>
            <a:ext cx="3597895" cy="1600200"/>
          </a:xfrm>
        </p:spPr>
        <p:txBody>
          <a:bodyPr anchor="b"/>
          <a:lstStyle>
            <a:lvl1pPr>
              <a:defRPr sz="2928"/>
            </a:lvl1pPr>
          </a:lstStyle>
          <a:p>
            <a:r>
              <a:rPr lang="en-US"/>
              <a:t>Click to edit Master title style</a:t>
            </a:r>
            <a:endParaRPr lang="en-US" dirty="0"/>
          </a:p>
        </p:txBody>
      </p:sp>
      <p:sp>
        <p:nvSpPr>
          <p:cNvPr id="3" name="Picture Placeholder 2"/>
          <p:cNvSpPr>
            <a:spLocks noGrp="1" noChangeAspect="1"/>
          </p:cNvSpPr>
          <p:nvPr>
            <p:ph type="pic" idx="1"/>
          </p:nvPr>
        </p:nvSpPr>
        <p:spPr>
          <a:xfrm>
            <a:off x="4742482" y="987426"/>
            <a:ext cx="5647403" cy="4873625"/>
          </a:xfrm>
        </p:spPr>
        <p:txBody>
          <a:bodyPr anchor="t"/>
          <a:lstStyle>
            <a:lvl1pPr marL="0" indent="0">
              <a:buNone/>
              <a:defRPr sz="2928"/>
            </a:lvl1pPr>
            <a:lvl2pPr marL="418338" indent="0">
              <a:buNone/>
              <a:defRPr sz="2562"/>
            </a:lvl2pPr>
            <a:lvl3pPr marL="836676" indent="0">
              <a:buNone/>
              <a:defRPr sz="2196"/>
            </a:lvl3pPr>
            <a:lvl4pPr marL="1255014" indent="0">
              <a:buNone/>
              <a:defRPr sz="1830"/>
            </a:lvl4pPr>
            <a:lvl5pPr marL="1673352" indent="0">
              <a:buNone/>
              <a:defRPr sz="1830"/>
            </a:lvl5pPr>
            <a:lvl6pPr marL="2091690" indent="0">
              <a:buNone/>
              <a:defRPr sz="1830"/>
            </a:lvl6pPr>
            <a:lvl7pPr marL="2510028" indent="0">
              <a:buNone/>
              <a:defRPr sz="1830"/>
            </a:lvl7pPr>
            <a:lvl8pPr marL="2928366" indent="0">
              <a:buNone/>
              <a:defRPr sz="1830"/>
            </a:lvl8pPr>
            <a:lvl9pPr marL="3346704" indent="0">
              <a:buNone/>
              <a:defRPr sz="1830"/>
            </a:lvl9pPr>
          </a:lstStyle>
          <a:p>
            <a:r>
              <a:rPr lang="en-US"/>
              <a:t>Click icon to add picture</a:t>
            </a:r>
            <a:endParaRPr lang="en-US" dirty="0"/>
          </a:p>
        </p:txBody>
      </p:sp>
      <p:sp>
        <p:nvSpPr>
          <p:cNvPr id="4" name="Text Placeholder 3"/>
          <p:cNvSpPr>
            <a:spLocks noGrp="1"/>
          </p:cNvSpPr>
          <p:nvPr>
            <p:ph type="body" sz="half" idx="2"/>
          </p:nvPr>
        </p:nvSpPr>
        <p:spPr>
          <a:xfrm>
            <a:off x="768384" y="2057400"/>
            <a:ext cx="3597895" cy="3811588"/>
          </a:xfrm>
        </p:spPr>
        <p:txBody>
          <a:bodyPr/>
          <a:lstStyle>
            <a:lvl1pPr marL="0" indent="0">
              <a:buNone/>
              <a:defRPr sz="1464"/>
            </a:lvl1pPr>
            <a:lvl2pPr marL="418338" indent="0">
              <a:buNone/>
              <a:defRPr sz="1281"/>
            </a:lvl2pPr>
            <a:lvl3pPr marL="836676" indent="0">
              <a:buNone/>
              <a:defRPr sz="1098"/>
            </a:lvl3pPr>
            <a:lvl4pPr marL="1255014" indent="0">
              <a:buNone/>
              <a:defRPr sz="915"/>
            </a:lvl4pPr>
            <a:lvl5pPr marL="1673352" indent="0">
              <a:buNone/>
              <a:defRPr sz="915"/>
            </a:lvl5pPr>
            <a:lvl6pPr marL="2091690" indent="0">
              <a:buNone/>
              <a:defRPr sz="915"/>
            </a:lvl6pPr>
            <a:lvl7pPr marL="2510028" indent="0">
              <a:buNone/>
              <a:defRPr sz="915"/>
            </a:lvl7pPr>
            <a:lvl8pPr marL="2928366" indent="0">
              <a:buNone/>
              <a:defRPr sz="915"/>
            </a:lvl8pPr>
            <a:lvl9pPr marL="3346704" indent="0">
              <a:buNone/>
              <a:defRPr sz="915"/>
            </a:lvl9pPr>
          </a:lstStyle>
          <a:p>
            <a:pPr lvl="0"/>
            <a:r>
              <a:rPr lang="en-US"/>
              <a:t>Click to edit Master text styles</a:t>
            </a:r>
          </a:p>
        </p:txBody>
      </p:sp>
      <p:sp>
        <p:nvSpPr>
          <p:cNvPr id="5" name="Date Placeholder 4"/>
          <p:cNvSpPr>
            <a:spLocks noGrp="1"/>
          </p:cNvSpPr>
          <p:nvPr>
            <p:ph type="dt" sz="half" idx="10"/>
          </p:nvPr>
        </p:nvSpPr>
        <p:spPr/>
        <p:txBody>
          <a:bodyPr/>
          <a:lstStyle/>
          <a:p>
            <a:fld id="{7AE4D6C5-4C76-4A61-8007-CB75E2DFB8D8}" type="datetime1">
              <a:rPr lang="en-US" smtClean="0"/>
              <a:t>6/22/2022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7140BB-DF60-4BD8-A834-DCE13D99C1B1}" type="slidenum">
              <a:rPr lang="en-US" smtClean="0"/>
              <a:t>‹#›</a:t>
            </a:fld>
            <a:endParaRPr lang="en-US"/>
          </a:p>
        </p:txBody>
      </p:sp>
    </p:spTree>
    <p:extLst>
      <p:ext uri="{BB962C8B-B14F-4D97-AF65-F5344CB8AC3E}">
        <p14:creationId xmlns:p14="http://schemas.microsoft.com/office/powerpoint/2010/main" val="82539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6931" y="365126"/>
            <a:ext cx="962150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6931" y="1825625"/>
            <a:ext cx="962150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6931" y="6356351"/>
            <a:ext cx="2509957" cy="365125"/>
          </a:xfrm>
          <a:prstGeom prst="rect">
            <a:avLst/>
          </a:prstGeom>
        </p:spPr>
        <p:txBody>
          <a:bodyPr vert="horz" lIns="91440" tIns="45720" rIns="91440" bIns="45720" rtlCol="0" anchor="ctr"/>
          <a:lstStyle>
            <a:lvl1pPr algn="l">
              <a:defRPr sz="1098">
                <a:solidFill>
                  <a:schemeClr val="tx1">
                    <a:tint val="75000"/>
                  </a:schemeClr>
                </a:solidFill>
              </a:defRPr>
            </a:lvl1pPr>
          </a:lstStyle>
          <a:p>
            <a:fld id="{B05050F5-B80A-4FAF-B7F3-DB139BD8BD93}" type="datetime1">
              <a:rPr lang="en-US" smtClean="0"/>
              <a:t>6/22/2022</a:t>
            </a:fld>
            <a:endParaRPr lang="en-US"/>
          </a:p>
        </p:txBody>
      </p:sp>
      <p:sp>
        <p:nvSpPr>
          <p:cNvPr id="5" name="Footer Placeholder 4"/>
          <p:cNvSpPr>
            <a:spLocks noGrp="1"/>
          </p:cNvSpPr>
          <p:nvPr>
            <p:ph type="ftr" sz="quarter" idx="3"/>
          </p:nvPr>
        </p:nvSpPr>
        <p:spPr>
          <a:xfrm>
            <a:off x="3695214" y="6356351"/>
            <a:ext cx="3764935" cy="365125"/>
          </a:xfrm>
          <a:prstGeom prst="rect">
            <a:avLst/>
          </a:prstGeom>
        </p:spPr>
        <p:txBody>
          <a:bodyPr vert="horz" lIns="91440" tIns="45720" rIns="91440" bIns="45720" rtlCol="0" anchor="ctr"/>
          <a:lstStyle>
            <a:lvl1pPr algn="ctr">
              <a:defRPr sz="10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78475" y="6356351"/>
            <a:ext cx="2509957" cy="365125"/>
          </a:xfrm>
          <a:prstGeom prst="rect">
            <a:avLst/>
          </a:prstGeom>
        </p:spPr>
        <p:txBody>
          <a:bodyPr vert="horz" lIns="91440" tIns="45720" rIns="91440" bIns="45720" rtlCol="0" anchor="ctr"/>
          <a:lstStyle>
            <a:lvl1pPr algn="r">
              <a:defRPr sz="1098">
                <a:solidFill>
                  <a:schemeClr val="tx1">
                    <a:tint val="75000"/>
                  </a:schemeClr>
                </a:solidFill>
              </a:defRPr>
            </a:lvl1pPr>
          </a:lstStyle>
          <a:p>
            <a:fld id="{FC7140BB-DF60-4BD8-A834-DCE13D99C1B1}" type="slidenum">
              <a:rPr lang="en-US" smtClean="0"/>
              <a:t>‹#›</a:t>
            </a:fld>
            <a:endParaRPr lang="en-US"/>
          </a:p>
        </p:txBody>
      </p:sp>
    </p:spTree>
    <p:extLst>
      <p:ext uri="{BB962C8B-B14F-4D97-AF65-F5344CB8AC3E}">
        <p14:creationId xmlns:p14="http://schemas.microsoft.com/office/powerpoint/2010/main" val="18272693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836676" rtl="0" eaLnBrk="1" latinLnBrk="0" hangingPunct="1">
        <a:lnSpc>
          <a:spcPct val="90000"/>
        </a:lnSpc>
        <a:spcBef>
          <a:spcPct val="0"/>
        </a:spcBef>
        <a:buNone/>
        <a:defRPr sz="4026" kern="1200">
          <a:solidFill>
            <a:schemeClr val="tx1"/>
          </a:solidFill>
          <a:latin typeface="+mj-lt"/>
          <a:ea typeface="+mj-ea"/>
          <a:cs typeface="+mj-cs"/>
        </a:defRPr>
      </a:lvl1pPr>
    </p:titleStyle>
    <p:bodyStyle>
      <a:lvl1pPr marL="209169" indent="-209169" algn="l" defTabSz="836676" rtl="0" eaLnBrk="1" latinLnBrk="0" hangingPunct="1">
        <a:lnSpc>
          <a:spcPct val="90000"/>
        </a:lnSpc>
        <a:spcBef>
          <a:spcPts val="915"/>
        </a:spcBef>
        <a:buFont typeface="Arial" panose="020B0604020202020204" pitchFamily="34" charset="0"/>
        <a:buChar char="•"/>
        <a:defRPr sz="2562" kern="1200">
          <a:solidFill>
            <a:schemeClr val="tx1"/>
          </a:solidFill>
          <a:latin typeface="+mn-lt"/>
          <a:ea typeface="+mn-ea"/>
          <a:cs typeface="+mn-cs"/>
        </a:defRPr>
      </a:lvl1pPr>
      <a:lvl2pPr marL="627507" indent="-209169" algn="l" defTabSz="836676" rtl="0" eaLnBrk="1" latinLnBrk="0" hangingPunct="1">
        <a:lnSpc>
          <a:spcPct val="90000"/>
        </a:lnSpc>
        <a:spcBef>
          <a:spcPts val="458"/>
        </a:spcBef>
        <a:buFont typeface="Arial" panose="020B0604020202020204" pitchFamily="34" charset="0"/>
        <a:buChar char="•"/>
        <a:defRPr sz="2196" kern="1200">
          <a:solidFill>
            <a:schemeClr val="tx1"/>
          </a:solidFill>
          <a:latin typeface="+mn-lt"/>
          <a:ea typeface="+mn-ea"/>
          <a:cs typeface="+mn-cs"/>
        </a:defRPr>
      </a:lvl2pPr>
      <a:lvl3pPr marL="1045845" indent="-209169" algn="l" defTabSz="836676" rtl="0" eaLnBrk="1" latinLnBrk="0" hangingPunct="1">
        <a:lnSpc>
          <a:spcPct val="90000"/>
        </a:lnSpc>
        <a:spcBef>
          <a:spcPts val="458"/>
        </a:spcBef>
        <a:buFont typeface="Arial" panose="020B0604020202020204" pitchFamily="34" charset="0"/>
        <a:buChar char="•"/>
        <a:defRPr sz="1830" kern="1200">
          <a:solidFill>
            <a:schemeClr val="tx1"/>
          </a:solidFill>
          <a:latin typeface="+mn-lt"/>
          <a:ea typeface="+mn-ea"/>
          <a:cs typeface="+mn-cs"/>
        </a:defRPr>
      </a:lvl3pPr>
      <a:lvl4pPr marL="1464183" indent="-209169" algn="l" defTabSz="836676" rtl="0" eaLnBrk="1" latinLnBrk="0" hangingPunct="1">
        <a:lnSpc>
          <a:spcPct val="90000"/>
        </a:lnSpc>
        <a:spcBef>
          <a:spcPts val="458"/>
        </a:spcBef>
        <a:buFont typeface="Arial" panose="020B0604020202020204" pitchFamily="34" charset="0"/>
        <a:buChar char="•"/>
        <a:defRPr sz="1647" kern="1200">
          <a:solidFill>
            <a:schemeClr val="tx1"/>
          </a:solidFill>
          <a:latin typeface="+mn-lt"/>
          <a:ea typeface="+mn-ea"/>
          <a:cs typeface="+mn-cs"/>
        </a:defRPr>
      </a:lvl4pPr>
      <a:lvl5pPr marL="1882521" indent="-209169" algn="l" defTabSz="836676" rtl="0" eaLnBrk="1" latinLnBrk="0" hangingPunct="1">
        <a:lnSpc>
          <a:spcPct val="90000"/>
        </a:lnSpc>
        <a:spcBef>
          <a:spcPts val="458"/>
        </a:spcBef>
        <a:buFont typeface="Arial" panose="020B0604020202020204" pitchFamily="34" charset="0"/>
        <a:buChar char="•"/>
        <a:defRPr sz="1647" kern="1200">
          <a:solidFill>
            <a:schemeClr val="tx1"/>
          </a:solidFill>
          <a:latin typeface="+mn-lt"/>
          <a:ea typeface="+mn-ea"/>
          <a:cs typeface="+mn-cs"/>
        </a:defRPr>
      </a:lvl5pPr>
      <a:lvl6pPr marL="2300859" indent="-209169" algn="l" defTabSz="836676" rtl="0" eaLnBrk="1" latinLnBrk="0" hangingPunct="1">
        <a:lnSpc>
          <a:spcPct val="90000"/>
        </a:lnSpc>
        <a:spcBef>
          <a:spcPts val="458"/>
        </a:spcBef>
        <a:buFont typeface="Arial" panose="020B0604020202020204" pitchFamily="34" charset="0"/>
        <a:buChar char="•"/>
        <a:defRPr sz="1647" kern="1200">
          <a:solidFill>
            <a:schemeClr val="tx1"/>
          </a:solidFill>
          <a:latin typeface="+mn-lt"/>
          <a:ea typeface="+mn-ea"/>
          <a:cs typeface="+mn-cs"/>
        </a:defRPr>
      </a:lvl6pPr>
      <a:lvl7pPr marL="2719197" indent="-209169" algn="l" defTabSz="836676" rtl="0" eaLnBrk="1" latinLnBrk="0" hangingPunct="1">
        <a:lnSpc>
          <a:spcPct val="90000"/>
        </a:lnSpc>
        <a:spcBef>
          <a:spcPts val="458"/>
        </a:spcBef>
        <a:buFont typeface="Arial" panose="020B0604020202020204" pitchFamily="34" charset="0"/>
        <a:buChar char="•"/>
        <a:defRPr sz="1647" kern="1200">
          <a:solidFill>
            <a:schemeClr val="tx1"/>
          </a:solidFill>
          <a:latin typeface="+mn-lt"/>
          <a:ea typeface="+mn-ea"/>
          <a:cs typeface="+mn-cs"/>
        </a:defRPr>
      </a:lvl7pPr>
      <a:lvl8pPr marL="3137535" indent="-209169" algn="l" defTabSz="836676" rtl="0" eaLnBrk="1" latinLnBrk="0" hangingPunct="1">
        <a:lnSpc>
          <a:spcPct val="90000"/>
        </a:lnSpc>
        <a:spcBef>
          <a:spcPts val="458"/>
        </a:spcBef>
        <a:buFont typeface="Arial" panose="020B0604020202020204" pitchFamily="34" charset="0"/>
        <a:buChar char="•"/>
        <a:defRPr sz="1647" kern="1200">
          <a:solidFill>
            <a:schemeClr val="tx1"/>
          </a:solidFill>
          <a:latin typeface="+mn-lt"/>
          <a:ea typeface="+mn-ea"/>
          <a:cs typeface="+mn-cs"/>
        </a:defRPr>
      </a:lvl8pPr>
      <a:lvl9pPr marL="3555873" indent="-209169" algn="l" defTabSz="836676" rtl="0" eaLnBrk="1" latinLnBrk="0" hangingPunct="1">
        <a:lnSpc>
          <a:spcPct val="90000"/>
        </a:lnSpc>
        <a:spcBef>
          <a:spcPts val="458"/>
        </a:spcBef>
        <a:buFont typeface="Arial" panose="020B0604020202020204" pitchFamily="34" charset="0"/>
        <a:buChar char="•"/>
        <a:defRPr sz="1647" kern="1200">
          <a:solidFill>
            <a:schemeClr val="tx1"/>
          </a:solidFill>
          <a:latin typeface="+mn-lt"/>
          <a:ea typeface="+mn-ea"/>
          <a:cs typeface="+mn-cs"/>
        </a:defRPr>
      </a:lvl9pPr>
    </p:bodyStyle>
    <p:otherStyle>
      <a:defPPr>
        <a:defRPr lang="en-US"/>
      </a:defPPr>
      <a:lvl1pPr marL="0" algn="l" defTabSz="836676" rtl="0" eaLnBrk="1" latinLnBrk="0" hangingPunct="1">
        <a:defRPr sz="1647" kern="1200">
          <a:solidFill>
            <a:schemeClr val="tx1"/>
          </a:solidFill>
          <a:latin typeface="+mn-lt"/>
          <a:ea typeface="+mn-ea"/>
          <a:cs typeface="+mn-cs"/>
        </a:defRPr>
      </a:lvl1pPr>
      <a:lvl2pPr marL="418338" algn="l" defTabSz="836676" rtl="0" eaLnBrk="1" latinLnBrk="0" hangingPunct="1">
        <a:defRPr sz="1647" kern="1200">
          <a:solidFill>
            <a:schemeClr val="tx1"/>
          </a:solidFill>
          <a:latin typeface="+mn-lt"/>
          <a:ea typeface="+mn-ea"/>
          <a:cs typeface="+mn-cs"/>
        </a:defRPr>
      </a:lvl2pPr>
      <a:lvl3pPr marL="836676" algn="l" defTabSz="836676" rtl="0" eaLnBrk="1" latinLnBrk="0" hangingPunct="1">
        <a:defRPr sz="1647" kern="1200">
          <a:solidFill>
            <a:schemeClr val="tx1"/>
          </a:solidFill>
          <a:latin typeface="+mn-lt"/>
          <a:ea typeface="+mn-ea"/>
          <a:cs typeface="+mn-cs"/>
        </a:defRPr>
      </a:lvl3pPr>
      <a:lvl4pPr marL="1255014" algn="l" defTabSz="836676" rtl="0" eaLnBrk="1" latinLnBrk="0" hangingPunct="1">
        <a:defRPr sz="1647" kern="1200">
          <a:solidFill>
            <a:schemeClr val="tx1"/>
          </a:solidFill>
          <a:latin typeface="+mn-lt"/>
          <a:ea typeface="+mn-ea"/>
          <a:cs typeface="+mn-cs"/>
        </a:defRPr>
      </a:lvl4pPr>
      <a:lvl5pPr marL="1673352" algn="l" defTabSz="836676" rtl="0" eaLnBrk="1" latinLnBrk="0" hangingPunct="1">
        <a:defRPr sz="1647" kern="1200">
          <a:solidFill>
            <a:schemeClr val="tx1"/>
          </a:solidFill>
          <a:latin typeface="+mn-lt"/>
          <a:ea typeface="+mn-ea"/>
          <a:cs typeface="+mn-cs"/>
        </a:defRPr>
      </a:lvl5pPr>
      <a:lvl6pPr marL="2091690" algn="l" defTabSz="836676" rtl="0" eaLnBrk="1" latinLnBrk="0" hangingPunct="1">
        <a:defRPr sz="1647" kern="1200">
          <a:solidFill>
            <a:schemeClr val="tx1"/>
          </a:solidFill>
          <a:latin typeface="+mn-lt"/>
          <a:ea typeface="+mn-ea"/>
          <a:cs typeface="+mn-cs"/>
        </a:defRPr>
      </a:lvl6pPr>
      <a:lvl7pPr marL="2510028" algn="l" defTabSz="836676" rtl="0" eaLnBrk="1" latinLnBrk="0" hangingPunct="1">
        <a:defRPr sz="1647" kern="1200">
          <a:solidFill>
            <a:schemeClr val="tx1"/>
          </a:solidFill>
          <a:latin typeface="+mn-lt"/>
          <a:ea typeface="+mn-ea"/>
          <a:cs typeface="+mn-cs"/>
        </a:defRPr>
      </a:lvl7pPr>
      <a:lvl8pPr marL="2928366" algn="l" defTabSz="836676" rtl="0" eaLnBrk="1" latinLnBrk="0" hangingPunct="1">
        <a:defRPr sz="1647" kern="1200">
          <a:solidFill>
            <a:schemeClr val="tx1"/>
          </a:solidFill>
          <a:latin typeface="+mn-lt"/>
          <a:ea typeface="+mn-ea"/>
          <a:cs typeface="+mn-cs"/>
        </a:defRPr>
      </a:lvl8pPr>
      <a:lvl9pPr marL="3346704" algn="l" defTabSz="836676" rtl="0" eaLnBrk="1" latinLnBrk="0" hangingPunct="1">
        <a:defRPr sz="16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meid@aub.edu.lb"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394" y="0"/>
            <a:ext cx="1115257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3">
            <a:extLst>
              <a:ext uri="{FF2B5EF4-FFF2-40B4-BE49-F238E27FC236}">
                <a16:creationId xmlns:a16="http://schemas.microsoft.com/office/drawing/2014/main" id="{371896C0-4D8C-E7B2-B5CE-5B67E0118051}"/>
              </a:ext>
            </a:extLst>
          </p:cNvPr>
          <p:cNvSpPr txBox="1"/>
          <p:nvPr/>
        </p:nvSpPr>
        <p:spPr>
          <a:xfrm>
            <a:off x="410547" y="403291"/>
            <a:ext cx="10450286" cy="1083502"/>
          </a:xfrm>
          <a:prstGeom prst="rect">
            <a:avLst/>
          </a:prstGeom>
          <a:solidFill>
            <a:srgbClr val="FFFF00"/>
          </a:solidFill>
          <a:ln>
            <a:solidFill>
              <a:srgbClr val="0070C0"/>
            </a:solidFill>
          </a:ln>
        </p:spPr>
        <p:txBody>
          <a:bodyPr wrap="square">
            <a:spAutoFit/>
          </a:bodyPr>
          <a:lstStyle/>
          <a:p>
            <a:pPr>
              <a:lnSpc>
                <a:spcPct val="107000"/>
              </a:lnSpc>
              <a:spcAft>
                <a:spcPts val="800"/>
              </a:spcAft>
            </a:pPr>
            <a:r>
              <a:rPr lang="en-US" sz="2800" dirty="0">
                <a:highlight>
                  <a:srgbClr val="FFFF00"/>
                </a:highlight>
                <a:latin typeface="Arial" panose="020B0604020202020204" pitchFamily="34" charset="0"/>
                <a:ea typeface="Calibri" panose="020F0502020204030204" pitchFamily="34" charset="0"/>
                <a:cs typeface="Arial" panose="020B0604020202020204" pitchFamily="34" charset="0"/>
              </a:rPr>
              <a:t> Important of Asymptotic Giant Branch Stars (AGB) </a:t>
            </a:r>
          </a:p>
          <a:p>
            <a:pPr>
              <a:lnSpc>
                <a:spcPct val="107000"/>
              </a:lnSpc>
              <a:spcAft>
                <a:spcPts val="800"/>
              </a:spcAft>
            </a:pPr>
            <a:r>
              <a:rPr lang="en-US" sz="2800" dirty="0">
                <a:highlight>
                  <a:srgbClr val="FFFF00"/>
                </a:highlight>
                <a:latin typeface="Arial" panose="020B0604020202020204" pitchFamily="34" charset="0"/>
                <a:ea typeface="Calibri" panose="020F0502020204030204" pitchFamily="34" charset="0"/>
                <a:cs typeface="Arial" panose="020B0604020202020204" pitchFamily="34" charset="0"/>
              </a:rPr>
              <a:t>                    In  Astrophysics</a:t>
            </a:r>
          </a:p>
        </p:txBody>
      </p:sp>
      <p:sp>
        <p:nvSpPr>
          <p:cNvPr id="11" name="TextBox 10">
            <a:extLst>
              <a:ext uri="{FF2B5EF4-FFF2-40B4-BE49-F238E27FC236}">
                <a16:creationId xmlns:a16="http://schemas.microsoft.com/office/drawing/2014/main" id="{03AF8E62-2467-1610-584B-6D5EE8778E48}"/>
              </a:ext>
            </a:extLst>
          </p:cNvPr>
          <p:cNvSpPr txBox="1"/>
          <p:nvPr/>
        </p:nvSpPr>
        <p:spPr>
          <a:xfrm>
            <a:off x="391232" y="2332040"/>
            <a:ext cx="7501485" cy="2623154"/>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Arial" panose="020B0604020202020204" pitchFamily="34" charset="0"/>
                <a:ea typeface="Calibri" panose="020F0502020204030204" pitchFamily="34" charset="0"/>
                <a:cs typeface="Arial" panose="020B0604020202020204" pitchFamily="34" charset="0"/>
              </a:rPr>
              <a:t>Mounib El Eid</a:t>
            </a:r>
          </a:p>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American University of Beirut, Department of Physics </a:t>
            </a:r>
          </a:p>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Beirut, Lebanon</a:t>
            </a:r>
          </a:p>
          <a:p>
            <a:pPr marL="0"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Adjunct Professor, Department of Physics &amp; Astronomy, </a:t>
            </a:r>
          </a:p>
          <a:p>
            <a:pPr marL="0"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Clemson University, SC, USA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2"/>
              </a:rPr>
              <a:t>meid@aub.edu.lb</a:t>
            </a:r>
            <a:r>
              <a:rPr lang="en-US" sz="2000" u="sng" dirty="0">
                <a:solidFill>
                  <a:srgbClr val="0563C1"/>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478881EB-B5E1-CE47-39AD-BDA32FA7507E}"/>
              </a:ext>
            </a:extLst>
          </p:cNvPr>
          <p:cNvSpPr txBox="1"/>
          <p:nvPr/>
        </p:nvSpPr>
        <p:spPr>
          <a:xfrm>
            <a:off x="7892717" y="5502442"/>
            <a:ext cx="2904962" cy="400110"/>
          </a:xfrm>
          <a:prstGeom prst="rect">
            <a:avLst/>
          </a:prstGeom>
          <a:noFill/>
        </p:spPr>
        <p:txBody>
          <a:bodyPr wrap="none" rtlCol="0">
            <a:spAutoFit/>
          </a:bodyPr>
          <a:lstStyle/>
          <a:p>
            <a:pPr algn="l"/>
            <a:r>
              <a:rPr lang="en-US" sz="2000" dirty="0">
                <a:latin typeface="Arial" panose="020B0604020202020204" pitchFamily="34" charset="0"/>
                <a:cs typeface="Arial" panose="020B0604020202020204" pitchFamily="34" charset="0"/>
              </a:rPr>
              <a:t>Perugia, June 19, 2022</a:t>
            </a:r>
          </a:p>
        </p:txBody>
      </p:sp>
      <p:sp>
        <p:nvSpPr>
          <p:cNvPr id="3" name="Slide Number Placeholder 2">
            <a:extLst>
              <a:ext uri="{FF2B5EF4-FFF2-40B4-BE49-F238E27FC236}">
                <a16:creationId xmlns:a16="http://schemas.microsoft.com/office/drawing/2014/main" id="{2C37073F-8095-841F-81EC-3F49C74873E1}"/>
              </a:ext>
            </a:extLst>
          </p:cNvPr>
          <p:cNvSpPr>
            <a:spLocks noGrp="1"/>
          </p:cNvSpPr>
          <p:nvPr>
            <p:ph type="sldNum" sz="quarter" idx="12"/>
          </p:nvPr>
        </p:nvSpPr>
        <p:spPr/>
        <p:txBody>
          <a:bodyPr/>
          <a:lstStyle/>
          <a:p>
            <a:fld id="{FC7140BB-DF60-4BD8-A834-DCE13D99C1B1}" type="slidenum">
              <a:rPr lang="en-US" smtClean="0"/>
              <a:t>1</a:t>
            </a:fld>
            <a:endParaRPr lang="en-US" dirty="0"/>
          </a:p>
        </p:txBody>
      </p:sp>
      <p:pic>
        <p:nvPicPr>
          <p:cNvPr id="6" name="Picture 5" descr="A person wearing glasses&#10;&#10;Description automatically generated with low confidence">
            <a:extLst>
              <a:ext uri="{FF2B5EF4-FFF2-40B4-BE49-F238E27FC236}">
                <a16:creationId xmlns:a16="http://schemas.microsoft.com/office/drawing/2014/main" id="{F8A60158-AEE0-1D45-438A-F02B62620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018" y="1910866"/>
            <a:ext cx="2013601" cy="2183151"/>
          </a:xfrm>
          <a:prstGeom prst="rect">
            <a:avLst/>
          </a:prstGeom>
        </p:spPr>
      </p:pic>
    </p:spTree>
    <p:extLst>
      <p:ext uri="{BB962C8B-B14F-4D97-AF65-F5344CB8AC3E}">
        <p14:creationId xmlns:p14="http://schemas.microsoft.com/office/powerpoint/2010/main" val="655787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C40017-CA40-2B07-5153-A6177D40D503}"/>
              </a:ext>
            </a:extLst>
          </p:cNvPr>
          <p:cNvSpPr>
            <a:spLocks noGrp="1"/>
          </p:cNvSpPr>
          <p:nvPr>
            <p:ph type="sldNum" sz="quarter" idx="12"/>
          </p:nvPr>
        </p:nvSpPr>
        <p:spPr/>
        <p:txBody>
          <a:bodyPr/>
          <a:lstStyle/>
          <a:p>
            <a:fld id="{FC7140BB-DF60-4BD8-A834-DCE13D99C1B1}" type="slidenum">
              <a:rPr lang="en-US" smtClean="0"/>
              <a:t>10</a:t>
            </a:fld>
            <a:endParaRPr lang="en-US" dirty="0"/>
          </a:p>
        </p:txBody>
      </p:sp>
      <p:sp>
        <p:nvSpPr>
          <p:cNvPr id="4" name="TextBox 3">
            <a:extLst>
              <a:ext uri="{FF2B5EF4-FFF2-40B4-BE49-F238E27FC236}">
                <a16:creationId xmlns:a16="http://schemas.microsoft.com/office/drawing/2014/main" id="{2E266216-E4F1-24A6-4885-94463CD1DCF0}"/>
              </a:ext>
            </a:extLst>
          </p:cNvPr>
          <p:cNvSpPr txBox="1"/>
          <p:nvPr/>
        </p:nvSpPr>
        <p:spPr>
          <a:xfrm>
            <a:off x="412120" y="80206"/>
            <a:ext cx="4111752" cy="400110"/>
          </a:xfrm>
          <a:prstGeom prst="rect">
            <a:avLst/>
          </a:prstGeom>
          <a:solidFill>
            <a:srgbClr val="FFFF00"/>
          </a:solidFill>
        </p:spPr>
        <p:txBody>
          <a:bodyPr wrap="square" rtlCol="0">
            <a:spAutoFit/>
          </a:bodyPr>
          <a:lstStyle/>
          <a:p>
            <a:r>
              <a:rPr lang="en-US" sz="2000" dirty="0">
                <a:latin typeface="Arial" panose="020B0604020202020204" pitchFamily="34" charset="0"/>
                <a:cs typeface="Arial" panose="020B0604020202020204" pitchFamily="34" charset="0"/>
              </a:rPr>
              <a:t>2. Nucleosynthesis in AGB phases</a:t>
            </a:r>
            <a:endParaRPr lang="en-GB" sz="20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5F7B8C6-9583-5E8F-FCC1-0EE8EC0EB943}"/>
              </a:ext>
            </a:extLst>
          </p:cNvPr>
          <p:cNvSpPr txBox="1"/>
          <p:nvPr/>
        </p:nvSpPr>
        <p:spPr>
          <a:xfrm>
            <a:off x="466215" y="549255"/>
            <a:ext cx="4151863" cy="369332"/>
          </a:xfrm>
          <a:prstGeom prst="rect">
            <a:avLst/>
          </a:prstGeom>
          <a:noFill/>
        </p:spPr>
        <p:txBody>
          <a:bodyPr wrap="square">
            <a:spAutoFit/>
          </a:bodyPr>
          <a:lstStyle/>
          <a:p>
            <a:r>
              <a:rPr lang="en-US" sz="1800" b="1" dirty="0">
                <a:effectLst/>
                <a:latin typeface="Calibri" panose="020F0502020204030204" pitchFamily="34" charset="0"/>
                <a:ea typeface="Calibri" panose="020F0502020204030204" pitchFamily="34" charset="0"/>
                <a:cs typeface="Arial" panose="020B0604020202020204" pitchFamily="34" charset="0"/>
              </a:rPr>
              <a:t>2.1 Example from the s-Process </a:t>
            </a:r>
            <a:endParaRPr lang="en-US" dirty="0"/>
          </a:p>
        </p:txBody>
      </p:sp>
      <p:sp>
        <p:nvSpPr>
          <p:cNvPr id="10" name="TextBox 9">
            <a:extLst>
              <a:ext uri="{FF2B5EF4-FFF2-40B4-BE49-F238E27FC236}">
                <a16:creationId xmlns:a16="http://schemas.microsoft.com/office/drawing/2014/main" id="{6C36737F-3FEE-6BCE-607E-A1FF76B9D998}"/>
              </a:ext>
            </a:extLst>
          </p:cNvPr>
          <p:cNvSpPr txBox="1"/>
          <p:nvPr/>
        </p:nvSpPr>
        <p:spPr>
          <a:xfrm>
            <a:off x="478252" y="928112"/>
            <a:ext cx="9556082" cy="954107"/>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 s-process relies on a relatively low neutron number density of at least 10</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8</a:t>
            </a:r>
            <a:r>
              <a:rPr lang="en-US" sz="1800" dirty="0">
                <a:effectLst/>
                <a:latin typeface="Calibri" panose="020F0502020204030204" pitchFamily="34" charset="0"/>
                <a:ea typeface="Calibri" panose="020F0502020204030204" pitchFamily="34" charset="0"/>
                <a:cs typeface="Arial" panose="020B0604020202020204" pitchFamily="34" charset="0"/>
              </a:rPr>
              <a:t> cm</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-3</a:t>
            </a:r>
            <a:r>
              <a:rPr lang="en-US" sz="1800" dirty="0">
                <a:effectLst/>
                <a:latin typeface="Calibri" panose="020F0502020204030204" pitchFamily="34" charset="0"/>
                <a:ea typeface="Calibri" panose="020F0502020204030204" pitchFamily="34" charset="0"/>
                <a:cs typeface="Arial" panose="020B0604020202020204" pitchFamily="34" charset="0"/>
              </a:rPr>
              <a:t> . </a:t>
            </a:r>
          </a:p>
          <a:p>
            <a:r>
              <a:rPr lang="en-US" sz="2000" dirty="0">
                <a:effectLst/>
                <a:latin typeface="Calibri" panose="020F0502020204030204" pitchFamily="34" charset="0"/>
                <a:ea typeface="Calibri" panose="020F0502020204030204" pitchFamily="34" charset="0"/>
                <a:cs typeface="Calibri" panose="020F0502020204030204" pitchFamily="34" charset="0"/>
              </a:rPr>
              <a:t>•β</a:t>
            </a:r>
            <a:r>
              <a:rPr lang="en-US" sz="2000" baseline="3000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decay always follows the neutron capture , so that branching to neutron-rich nuclei is inhibited.</a:t>
            </a:r>
          </a:p>
          <a:p>
            <a:r>
              <a:rPr lang="en-US" sz="1800" dirty="0">
                <a:effectLst/>
                <a:latin typeface="Calibri" panose="020F0502020204030204" pitchFamily="34" charset="0"/>
                <a:ea typeface="Calibri" panose="020F0502020204030204" pitchFamily="34" charset="0"/>
                <a:cs typeface="Arial" panose="020B0604020202020204" pitchFamily="34" charset="0"/>
              </a:rPr>
              <a:t>• Still, branching possible through the following Illustration:</a:t>
            </a:r>
            <a:r>
              <a:rPr lang="en-US" dirty="0">
                <a:latin typeface="Calibri" panose="020F0502020204030204" pitchFamily="34" charset="0"/>
                <a:cs typeface="Arial" panose="020B0604020202020204" pitchFamily="34" charset="0"/>
              </a:rPr>
              <a:t> </a:t>
            </a:r>
            <a:endParaRPr lang="en-US" dirty="0"/>
          </a:p>
        </p:txBody>
      </p:sp>
      <p:sp>
        <p:nvSpPr>
          <p:cNvPr id="3" name="Rectangle 2">
            <a:extLst>
              <a:ext uri="{FF2B5EF4-FFF2-40B4-BE49-F238E27FC236}">
                <a16:creationId xmlns:a16="http://schemas.microsoft.com/office/drawing/2014/main" id="{78698E49-8542-9502-E4A9-99AAC2AF5EE2}"/>
              </a:ext>
            </a:extLst>
          </p:cNvPr>
          <p:cNvSpPr/>
          <p:nvPr/>
        </p:nvSpPr>
        <p:spPr>
          <a:xfrm>
            <a:off x="9195565" y="2344186"/>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F7EF6E7B-2499-8E32-1A85-D9CE6AC483B3}"/>
              </a:ext>
            </a:extLst>
          </p:cNvPr>
          <p:cNvSpPr/>
          <p:nvPr/>
        </p:nvSpPr>
        <p:spPr>
          <a:xfrm>
            <a:off x="2660538" y="2199564"/>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40FB3407-814B-8937-7416-8CF8F617BD98}"/>
              </a:ext>
            </a:extLst>
          </p:cNvPr>
          <p:cNvSpPr/>
          <p:nvPr/>
        </p:nvSpPr>
        <p:spPr>
          <a:xfrm>
            <a:off x="3815512" y="2215485"/>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74D5D04E-35DB-1327-940C-F3678E3CF735}"/>
              </a:ext>
            </a:extLst>
          </p:cNvPr>
          <p:cNvSpPr/>
          <p:nvPr/>
        </p:nvSpPr>
        <p:spPr>
          <a:xfrm>
            <a:off x="5091964" y="2259004"/>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22F9FAD8-A0F6-E765-34C5-803F3F1F5730}"/>
              </a:ext>
            </a:extLst>
          </p:cNvPr>
          <p:cNvSpPr/>
          <p:nvPr/>
        </p:nvSpPr>
        <p:spPr>
          <a:xfrm>
            <a:off x="6099959" y="2295450"/>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2FB5B0A0-91BC-8283-D3F6-7A469FF233F7}"/>
              </a:ext>
            </a:extLst>
          </p:cNvPr>
          <p:cNvSpPr/>
          <p:nvPr/>
        </p:nvSpPr>
        <p:spPr>
          <a:xfrm>
            <a:off x="7180411" y="2337058"/>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a:extLst>
              <a:ext uri="{FF2B5EF4-FFF2-40B4-BE49-F238E27FC236}">
                <a16:creationId xmlns:a16="http://schemas.microsoft.com/office/drawing/2014/main" id="{A4B23E78-FE77-106A-AA8B-8F8954E172A5}"/>
              </a:ext>
            </a:extLst>
          </p:cNvPr>
          <p:cNvSpPr/>
          <p:nvPr/>
        </p:nvSpPr>
        <p:spPr>
          <a:xfrm>
            <a:off x="450374" y="2210940"/>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a:extLst>
              <a:ext uri="{FF2B5EF4-FFF2-40B4-BE49-F238E27FC236}">
                <a16:creationId xmlns:a16="http://schemas.microsoft.com/office/drawing/2014/main" id="{3FD81A19-0289-F7C5-1C08-CADDBABDF2EC}"/>
              </a:ext>
            </a:extLst>
          </p:cNvPr>
          <p:cNvSpPr/>
          <p:nvPr/>
        </p:nvSpPr>
        <p:spPr>
          <a:xfrm>
            <a:off x="8300851" y="2356876"/>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a:extLst>
              <a:ext uri="{FF2B5EF4-FFF2-40B4-BE49-F238E27FC236}">
                <a16:creationId xmlns:a16="http://schemas.microsoft.com/office/drawing/2014/main" id="{16DA05E6-C9EA-0564-2C9F-CCB74AC2C962}"/>
              </a:ext>
            </a:extLst>
          </p:cNvPr>
          <p:cNvSpPr/>
          <p:nvPr/>
        </p:nvSpPr>
        <p:spPr>
          <a:xfrm>
            <a:off x="6130132" y="3127618"/>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a:extLst>
              <a:ext uri="{FF2B5EF4-FFF2-40B4-BE49-F238E27FC236}">
                <a16:creationId xmlns:a16="http://schemas.microsoft.com/office/drawing/2014/main" id="{38CC9DB0-B2A7-463D-A794-CE6A377B0F67}"/>
              </a:ext>
            </a:extLst>
          </p:cNvPr>
          <p:cNvSpPr/>
          <p:nvPr/>
        </p:nvSpPr>
        <p:spPr>
          <a:xfrm>
            <a:off x="2612356" y="3102596"/>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a:extLst>
              <a:ext uri="{FF2B5EF4-FFF2-40B4-BE49-F238E27FC236}">
                <a16:creationId xmlns:a16="http://schemas.microsoft.com/office/drawing/2014/main" id="{468726FB-4D40-6421-7DCD-AE31DD346B0A}"/>
              </a:ext>
            </a:extLst>
          </p:cNvPr>
          <p:cNvSpPr/>
          <p:nvPr/>
        </p:nvSpPr>
        <p:spPr>
          <a:xfrm>
            <a:off x="3853164" y="3118518"/>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a:extLst>
              <a:ext uri="{FF2B5EF4-FFF2-40B4-BE49-F238E27FC236}">
                <a16:creationId xmlns:a16="http://schemas.microsoft.com/office/drawing/2014/main" id="{8F1BBA6E-FB8B-8036-8BD2-8B75342B380B}"/>
              </a:ext>
            </a:extLst>
          </p:cNvPr>
          <p:cNvSpPr/>
          <p:nvPr/>
        </p:nvSpPr>
        <p:spPr>
          <a:xfrm>
            <a:off x="5058775" y="3148088"/>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4EEFA410-667D-E235-9F18-EB264FE53C3D}"/>
              </a:ext>
            </a:extLst>
          </p:cNvPr>
          <p:cNvSpPr/>
          <p:nvPr/>
        </p:nvSpPr>
        <p:spPr>
          <a:xfrm>
            <a:off x="479944" y="3973777"/>
            <a:ext cx="711953" cy="664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26" name="Rectangle 225">
            <a:extLst>
              <a:ext uri="{FF2B5EF4-FFF2-40B4-BE49-F238E27FC236}">
                <a16:creationId xmlns:a16="http://schemas.microsoft.com/office/drawing/2014/main" id="{CD759992-A618-F5E5-CEEC-5CB5BAC4B584}"/>
              </a:ext>
            </a:extLst>
          </p:cNvPr>
          <p:cNvSpPr/>
          <p:nvPr/>
        </p:nvSpPr>
        <p:spPr>
          <a:xfrm>
            <a:off x="7262180" y="3961031"/>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a:extLst>
              <a:ext uri="{FF2B5EF4-FFF2-40B4-BE49-F238E27FC236}">
                <a16:creationId xmlns:a16="http://schemas.microsoft.com/office/drawing/2014/main" id="{29EE4BD0-4928-D08E-41CE-6493B16D83FD}"/>
              </a:ext>
            </a:extLst>
          </p:cNvPr>
          <p:cNvSpPr/>
          <p:nvPr/>
        </p:nvSpPr>
        <p:spPr>
          <a:xfrm>
            <a:off x="6200639" y="4071588"/>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304A3518-656F-1E27-2AD8-37CBE90E2C1F}"/>
              </a:ext>
            </a:extLst>
          </p:cNvPr>
          <p:cNvSpPr/>
          <p:nvPr/>
        </p:nvSpPr>
        <p:spPr>
          <a:xfrm>
            <a:off x="5083798" y="4032919"/>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a:extLst>
              <a:ext uri="{FF2B5EF4-FFF2-40B4-BE49-F238E27FC236}">
                <a16:creationId xmlns:a16="http://schemas.microsoft.com/office/drawing/2014/main" id="{B394F614-CA8B-5E44-C1AA-F3B5DCDD5109}"/>
              </a:ext>
            </a:extLst>
          </p:cNvPr>
          <p:cNvSpPr/>
          <p:nvPr/>
        </p:nvSpPr>
        <p:spPr>
          <a:xfrm>
            <a:off x="3800838" y="4031962"/>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a:extLst>
              <a:ext uri="{FF2B5EF4-FFF2-40B4-BE49-F238E27FC236}">
                <a16:creationId xmlns:a16="http://schemas.microsoft.com/office/drawing/2014/main" id="{F4F8C8C9-563E-046F-22AC-16518A3790D2}"/>
              </a:ext>
            </a:extLst>
          </p:cNvPr>
          <p:cNvSpPr/>
          <p:nvPr/>
        </p:nvSpPr>
        <p:spPr>
          <a:xfrm>
            <a:off x="2583798" y="3993290"/>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a:extLst>
              <a:ext uri="{FF2B5EF4-FFF2-40B4-BE49-F238E27FC236}">
                <a16:creationId xmlns:a16="http://schemas.microsoft.com/office/drawing/2014/main" id="{D391FFB3-D4A6-DB01-B59F-4C1A9E264F71}"/>
              </a:ext>
            </a:extLst>
          </p:cNvPr>
          <p:cNvSpPr/>
          <p:nvPr/>
        </p:nvSpPr>
        <p:spPr>
          <a:xfrm>
            <a:off x="1464618" y="4002753"/>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a:extLst>
              <a:ext uri="{FF2B5EF4-FFF2-40B4-BE49-F238E27FC236}">
                <a16:creationId xmlns:a16="http://schemas.microsoft.com/office/drawing/2014/main" id="{57F77CB8-4D2C-BD26-FE7B-D9FE2A2BD12A}"/>
              </a:ext>
            </a:extLst>
          </p:cNvPr>
          <p:cNvSpPr/>
          <p:nvPr/>
        </p:nvSpPr>
        <p:spPr>
          <a:xfrm>
            <a:off x="8300720" y="4024120"/>
            <a:ext cx="711953" cy="6687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TextBox 240">
            <a:extLst>
              <a:ext uri="{FF2B5EF4-FFF2-40B4-BE49-F238E27FC236}">
                <a16:creationId xmlns:a16="http://schemas.microsoft.com/office/drawing/2014/main" id="{6798A6A0-530A-9038-CE26-8CA884123E6E}"/>
              </a:ext>
            </a:extLst>
          </p:cNvPr>
          <p:cNvSpPr txBox="1"/>
          <p:nvPr/>
        </p:nvSpPr>
        <p:spPr>
          <a:xfrm>
            <a:off x="423078" y="3220870"/>
            <a:ext cx="805029" cy="400110"/>
          </a:xfrm>
          <a:prstGeom prst="rect">
            <a:avLst/>
          </a:prstGeom>
          <a:solidFill>
            <a:srgbClr val="FFFF00"/>
          </a:solidFill>
        </p:spPr>
        <p:txBody>
          <a:bodyPr wrap="none" rtlCol="0">
            <a:spAutoFit/>
          </a:bodyPr>
          <a:lstStyle/>
          <a:p>
            <a:pPr algn="l"/>
            <a:r>
              <a:rPr lang="en-US" sz="2000" dirty="0">
                <a:latin typeface="Arial" panose="020B0604020202020204" pitchFamily="34" charset="0"/>
                <a:cs typeface="Arial" panose="020B0604020202020204" pitchFamily="34" charset="0"/>
              </a:rPr>
              <a:t>N=50</a:t>
            </a:r>
          </a:p>
        </p:txBody>
      </p:sp>
      <p:sp>
        <p:nvSpPr>
          <p:cNvPr id="243" name="TextBox 242">
            <a:extLst>
              <a:ext uri="{FF2B5EF4-FFF2-40B4-BE49-F238E27FC236}">
                <a16:creationId xmlns:a16="http://schemas.microsoft.com/office/drawing/2014/main" id="{E9454301-528A-EFCB-5D70-42AE4A0B6DD1}"/>
              </a:ext>
            </a:extLst>
          </p:cNvPr>
          <p:cNvSpPr txBox="1"/>
          <p:nvPr/>
        </p:nvSpPr>
        <p:spPr>
          <a:xfrm>
            <a:off x="491295" y="4069316"/>
            <a:ext cx="671032" cy="646331"/>
          </a:xfrm>
          <a:prstGeom prst="rect">
            <a:avLst/>
          </a:prstGeom>
          <a:noFill/>
        </p:spPr>
        <p:txBody>
          <a:bodyPr wrap="square" rtlCol="0">
            <a:spAutoFit/>
          </a:bodyPr>
          <a:lstStyle/>
          <a:p>
            <a:pPr algn="l"/>
            <a:r>
              <a:rPr lang="en-US" baseline="30000" dirty="0">
                <a:latin typeface="Arial" panose="020B0604020202020204" pitchFamily="34" charset="0"/>
                <a:cs typeface="Arial" panose="020B0604020202020204" pitchFamily="34" charset="0"/>
              </a:rPr>
              <a:t>90</a:t>
            </a:r>
            <a:r>
              <a:rPr lang="en-US" dirty="0">
                <a:latin typeface="Arial" panose="020B0604020202020204" pitchFamily="34" charset="0"/>
                <a:cs typeface="Arial" panose="020B0604020202020204" pitchFamily="34" charset="0"/>
              </a:rPr>
              <a:t>Zr</a:t>
            </a:r>
          </a:p>
          <a:p>
            <a:pPr algn="l"/>
            <a:r>
              <a:rPr lang="en-US" dirty="0">
                <a:latin typeface="Arial" panose="020B0604020202020204" pitchFamily="34" charset="0"/>
                <a:cs typeface="Arial" panose="020B0604020202020204" pitchFamily="34" charset="0"/>
              </a:rPr>
              <a:t>51.5</a:t>
            </a:r>
          </a:p>
        </p:txBody>
      </p:sp>
      <p:sp>
        <p:nvSpPr>
          <p:cNvPr id="245" name="TextBox 244">
            <a:extLst>
              <a:ext uri="{FF2B5EF4-FFF2-40B4-BE49-F238E27FC236}">
                <a16:creationId xmlns:a16="http://schemas.microsoft.com/office/drawing/2014/main" id="{B4AC5291-35D7-8006-F85B-3419A00512D7}"/>
              </a:ext>
            </a:extLst>
          </p:cNvPr>
          <p:cNvSpPr txBox="1"/>
          <p:nvPr/>
        </p:nvSpPr>
        <p:spPr>
          <a:xfrm>
            <a:off x="5133820" y="4139828"/>
            <a:ext cx="671032" cy="646331"/>
          </a:xfrm>
          <a:prstGeom prst="rect">
            <a:avLst/>
          </a:prstGeom>
          <a:noFill/>
        </p:spPr>
        <p:txBody>
          <a:bodyPr wrap="square" rtlCol="0">
            <a:spAutoFit/>
          </a:bodyPr>
          <a:lstStyle/>
          <a:p>
            <a:pPr algn="l"/>
            <a:r>
              <a:rPr lang="en-US" baseline="30000" dirty="0">
                <a:latin typeface="Arial" panose="020B0604020202020204" pitchFamily="34" charset="0"/>
                <a:cs typeface="Arial" panose="020B0604020202020204" pitchFamily="34" charset="0"/>
              </a:rPr>
              <a:t>94</a:t>
            </a:r>
            <a:r>
              <a:rPr lang="en-US" dirty="0">
                <a:latin typeface="Arial" panose="020B0604020202020204" pitchFamily="34" charset="0"/>
                <a:cs typeface="Arial" panose="020B0604020202020204" pitchFamily="34" charset="0"/>
              </a:rPr>
              <a:t>Zr</a:t>
            </a:r>
          </a:p>
          <a:p>
            <a:pPr algn="l"/>
            <a:r>
              <a:rPr lang="en-US" dirty="0">
                <a:latin typeface="Arial" panose="020B0604020202020204" pitchFamily="34" charset="0"/>
                <a:cs typeface="Arial" panose="020B0604020202020204" pitchFamily="34" charset="0"/>
              </a:rPr>
              <a:t>17.4</a:t>
            </a:r>
          </a:p>
        </p:txBody>
      </p:sp>
      <p:sp>
        <p:nvSpPr>
          <p:cNvPr id="247" name="TextBox 246">
            <a:extLst>
              <a:ext uri="{FF2B5EF4-FFF2-40B4-BE49-F238E27FC236}">
                <a16:creationId xmlns:a16="http://schemas.microsoft.com/office/drawing/2014/main" id="{FDBFF61B-0BC4-BA7E-7653-CC6DE702D1F8}"/>
              </a:ext>
            </a:extLst>
          </p:cNvPr>
          <p:cNvSpPr txBox="1"/>
          <p:nvPr/>
        </p:nvSpPr>
        <p:spPr>
          <a:xfrm>
            <a:off x="6125575" y="4101156"/>
            <a:ext cx="1007678" cy="646331"/>
          </a:xfrm>
          <a:prstGeom prst="rect">
            <a:avLst/>
          </a:prstGeom>
          <a:solidFill>
            <a:srgbClr val="FFFF00"/>
          </a:solidFill>
        </p:spPr>
        <p:txBody>
          <a:bodyPr wrap="square" rtlCol="0">
            <a:spAutoFit/>
          </a:bodyPr>
          <a:lstStyle/>
          <a:p>
            <a:pPr algn="l"/>
            <a:r>
              <a:rPr lang="en-US" baseline="30000" dirty="0">
                <a:latin typeface="Arial" panose="020B0604020202020204" pitchFamily="34" charset="0"/>
                <a:cs typeface="Arial" panose="020B0604020202020204" pitchFamily="34" charset="0"/>
              </a:rPr>
              <a:t>95</a:t>
            </a:r>
            <a:r>
              <a:rPr lang="en-US" dirty="0">
                <a:latin typeface="Arial" panose="020B0604020202020204" pitchFamily="34" charset="0"/>
                <a:cs typeface="Arial" panose="020B0604020202020204" pitchFamily="34" charset="0"/>
              </a:rPr>
              <a:t>Zr</a:t>
            </a:r>
            <a:endParaRPr lang="en-US" baseline="30000" dirty="0">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64 day</a:t>
            </a:r>
          </a:p>
        </p:txBody>
      </p:sp>
      <p:sp>
        <p:nvSpPr>
          <p:cNvPr id="249" name="TextBox 248">
            <a:extLst>
              <a:ext uri="{FF2B5EF4-FFF2-40B4-BE49-F238E27FC236}">
                <a16:creationId xmlns:a16="http://schemas.microsoft.com/office/drawing/2014/main" id="{639AC8FF-D558-08CE-4AC4-74F7B284E986}"/>
              </a:ext>
            </a:extLst>
          </p:cNvPr>
          <p:cNvSpPr txBox="1"/>
          <p:nvPr/>
        </p:nvSpPr>
        <p:spPr>
          <a:xfrm>
            <a:off x="7327757" y="4007176"/>
            <a:ext cx="634645" cy="646331"/>
          </a:xfrm>
          <a:prstGeom prst="rect">
            <a:avLst/>
          </a:prstGeom>
          <a:solidFill>
            <a:schemeClr val="bg1"/>
          </a:solidFill>
        </p:spPr>
        <p:txBody>
          <a:bodyPr wrap="square" rtlCol="0">
            <a:spAutoFit/>
          </a:bodyPr>
          <a:lstStyle/>
          <a:p>
            <a:pPr algn="l"/>
            <a:r>
              <a:rPr lang="en-US" baseline="30000" dirty="0">
                <a:latin typeface="Arial" panose="020B0604020202020204" pitchFamily="34" charset="0"/>
                <a:cs typeface="Arial" panose="020B0604020202020204" pitchFamily="34" charset="0"/>
              </a:rPr>
              <a:t>96</a:t>
            </a:r>
            <a:r>
              <a:rPr lang="en-US" dirty="0">
                <a:latin typeface="Arial" panose="020B0604020202020204" pitchFamily="34" charset="0"/>
                <a:cs typeface="Arial" panose="020B0604020202020204" pitchFamily="34" charset="0"/>
              </a:rPr>
              <a:t>Zr</a:t>
            </a:r>
          </a:p>
          <a:p>
            <a:pPr algn="l"/>
            <a:r>
              <a:rPr lang="en-US" dirty="0">
                <a:latin typeface="Arial" panose="020B0604020202020204" pitchFamily="34" charset="0"/>
                <a:cs typeface="Arial" panose="020B0604020202020204" pitchFamily="34" charset="0"/>
              </a:rPr>
              <a:t>2.80</a:t>
            </a:r>
          </a:p>
        </p:txBody>
      </p:sp>
      <p:sp>
        <p:nvSpPr>
          <p:cNvPr id="251" name="TextBox 250">
            <a:extLst>
              <a:ext uri="{FF2B5EF4-FFF2-40B4-BE49-F238E27FC236}">
                <a16:creationId xmlns:a16="http://schemas.microsoft.com/office/drawing/2014/main" id="{CECAF63C-2115-3B10-34E9-292A0DD48C01}"/>
              </a:ext>
            </a:extLst>
          </p:cNvPr>
          <p:cNvSpPr txBox="1"/>
          <p:nvPr/>
        </p:nvSpPr>
        <p:spPr>
          <a:xfrm>
            <a:off x="8398511" y="4076073"/>
            <a:ext cx="671032" cy="646331"/>
          </a:xfrm>
          <a:prstGeom prst="rect">
            <a:avLst/>
          </a:prstGeom>
          <a:solidFill>
            <a:srgbClr val="FFFF00"/>
          </a:solidFill>
        </p:spPr>
        <p:txBody>
          <a:bodyPr wrap="square" rtlCol="0">
            <a:spAutoFit/>
          </a:bodyPr>
          <a:lstStyle/>
          <a:p>
            <a:pPr algn="l"/>
            <a:r>
              <a:rPr lang="en-US" baseline="30000" dirty="0">
                <a:latin typeface="Arial" panose="020B0604020202020204" pitchFamily="34" charset="0"/>
                <a:cs typeface="Arial" panose="020B0604020202020204" pitchFamily="34" charset="0"/>
              </a:rPr>
              <a:t>97</a:t>
            </a:r>
            <a:r>
              <a:rPr lang="en-US" dirty="0">
                <a:latin typeface="Arial" panose="020B0604020202020204" pitchFamily="34" charset="0"/>
                <a:cs typeface="Arial" panose="020B0604020202020204" pitchFamily="34" charset="0"/>
              </a:rPr>
              <a:t>Zr</a:t>
            </a:r>
          </a:p>
          <a:p>
            <a:pPr algn="l"/>
            <a:r>
              <a:rPr lang="en-US" dirty="0">
                <a:latin typeface="Arial" panose="020B0604020202020204" pitchFamily="34" charset="0"/>
                <a:cs typeface="Arial" panose="020B0604020202020204" pitchFamily="34" charset="0"/>
              </a:rPr>
              <a:t>17 h</a:t>
            </a:r>
          </a:p>
        </p:txBody>
      </p:sp>
      <p:sp>
        <p:nvSpPr>
          <p:cNvPr id="253" name="TextBox 252">
            <a:extLst>
              <a:ext uri="{FF2B5EF4-FFF2-40B4-BE49-F238E27FC236}">
                <a16:creationId xmlns:a16="http://schemas.microsoft.com/office/drawing/2014/main" id="{CC6D95AF-4451-0DB1-160D-A96EE538ACE3}"/>
              </a:ext>
            </a:extLst>
          </p:cNvPr>
          <p:cNvSpPr txBox="1"/>
          <p:nvPr/>
        </p:nvSpPr>
        <p:spPr>
          <a:xfrm>
            <a:off x="3729647" y="4036150"/>
            <a:ext cx="887109" cy="800219"/>
          </a:xfrm>
          <a:prstGeom prst="rect">
            <a:avLst/>
          </a:prstGeom>
          <a:solidFill>
            <a:srgbClr val="FFFF00"/>
          </a:solidFill>
        </p:spPr>
        <p:txBody>
          <a:bodyPr wrap="square" rtlCol="0">
            <a:spAutoFit/>
          </a:bodyPr>
          <a:lstStyle/>
          <a:p>
            <a:pPr algn="l"/>
            <a:r>
              <a:rPr lang="en-US" baseline="30000" dirty="0">
                <a:latin typeface="Arial" panose="020B0604020202020204" pitchFamily="34" charset="0"/>
                <a:cs typeface="Arial" panose="020B0604020202020204" pitchFamily="34" charset="0"/>
              </a:rPr>
              <a:t>93</a:t>
            </a:r>
            <a:r>
              <a:rPr lang="en-US" dirty="0">
                <a:latin typeface="Arial" panose="020B0604020202020204" pitchFamily="34" charset="0"/>
                <a:cs typeface="Arial" panose="020B0604020202020204" pitchFamily="34" charset="0"/>
              </a:rPr>
              <a:t>Zr</a:t>
            </a:r>
          </a:p>
          <a:p>
            <a:pPr algn="l"/>
            <a:r>
              <a:rPr lang="en-US" sz="1600" dirty="0">
                <a:latin typeface="Arial" panose="020B0604020202020204" pitchFamily="34" charset="0"/>
                <a:cs typeface="Arial" panose="020B0604020202020204" pitchFamily="34" charset="0"/>
              </a:rPr>
              <a:t>1.5 </a:t>
            </a:r>
            <a:r>
              <a:rPr lang="en-US" sz="1600" dirty="0" err="1">
                <a:latin typeface="Arial" panose="020B0604020202020204" pitchFamily="34" charset="0"/>
                <a:cs typeface="Arial" panose="020B0604020202020204" pitchFamily="34" charset="0"/>
              </a:rPr>
              <a:t>Myr</a:t>
            </a:r>
            <a:endParaRPr lang="en-US" sz="1600" dirty="0">
              <a:latin typeface="Arial" panose="020B0604020202020204" pitchFamily="34" charset="0"/>
              <a:cs typeface="Arial" panose="020B0604020202020204" pitchFamily="34" charset="0"/>
            </a:endParaRPr>
          </a:p>
          <a:p>
            <a:pPr algn="l"/>
            <a:endParaRPr lang="en-US" baseline="30000" dirty="0">
              <a:latin typeface="Arial" panose="020B0604020202020204" pitchFamily="34" charset="0"/>
              <a:cs typeface="Arial" panose="020B0604020202020204" pitchFamily="34" charset="0"/>
            </a:endParaRPr>
          </a:p>
        </p:txBody>
      </p:sp>
      <p:sp>
        <p:nvSpPr>
          <p:cNvPr id="255" name="TextBox 254">
            <a:extLst>
              <a:ext uri="{FF2B5EF4-FFF2-40B4-BE49-F238E27FC236}">
                <a16:creationId xmlns:a16="http://schemas.microsoft.com/office/drawing/2014/main" id="{658778A7-49D2-28D9-A076-900E06BB7A22}"/>
              </a:ext>
            </a:extLst>
          </p:cNvPr>
          <p:cNvSpPr txBox="1"/>
          <p:nvPr/>
        </p:nvSpPr>
        <p:spPr>
          <a:xfrm>
            <a:off x="2614077" y="3999097"/>
            <a:ext cx="850227" cy="615553"/>
          </a:xfrm>
          <a:prstGeom prst="rect">
            <a:avLst/>
          </a:prstGeom>
          <a:noFill/>
        </p:spPr>
        <p:txBody>
          <a:bodyPr wrap="square" rtlCol="0">
            <a:spAutoFit/>
          </a:bodyPr>
          <a:lstStyle/>
          <a:p>
            <a:pPr algn="l"/>
            <a:r>
              <a:rPr lang="en-US" baseline="30000" dirty="0">
                <a:latin typeface="Arial" panose="020B0604020202020204" pitchFamily="34" charset="0"/>
                <a:cs typeface="Arial" panose="020B0604020202020204" pitchFamily="34" charset="0"/>
              </a:rPr>
              <a:t>92</a:t>
            </a:r>
            <a:r>
              <a:rPr lang="en-US" dirty="0">
                <a:latin typeface="Arial" panose="020B0604020202020204" pitchFamily="34" charset="0"/>
                <a:cs typeface="Arial" panose="020B0604020202020204" pitchFamily="34" charset="0"/>
              </a:rPr>
              <a:t>Zr</a:t>
            </a:r>
          </a:p>
          <a:p>
            <a:pPr algn="l"/>
            <a:r>
              <a:rPr lang="en-US" sz="1600" dirty="0">
                <a:latin typeface="Arial" panose="020B0604020202020204" pitchFamily="34" charset="0"/>
                <a:cs typeface="Arial" panose="020B0604020202020204" pitchFamily="34" charset="0"/>
              </a:rPr>
              <a:t>17.22</a:t>
            </a:r>
          </a:p>
        </p:txBody>
      </p:sp>
      <p:sp>
        <p:nvSpPr>
          <p:cNvPr id="257" name="TextBox 256">
            <a:extLst>
              <a:ext uri="{FF2B5EF4-FFF2-40B4-BE49-F238E27FC236}">
                <a16:creationId xmlns:a16="http://schemas.microsoft.com/office/drawing/2014/main" id="{54EA87F3-C2E5-C045-A114-CB540132F924}"/>
              </a:ext>
            </a:extLst>
          </p:cNvPr>
          <p:cNvSpPr txBox="1"/>
          <p:nvPr/>
        </p:nvSpPr>
        <p:spPr>
          <a:xfrm>
            <a:off x="1558813" y="4010173"/>
            <a:ext cx="671032" cy="646331"/>
          </a:xfrm>
          <a:prstGeom prst="rect">
            <a:avLst/>
          </a:prstGeom>
          <a:noFill/>
        </p:spPr>
        <p:txBody>
          <a:bodyPr wrap="square" rtlCol="0">
            <a:spAutoFit/>
          </a:bodyPr>
          <a:lstStyle/>
          <a:p>
            <a:pPr algn="l"/>
            <a:r>
              <a:rPr lang="en-US" baseline="30000" dirty="0">
                <a:latin typeface="Arial" panose="020B0604020202020204" pitchFamily="34" charset="0"/>
                <a:cs typeface="Arial" panose="020B0604020202020204" pitchFamily="34" charset="0"/>
              </a:rPr>
              <a:t>91</a:t>
            </a:r>
            <a:r>
              <a:rPr lang="en-US" dirty="0">
                <a:latin typeface="Arial" panose="020B0604020202020204" pitchFamily="34" charset="0"/>
                <a:cs typeface="Arial" panose="020B0604020202020204" pitchFamily="34" charset="0"/>
              </a:rPr>
              <a:t>Zr</a:t>
            </a:r>
          </a:p>
          <a:p>
            <a:pPr algn="l"/>
            <a:r>
              <a:rPr lang="en-US" dirty="0">
                <a:latin typeface="Arial" panose="020B0604020202020204" pitchFamily="34" charset="0"/>
                <a:cs typeface="Arial" panose="020B0604020202020204" pitchFamily="34" charset="0"/>
              </a:rPr>
              <a:t>11.2</a:t>
            </a:r>
          </a:p>
        </p:txBody>
      </p:sp>
      <p:sp>
        <p:nvSpPr>
          <p:cNvPr id="258" name="TextBox 257">
            <a:extLst>
              <a:ext uri="{FF2B5EF4-FFF2-40B4-BE49-F238E27FC236}">
                <a16:creationId xmlns:a16="http://schemas.microsoft.com/office/drawing/2014/main" id="{06B872E0-7C9E-4AA2-452C-1E9D46A60F41}"/>
              </a:ext>
            </a:extLst>
          </p:cNvPr>
          <p:cNvSpPr txBox="1"/>
          <p:nvPr/>
        </p:nvSpPr>
        <p:spPr>
          <a:xfrm>
            <a:off x="2597366" y="3065841"/>
            <a:ext cx="723348" cy="913070"/>
          </a:xfrm>
          <a:prstGeom prst="rect">
            <a:avLst/>
          </a:prstGeom>
          <a:noFill/>
        </p:spPr>
        <p:txBody>
          <a:bodyPr wrap="square" rtlCol="0">
            <a:spAutoFit/>
          </a:bodyPr>
          <a:lstStyle/>
          <a:p>
            <a:pPr algn="l"/>
            <a:r>
              <a:rPr lang="en-US" sz="2000" baseline="30000" dirty="0">
                <a:latin typeface="Arial" panose="020B0604020202020204" pitchFamily="34" charset="0"/>
                <a:cs typeface="Arial" panose="020B0604020202020204" pitchFamily="34" charset="0"/>
              </a:rPr>
              <a:t>93</a:t>
            </a:r>
            <a:r>
              <a:rPr lang="en-US" sz="2000" dirty="0">
                <a:latin typeface="Arial" panose="020B0604020202020204" pitchFamily="34" charset="0"/>
                <a:cs typeface="Arial" panose="020B0604020202020204" pitchFamily="34" charset="0"/>
              </a:rPr>
              <a:t>Nb</a:t>
            </a:r>
          </a:p>
          <a:p>
            <a:pPr algn="l"/>
            <a:r>
              <a:rPr lang="en-US" dirty="0">
                <a:latin typeface="Arial" panose="020B0604020202020204" pitchFamily="34" charset="0"/>
                <a:cs typeface="Arial" panose="020B0604020202020204" pitchFamily="34" charset="0"/>
              </a:rPr>
              <a:t>100</a:t>
            </a:r>
          </a:p>
          <a:p>
            <a:pPr algn="l"/>
            <a:endParaRPr lang="en-US" sz="2000" baseline="30000" dirty="0">
              <a:latin typeface="Arial" panose="020B0604020202020204" pitchFamily="34" charset="0"/>
              <a:cs typeface="Arial" panose="020B0604020202020204" pitchFamily="34" charset="0"/>
            </a:endParaRPr>
          </a:p>
        </p:txBody>
      </p:sp>
      <p:sp>
        <p:nvSpPr>
          <p:cNvPr id="262" name="TextBox 261">
            <a:extLst>
              <a:ext uri="{FF2B5EF4-FFF2-40B4-BE49-F238E27FC236}">
                <a16:creationId xmlns:a16="http://schemas.microsoft.com/office/drawing/2014/main" id="{EDC9211D-D96C-5A33-C267-944E08644EAB}"/>
              </a:ext>
            </a:extLst>
          </p:cNvPr>
          <p:cNvSpPr txBox="1"/>
          <p:nvPr/>
        </p:nvSpPr>
        <p:spPr>
          <a:xfrm>
            <a:off x="3876549" y="3123362"/>
            <a:ext cx="774571" cy="882293"/>
          </a:xfrm>
          <a:prstGeom prst="rect">
            <a:avLst/>
          </a:prstGeom>
          <a:solidFill>
            <a:srgbClr val="FFFF00"/>
          </a:solidFill>
        </p:spPr>
        <p:txBody>
          <a:bodyPr wrap="none" rtlCol="0">
            <a:spAutoFit/>
          </a:bodyPr>
          <a:lstStyle/>
          <a:p>
            <a:pPr algn="l"/>
            <a:r>
              <a:rPr lang="en-US" sz="2000" baseline="30000" dirty="0">
                <a:latin typeface="Arial" panose="020B0604020202020204" pitchFamily="34" charset="0"/>
                <a:cs typeface="Arial" panose="020B0604020202020204" pitchFamily="34" charset="0"/>
              </a:rPr>
              <a:t>94</a:t>
            </a:r>
            <a:r>
              <a:rPr lang="en-US" sz="2000" dirty="0">
                <a:latin typeface="Arial" panose="020B0604020202020204" pitchFamily="34" charset="0"/>
                <a:cs typeface="Arial" panose="020B0604020202020204" pitchFamily="34" charset="0"/>
              </a:rPr>
              <a:t>Nb</a:t>
            </a:r>
          </a:p>
          <a:p>
            <a:pPr algn="l"/>
            <a:r>
              <a:rPr lang="en-US" dirty="0">
                <a:latin typeface="Arial" panose="020B0604020202020204" pitchFamily="34" charset="0"/>
                <a:cs typeface="Arial" panose="020B0604020202020204" pitchFamily="34" charset="0"/>
              </a:rPr>
              <a:t>20 Ky</a:t>
            </a:r>
          </a:p>
          <a:p>
            <a:pPr algn="l"/>
            <a:endParaRPr lang="en-US" sz="2000" baseline="30000" dirty="0">
              <a:latin typeface="Arial" panose="020B0604020202020204" pitchFamily="34" charset="0"/>
              <a:cs typeface="Arial" panose="020B0604020202020204" pitchFamily="34" charset="0"/>
            </a:endParaRPr>
          </a:p>
        </p:txBody>
      </p:sp>
      <p:sp>
        <p:nvSpPr>
          <p:cNvPr id="264" name="TextBox 263">
            <a:extLst>
              <a:ext uri="{FF2B5EF4-FFF2-40B4-BE49-F238E27FC236}">
                <a16:creationId xmlns:a16="http://schemas.microsoft.com/office/drawing/2014/main" id="{4301EF94-153F-739B-DE93-E40ACD987925}"/>
              </a:ext>
            </a:extLst>
          </p:cNvPr>
          <p:cNvSpPr txBox="1"/>
          <p:nvPr/>
        </p:nvSpPr>
        <p:spPr>
          <a:xfrm>
            <a:off x="5036367" y="3142518"/>
            <a:ext cx="871137" cy="882293"/>
          </a:xfrm>
          <a:prstGeom prst="rect">
            <a:avLst/>
          </a:prstGeom>
          <a:solidFill>
            <a:srgbClr val="FFFF00"/>
          </a:solidFill>
        </p:spPr>
        <p:txBody>
          <a:bodyPr wrap="square" rtlCol="0">
            <a:spAutoFit/>
          </a:bodyPr>
          <a:lstStyle/>
          <a:p>
            <a:pPr algn="l"/>
            <a:r>
              <a:rPr lang="en-US" sz="2000" baseline="30000" dirty="0">
                <a:latin typeface="Arial" panose="020B0604020202020204" pitchFamily="34" charset="0"/>
                <a:cs typeface="Arial" panose="020B0604020202020204" pitchFamily="34" charset="0"/>
              </a:rPr>
              <a:t>95</a:t>
            </a:r>
            <a:r>
              <a:rPr lang="en-US" sz="2000" dirty="0">
                <a:latin typeface="Arial" panose="020B0604020202020204" pitchFamily="34" charset="0"/>
                <a:cs typeface="Arial" panose="020B0604020202020204" pitchFamily="34" charset="0"/>
              </a:rPr>
              <a:t>Nb</a:t>
            </a:r>
          </a:p>
          <a:p>
            <a:pPr algn="l"/>
            <a:r>
              <a:rPr lang="en-US" dirty="0">
                <a:latin typeface="Arial" panose="020B0604020202020204" pitchFamily="34" charset="0"/>
                <a:cs typeface="Arial" panose="020B0604020202020204" pitchFamily="34" charset="0"/>
              </a:rPr>
              <a:t>35 day</a:t>
            </a:r>
          </a:p>
          <a:p>
            <a:pPr algn="l"/>
            <a:endParaRPr lang="en-US" sz="2000" baseline="30000" dirty="0">
              <a:latin typeface="Arial" panose="020B0604020202020204" pitchFamily="34" charset="0"/>
              <a:cs typeface="Arial" panose="020B0604020202020204" pitchFamily="34" charset="0"/>
            </a:endParaRPr>
          </a:p>
        </p:txBody>
      </p:sp>
      <p:sp>
        <p:nvSpPr>
          <p:cNvPr id="266" name="TextBox 265">
            <a:extLst>
              <a:ext uri="{FF2B5EF4-FFF2-40B4-BE49-F238E27FC236}">
                <a16:creationId xmlns:a16="http://schemas.microsoft.com/office/drawing/2014/main" id="{C1B6FCB6-220D-DBB7-A35A-ECD8EA57576E}"/>
              </a:ext>
            </a:extLst>
          </p:cNvPr>
          <p:cNvSpPr txBox="1"/>
          <p:nvPr/>
        </p:nvSpPr>
        <p:spPr>
          <a:xfrm>
            <a:off x="6254908" y="3155210"/>
            <a:ext cx="702436" cy="913070"/>
          </a:xfrm>
          <a:prstGeom prst="rect">
            <a:avLst/>
          </a:prstGeom>
          <a:solidFill>
            <a:srgbClr val="FFFF00"/>
          </a:solidFill>
        </p:spPr>
        <p:txBody>
          <a:bodyPr wrap="none" rtlCol="0">
            <a:spAutoFit/>
          </a:bodyPr>
          <a:lstStyle/>
          <a:p>
            <a:pPr algn="l"/>
            <a:r>
              <a:rPr lang="en-US" sz="2000" baseline="30000" dirty="0">
                <a:latin typeface="Arial" panose="020B0604020202020204" pitchFamily="34" charset="0"/>
                <a:cs typeface="Arial" panose="020B0604020202020204" pitchFamily="34" charset="0"/>
              </a:rPr>
              <a:t>96</a:t>
            </a:r>
            <a:r>
              <a:rPr lang="en-US" sz="2000" dirty="0">
                <a:latin typeface="Arial" panose="020B0604020202020204" pitchFamily="34" charset="0"/>
                <a:cs typeface="Arial" panose="020B0604020202020204" pitchFamily="34" charset="0"/>
              </a:rPr>
              <a:t>Nb</a:t>
            </a:r>
          </a:p>
          <a:p>
            <a:pPr algn="l"/>
            <a:r>
              <a:rPr lang="en-US" dirty="0">
                <a:latin typeface="Arial" panose="020B0604020202020204" pitchFamily="34" charset="0"/>
                <a:cs typeface="Arial" panose="020B0604020202020204" pitchFamily="34" charset="0"/>
              </a:rPr>
              <a:t>23 h</a:t>
            </a:r>
          </a:p>
          <a:p>
            <a:pPr algn="l"/>
            <a:endParaRPr lang="en-US" sz="2000" baseline="30000" dirty="0">
              <a:latin typeface="Arial" panose="020B0604020202020204" pitchFamily="34" charset="0"/>
              <a:cs typeface="Arial" panose="020B0604020202020204" pitchFamily="34" charset="0"/>
            </a:endParaRPr>
          </a:p>
        </p:txBody>
      </p:sp>
      <p:sp>
        <p:nvSpPr>
          <p:cNvPr id="267" name="TextBox 266">
            <a:extLst>
              <a:ext uri="{FF2B5EF4-FFF2-40B4-BE49-F238E27FC236}">
                <a16:creationId xmlns:a16="http://schemas.microsoft.com/office/drawing/2014/main" id="{9BEAA628-93E5-9769-2B25-98F689CA29A8}"/>
              </a:ext>
            </a:extLst>
          </p:cNvPr>
          <p:cNvSpPr txBox="1"/>
          <p:nvPr/>
        </p:nvSpPr>
        <p:spPr>
          <a:xfrm>
            <a:off x="450351" y="2226858"/>
            <a:ext cx="729687" cy="913070"/>
          </a:xfrm>
          <a:prstGeom prst="rect">
            <a:avLst/>
          </a:prstGeom>
          <a:noFill/>
        </p:spPr>
        <p:txBody>
          <a:bodyPr wrap="none" rtlCol="0">
            <a:spAutoFit/>
          </a:bodyPr>
          <a:lstStyle/>
          <a:p>
            <a:pPr algn="l"/>
            <a:r>
              <a:rPr lang="en-US" sz="2000" baseline="30000" dirty="0">
                <a:latin typeface="Arial" panose="020B0604020202020204" pitchFamily="34" charset="0"/>
                <a:cs typeface="Arial" panose="020B0604020202020204" pitchFamily="34" charset="0"/>
              </a:rPr>
              <a:t>90</a:t>
            </a:r>
            <a:r>
              <a:rPr lang="en-US" sz="2000" dirty="0">
                <a:latin typeface="Arial" panose="020B0604020202020204" pitchFamily="34" charset="0"/>
                <a:cs typeface="Arial" panose="020B0604020202020204" pitchFamily="34" charset="0"/>
              </a:rPr>
              <a:t>Mb</a:t>
            </a:r>
          </a:p>
          <a:p>
            <a:pPr algn="l"/>
            <a:r>
              <a:rPr lang="en-US" sz="2000" dirty="0">
                <a:latin typeface="Arial" panose="020B0604020202020204" pitchFamily="34" charset="0"/>
                <a:cs typeface="Arial" panose="020B0604020202020204" pitchFamily="34" charset="0"/>
              </a:rPr>
              <a:t>14.8</a:t>
            </a:r>
          </a:p>
          <a:p>
            <a:pPr algn="l"/>
            <a:endParaRPr lang="en-US" sz="2000" baseline="30000" dirty="0">
              <a:latin typeface="Arial" panose="020B0604020202020204" pitchFamily="34" charset="0"/>
              <a:cs typeface="Arial" panose="020B0604020202020204" pitchFamily="34" charset="0"/>
            </a:endParaRPr>
          </a:p>
        </p:txBody>
      </p:sp>
      <p:sp>
        <p:nvSpPr>
          <p:cNvPr id="269" name="TextBox 268">
            <a:extLst>
              <a:ext uri="{FF2B5EF4-FFF2-40B4-BE49-F238E27FC236}">
                <a16:creationId xmlns:a16="http://schemas.microsoft.com/office/drawing/2014/main" id="{6AA4046A-C1E2-A2C2-235E-B55F8B65A49E}"/>
              </a:ext>
            </a:extLst>
          </p:cNvPr>
          <p:cNvSpPr txBox="1"/>
          <p:nvPr/>
        </p:nvSpPr>
        <p:spPr>
          <a:xfrm>
            <a:off x="8332069" y="2297374"/>
            <a:ext cx="753732" cy="913070"/>
          </a:xfrm>
          <a:prstGeom prst="rect">
            <a:avLst/>
          </a:prstGeom>
          <a:solidFill>
            <a:srgbClr val="FFFF00"/>
          </a:solidFill>
        </p:spPr>
        <p:txBody>
          <a:bodyPr wrap="none" rtlCol="0">
            <a:spAutoFit/>
          </a:bodyPr>
          <a:lstStyle/>
          <a:p>
            <a:pPr algn="l"/>
            <a:r>
              <a:rPr lang="en-US" sz="2000" baseline="30000" dirty="0">
                <a:latin typeface="Arial" panose="020B0604020202020204" pitchFamily="34" charset="0"/>
                <a:cs typeface="Arial" panose="020B0604020202020204" pitchFamily="34" charset="0"/>
              </a:rPr>
              <a:t>99</a:t>
            </a:r>
            <a:r>
              <a:rPr lang="en-US" sz="2000" dirty="0">
                <a:latin typeface="Arial" panose="020B0604020202020204" pitchFamily="34" charset="0"/>
                <a:cs typeface="Arial" panose="020B0604020202020204" pitchFamily="34" charset="0"/>
              </a:rPr>
              <a:t>Mb</a:t>
            </a:r>
          </a:p>
          <a:p>
            <a:pPr algn="l"/>
            <a:r>
              <a:rPr lang="en-US" sz="2000" dirty="0">
                <a:latin typeface="Arial" panose="020B0604020202020204" pitchFamily="34" charset="0"/>
                <a:cs typeface="Arial" panose="020B0604020202020204" pitchFamily="34" charset="0"/>
              </a:rPr>
              <a:t>66 h</a:t>
            </a:r>
          </a:p>
          <a:p>
            <a:pPr algn="l"/>
            <a:endParaRPr lang="en-US" sz="2000" baseline="30000" dirty="0">
              <a:latin typeface="Arial" panose="020B0604020202020204" pitchFamily="34" charset="0"/>
              <a:cs typeface="Arial" panose="020B0604020202020204" pitchFamily="34" charset="0"/>
            </a:endParaRPr>
          </a:p>
        </p:txBody>
      </p:sp>
      <p:sp>
        <p:nvSpPr>
          <p:cNvPr id="271" name="TextBox 270">
            <a:extLst>
              <a:ext uri="{FF2B5EF4-FFF2-40B4-BE49-F238E27FC236}">
                <a16:creationId xmlns:a16="http://schemas.microsoft.com/office/drawing/2014/main" id="{53F2DBD7-CD8E-720C-645D-F9782D43CC4A}"/>
              </a:ext>
            </a:extLst>
          </p:cNvPr>
          <p:cNvSpPr txBox="1"/>
          <p:nvPr/>
        </p:nvSpPr>
        <p:spPr>
          <a:xfrm>
            <a:off x="7223304" y="2302871"/>
            <a:ext cx="789723" cy="913070"/>
          </a:xfrm>
          <a:prstGeom prst="rect">
            <a:avLst/>
          </a:prstGeom>
          <a:noFill/>
        </p:spPr>
        <p:txBody>
          <a:bodyPr wrap="square" rtlCol="0">
            <a:spAutoFit/>
          </a:bodyPr>
          <a:lstStyle/>
          <a:p>
            <a:pPr algn="l"/>
            <a:r>
              <a:rPr lang="en-US" sz="2000" baseline="30000" dirty="0">
                <a:latin typeface="Arial" panose="020B0604020202020204" pitchFamily="34" charset="0"/>
                <a:cs typeface="Arial" panose="020B0604020202020204" pitchFamily="34" charset="0"/>
              </a:rPr>
              <a:t>98</a:t>
            </a:r>
            <a:r>
              <a:rPr lang="en-US" sz="2000" dirty="0">
                <a:latin typeface="Arial" panose="020B0604020202020204" pitchFamily="34" charset="0"/>
                <a:cs typeface="Arial" panose="020B0604020202020204" pitchFamily="34" charset="0"/>
              </a:rPr>
              <a:t>Mb</a:t>
            </a:r>
          </a:p>
          <a:p>
            <a:pPr algn="l"/>
            <a:r>
              <a:rPr lang="en-US" sz="2000" dirty="0">
                <a:latin typeface="Arial" panose="020B0604020202020204" pitchFamily="34" charset="0"/>
                <a:cs typeface="Arial" panose="020B0604020202020204" pitchFamily="34" charset="0"/>
              </a:rPr>
              <a:t>24.1</a:t>
            </a:r>
          </a:p>
          <a:p>
            <a:pPr algn="l"/>
            <a:endParaRPr lang="en-US" sz="2000" baseline="30000" dirty="0">
              <a:latin typeface="Arial" panose="020B0604020202020204" pitchFamily="34" charset="0"/>
              <a:cs typeface="Arial" panose="020B0604020202020204" pitchFamily="34" charset="0"/>
            </a:endParaRPr>
          </a:p>
        </p:txBody>
      </p:sp>
      <p:sp>
        <p:nvSpPr>
          <p:cNvPr id="273" name="TextBox 272">
            <a:extLst>
              <a:ext uri="{FF2B5EF4-FFF2-40B4-BE49-F238E27FC236}">
                <a16:creationId xmlns:a16="http://schemas.microsoft.com/office/drawing/2014/main" id="{6F6CB206-87FA-6388-A37F-1E7BA80DF8EB}"/>
              </a:ext>
            </a:extLst>
          </p:cNvPr>
          <p:cNvSpPr txBox="1"/>
          <p:nvPr/>
        </p:nvSpPr>
        <p:spPr>
          <a:xfrm>
            <a:off x="6168233" y="2285042"/>
            <a:ext cx="729687" cy="913070"/>
          </a:xfrm>
          <a:prstGeom prst="rect">
            <a:avLst/>
          </a:prstGeom>
          <a:noFill/>
        </p:spPr>
        <p:txBody>
          <a:bodyPr wrap="none" rtlCol="0">
            <a:spAutoFit/>
          </a:bodyPr>
          <a:lstStyle/>
          <a:p>
            <a:pPr algn="l"/>
            <a:r>
              <a:rPr lang="en-US" sz="2000" baseline="30000" dirty="0">
                <a:latin typeface="Arial" panose="020B0604020202020204" pitchFamily="34" charset="0"/>
                <a:cs typeface="Arial" panose="020B0604020202020204" pitchFamily="34" charset="0"/>
              </a:rPr>
              <a:t>97</a:t>
            </a:r>
            <a:r>
              <a:rPr lang="en-US" sz="2000" dirty="0">
                <a:latin typeface="Arial" panose="020B0604020202020204" pitchFamily="34" charset="0"/>
                <a:cs typeface="Arial" panose="020B0604020202020204" pitchFamily="34" charset="0"/>
              </a:rPr>
              <a:t>Mb</a:t>
            </a:r>
          </a:p>
          <a:p>
            <a:pPr algn="l"/>
            <a:r>
              <a:rPr lang="en-US" sz="2000" dirty="0">
                <a:latin typeface="Arial" panose="020B0604020202020204" pitchFamily="34" charset="0"/>
                <a:cs typeface="Arial" panose="020B0604020202020204" pitchFamily="34" charset="0"/>
              </a:rPr>
              <a:t>9.55</a:t>
            </a:r>
          </a:p>
          <a:p>
            <a:pPr algn="l"/>
            <a:endParaRPr lang="en-US" sz="2000" baseline="30000" dirty="0">
              <a:latin typeface="Arial" panose="020B0604020202020204" pitchFamily="34" charset="0"/>
              <a:cs typeface="Arial" panose="020B0604020202020204" pitchFamily="34" charset="0"/>
            </a:endParaRPr>
          </a:p>
        </p:txBody>
      </p:sp>
      <p:sp>
        <p:nvSpPr>
          <p:cNvPr id="275" name="TextBox 274">
            <a:extLst>
              <a:ext uri="{FF2B5EF4-FFF2-40B4-BE49-F238E27FC236}">
                <a16:creationId xmlns:a16="http://schemas.microsoft.com/office/drawing/2014/main" id="{C73F0ABE-A27A-1D28-9D7B-5360DBFC82BD}"/>
              </a:ext>
            </a:extLst>
          </p:cNvPr>
          <p:cNvSpPr txBox="1"/>
          <p:nvPr/>
        </p:nvSpPr>
        <p:spPr>
          <a:xfrm>
            <a:off x="5135610" y="2308144"/>
            <a:ext cx="729687" cy="913070"/>
          </a:xfrm>
          <a:prstGeom prst="rect">
            <a:avLst/>
          </a:prstGeom>
          <a:noFill/>
        </p:spPr>
        <p:txBody>
          <a:bodyPr wrap="none" rtlCol="0">
            <a:spAutoFit/>
          </a:bodyPr>
          <a:lstStyle/>
          <a:p>
            <a:pPr algn="l"/>
            <a:r>
              <a:rPr lang="en-US" sz="2000" baseline="30000" dirty="0">
                <a:latin typeface="Arial" panose="020B0604020202020204" pitchFamily="34" charset="0"/>
                <a:cs typeface="Arial" panose="020B0604020202020204" pitchFamily="34" charset="0"/>
              </a:rPr>
              <a:t>96</a:t>
            </a:r>
            <a:r>
              <a:rPr lang="en-US" sz="2000" dirty="0">
                <a:latin typeface="Arial" panose="020B0604020202020204" pitchFamily="34" charset="0"/>
                <a:cs typeface="Arial" panose="020B0604020202020204" pitchFamily="34" charset="0"/>
              </a:rPr>
              <a:t>Mb</a:t>
            </a:r>
          </a:p>
          <a:p>
            <a:pPr algn="l"/>
            <a:r>
              <a:rPr lang="en-US" sz="2000" dirty="0">
                <a:latin typeface="Arial" panose="020B0604020202020204" pitchFamily="34" charset="0"/>
                <a:cs typeface="Arial" panose="020B0604020202020204" pitchFamily="34" charset="0"/>
              </a:rPr>
              <a:t>16.7</a:t>
            </a:r>
          </a:p>
          <a:p>
            <a:pPr algn="l"/>
            <a:endParaRPr lang="en-US" sz="2000" baseline="30000" dirty="0">
              <a:latin typeface="Arial" panose="020B0604020202020204" pitchFamily="34" charset="0"/>
              <a:cs typeface="Arial" panose="020B0604020202020204" pitchFamily="34" charset="0"/>
            </a:endParaRPr>
          </a:p>
        </p:txBody>
      </p:sp>
      <p:sp>
        <p:nvSpPr>
          <p:cNvPr id="277" name="TextBox 276">
            <a:extLst>
              <a:ext uri="{FF2B5EF4-FFF2-40B4-BE49-F238E27FC236}">
                <a16:creationId xmlns:a16="http://schemas.microsoft.com/office/drawing/2014/main" id="{7B7C16A1-E950-4C05-7E20-6677A371AAA0}"/>
              </a:ext>
            </a:extLst>
          </p:cNvPr>
          <p:cNvSpPr txBox="1"/>
          <p:nvPr/>
        </p:nvSpPr>
        <p:spPr>
          <a:xfrm>
            <a:off x="3913712" y="2210933"/>
            <a:ext cx="729687" cy="913070"/>
          </a:xfrm>
          <a:prstGeom prst="rect">
            <a:avLst/>
          </a:prstGeom>
          <a:noFill/>
        </p:spPr>
        <p:txBody>
          <a:bodyPr wrap="none" rtlCol="0">
            <a:spAutoFit/>
          </a:bodyPr>
          <a:lstStyle/>
          <a:p>
            <a:pPr algn="l"/>
            <a:r>
              <a:rPr lang="en-US" sz="2000" baseline="30000" dirty="0">
                <a:latin typeface="Arial" panose="020B0604020202020204" pitchFamily="34" charset="0"/>
                <a:cs typeface="Arial" panose="020B0604020202020204" pitchFamily="34" charset="0"/>
              </a:rPr>
              <a:t>95</a:t>
            </a:r>
            <a:r>
              <a:rPr lang="en-US" sz="2000" dirty="0">
                <a:latin typeface="Arial" panose="020B0604020202020204" pitchFamily="34" charset="0"/>
                <a:cs typeface="Arial" panose="020B0604020202020204" pitchFamily="34" charset="0"/>
              </a:rPr>
              <a:t>Mb</a:t>
            </a:r>
          </a:p>
          <a:p>
            <a:pPr algn="l"/>
            <a:r>
              <a:rPr lang="en-US" sz="2000" dirty="0">
                <a:latin typeface="Arial" panose="020B0604020202020204" pitchFamily="34" charset="0"/>
                <a:cs typeface="Arial" panose="020B0604020202020204" pitchFamily="34" charset="0"/>
              </a:rPr>
              <a:t>15.9</a:t>
            </a:r>
          </a:p>
          <a:p>
            <a:pPr algn="l"/>
            <a:endParaRPr lang="en-US" sz="2000" baseline="30000" dirty="0">
              <a:latin typeface="Arial" panose="020B0604020202020204" pitchFamily="34" charset="0"/>
              <a:cs typeface="Arial" panose="020B0604020202020204" pitchFamily="34" charset="0"/>
            </a:endParaRPr>
          </a:p>
        </p:txBody>
      </p:sp>
      <p:sp>
        <p:nvSpPr>
          <p:cNvPr id="279" name="TextBox 278">
            <a:extLst>
              <a:ext uri="{FF2B5EF4-FFF2-40B4-BE49-F238E27FC236}">
                <a16:creationId xmlns:a16="http://schemas.microsoft.com/office/drawing/2014/main" id="{7DEC511D-1A9B-AF73-8C21-0DE70A9CC0AE}"/>
              </a:ext>
            </a:extLst>
          </p:cNvPr>
          <p:cNvSpPr txBox="1"/>
          <p:nvPr/>
        </p:nvSpPr>
        <p:spPr>
          <a:xfrm>
            <a:off x="2616575" y="2214822"/>
            <a:ext cx="729687" cy="913070"/>
          </a:xfrm>
          <a:prstGeom prst="rect">
            <a:avLst/>
          </a:prstGeom>
          <a:noFill/>
        </p:spPr>
        <p:txBody>
          <a:bodyPr wrap="none" rtlCol="0">
            <a:spAutoFit/>
          </a:bodyPr>
          <a:lstStyle/>
          <a:p>
            <a:pPr algn="l"/>
            <a:r>
              <a:rPr lang="en-US" sz="2000" baseline="30000" dirty="0">
                <a:latin typeface="Arial" panose="020B0604020202020204" pitchFamily="34" charset="0"/>
                <a:cs typeface="Arial" panose="020B0604020202020204" pitchFamily="34" charset="0"/>
              </a:rPr>
              <a:t>94</a:t>
            </a:r>
            <a:r>
              <a:rPr lang="en-US" sz="2000" dirty="0">
                <a:latin typeface="Arial" panose="020B0604020202020204" pitchFamily="34" charset="0"/>
                <a:cs typeface="Arial" panose="020B0604020202020204" pitchFamily="34" charset="0"/>
              </a:rPr>
              <a:t>Mb</a:t>
            </a:r>
          </a:p>
          <a:p>
            <a:pPr algn="l"/>
            <a:r>
              <a:rPr lang="en-US" sz="2000" dirty="0">
                <a:latin typeface="Arial" panose="020B0604020202020204" pitchFamily="34" charset="0"/>
                <a:cs typeface="Arial" panose="020B0604020202020204" pitchFamily="34" charset="0"/>
              </a:rPr>
              <a:t>9.25</a:t>
            </a:r>
          </a:p>
          <a:p>
            <a:pPr algn="l"/>
            <a:endParaRPr lang="en-US" sz="2000" baseline="30000" dirty="0">
              <a:latin typeface="Arial" panose="020B0604020202020204" pitchFamily="34" charset="0"/>
              <a:cs typeface="Arial" panose="020B0604020202020204" pitchFamily="34" charset="0"/>
            </a:endParaRPr>
          </a:p>
        </p:txBody>
      </p:sp>
      <p:sp>
        <p:nvSpPr>
          <p:cNvPr id="281" name="TextBox 280">
            <a:extLst>
              <a:ext uri="{FF2B5EF4-FFF2-40B4-BE49-F238E27FC236}">
                <a16:creationId xmlns:a16="http://schemas.microsoft.com/office/drawing/2014/main" id="{A092D1AE-AE6B-489E-678D-77E339DEBD05}"/>
              </a:ext>
            </a:extLst>
          </p:cNvPr>
          <p:cNvSpPr txBox="1"/>
          <p:nvPr/>
        </p:nvSpPr>
        <p:spPr>
          <a:xfrm>
            <a:off x="9226482" y="2299642"/>
            <a:ext cx="824265" cy="677108"/>
          </a:xfrm>
          <a:prstGeom prst="rect">
            <a:avLst/>
          </a:prstGeom>
          <a:noFill/>
        </p:spPr>
        <p:txBody>
          <a:bodyPr wrap="none" rtlCol="0">
            <a:spAutoFit/>
          </a:bodyPr>
          <a:lstStyle/>
          <a:p>
            <a:pPr algn="l"/>
            <a:r>
              <a:rPr lang="en-US" sz="2000" baseline="30000" dirty="0">
                <a:latin typeface="Arial" panose="020B0604020202020204" pitchFamily="34" charset="0"/>
                <a:cs typeface="Arial" panose="020B0604020202020204" pitchFamily="34" charset="0"/>
              </a:rPr>
              <a:t>100</a:t>
            </a:r>
            <a:r>
              <a:rPr lang="en-US" sz="2000" dirty="0">
                <a:latin typeface="Arial" panose="020B0604020202020204" pitchFamily="34" charset="0"/>
                <a:cs typeface="Arial" panose="020B0604020202020204" pitchFamily="34" charset="0"/>
              </a:rPr>
              <a:t>Mb</a:t>
            </a:r>
          </a:p>
          <a:p>
            <a:pPr algn="l"/>
            <a:r>
              <a:rPr lang="en-US" dirty="0">
                <a:latin typeface="Arial" panose="020B0604020202020204" pitchFamily="34" charset="0"/>
                <a:cs typeface="Arial" panose="020B0604020202020204" pitchFamily="34" charset="0"/>
              </a:rPr>
              <a:t>9.63 </a:t>
            </a:r>
            <a:endParaRPr lang="en-US" sz="2000" baseline="30000" dirty="0">
              <a:latin typeface="Arial" panose="020B0604020202020204" pitchFamily="34" charset="0"/>
              <a:cs typeface="Arial" panose="020B0604020202020204" pitchFamily="34" charset="0"/>
            </a:endParaRPr>
          </a:p>
        </p:txBody>
      </p:sp>
      <p:cxnSp>
        <p:nvCxnSpPr>
          <p:cNvPr id="284" name="Straight Connector 283">
            <a:extLst>
              <a:ext uri="{FF2B5EF4-FFF2-40B4-BE49-F238E27FC236}">
                <a16:creationId xmlns:a16="http://schemas.microsoft.com/office/drawing/2014/main" id="{EBD8F314-033B-7BA6-847E-B83E475FB5BA}"/>
              </a:ext>
            </a:extLst>
          </p:cNvPr>
          <p:cNvCxnSpPr>
            <a:cxnSpLocks/>
          </p:cNvCxnSpPr>
          <p:nvPr/>
        </p:nvCxnSpPr>
        <p:spPr>
          <a:xfrm>
            <a:off x="2229845" y="4357939"/>
            <a:ext cx="42079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298" name="Straight Connector 297">
            <a:extLst>
              <a:ext uri="{FF2B5EF4-FFF2-40B4-BE49-F238E27FC236}">
                <a16:creationId xmlns:a16="http://schemas.microsoft.com/office/drawing/2014/main" id="{665A2C9F-AC27-64B4-8477-8690B64DE12F}"/>
              </a:ext>
            </a:extLst>
          </p:cNvPr>
          <p:cNvCxnSpPr>
            <a:cxnSpLocks/>
          </p:cNvCxnSpPr>
          <p:nvPr/>
        </p:nvCxnSpPr>
        <p:spPr>
          <a:xfrm flipH="1" flipV="1">
            <a:off x="5811353" y="3801928"/>
            <a:ext cx="400644" cy="33790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00" name="Straight Connector 299">
            <a:extLst>
              <a:ext uri="{FF2B5EF4-FFF2-40B4-BE49-F238E27FC236}">
                <a16:creationId xmlns:a16="http://schemas.microsoft.com/office/drawing/2014/main" id="{5ED73023-FB29-FB2D-38CA-F2A1EDD2FD5C}"/>
              </a:ext>
            </a:extLst>
          </p:cNvPr>
          <p:cNvCxnSpPr>
            <a:cxnSpLocks/>
          </p:cNvCxnSpPr>
          <p:nvPr/>
        </p:nvCxnSpPr>
        <p:spPr>
          <a:xfrm>
            <a:off x="1162327" y="4344354"/>
            <a:ext cx="341620"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06" name="Straight Connector 305">
            <a:extLst>
              <a:ext uri="{FF2B5EF4-FFF2-40B4-BE49-F238E27FC236}">
                <a16:creationId xmlns:a16="http://schemas.microsoft.com/office/drawing/2014/main" id="{B487FA1C-E193-9742-3CFD-0F47B791EE68}"/>
              </a:ext>
            </a:extLst>
          </p:cNvPr>
          <p:cNvCxnSpPr>
            <a:cxnSpLocks/>
          </p:cNvCxnSpPr>
          <p:nvPr/>
        </p:nvCxnSpPr>
        <p:spPr>
          <a:xfrm flipV="1">
            <a:off x="3346262" y="4346629"/>
            <a:ext cx="422958" cy="11861"/>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08" name="Straight Connector 307">
            <a:extLst>
              <a:ext uri="{FF2B5EF4-FFF2-40B4-BE49-F238E27FC236}">
                <a16:creationId xmlns:a16="http://schemas.microsoft.com/office/drawing/2014/main" id="{702B1BCC-A372-808C-2CA5-8D4EE0CFDE10}"/>
              </a:ext>
            </a:extLst>
          </p:cNvPr>
          <p:cNvCxnSpPr>
            <a:cxnSpLocks/>
          </p:cNvCxnSpPr>
          <p:nvPr/>
        </p:nvCxnSpPr>
        <p:spPr>
          <a:xfrm>
            <a:off x="4512791" y="4366332"/>
            <a:ext cx="539142" cy="759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10" name="Straight Connector 309">
            <a:extLst>
              <a:ext uri="{FF2B5EF4-FFF2-40B4-BE49-F238E27FC236}">
                <a16:creationId xmlns:a16="http://schemas.microsoft.com/office/drawing/2014/main" id="{C6F0924D-B569-5AF2-7AB5-A4FF746BBCD3}"/>
              </a:ext>
            </a:extLst>
          </p:cNvPr>
          <p:cNvCxnSpPr>
            <a:cxnSpLocks/>
          </p:cNvCxnSpPr>
          <p:nvPr/>
        </p:nvCxnSpPr>
        <p:spPr>
          <a:xfrm>
            <a:off x="5791202" y="4373923"/>
            <a:ext cx="42079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15" name="Straight Connector 314">
            <a:extLst>
              <a:ext uri="{FF2B5EF4-FFF2-40B4-BE49-F238E27FC236}">
                <a16:creationId xmlns:a16="http://schemas.microsoft.com/office/drawing/2014/main" id="{CE84BD9F-E445-4D3B-6F9B-75D2CF6F64F3}"/>
              </a:ext>
            </a:extLst>
          </p:cNvPr>
          <p:cNvCxnSpPr>
            <a:cxnSpLocks/>
          </p:cNvCxnSpPr>
          <p:nvPr/>
        </p:nvCxnSpPr>
        <p:spPr>
          <a:xfrm flipH="1" flipV="1">
            <a:off x="4527996" y="2853338"/>
            <a:ext cx="551292" cy="364153"/>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17" name="Straight Connector 316">
            <a:extLst>
              <a:ext uri="{FF2B5EF4-FFF2-40B4-BE49-F238E27FC236}">
                <a16:creationId xmlns:a16="http://schemas.microsoft.com/office/drawing/2014/main" id="{9939A611-25FC-30CE-4E70-79AD970726B7}"/>
              </a:ext>
            </a:extLst>
          </p:cNvPr>
          <p:cNvCxnSpPr>
            <a:cxnSpLocks/>
          </p:cNvCxnSpPr>
          <p:nvPr/>
        </p:nvCxnSpPr>
        <p:spPr>
          <a:xfrm>
            <a:off x="5716307" y="2663765"/>
            <a:ext cx="42079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19" name="Straight Connector 318">
            <a:extLst>
              <a:ext uri="{FF2B5EF4-FFF2-40B4-BE49-F238E27FC236}">
                <a16:creationId xmlns:a16="http://schemas.microsoft.com/office/drawing/2014/main" id="{AA71B9E8-015A-3F3A-A010-286433B66976}"/>
              </a:ext>
            </a:extLst>
          </p:cNvPr>
          <p:cNvCxnSpPr>
            <a:cxnSpLocks/>
          </p:cNvCxnSpPr>
          <p:nvPr/>
        </p:nvCxnSpPr>
        <p:spPr>
          <a:xfrm>
            <a:off x="6786536" y="2677410"/>
            <a:ext cx="42079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21" name="Straight Connector 320">
            <a:extLst>
              <a:ext uri="{FF2B5EF4-FFF2-40B4-BE49-F238E27FC236}">
                <a16:creationId xmlns:a16="http://schemas.microsoft.com/office/drawing/2014/main" id="{511180C7-90F9-088E-FF75-DC2418C6C583}"/>
              </a:ext>
            </a:extLst>
          </p:cNvPr>
          <p:cNvCxnSpPr>
            <a:cxnSpLocks/>
          </p:cNvCxnSpPr>
          <p:nvPr/>
        </p:nvCxnSpPr>
        <p:spPr>
          <a:xfrm>
            <a:off x="7943010" y="2743620"/>
            <a:ext cx="420795" cy="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25" name="Straight Connector 324">
            <a:extLst>
              <a:ext uri="{FF2B5EF4-FFF2-40B4-BE49-F238E27FC236}">
                <a16:creationId xmlns:a16="http://schemas.microsoft.com/office/drawing/2014/main" id="{A8B84A38-42D8-F56E-0783-05D7DA1411DA}"/>
              </a:ext>
            </a:extLst>
          </p:cNvPr>
          <p:cNvCxnSpPr>
            <a:cxnSpLocks/>
          </p:cNvCxnSpPr>
          <p:nvPr/>
        </p:nvCxnSpPr>
        <p:spPr>
          <a:xfrm flipH="1" flipV="1">
            <a:off x="7846575" y="2047231"/>
            <a:ext cx="441269" cy="32300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27" name="Straight Connector 326">
            <a:extLst>
              <a:ext uri="{FF2B5EF4-FFF2-40B4-BE49-F238E27FC236}">
                <a16:creationId xmlns:a16="http://schemas.microsoft.com/office/drawing/2014/main" id="{083FF07D-7E54-6E27-B87E-A36DF19D92F2}"/>
              </a:ext>
            </a:extLst>
          </p:cNvPr>
          <p:cNvCxnSpPr>
            <a:cxnSpLocks/>
          </p:cNvCxnSpPr>
          <p:nvPr/>
        </p:nvCxnSpPr>
        <p:spPr>
          <a:xfrm>
            <a:off x="6910321" y="4418099"/>
            <a:ext cx="417436"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31" name="Straight Connector 330">
            <a:extLst>
              <a:ext uri="{FF2B5EF4-FFF2-40B4-BE49-F238E27FC236}">
                <a16:creationId xmlns:a16="http://schemas.microsoft.com/office/drawing/2014/main" id="{A7B236F6-ACD1-78FE-AE79-4910B6A37BBC}"/>
              </a:ext>
            </a:extLst>
          </p:cNvPr>
          <p:cNvCxnSpPr>
            <a:cxnSpLocks/>
          </p:cNvCxnSpPr>
          <p:nvPr/>
        </p:nvCxnSpPr>
        <p:spPr>
          <a:xfrm>
            <a:off x="7986819" y="4397923"/>
            <a:ext cx="402623"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0" name="Straight Connector 339">
            <a:extLst>
              <a:ext uri="{FF2B5EF4-FFF2-40B4-BE49-F238E27FC236}">
                <a16:creationId xmlns:a16="http://schemas.microsoft.com/office/drawing/2014/main" id="{0CA23520-B4AC-0E25-DF10-B78F293F05CB}"/>
              </a:ext>
            </a:extLst>
          </p:cNvPr>
          <p:cNvCxnSpPr/>
          <p:nvPr/>
        </p:nvCxnSpPr>
        <p:spPr>
          <a:xfrm flipH="1" flipV="1">
            <a:off x="6811912" y="2927744"/>
            <a:ext cx="1590216" cy="11190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5B75A197-2031-639D-F367-A1EA70795B8C}"/>
              </a:ext>
            </a:extLst>
          </p:cNvPr>
          <p:cNvCxnSpPr>
            <a:cxnSpLocks/>
          </p:cNvCxnSpPr>
          <p:nvPr/>
        </p:nvCxnSpPr>
        <p:spPr>
          <a:xfrm>
            <a:off x="3356990" y="3439533"/>
            <a:ext cx="458522"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6" name="Straight Connector 345">
            <a:extLst>
              <a:ext uri="{FF2B5EF4-FFF2-40B4-BE49-F238E27FC236}">
                <a16:creationId xmlns:a16="http://schemas.microsoft.com/office/drawing/2014/main" id="{CDF14FF0-B0D8-0EE6-DD42-0FB91678123D}"/>
              </a:ext>
            </a:extLst>
          </p:cNvPr>
          <p:cNvCxnSpPr>
            <a:cxnSpLocks/>
          </p:cNvCxnSpPr>
          <p:nvPr/>
        </p:nvCxnSpPr>
        <p:spPr>
          <a:xfrm>
            <a:off x="4584213" y="3475624"/>
            <a:ext cx="417436"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48" name="Straight Connector 347">
            <a:extLst>
              <a:ext uri="{FF2B5EF4-FFF2-40B4-BE49-F238E27FC236}">
                <a16:creationId xmlns:a16="http://schemas.microsoft.com/office/drawing/2014/main" id="{4CB9476A-2865-34FE-D5FD-937EBA1ED04C}"/>
              </a:ext>
            </a:extLst>
          </p:cNvPr>
          <p:cNvCxnSpPr>
            <a:cxnSpLocks/>
          </p:cNvCxnSpPr>
          <p:nvPr/>
        </p:nvCxnSpPr>
        <p:spPr>
          <a:xfrm flipV="1">
            <a:off x="5751275" y="3494490"/>
            <a:ext cx="446943" cy="17229"/>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50" name="Straight Connector 349">
            <a:extLst>
              <a:ext uri="{FF2B5EF4-FFF2-40B4-BE49-F238E27FC236}">
                <a16:creationId xmlns:a16="http://schemas.microsoft.com/office/drawing/2014/main" id="{71981A60-9659-525B-9024-925BA711ED8A}"/>
              </a:ext>
            </a:extLst>
          </p:cNvPr>
          <p:cNvCxnSpPr>
            <a:cxnSpLocks/>
          </p:cNvCxnSpPr>
          <p:nvPr/>
        </p:nvCxnSpPr>
        <p:spPr>
          <a:xfrm flipV="1">
            <a:off x="4504777" y="2663765"/>
            <a:ext cx="673551" cy="6130"/>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59" name="Straight Connector 358">
            <a:extLst>
              <a:ext uri="{FF2B5EF4-FFF2-40B4-BE49-F238E27FC236}">
                <a16:creationId xmlns:a16="http://schemas.microsoft.com/office/drawing/2014/main" id="{A0151616-AFFB-777C-949B-56A1AFA24283}"/>
              </a:ext>
            </a:extLst>
          </p:cNvPr>
          <p:cNvCxnSpPr>
            <a:cxnSpLocks/>
          </p:cNvCxnSpPr>
          <p:nvPr/>
        </p:nvCxnSpPr>
        <p:spPr>
          <a:xfrm>
            <a:off x="3372491" y="2853338"/>
            <a:ext cx="554335" cy="305457"/>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63" name="Straight Connector 362">
            <a:extLst>
              <a:ext uri="{FF2B5EF4-FFF2-40B4-BE49-F238E27FC236}">
                <a16:creationId xmlns:a16="http://schemas.microsoft.com/office/drawing/2014/main" id="{136C374C-01E5-4457-A153-E9FD044E78C0}"/>
              </a:ext>
            </a:extLst>
          </p:cNvPr>
          <p:cNvCxnSpPr>
            <a:cxnSpLocks/>
          </p:cNvCxnSpPr>
          <p:nvPr/>
        </p:nvCxnSpPr>
        <p:spPr>
          <a:xfrm>
            <a:off x="3381054" y="2657483"/>
            <a:ext cx="417436"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65" name="Straight Connector 364">
            <a:extLst>
              <a:ext uri="{FF2B5EF4-FFF2-40B4-BE49-F238E27FC236}">
                <a16:creationId xmlns:a16="http://schemas.microsoft.com/office/drawing/2014/main" id="{C7227E96-9E8C-AE4F-2526-7FC702B15FCB}"/>
              </a:ext>
            </a:extLst>
          </p:cNvPr>
          <p:cNvCxnSpPr>
            <a:cxnSpLocks/>
          </p:cNvCxnSpPr>
          <p:nvPr/>
        </p:nvCxnSpPr>
        <p:spPr>
          <a:xfrm>
            <a:off x="3296287" y="3739670"/>
            <a:ext cx="554335" cy="305457"/>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69" name="Straight Connector 368">
            <a:extLst>
              <a:ext uri="{FF2B5EF4-FFF2-40B4-BE49-F238E27FC236}">
                <a16:creationId xmlns:a16="http://schemas.microsoft.com/office/drawing/2014/main" id="{1FDAF42F-06C7-B250-A60F-646E1D9CDE33}"/>
              </a:ext>
            </a:extLst>
          </p:cNvPr>
          <p:cNvCxnSpPr>
            <a:cxnSpLocks/>
          </p:cNvCxnSpPr>
          <p:nvPr/>
        </p:nvCxnSpPr>
        <p:spPr>
          <a:xfrm flipH="1" flipV="1">
            <a:off x="1153000" y="4678134"/>
            <a:ext cx="228910" cy="248619"/>
          </a:xfrm>
          <a:prstGeom prst="line">
            <a:avLst/>
          </a:prstGeom>
          <a:ln w="57150"/>
        </p:spPr>
        <p:style>
          <a:lnRef idx="3">
            <a:schemeClr val="accent2"/>
          </a:lnRef>
          <a:fillRef idx="0">
            <a:schemeClr val="accent2"/>
          </a:fillRef>
          <a:effectRef idx="2">
            <a:schemeClr val="accent2"/>
          </a:effectRef>
          <a:fontRef idx="minor">
            <a:schemeClr val="tx1"/>
          </a:fontRef>
        </p:style>
      </p:cxnSp>
      <p:cxnSp>
        <p:nvCxnSpPr>
          <p:cNvPr id="371" name="Straight Connector 370">
            <a:extLst>
              <a:ext uri="{FF2B5EF4-FFF2-40B4-BE49-F238E27FC236}">
                <a16:creationId xmlns:a16="http://schemas.microsoft.com/office/drawing/2014/main" id="{97B5DCEF-39D9-777B-231A-F27EF932873C}"/>
              </a:ext>
            </a:extLst>
          </p:cNvPr>
          <p:cNvCxnSpPr>
            <a:cxnSpLocks/>
          </p:cNvCxnSpPr>
          <p:nvPr/>
        </p:nvCxnSpPr>
        <p:spPr>
          <a:xfrm>
            <a:off x="5739876" y="2925808"/>
            <a:ext cx="455452" cy="272304"/>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379" name="TextBox 378">
            <a:extLst>
              <a:ext uri="{FF2B5EF4-FFF2-40B4-BE49-F238E27FC236}">
                <a16:creationId xmlns:a16="http://schemas.microsoft.com/office/drawing/2014/main" id="{AD76AE4D-09EE-C57E-5A71-F49D85FF6BDE}"/>
              </a:ext>
            </a:extLst>
          </p:cNvPr>
          <p:cNvSpPr txBox="1"/>
          <p:nvPr/>
        </p:nvSpPr>
        <p:spPr>
          <a:xfrm>
            <a:off x="463066" y="5022552"/>
            <a:ext cx="6278928" cy="707886"/>
          </a:xfrm>
          <a:prstGeom prst="rect">
            <a:avLst/>
          </a:prstGeom>
          <a:noFill/>
        </p:spPr>
        <p:txBody>
          <a:bodyPr wrap="square">
            <a:spAutoFit/>
          </a:bodyPr>
          <a:lstStyle/>
          <a:p>
            <a:r>
              <a:rPr lang="en-US" sz="20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000" baseline="30000" dirty="0">
                <a:effectLst/>
                <a:latin typeface="Arial" panose="020B0604020202020204" pitchFamily="34" charset="0"/>
                <a:ea typeface="Calibri" panose="020F0502020204030204" pitchFamily="34" charset="0"/>
                <a:cs typeface="Arial" panose="020B0604020202020204" pitchFamily="34" charset="0"/>
              </a:rPr>
              <a:t>93</a:t>
            </a:r>
            <a:r>
              <a:rPr lang="en-US" sz="2000" dirty="0">
                <a:effectLst/>
                <a:latin typeface="Arial" panose="020B0604020202020204" pitchFamily="34" charset="0"/>
                <a:ea typeface="Calibri" panose="020F0502020204030204" pitchFamily="34" charset="0"/>
                <a:cs typeface="Arial" panose="020B0604020202020204" pitchFamily="34" charset="0"/>
              </a:rPr>
              <a:t>Zr has relatively long half-life lifetime of 1.5 x10</a:t>
            </a:r>
            <a:r>
              <a:rPr lang="en-US" sz="2000" baseline="30000" dirty="0">
                <a:effectLst/>
                <a:latin typeface="Arial" panose="020B0604020202020204" pitchFamily="34" charset="0"/>
                <a:ea typeface="Calibri" panose="020F0502020204030204" pitchFamily="34" charset="0"/>
                <a:cs typeface="Arial" panose="020B0604020202020204" pitchFamily="34" charset="0"/>
              </a:rPr>
              <a:t>6</a:t>
            </a:r>
            <a:r>
              <a:rPr lang="en-US" sz="2000" dirty="0">
                <a:effectLst/>
                <a:latin typeface="Arial" panose="020B0604020202020204" pitchFamily="34" charset="0"/>
                <a:ea typeface="Calibri" panose="020F0502020204030204" pitchFamily="34" charset="0"/>
                <a:cs typeface="Arial" panose="020B0604020202020204" pitchFamily="34" charset="0"/>
              </a:rPr>
              <a:t>yr</a:t>
            </a:r>
            <a:r>
              <a:rPr lang="en-US" sz="2000" dirty="0">
                <a:latin typeface="Arial" panose="020B0604020202020204" pitchFamily="34" charset="0"/>
                <a:ea typeface="Calibri" panose="020F0502020204030204" pitchFamily="34" charset="0"/>
                <a:cs typeface="Arial" panose="020B0604020202020204" pitchFamily="34" charset="0"/>
              </a:rPr>
              <a:t>.</a:t>
            </a:r>
          </a:p>
          <a:p>
            <a:r>
              <a:rPr lang="en-US" sz="20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2000" baseline="30000" dirty="0">
                <a:effectLst/>
                <a:latin typeface="Arial" panose="020B0604020202020204" pitchFamily="34" charset="0"/>
                <a:ea typeface="Calibri" panose="020F0502020204030204" pitchFamily="34" charset="0"/>
                <a:cs typeface="Arial" panose="020B0604020202020204" pitchFamily="34" charset="0"/>
              </a:rPr>
              <a:t> 95</a:t>
            </a:r>
            <a:r>
              <a:rPr lang="en-US" sz="2000" dirty="0">
                <a:effectLst/>
                <a:latin typeface="Arial" panose="020B0604020202020204" pitchFamily="34" charset="0"/>
                <a:ea typeface="Calibri" panose="020F0502020204030204" pitchFamily="34" charset="0"/>
                <a:cs typeface="Arial" panose="020B0604020202020204" pitchFamily="34" charset="0"/>
              </a:rPr>
              <a:t>Zr has half-life lifetime of 64 days. </a:t>
            </a:r>
          </a:p>
        </p:txBody>
      </p:sp>
      <p:sp>
        <p:nvSpPr>
          <p:cNvPr id="381" name="TextBox 380">
            <a:extLst>
              <a:ext uri="{FF2B5EF4-FFF2-40B4-BE49-F238E27FC236}">
                <a16:creationId xmlns:a16="http://schemas.microsoft.com/office/drawing/2014/main" id="{3F99A08C-0758-1437-097B-89E11BD61BC2}"/>
              </a:ext>
            </a:extLst>
          </p:cNvPr>
          <p:cNvSpPr txBox="1"/>
          <p:nvPr/>
        </p:nvSpPr>
        <p:spPr>
          <a:xfrm>
            <a:off x="480797" y="5777605"/>
            <a:ext cx="6961673" cy="707886"/>
          </a:xfrm>
          <a:prstGeom prst="rect">
            <a:avLst/>
          </a:prstGeom>
          <a:noFill/>
        </p:spPr>
        <p:txBody>
          <a:bodyPr wrap="square">
            <a:spAutoFit/>
          </a:bodyPr>
          <a:lstStyle/>
          <a:p>
            <a:r>
              <a:rPr lang="en-US" sz="2000" baseline="300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At a neutron density below 3x10</a:t>
            </a:r>
            <a:r>
              <a:rPr lang="en-US" sz="2000" baseline="30000" dirty="0">
                <a:effectLst/>
                <a:latin typeface="Arial" panose="020B0604020202020204" pitchFamily="34" charset="0"/>
                <a:ea typeface="Calibri" panose="020F0502020204030204" pitchFamily="34" charset="0"/>
                <a:cs typeface="Arial" panose="020B0604020202020204" pitchFamily="34" charset="0"/>
              </a:rPr>
              <a:t>8 </a:t>
            </a:r>
            <a:r>
              <a:rPr lang="en-US" sz="2000" dirty="0">
                <a:effectLst/>
                <a:latin typeface="Arial" panose="020B0604020202020204" pitchFamily="34" charset="0"/>
                <a:ea typeface="Calibri" panose="020F0502020204030204" pitchFamily="34" charset="0"/>
                <a:cs typeface="Arial" panose="020B0604020202020204" pitchFamily="34" charset="0"/>
              </a:rPr>
              <a:t>cm</a:t>
            </a:r>
            <a:r>
              <a:rPr lang="en-US" sz="2000" baseline="30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aseline="30000" dirty="0">
                <a:effectLst/>
                <a:latin typeface="Arial" panose="020B0604020202020204" pitchFamily="34" charset="0"/>
                <a:ea typeface="Calibri" panose="020F0502020204030204" pitchFamily="34" charset="0"/>
                <a:cs typeface="Arial" panose="020B0604020202020204" pitchFamily="34" charset="0"/>
              </a:rPr>
              <a:t>95</a:t>
            </a:r>
            <a:r>
              <a:rPr lang="en-US" sz="2000" dirty="0">
                <a:effectLst/>
                <a:latin typeface="Arial" panose="020B0604020202020204" pitchFamily="34" charset="0"/>
                <a:ea typeface="Calibri" panose="020F0502020204030204" pitchFamily="34" charset="0"/>
                <a:cs typeface="Arial" panose="020B0604020202020204" pitchFamily="34" charset="0"/>
              </a:rPr>
              <a:t>Zr decays into </a:t>
            </a:r>
            <a:r>
              <a:rPr lang="en-US" sz="2000" baseline="30000" dirty="0">
                <a:effectLst/>
                <a:latin typeface="Arial" panose="020B0604020202020204" pitchFamily="34" charset="0"/>
                <a:ea typeface="Calibri" panose="020F0502020204030204" pitchFamily="34" charset="0"/>
                <a:cs typeface="Arial" panose="020B0604020202020204" pitchFamily="34" charset="0"/>
              </a:rPr>
              <a:t>95</a:t>
            </a:r>
            <a:r>
              <a:rPr lang="en-US" sz="2000" dirty="0">
                <a:effectLst/>
                <a:latin typeface="Arial" panose="020B0604020202020204" pitchFamily="34" charset="0"/>
                <a:ea typeface="Calibri" panose="020F0502020204030204" pitchFamily="34" charset="0"/>
                <a:cs typeface="Arial" panose="020B0604020202020204" pitchFamily="34" charset="0"/>
              </a:rPr>
              <a:t>Mo over </a:t>
            </a:r>
            <a:r>
              <a:rPr lang="en-US" sz="2000" baseline="30000" dirty="0">
                <a:effectLst/>
                <a:latin typeface="Arial" panose="020B0604020202020204" pitchFamily="34" charset="0"/>
                <a:ea typeface="Calibri" panose="020F0502020204030204" pitchFamily="34" charset="0"/>
                <a:cs typeface="Arial" panose="020B0604020202020204" pitchFamily="34" charset="0"/>
              </a:rPr>
              <a:t>95</a:t>
            </a:r>
            <a:r>
              <a:rPr lang="en-US" sz="2000" dirty="0">
                <a:effectLst/>
                <a:latin typeface="Arial" panose="020B0604020202020204" pitchFamily="34" charset="0"/>
                <a:ea typeface="Calibri" panose="020F0502020204030204" pitchFamily="34" charset="0"/>
                <a:cs typeface="Arial" panose="020B0604020202020204" pitchFamily="34" charset="0"/>
              </a:rPr>
              <a:t> Nb,</a:t>
            </a:r>
            <a:endParaRPr lang="en-US" sz="2000" dirty="0">
              <a:latin typeface="Arial" panose="020B0604020202020204" pitchFamily="34" charset="0"/>
              <a:cs typeface="Arial" panose="020B0604020202020204" pitchFamily="34" charset="0"/>
            </a:endParaRPr>
          </a:p>
        </p:txBody>
      </p:sp>
      <p:sp>
        <p:nvSpPr>
          <p:cNvPr id="382" name="TextBox 381">
            <a:extLst>
              <a:ext uri="{FF2B5EF4-FFF2-40B4-BE49-F238E27FC236}">
                <a16:creationId xmlns:a16="http://schemas.microsoft.com/office/drawing/2014/main" id="{D56B31B3-F869-5395-398D-9AD3667B1545}"/>
              </a:ext>
            </a:extLst>
          </p:cNvPr>
          <p:cNvSpPr txBox="1"/>
          <p:nvPr/>
        </p:nvSpPr>
        <p:spPr>
          <a:xfrm>
            <a:off x="8131323" y="3338623"/>
            <a:ext cx="2753959" cy="369332"/>
          </a:xfrm>
          <a:prstGeom prst="rect">
            <a:avLst/>
          </a:prstGeom>
          <a:solidFill>
            <a:srgbClr val="FFFF00"/>
          </a:solidFill>
          <a:ln>
            <a:solidFill>
              <a:srgbClr val="FF0000"/>
            </a:solidFill>
          </a:ln>
        </p:spPr>
        <p:txBody>
          <a:bodyPr wrap="none" rtlCol="0">
            <a:spAutoFit/>
          </a:bodyPr>
          <a:lstStyle/>
          <a:p>
            <a:pPr algn="l"/>
            <a:r>
              <a:rPr lang="en-US" dirty="0">
                <a:latin typeface="Arial" panose="020B0604020202020204" pitchFamily="34" charset="0"/>
                <a:cs typeface="Arial" panose="020B0604020202020204" pitchFamily="34" charset="0"/>
              </a:rPr>
              <a:t>Yellow boxes radioactive </a:t>
            </a:r>
          </a:p>
        </p:txBody>
      </p:sp>
      <p:sp>
        <p:nvSpPr>
          <p:cNvPr id="383" name="TextBox 382">
            <a:extLst>
              <a:ext uri="{FF2B5EF4-FFF2-40B4-BE49-F238E27FC236}">
                <a16:creationId xmlns:a16="http://schemas.microsoft.com/office/drawing/2014/main" id="{0829D703-CBBF-5211-BC78-AB929429E2B7}"/>
              </a:ext>
            </a:extLst>
          </p:cNvPr>
          <p:cNvSpPr txBox="1"/>
          <p:nvPr/>
        </p:nvSpPr>
        <p:spPr>
          <a:xfrm>
            <a:off x="8152589" y="4792271"/>
            <a:ext cx="2841473" cy="1077218"/>
          </a:xfrm>
          <a:prstGeom prst="rect">
            <a:avLst/>
          </a:prstGeom>
          <a:solidFill>
            <a:schemeClr val="accent1">
              <a:lumMod val="60000"/>
              <a:lumOff val="40000"/>
            </a:schemeClr>
          </a:solidFill>
          <a:ln>
            <a:solidFill>
              <a:srgbClr val="FF0000"/>
            </a:solidFill>
          </a:ln>
        </p:spPr>
        <p:txBody>
          <a:bodyPr wrap="square" rtlCol="0">
            <a:spAutoFit/>
          </a:bodyPr>
          <a:lstStyle/>
          <a:p>
            <a:pPr algn="l"/>
            <a:r>
              <a:rPr lang="en-US" sz="1600" dirty="0">
                <a:latin typeface="Arial" panose="020B0604020202020204" pitchFamily="34" charset="0"/>
                <a:cs typeface="Arial" panose="020B0604020202020204" pitchFamily="34" charset="0"/>
              </a:rPr>
              <a:t>Main path: thick line </a:t>
            </a:r>
          </a:p>
          <a:p>
            <a:pPr algn="l"/>
            <a:r>
              <a:rPr lang="en-US" sz="1600" dirty="0">
                <a:latin typeface="Arial" panose="020B0604020202020204" pitchFamily="34" charset="0"/>
                <a:cs typeface="Arial" panose="020B0604020202020204" pitchFamily="34" charset="0"/>
              </a:rPr>
              <a:t>Numbers : half-life times, or </a:t>
            </a:r>
          </a:p>
          <a:p>
            <a:pPr algn="l"/>
            <a:r>
              <a:rPr lang="en-US" sz="1600" dirty="0">
                <a:latin typeface="Arial" panose="020B0604020202020204" pitchFamily="34" charset="0"/>
                <a:cs typeface="Arial" panose="020B0604020202020204" pitchFamily="34" charset="0"/>
              </a:rPr>
              <a:t>Abundance fraction of stable isotopes. Fig. from [1] </a:t>
            </a:r>
          </a:p>
        </p:txBody>
      </p:sp>
    </p:spTree>
    <p:extLst>
      <p:ext uri="{BB962C8B-B14F-4D97-AF65-F5344CB8AC3E}">
        <p14:creationId xmlns:p14="http://schemas.microsoft.com/office/powerpoint/2010/main" val="309545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79" grpId="0"/>
      <p:bldP spid="38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6E3D7-09DA-A558-D925-B91E060BCB9D}"/>
              </a:ext>
            </a:extLst>
          </p:cNvPr>
          <p:cNvSpPr>
            <a:spLocks noGrp="1"/>
          </p:cNvSpPr>
          <p:nvPr>
            <p:ph type="sldNum" sz="quarter" idx="12"/>
          </p:nvPr>
        </p:nvSpPr>
        <p:spPr/>
        <p:txBody>
          <a:bodyPr/>
          <a:lstStyle/>
          <a:p>
            <a:fld id="{FC7140BB-DF60-4BD8-A834-DCE13D99C1B1}" type="slidenum">
              <a:rPr lang="en-US" smtClean="0"/>
              <a:t>11</a:t>
            </a:fld>
            <a:endParaRPr lang="en-US"/>
          </a:p>
        </p:txBody>
      </p:sp>
      <p:sp>
        <p:nvSpPr>
          <p:cNvPr id="8" name="TextBox 7">
            <a:extLst>
              <a:ext uri="{FF2B5EF4-FFF2-40B4-BE49-F238E27FC236}">
                <a16:creationId xmlns:a16="http://schemas.microsoft.com/office/drawing/2014/main" id="{0F4F270F-3B7A-E352-FC57-B43CF36B7822}"/>
              </a:ext>
            </a:extLst>
          </p:cNvPr>
          <p:cNvSpPr txBox="1"/>
          <p:nvPr/>
        </p:nvSpPr>
        <p:spPr>
          <a:xfrm>
            <a:off x="503511" y="830389"/>
            <a:ext cx="8681431" cy="1015663"/>
          </a:xfrm>
          <a:prstGeom prst="rect">
            <a:avLst/>
          </a:prstGeom>
          <a:noFill/>
        </p:spPr>
        <p:txBody>
          <a:bodyPr wrap="square">
            <a:spAutoFit/>
          </a:bodyPr>
          <a:lstStyle/>
          <a:p>
            <a:r>
              <a:rPr lang="en-US" dirty="0">
                <a:latin typeface="Calibri" panose="020F050202020403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for higher neutron density the reaction </a:t>
            </a:r>
            <a:r>
              <a:rPr lang="en-US" sz="2000" baseline="30000" dirty="0">
                <a:effectLst/>
                <a:latin typeface="Arial" panose="020B0604020202020204" pitchFamily="34" charset="0"/>
                <a:ea typeface="Calibri" panose="020F0502020204030204" pitchFamily="34" charset="0"/>
                <a:cs typeface="Arial" panose="020B0604020202020204" pitchFamily="34" charset="0"/>
              </a:rPr>
              <a:t>95</a:t>
            </a:r>
            <a:r>
              <a:rPr lang="en-US" sz="2000" dirty="0">
                <a:effectLst/>
                <a:latin typeface="Arial" panose="020B0604020202020204" pitchFamily="34" charset="0"/>
                <a:ea typeface="Calibri" panose="020F0502020204030204" pitchFamily="34" charset="0"/>
                <a:cs typeface="Arial" panose="020B0604020202020204" pitchFamily="34" charset="0"/>
              </a:rPr>
              <a:t>Zr(</a:t>
            </a:r>
            <a:r>
              <a:rPr lang="en-US" sz="2000" dirty="0" err="1">
                <a:effectLst/>
                <a:latin typeface="Arial" panose="020B0604020202020204" pitchFamily="34" charset="0"/>
                <a:ea typeface="Calibri" panose="020F0502020204030204" pitchFamily="34" charset="0"/>
                <a:cs typeface="Arial" panose="020B0604020202020204" pitchFamily="34" charset="0"/>
              </a:rPr>
              <a:t>n,γ</a:t>
            </a:r>
            <a:r>
              <a:rPr lang="en-US" sz="2000" dirty="0">
                <a:effectLst/>
                <a:latin typeface="Arial" panose="020B0604020202020204" pitchFamily="34" charset="0"/>
                <a:ea typeface="Calibri" panose="020F0502020204030204" pitchFamily="34" charset="0"/>
                <a:cs typeface="Arial" panose="020B0604020202020204" pitchFamily="34" charset="0"/>
              </a:rPr>
              <a:t>)</a:t>
            </a:r>
            <a:r>
              <a:rPr lang="en-US" sz="2000" baseline="30000" dirty="0">
                <a:effectLst/>
                <a:latin typeface="Arial" panose="020B0604020202020204" pitchFamily="34" charset="0"/>
                <a:ea typeface="Calibri" panose="020F0502020204030204" pitchFamily="34" charset="0"/>
                <a:cs typeface="Arial" panose="020B0604020202020204" pitchFamily="34" charset="0"/>
              </a:rPr>
              <a:t> 96</a:t>
            </a:r>
            <a:r>
              <a:rPr lang="en-US" sz="2000" dirty="0">
                <a:effectLst/>
                <a:latin typeface="Arial" panose="020B0604020202020204" pitchFamily="34" charset="0"/>
                <a:ea typeface="Calibri" panose="020F0502020204030204" pitchFamily="34" charset="0"/>
                <a:cs typeface="Arial" panose="020B0604020202020204" pitchFamily="34" charset="0"/>
              </a:rPr>
              <a:t>Zr effective and leads to subsolar ratio of </a:t>
            </a:r>
            <a:r>
              <a:rPr lang="en-US" sz="2000" baseline="30000" dirty="0">
                <a:effectLst/>
                <a:latin typeface="Arial" panose="020B0604020202020204" pitchFamily="34" charset="0"/>
                <a:ea typeface="Calibri" panose="020F0502020204030204" pitchFamily="34" charset="0"/>
                <a:cs typeface="Arial" panose="020B0604020202020204" pitchFamily="34" charset="0"/>
              </a:rPr>
              <a:t>96</a:t>
            </a:r>
            <a:r>
              <a:rPr lang="en-US" sz="2000" dirty="0">
                <a:effectLst/>
                <a:latin typeface="Arial" panose="020B0604020202020204" pitchFamily="34" charset="0"/>
                <a:ea typeface="Calibri" panose="020F0502020204030204" pitchFamily="34" charset="0"/>
                <a:cs typeface="Arial" panose="020B0604020202020204" pitchFamily="34" charset="0"/>
              </a:rPr>
              <a:t>Zr/</a:t>
            </a:r>
            <a:r>
              <a:rPr lang="en-US" sz="2000" baseline="30000" dirty="0">
                <a:effectLst/>
                <a:latin typeface="Arial" panose="020B0604020202020204" pitchFamily="34" charset="0"/>
                <a:ea typeface="Calibri" panose="020F0502020204030204" pitchFamily="34" charset="0"/>
                <a:cs typeface="Arial" panose="020B0604020202020204" pitchFamily="34" charset="0"/>
              </a:rPr>
              <a:t>94</a:t>
            </a:r>
            <a:r>
              <a:rPr lang="en-US" sz="2000" dirty="0">
                <a:effectLst/>
                <a:latin typeface="Arial" panose="020B0604020202020204" pitchFamily="34" charset="0"/>
                <a:ea typeface="Calibri" panose="020F0502020204030204" pitchFamily="34" charset="0"/>
                <a:cs typeface="Arial" panose="020B0604020202020204" pitchFamily="34" charset="0"/>
              </a:rPr>
              <a:t>Zr as found in </a:t>
            </a:r>
            <a:r>
              <a:rPr lang="en-US" sz="2000" b="1" dirty="0" err="1">
                <a:effectLst/>
                <a:latin typeface="Arial" panose="020B0604020202020204" pitchFamily="34" charset="0"/>
                <a:ea typeface="Calibri" panose="020F0502020204030204" pitchFamily="34" charset="0"/>
                <a:cs typeface="Arial" panose="020B0604020202020204" pitchFamily="34" charset="0"/>
              </a:rPr>
              <a:t>SiC</a:t>
            </a:r>
            <a:r>
              <a:rPr lang="en-US" sz="2000" b="1" dirty="0">
                <a:effectLst/>
                <a:latin typeface="Arial" panose="020B0604020202020204" pitchFamily="34" charset="0"/>
                <a:ea typeface="Calibri" panose="020F0502020204030204" pitchFamily="34" charset="0"/>
                <a:cs typeface="Arial" panose="020B0604020202020204" pitchFamily="34" charset="0"/>
              </a:rPr>
              <a:t> grains</a:t>
            </a:r>
            <a:r>
              <a:rPr lang="en-US" sz="2000" dirty="0">
                <a:effectLst/>
                <a:latin typeface="Arial" panose="020B0604020202020204" pitchFamily="34" charset="0"/>
                <a:ea typeface="Calibri" panose="020F0502020204030204" pitchFamily="34" charset="0"/>
                <a:cs typeface="Arial" panose="020B0604020202020204" pitchFamily="34" charset="0"/>
              </a:rPr>
              <a:t>, which seems to have been formed in the carbon-rich envelopes of AGB stars [5]</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951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E18B20-90CF-0190-3BD2-33DB885F78BB}"/>
              </a:ext>
            </a:extLst>
          </p:cNvPr>
          <p:cNvSpPr>
            <a:spLocks noGrp="1"/>
          </p:cNvSpPr>
          <p:nvPr>
            <p:ph type="sldNum" sz="quarter" idx="12"/>
          </p:nvPr>
        </p:nvSpPr>
        <p:spPr/>
        <p:txBody>
          <a:bodyPr/>
          <a:lstStyle/>
          <a:p>
            <a:fld id="{FC7140BB-DF60-4BD8-A834-DCE13D99C1B1}" type="slidenum">
              <a:rPr lang="en-US" smtClean="0"/>
              <a:t>12</a:t>
            </a:fld>
            <a:endParaRPr lang="en-US" dirty="0"/>
          </a:p>
        </p:txBody>
      </p:sp>
      <p:sp>
        <p:nvSpPr>
          <p:cNvPr id="4" name="TextBox 3">
            <a:extLst>
              <a:ext uri="{FF2B5EF4-FFF2-40B4-BE49-F238E27FC236}">
                <a16:creationId xmlns:a16="http://schemas.microsoft.com/office/drawing/2014/main" id="{82A48C2F-6337-37F8-440C-5FC267E0E9BA}"/>
              </a:ext>
            </a:extLst>
          </p:cNvPr>
          <p:cNvSpPr txBox="1"/>
          <p:nvPr/>
        </p:nvSpPr>
        <p:spPr>
          <a:xfrm>
            <a:off x="258265" y="624015"/>
            <a:ext cx="9633452" cy="829651"/>
          </a:xfrm>
          <a:prstGeom prst="rect">
            <a:avLst/>
          </a:prstGeom>
          <a:noFill/>
        </p:spPr>
        <p:txBody>
          <a:bodyPr wrap="square">
            <a:spAutoFit/>
          </a:bodyPr>
          <a:lstStyle/>
          <a:p>
            <a:pPr marL="0"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a:t>
            </a:r>
            <a:r>
              <a:rPr lang="en-US" sz="2000" dirty="0">
                <a:effectLst/>
                <a:latin typeface="Arial" panose="020B0604020202020204" pitchFamily="34" charset="0"/>
                <a:ea typeface="Calibri" panose="020F0502020204030204" pitchFamily="34" charset="0"/>
                <a:cs typeface="Arial" panose="020B0604020202020204" pitchFamily="34" charset="0"/>
              </a:rPr>
              <a:t>he neutron source driving the previous flow path is delivered by the reaction </a:t>
            </a:r>
          </a:p>
          <a:p>
            <a:pPr marL="0" marR="0">
              <a:lnSpc>
                <a:spcPct val="107000"/>
              </a:lnSpc>
              <a:spcBef>
                <a:spcPts val="0"/>
              </a:spcBef>
              <a:spcAft>
                <a:spcPts val="800"/>
              </a:spcAft>
            </a:pPr>
            <a:r>
              <a:rPr lang="en-US" sz="2000" baseline="30000" dirty="0">
                <a:effectLst/>
                <a:latin typeface="Arial" panose="020B0604020202020204" pitchFamily="34" charset="0"/>
                <a:ea typeface="Calibri" panose="020F0502020204030204" pitchFamily="34" charset="0"/>
                <a:cs typeface="Arial" panose="020B0604020202020204" pitchFamily="34" charset="0"/>
              </a:rPr>
              <a:t>22</a:t>
            </a:r>
            <a:r>
              <a:rPr lang="en-US" sz="2000" dirty="0">
                <a:effectLst/>
                <a:latin typeface="Arial" panose="020B0604020202020204" pitchFamily="34" charset="0"/>
                <a:ea typeface="Calibri" panose="020F0502020204030204" pitchFamily="34" charset="0"/>
                <a:cs typeface="Arial" panose="020B0604020202020204" pitchFamily="34" charset="0"/>
              </a:rPr>
              <a:t>Ne (α, γ)</a:t>
            </a:r>
            <a:r>
              <a:rPr lang="en-US" sz="2000" baseline="30000" dirty="0">
                <a:effectLst/>
                <a:latin typeface="Arial" panose="020B0604020202020204" pitchFamily="34" charset="0"/>
                <a:ea typeface="Calibri" panose="020F0502020204030204" pitchFamily="34" charset="0"/>
                <a:cs typeface="Arial" panose="020B0604020202020204" pitchFamily="34" charset="0"/>
              </a:rPr>
              <a:t> 25</a:t>
            </a:r>
            <a:r>
              <a:rPr lang="en-US" sz="2000" dirty="0">
                <a:effectLst/>
                <a:latin typeface="Arial" panose="020B0604020202020204" pitchFamily="34" charset="0"/>
                <a:ea typeface="Calibri" panose="020F0502020204030204" pitchFamily="34" charset="0"/>
                <a:cs typeface="Arial" panose="020B0604020202020204" pitchFamily="34" charset="0"/>
              </a:rPr>
              <a:t>Mg, with </a:t>
            </a:r>
            <a:r>
              <a:rPr lang="en-US" sz="2000" baseline="30000" dirty="0">
                <a:effectLst/>
                <a:latin typeface="Arial" panose="020B0604020202020204" pitchFamily="34" charset="0"/>
                <a:ea typeface="Calibri" panose="020F0502020204030204" pitchFamily="34" charset="0"/>
                <a:cs typeface="Arial" panose="020B0604020202020204" pitchFamily="34" charset="0"/>
              </a:rPr>
              <a:t>22</a:t>
            </a:r>
            <a:r>
              <a:rPr lang="en-US" sz="2000" dirty="0">
                <a:effectLst/>
                <a:latin typeface="Arial" panose="020B0604020202020204" pitchFamily="34" charset="0"/>
                <a:ea typeface="Calibri" panose="020F0502020204030204" pitchFamily="34" charset="0"/>
                <a:cs typeface="Arial" panose="020B0604020202020204" pitchFamily="34" charset="0"/>
              </a:rPr>
              <a:t>Ne already </a:t>
            </a:r>
            <a:r>
              <a:rPr lang="en-US" sz="2000" dirty="0">
                <a:latin typeface="Arial" panose="020B0604020202020204" pitchFamily="34" charset="0"/>
                <a:ea typeface="Calibri" panose="020F0502020204030204" pitchFamily="34" charset="0"/>
                <a:cs typeface="Arial" panose="020B0604020202020204" pitchFamily="34" charset="0"/>
              </a:rPr>
              <a:t>existing</a:t>
            </a:r>
            <a:r>
              <a:rPr lang="en-US" sz="2000" dirty="0">
                <a:effectLst/>
                <a:latin typeface="Arial" panose="020B0604020202020204" pitchFamily="34" charset="0"/>
                <a:ea typeface="Calibri" panose="020F0502020204030204" pitchFamily="34" charset="0"/>
                <a:cs typeface="Arial" panose="020B0604020202020204" pitchFamily="34" charset="0"/>
              </a:rPr>
              <a:t> in the helium zone. </a:t>
            </a:r>
          </a:p>
        </p:txBody>
      </p:sp>
      <p:sp>
        <p:nvSpPr>
          <p:cNvPr id="5" name="TextBox 4">
            <a:extLst>
              <a:ext uri="{FF2B5EF4-FFF2-40B4-BE49-F238E27FC236}">
                <a16:creationId xmlns:a16="http://schemas.microsoft.com/office/drawing/2014/main" id="{DC190A08-52A4-9DBC-D288-E0B805281EDB}"/>
              </a:ext>
            </a:extLst>
          </p:cNvPr>
          <p:cNvSpPr txBox="1"/>
          <p:nvPr/>
        </p:nvSpPr>
        <p:spPr>
          <a:xfrm>
            <a:off x="613611" y="132347"/>
            <a:ext cx="2090637" cy="400110"/>
          </a:xfrm>
          <a:prstGeom prst="rect">
            <a:avLst/>
          </a:prstGeom>
          <a:solidFill>
            <a:srgbClr val="FFFF00"/>
          </a:solidFill>
        </p:spPr>
        <p:txBody>
          <a:bodyPr wrap="none" rtlCol="0">
            <a:spAutoFit/>
          </a:bodyPr>
          <a:lstStyle/>
          <a:p>
            <a:pPr algn="l"/>
            <a:r>
              <a:rPr lang="en-US" sz="2000" dirty="0">
                <a:latin typeface="Arial" panose="020B0604020202020204" pitchFamily="34" charset="0"/>
                <a:cs typeface="Arial" panose="020B0604020202020204" pitchFamily="34" charset="0"/>
              </a:rPr>
              <a:t>Important Insight</a:t>
            </a:r>
          </a:p>
        </p:txBody>
      </p:sp>
      <p:pic>
        <p:nvPicPr>
          <p:cNvPr id="3" name="Picture 2">
            <a:extLst>
              <a:ext uri="{FF2B5EF4-FFF2-40B4-BE49-F238E27FC236}">
                <a16:creationId xmlns:a16="http://schemas.microsoft.com/office/drawing/2014/main" id="{5386EFA9-C224-042C-5A2A-9CEF3CFDEC34}"/>
              </a:ext>
            </a:extLst>
          </p:cNvPr>
          <p:cNvPicPr>
            <a:picLocks noChangeAspect="1"/>
          </p:cNvPicPr>
          <p:nvPr/>
        </p:nvPicPr>
        <p:blipFill>
          <a:blip r:embed="rId3">
            <a:lum bright="-18000" contrast="-1000"/>
          </a:blip>
          <a:srcRect/>
          <a:stretch>
            <a:fillRect/>
          </a:stretch>
        </p:blipFill>
        <p:spPr bwMode="auto">
          <a:xfrm>
            <a:off x="5907505" y="1452829"/>
            <a:ext cx="5106916" cy="3648560"/>
          </a:xfrm>
          <a:prstGeom prst="rect">
            <a:avLst/>
          </a:prstGeom>
          <a:noFill/>
          <a:ln>
            <a:solidFill>
              <a:schemeClr val="accent1"/>
            </a:solidFill>
          </a:ln>
        </p:spPr>
      </p:pic>
      <p:sp>
        <p:nvSpPr>
          <p:cNvPr id="7" name="TextBox 6">
            <a:extLst>
              <a:ext uri="{FF2B5EF4-FFF2-40B4-BE49-F238E27FC236}">
                <a16:creationId xmlns:a16="http://schemas.microsoft.com/office/drawing/2014/main" id="{51E2E94C-1E8A-4762-AB9C-ED09E614E3A7}"/>
              </a:ext>
            </a:extLst>
          </p:cNvPr>
          <p:cNvSpPr txBox="1"/>
          <p:nvPr/>
        </p:nvSpPr>
        <p:spPr>
          <a:xfrm>
            <a:off x="45119" y="1570715"/>
            <a:ext cx="5742070" cy="1056379"/>
          </a:xfrm>
          <a:prstGeom prst="rect">
            <a:avLst/>
          </a:prstGeom>
          <a:noFill/>
        </p:spPr>
        <p:txBody>
          <a:bodyPr wrap="square">
            <a:spAutoFit/>
          </a:bodyPr>
          <a:lstStyle/>
          <a:p>
            <a:pPr marL="0" marR="0">
              <a:lnSpc>
                <a:spcPct val="107000"/>
              </a:lnSpc>
              <a:spcBef>
                <a:spcPts val="0"/>
              </a:spcBef>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The activation of this source seems to need </a:t>
            </a:r>
            <a:r>
              <a:rPr lang="en-US" sz="2000" b="1" dirty="0">
                <a:effectLst/>
                <a:latin typeface="Arial" panose="020B0604020202020204" pitchFamily="34" charset="0"/>
                <a:ea typeface="Calibri" panose="020F0502020204030204" pitchFamily="34" charset="0"/>
                <a:cs typeface="Arial" panose="020B0604020202020204" pitchFamily="34" charset="0"/>
              </a:rPr>
              <a:t>extra mixing</a:t>
            </a:r>
            <a:r>
              <a:rPr lang="en-US" sz="2000" dirty="0">
                <a:effectLst/>
                <a:latin typeface="Arial" panose="020B0604020202020204" pitchFamily="34" charset="0"/>
                <a:ea typeface="Calibri" panose="020F0502020204030204" pitchFamily="34" charset="0"/>
                <a:cs typeface="Arial" panose="020B0604020202020204" pitchFamily="34" charset="0"/>
              </a:rPr>
              <a:t>, a kind of overshooting at the base of the pulse driven convective helium zone </a:t>
            </a:r>
          </a:p>
        </p:txBody>
      </p:sp>
      <p:sp>
        <p:nvSpPr>
          <p:cNvPr id="10" name="TextBox 9">
            <a:extLst>
              <a:ext uri="{FF2B5EF4-FFF2-40B4-BE49-F238E27FC236}">
                <a16:creationId xmlns:a16="http://schemas.microsoft.com/office/drawing/2014/main" id="{17550B2B-8797-23BF-3446-01DB82AEE77D}"/>
              </a:ext>
            </a:extLst>
          </p:cNvPr>
          <p:cNvSpPr txBox="1"/>
          <p:nvPr/>
        </p:nvSpPr>
        <p:spPr>
          <a:xfrm>
            <a:off x="156942" y="3104512"/>
            <a:ext cx="5581934" cy="1256306"/>
          </a:xfrm>
          <a:prstGeom prst="rect">
            <a:avLst/>
          </a:prstGeom>
          <a:solidFill>
            <a:srgbClr val="C00000"/>
          </a:solidFill>
          <a:ln>
            <a:solidFill>
              <a:srgbClr val="FF0000"/>
            </a:solidFill>
          </a:ln>
        </p:spPr>
        <p:txBody>
          <a:bodyPr wrap="square">
            <a:spAutoFit/>
          </a:bodyPr>
          <a:lstStyle/>
          <a:p>
            <a:pPr marL="0" marR="0">
              <a:lnSpc>
                <a:spcPct val="107000"/>
              </a:lnSpc>
              <a:spcBef>
                <a:spcPts val="0"/>
              </a:spcBef>
              <a:spcAft>
                <a:spcPts val="800"/>
              </a:spcAft>
            </a:pPr>
            <a:r>
              <a:rPr lang="en-US"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is an interesting link between mixing and nuclear burning in AGB stars. Clearly well studied nuclear reaction rates are needed to explore this scenario. </a:t>
            </a:r>
          </a:p>
        </p:txBody>
      </p:sp>
    </p:spTree>
    <p:extLst>
      <p:ext uri="{BB962C8B-B14F-4D97-AF65-F5344CB8AC3E}">
        <p14:creationId xmlns:p14="http://schemas.microsoft.com/office/powerpoint/2010/main" val="362748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lum bright="-14000" contrast="24000"/>
          </a:blip>
          <a:srcRect/>
          <a:stretch>
            <a:fillRect/>
          </a:stretch>
        </p:blipFill>
        <p:spPr bwMode="auto">
          <a:xfrm>
            <a:off x="1651377" y="2924344"/>
            <a:ext cx="6477000" cy="3781255"/>
          </a:xfrm>
          <a:prstGeom prst="rect">
            <a:avLst/>
          </a:prstGeom>
          <a:noFill/>
          <a:ln w="9525">
            <a:noFill/>
            <a:miter lim="800000"/>
            <a:headEnd/>
            <a:tailEnd/>
          </a:ln>
          <a:effectLst/>
        </p:spPr>
      </p:pic>
      <p:sp>
        <p:nvSpPr>
          <p:cNvPr id="3" name="Rectangle 2"/>
          <p:cNvSpPr/>
          <p:nvPr/>
        </p:nvSpPr>
        <p:spPr>
          <a:xfrm>
            <a:off x="311860" y="57090"/>
            <a:ext cx="3138103" cy="400110"/>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none">
            <a:spAutoFit/>
          </a:bodyPr>
          <a:lstStyle/>
          <a:p>
            <a:r>
              <a:rPr lang="en-GB" sz="2000" dirty="0"/>
              <a:t>2.2 Fluorine (</a:t>
            </a:r>
            <a:r>
              <a:rPr lang="en-GB" sz="2000" baseline="30000" dirty="0"/>
              <a:t>19</a:t>
            </a:r>
            <a:r>
              <a:rPr lang="en-GB" sz="2000" dirty="0"/>
              <a:t>F) production</a:t>
            </a:r>
          </a:p>
        </p:txBody>
      </p:sp>
      <p:sp>
        <p:nvSpPr>
          <p:cNvPr id="4" name="TextBox 3"/>
          <p:cNvSpPr txBox="1"/>
          <p:nvPr/>
        </p:nvSpPr>
        <p:spPr>
          <a:xfrm>
            <a:off x="5806282" y="304800"/>
            <a:ext cx="184731" cy="369332"/>
          </a:xfrm>
          <a:prstGeom prst="rect">
            <a:avLst/>
          </a:prstGeom>
          <a:noFill/>
        </p:spPr>
        <p:txBody>
          <a:bodyPr wrap="none" rtlCol="0">
            <a:spAutoFit/>
          </a:bodyPr>
          <a:lstStyle/>
          <a:p>
            <a:endParaRPr lang="en-GB" dirty="0"/>
          </a:p>
        </p:txBody>
      </p:sp>
      <p:sp>
        <p:nvSpPr>
          <p:cNvPr id="7" name="TextBox 6"/>
          <p:cNvSpPr txBox="1"/>
          <p:nvPr/>
        </p:nvSpPr>
        <p:spPr>
          <a:xfrm>
            <a:off x="288759" y="533400"/>
            <a:ext cx="1293194" cy="369332"/>
          </a:xfrm>
          <a:prstGeom prst="rect">
            <a:avLst/>
          </a:prstGeom>
          <a:noFill/>
        </p:spPr>
        <p:txBody>
          <a:bodyPr wrap="square" rtlCol="0">
            <a:spAutoFit/>
          </a:bodyPr>
          <a:lstStyle/>
          <a:p>
            <a:r>
              <a:rPr lang="en-US" dirty="0"/>
              <a:t>Main steps:</a:t>
            </a:r>
            <a:endParaRPr lang="en-GB" dirty="0"/>
          </a:p>
        </p:txBody>
      </p:sp>
      <p:sp>
        <p:nvSpPr>
          <p:cNvPr id="10" name="TextBox 9"/>
          <p:cNvSpPr txBox="1"/>
          <p:nvPr/>
        </p:nvSpPr>
        <p:spPr>
          <a:xfrm>
            <a:off x="291803" y="877940"/>
            <a:ext cx="9525961" cy="923330"/>
          </a:xfrm>
          <a:prstGeom prst="rect">
            <a:avLst/>
          </a:prstGeom>
          <a:noFill/>
        </p:spPr>
        <p:txBody>
          <a:bodyPr wrap="square" rtlCol="0">
            <a:spAutoFit/>
          </a:bodyPr>
          <a:lstStyle/>
          <a:p>
            <a:r>
              <a:rPr lang="en-US" dirty="0">
                <a:sym typeface="Symbol"/>
              </a:rPr>
              <a:t> </a:t>
            </a:r>
            <a:r>
              <a:rPr lang="en-US" dirty="0"/>
              <a:t>Start with </a:t>
            </a:r>
            <a:r>
              <a:rPr lang="en-US" baseline="30000" dirty="0"/>
              <a:t>13</a:t>
            </a:r>
            <a:r>
              <a:rPr lang="en-US" dirty="0"/>
              <a:t>C left over from CNO burning and additional mixing of protons</a:t>
            </a:r>
          </a:p>
          <a:p>
            <a:pPr>
              <a:buFont typeface="Symbol"/>
              <a:buChar char="·"/>
            </a:pPr>
            <a:r>
              <a:rPr lang="en-US" dirty="0"/>
              <a:t>Neutrons released by </a:t>
            </a:r>
            <a:r>
              <a:rPr lang="en-US" baseline="30000" dirty="0"/>
              <a:t>13</a:t>
            </a:r>
            <a:r>
              <a:rPr lang="en-US" dirty="0"/>
              <a:t>C(</a:t>
            </a:r>
            <a:r>
              <a:rPr lang="en-US" dirty="0">
                <a:sym typeface="Symbol"/>
              </a:rPr>
              <a:t>,n)</a:t>
            </a:r>
            <a:r>
              <a:rPr lang="en-US" baseline="30000" dirty="0">
                <a:sym typeface="Symbol"/>
              </a:rPr>
              <a:t>16</a:t>
            </a:r>
            <a:r>
              <a:rPr lang="en-US" dirty="0">
                <a:sym typeface="Symbol"/>
              </a:rPr>
              <a:t> O. These neutrons facilitate the s-process and are captured</a:t>
            </a:r>
            <a:r>
              <a:rPr lang="en-US" dirty="0"/>
              <a:t> especially by </a:t>
            </a:r>
            <a:r>
              <a:rPr lang="en-US" baseline="30000" dirty="0"/>
              <a:t>14</a:t>
            </a:r>
            <a:r>
              <a:rPr lang="en-US" dirty="0"/>
              <a:t>N  and </a:t>
            </a:r>
            <a:r>
              <a:rPr lang="en-US" baseline="30000" dirty="0"/>
              <a:t>26</a:t>
            </a:r>
            <a:r>
              <a:rPr lang="en-US" dirty="0"/>
              <a:t>Al produced by the H-burning shell between the pulses</a:t>
            </a:r>
            <a:endParaRPr lang="en-GB" dirty="0"/>
          </a:p>
        </p:txBody>
      </p:sp>
      <p:sp>
        <p:nvSpPr>
          <p:cNvPr id="11" name="TextBox 10"/>
          <p:cNvSpPr txBox="1"/>
          <p:nvPr/>
        </p:nvSpPr>
        <p:spPr>
          <a:xfrm>
            <a:off x="351965" y="1905000"/>
            <a:ext cx="3370153" cy="369332"/>
          </a:xfrm>
          <a:prstGeom prst="rect">
            <a:avLst/>
          </a:prstGeom>
          <a:noFill/>
        </p:spPr>
        <p:txBody>
          <a:bodyPr wrap="none" rtlCol="0">
            <a:spAutoFit/>
          </a:bodyPr>
          <a:lstStyle/>
          <a:p>
            <a:r>
              <a:rPr lang="en-US" dirty="0">
                <a:sym typeface="Symbol"/>
              </a:rPr>
              <a:t></a:t>
            </a:r>
            <a:r>
              <a:rPr lang="en-US" dirty="0"/>
              <a:t>The following reactions proceed:</a:t>
            </a:r>
            <a:endParaRPr lang="en-GB" dirty="0"/>
          </a:p>
        </p:txBody>
      </p:sp>
      <p:sp>
        <p:nvSpPr>
          <p:cNvPr id="13" name="TextBox 12"/>
          <p:cNvSpPr txBox="1"/>
          <p:nvPr/>
        </p:nvSpPr>
        <p:spPr>
          <a:xfrm>
            <a:off x="323884" y="2269592"/>
            <a:ext cx="3730756" cy="369332"/>
          </a:xfrm>
          <a:prstGeom prst="rect">
            <a:avLst/>
          </a:prstGeom>
          <a:noFill/>
        </p:spPr>
        <p:txBody>
          <a:bodyPr wrap="square" rtlCol="0">
            <a:spAutoFit/>
          </a:bodyPr>
          <a:lstStyle/>
          <a:p>
            <a:r>
              <a:rPr lang="en-US" dirty="0"/>
              <a:t>protons and </a:t>
            </a:r>
            <a:r>
              <a:rPr lang="en-US" baseline="30000" dirty="0"/>
              <a:t>18</a:t>
            </a:r>
            <a:r>
              <a:rPr lang="en-US" dirty="0"/>
              <a:t>O are produced, so that   </a:t>
            </a:r>
            <a:endParaRPr lang="en-GB" dirty="0"/>
          </a:p>
        </p:txBody>
      </p:sp>
      <p:sp>
        <p:nvSpPr>
          <p:cNvPr id="18" name="TextBox 17"/>
          <p:cNvSpPr txBox="1"/>
          <p:nvPr/>
        </p:nvSpPr>
        <p:spPr>
          <a:xfrm>
            <a:off x="8545478" y="2626892"/>
            <a:ext cx="1283365" cy="369332"/>
          </a:xfrm>
          <a:prstGeom prst="rect">
            <a:avLst/>
          </a:prstGeom>
          <a:noFill/>
        </p:spPr>
        <p:txBody>
          <a:bodyPr wrap="none" rtlCol="0">
            <a:spAutoFit/>
          </a:bodyPr>
          <a:lstStyle/>
          <a:p>
            <a:r>
              <a:rPr lang="en-US" b="1" dirty="0">
                <a:solidFill>
                  <a:srgbClr val="FF0000"/>
                </a:solidFill>
              </a:rPr>
              <a:t>But where?</a:t>
            </a:r>
            <a:endParaRPr lang="en-GB" b="1" dirty="0">
              <a:solidFill>
                <a:srgbClr val="FF0000"/>
              </a:solidFill>
            </a:endParaRPr>
          </a:p>
        </p:txBody>
      </p:sp>
      <p:sp>
        <p:nvSpPr>
          <p:cNvPr id="21" name="TextBox 20"/>
          <p:cNvSpPr txBox="1"/>
          <p:nvPr/>
        </p:nvSpPr>
        <p:spPr>
          <a:xfrm>
            <a:off x="8633698" y="3198130"/>
            <a:ext cx="2133600" cy="2308324"/>
          </a:xfrm>
          <a:prstGeom prst="rect">
            <a:avLst/>
          </a:prstGeom>
          <a:noFill/>
          <a:ln>
            <a:solidFill>
              <a:srgbClr val="FF0000"/>
            </a:solidFill>
          </a:ln>
        </p:spPr>
        <p:txBody>
          <a:bodyPr wrap="square" rtlCol="0">
            <a:spAutoFit/>
          </a:bodyPr>
          <a:lstStyle/>
          <a:p>
            <a:r>
              <a:rPr lang="en-US" dirty="0"/>
              <a:t>In the PDRCZ in low mass stars (&lt; 3 solar masses ?) </a:t>
            </a:r>
          </a:p>
          <a:p>
            <a:r>
              <a:rPr lang="en-US" dirty="0"/>
              <a:t>        OR</a:t>
            </a:r>
          </a:p>
          <a:p>
            <a:r>
              <a:rPr lang="en-US" dirty="0"/>
              <a:t>In the intershell region of the more massive stars .</a:t>
            </a:r>
          </a:p>
          <a:p>
            <a:r>
              <a:rPr lang="en-US" b="1" dirty="0"/>
              <a:t>(2-3)x10</a:t>
            </a:r>
            <a:r>
              <a:rPr lang="en-US" b="1" baseline="30000" dirty="0"/>
              <a:t>8</a:t>
            </a:r>
            <a:r>
              <a:rPr lang="en-US" b="1" dirty="0"/>
              <a:t> K needed </a:t>
            </a:r>
            <a:endParaRPr lang="en-GB" b="1" dirty="0"/>
          </a:p>
        </p:txBody>
      </p:sp>
      <p:sp>
        <p:nvSpPr>
          <p:cNvPr id="2" name="TextBox 1">
            <a:extLst>
              <a:ext uri="{FF2B5EF4-FFF2-40B4-BE49-F238E27FC236}">
                <a16:creationId xmlns:a16="http://schemas.microsoft.com/office/drawing/2014/main" id="{F6F58EBD-A764-A9D5-B266-3E5B05EB5710}"/>
              </a:ext>
            </a:extLst>
          </p:cNvPr>
          <p:cNvSpPr txBox="1"/>
          <p:nvPr/>
        </p:nvSpPr>
        <p:spPr>
          <a:xfrm>
            <a:off x="4006517" y="1849119"/>
            <a:ext cx="4608094" cy="400110"/>
          </a:xfrm>
          <a:prstGeom prst="rect">
            <a:avLst/>
          </a:prstGeom>
          <a:noFill/>
        </p:spPr>
        <p:txBody>
          <a:bodyPr wrap="square" rtlCol="0">
            <a:spAutoFit/>
          </a:bodyPr>
          <a:lstStyle/>
          <a:p>
            <a:pPr algn="l"/>
            <a:r>
              <a:rPr lang="en-US" sz="2000" baseline="30000" dirty="0">
                <a:latin typeface="Arial" panose="020B0604020202020204" pitchFamily="34" charset="0"/>
                <a:cs typeface="Arial" panose="020B0604020202020204" pitchFamily="34" charset="0"/>
              </a:rPr>
              <a:t>14</a:t>
            </a:r>
            <a:r>
              <a:rPr lang="en-US" sz="2000" dirty="0">
                <a:latin typeface="Arial" panose="020B0604020202020204" pitchFamily="34" charset="0"/>
                <a:cs typeface="Arial" panose="020B0604020202020204" pitchFamily="34" charset="0"/>
              </a:rPr>
              <a:t>N( n, p)</a:t>
            </a:r>
            <a:r>
              <a:rPr lang="en-US" sz="2000" baseline="30000" dirty="0">
                <a:latin typeface="Arial" panose="020B0604020202020204" pitchFamily="34" charset="0"/>
                <a:cs typeface="Arial" panose="020B0604020202020204" pitchFamily="34" charset="0"/>
              </a:rPr>
              <a:t>14</a:t>
            </a:r>
            <a:r>
              <a:rPr lang="en-US" sz="2000" dirty="0">
                <a:latin typeface="Arial" panose="020B0604020202020204" pitchFamily="34" charset="0"/>
                <a:cs typeface="Arial" panose="020B0604020202020204" pitchFamily="34" charset="0"/>
              </a:rPr>
              <a:t>C  and </a:t>
            </a:r>
            <a:r>
              <a:rPr lang="en-US" sz="2000" baseline="30000" dirty="0">
                <a:latin typeface="Arial" panose="020B0604020202020204" pitchFamily="34" charset="0"/>
                <a:cs typeface="Arial" panose="020B0604020202020204" pitchFamily="34" charset="0"/>
              </a:rPr>
              <a:t>14</a:t>
            </a:r>
            <a:r>
              <a:rPr lang="en-US" sz="2000" dirty="0">
                <a:latin typeface="Arial" panose="020B0604020202020204" pitchFamily="34" charset="0"/>
                <a:cs typeface="Arial" panose="020B0604020202020204" pitchFamily="34" charset="0"/>
              </a:rPr>
              <a:t>N(α,γ) </a:t>
            </a:r>
            <a:r>
              <a:rPr lang="en-US" sz="2000" baseline="30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F(</a:t>
            </a:r>
            <a:r>
              <a:rPr lang="en-US" sz="2000" dirty="0">
                <a:effectLst/>
                <a:latin typeface="Arial" panose="020B0604020202020204" pitchFamily="34" charset="0"/>
                <a:ea typeface="Calibri" panose="020F0502020204030204" pitchFamily="34" charset="0"/>
                <a:cs typeface="Arial" panose="020B0604020202020204" pitchFamily="34" charset="0"/>
              </a:rPr>
              <a:t>β</a:t>
            </a:r>
            <a:r>
              <a:rPr lang="en-US" sz="2000" baseline="30000" dirty="0">
                <a:effectLst/>
                <a:latin typeface="Arial" panose="020B0604020202020204" pitchFamily="34" charset="0"/>
                <a:ea typeface="Calibri" panose="020F0502020204030204" pitchFamily="34" charset="0"/>
                <a:cs typeface="Arial" panose="020B0604020202020204" pitchFamily="34" charset="0"/>
              </a:rPr>
              <a:t>+</a:t>
            </a:r>
            <a:r>
              <a:rPr lang="en-US" sz="2000" dirty="0">
                <a:effectLst/>
                <a:latin typeface="Arial" panose="020B0604020202020204" pitchFamily="34" charset="0"/>
                <a:ea typeface="Calibri" panose="020F0502020204030204" pitchFamily="34" charset="0"/>
                <a:cs typeface="Arial" panose="020B0604020202020204" pitchFamily="34" charset="0"/>
              </a:rPr>
              <a:t>ν)</a:t>
            </a:r>
            <a:r>
              <a:rPr lang="en-US" sz="2000" baseline="30000" dirty="0">
                <a:effectLst/>
                <a:latin typeface="Arial" panose="020B0604020202020204" pitchFamily="34" charset="0"/>
                <a:ea typeface="Calibri" panose="020F0502020204030204" pitchFamily="34" charset="0"/>
                <a:cs typeface="Arial" panose="020B0604020202020204" pitchFamily="34" charset="0"/>
              </a:rPr>
              <a:t> 18</a:t>
            </a:r>
            <a:r>
              <a:rPr lang="en-US" sz="2000" dirty="0">
                <a:effectLst/>
                <a:latin typeface="Arial" panose="020B0604020202020204" pitchFamily="34" charset="0"/>
                <a:ea typeface="Calibri" panose="020F050202020403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3086FD12-4D84-11AB-5B1A-FD610FA7E9E5}"/>
              </a:ext>
            </a:extLst>
          </p:cNvPr>
          <p:cNvSpPr txBox="1"/>
          <p:nvPr/>
        </p:nvSpPr>
        <p:spPr>
          <a:xfrm>
            <a:off x="4147173" y="2331006"/>
            <a:ext cx="2343911" cy="400110"/>
          </a:xfrm>
          <a:prstGeom prst="rect">
            <a:avLst/>
          </a:prstGeom>
          <a:noFill/>
        </p:spPr>
        <p:txBody>
          <a:bodyPr wrap="none" rtlCol="0">
            <a:spAutoFit/>
          </a:bodyPr>
          <a:lstStyle/>
          <a:p>
            <a:pPr algn="l"/>
            <a:r>
              <a:rPr lang="en-US" sz="2000" baseline="30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O(p,</a:t>
            </a:r>
            <a:r>
              <a:rPr lang="el-GR" sz="2000" dirty="0">
                <a:latin typeface="Arial" panose="020B0604020202020204" pitchFamily="34" charset="0"/>
                <a:cs typeface="Arial" panose="020B0604020202020204" pitchFamily="34" charset="0"/>
              </a:rPr>
              <a:t>α</a:t>
            </a:r>
            <a:r>
              <a:rPr lang="en-US"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15</a:t>
            </a:r>
            <a:r>
              <a:rPr lang="en-US" sz="2000" dirty="0">
                <a:latin typeface="Arial" panose="020B0604020202020204" pitchFamily="34" charset="0"/>
                <a:cs typeface="Arial" panose="020B0604020202020204" pitchFamily="34" charset="0"/>
              </a:rPr>
              <a:t>N(</a:t>
            </a:r>
            <a:r>
              <a:rPr lang="el-GR" sz="2000" dirty="0">
                <a:latin typeface="Arial" panose="020B0604020202020204" pitchFamily="34" charset="0"/>
                <a:cs typeface="Arial" panose="020B0604020202020204" pitchFamily="34" charset="0"/>
              </a:rPr>
              <a:t>α</a:t>
            </a:r>
            <a:r>
              <a:rPr lang="en-US" sz="2000" dirty="0">
                <a:latin typeface="Arial" panose="020B0604020202020204" pitchFamily="34" charset="0"/>
                <a:cs typeface="Arial" panose="020B0604020202020204" pitchFamily="34" charset="0"/>
              </a:rPr>
              <a:t>,</a:t>
            </a:r>
            <a:r>
              <a:rPr lang="el-GR" sz="2000" dirty="0">
                <a:latin typeface="Arial" panose="020B0604020202020204" pitchFamily="34" charset="0"/>
                <a:cs typeface="Arial" panose="020B0604020202020204" pitchFamily="34" charset="0"/>
              </a:rPr>
              <a:t>γ</a:t>
            </a:r>
            <a:r>
              <a:rPr lang="en-US" sz="2000" dirty="0">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19</a:t>
            </a:r>
            <a:r>
              <a:rPr lang="en-US" sz="2000" dirty="0">
                <a:latin typeface="Arial" panose="020B0604020202020204" pitchFamily="34" charset="0"/>
                <a:cs typeface="Arial" panose="020B0604020202020204" pitchFamily="34" charset="0"/>
              </a:rPr>
              <a:t>F</a:t>
            </a:r>
            <a:endParaRPr lang="en-US" sz="2000" baseline="30000" dirty="0">
              <a:latin typeface="Arial" panose="020B0604020202020204" pitchFamily="34" charset="0"/>
              <a:cs typeface="Arial" panose="020B0604020202020204" pitchFamily="34" charset="0"/>
            </a:endParaRPr>
          </a:p>
        </p:txBody>
      </p:sp>
      <p:cxnSp>
        <p:nvCxnSpPr>
          <p:cNvPr id="8" name="Straight Arrow Connector 7">
            <a:extLst>
              <a:ext uri="{FF2B5EF4-FFF2-40B4-BE49-F238E27FC236}">
                <a16:creationId xmlns:a16="http://schemas.microsoft.com/office/drawing/2014/main" id="{3E8C17FE-D7E9-23A6-FDC2-267EA6B38409}"/>
              </a:ext>
            </a:extLst>
          </p:cNvPr>
          <p:cNvCxnSpPr>
            <a:cxnSpLocks/>
          </p:cNvCxnSpPr>
          <p:nvPr/>
        </p:nvCxnSpPr>
        <p:spPr>
          <a:xfrm flipH="1">
            <a:off x="7736305" y="3898226"/>
            <a:ext cx="890337" cy="64934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0738" name="Picture 2" descr="test"/>
          <p:cNvPicPr>
            <a:picLocks noChangeAspect="1" noChangeArrowheads="1"/>
          </p:cNvPicPr>
          <p:nvPr/>
        </p:nvPicPr>
        <p:blipFill>
          <a:blip r:embed="rId2" cstate="print"/>
          <a:srcRect/>
          <a:stretch>
            <a:fillRect/>
          </a:stretch>
        </p:blipFill>
        <p:spPr bwMode="auto">
          <a:xfrm>
            <a:off x="1832769" y="637674"/>
            <a:ext cx="4038600" cy="5847347"/>
          </a:xfrm>
          <a:prstGeom prst="rect">
            <a:avLst/>
          </a:prstGeom>
          <a:noFill/>
        </p:spPr>
      </p:pic>
      <p:sp>
        <p:nvSpPr>
          <p:cNvPr id="500739" name="Text Box 3"/>
          <p:cNvSpPr txBox="1">
            <a:spLocks noChangeArrowheads="1"/>
          </p:cNvSpPr>
          <p:nvPr/>
        </p:nvSpPr>
        <p:spPr bwMode="auto">
          <a:xfrm>
            <a:off x="6061870" y="1550988"/>
            <a:ext cx="2838919" cy="2308324"/>
          </a:xfrm>
          <a:prstGeom prst="rect">
            <a:avLst/>
          </a:prstGeom>
          <a:noFill/>
          <a:ln w="9525">
            <a:noFill/>
            <a:miter lim="800000"/>
            <a:headEnd/>
            <a:tailEnd/>
          </a:ln>
          <a:effectLst/>
        </p:spPr>
        <p:txBody>
          <a:bodyPr wrap="none">
            <a:spAutoFit/>
          </a:bodyPr>
          <a:lstStyle/>
          <a:p>
            <a:r>
              <a:rPr lang="en-US" b="1" dirty="0"/>
              <a:t>First discovery of fluorine in</a:t>
            </a:r>
          </a:p>
          <a:p>
            <a:r>
              <a:rPr lang="en-US" b="1" dirty="0"/>
              <a:t>hot post-AGB stars:</a:t>
            </a:r>
          </a:p>
          <a:p>
            <a:endParaRPr lang="en-US" b="1" dirty="0"/>
          </a:p>
          <a:p>
            <a:r>
              <a:rPr lang="en-US" b="1" dirty="0">
                <a:solidFill>
                  <a:srgbClr val="FF0000"/>
                </a:solidFill>
              </a:rPr>
              <a:t>F VI 1139.50 </a:t>
            </a:r>
            <a:r>
              <a:rPr lang="en-US" b="1" dirty="0">
                <a:solidFill>
                  <a:srgbClr val="FF0000"/>
                </a:solidFill>
                <a:latin typeface="Times New Roman" pitchFamily="18" charset="0"/>
                <a:cs typeface="Times New Roman" pitchFamily="18" charset="0"/>
              </a:rPr>
              <a:t>Å</a:t>
            </a:r>
          </a:p>
          <a:p>
            <a:endParaRPr lang="en-US" b="1" dirty="0">
              <a:solidFill>
                <a:srgbClr val="FF0000"/>
              </a:solidFill>
              <a:latin typeface="Times New Roman" pitchFamily="18" charset="0"/>
              <a:cs typeface="Times New Roman" pitchFamily="18" charset="0"/>
            </a:endParaRPr>
          </a:p>
          <a:p>
            <a:r>
              <a:rPr lang="en-US" b="1" dirty="0">
                <a:solidFill>
                  <a:schemeClr val="accent2"/>
                </a:solidFill>
                <a:cs typeface="Times New Roman" pitchFamily="18" charset="0"/>
              </a:rPr>
              <a:t>F abundance in </a:t>
            </a:r>
          </a:p>
          <a:p>
            <a:r>
              <a:rPr lang="en-US" b="1" dirty="0">
                <a:solidFill>
                  <a:schemeClr val="accent2"/>
                </a:solidFill>
                <a:cs typeface="Times New Roman" pitchFamily="18" charset="0"/>
              </a:rPr>
              <a:t>PG1159 stars up to </a:t>
            </a:r>
          </a:p>
          <a:p>
            <a:r>
              <a:rPr lang="en-US" b="1" dirty="0">
                <a:solidFill>
                  <a:schemeClr val="accent2"/>
                </a:solidFill>
                <a:cs typeface="Times New Roman" pitchFamily="18" charset="0"/>
              </a:rPr>
              <a:t>200 times solar</a:t>
            </a:r>
          </a:p>
        </p:txBody>
      </p:sp>
      <p:sp>
        <p:nvSpPr>
          <p:cNvPr id="2" name="TextBox 1">
            <a:extLst>
              <a:ext uri="{FF2B5EF4-FFF2-40B4-BE49-F238E27FC236}">
                <a16:creationId xmlns:a16="http://schemas.microsoft.com/office/drawing/2014/main" id="{0CB832C9-3FF2-80B3-BB43-AAF77B74A13D}"/>
              </a:ext>
            </a:extLst>
          </p:cNvPr>
          <p:cNvSpPr txBox="1"/>
          <p:nvPr/>
        </p:nvSpPr>
        <p:spPr>
          <a:xfrm>
            <a:off x="3116179" y="24063"/>
            <a:ext cx="1778051" cy="461665"/>
          </a:xfrm>
          <a:prstGeom prst="rect">
            <a:avLst/>
          </a:prstGeom>
          <a:solidFill>
            <a:srgbClr val="FFFF00"/>
          </a:solidFill>
          <a:ln>
            <a:solidFill>
              <a:srgbClr val="0070C0"/>
            </a:solidFill>
          </a:ln>
        </p:spPr>
        <p:txBody>
          <a:bodyPr wrap="none" rtlCol="0">
            <a:spAutoFit/>
          </a:bodyPr>
          <a:lstStyle/>
          <a:p>
            <a:pPr algn="l"/>
            <a:r>
              <a:rPr lang="en-US" sz="2400" dirty="0">
                <a:latin typeface="Arial" panose="020B0604020202020204" pitchFamily="34" charset="0"/>
                <a:cs typeface="Arial" panose="020B0604020202020204" pitchFamily="34" charset="0"/>
              </a:rPr>
              <a:t>observation</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F6726E-56F7-7F0A-5DDE-CC1C1EEF79F4}"/>
              </a:ext>
            </a:extLst>
          </p:cNvPr>
          <p:cNvSpPr>
            <a:spLocks noGrp="1"/>
          </p:cNvSpPr>
          <p:nvPr>
            <p:ph type="sldNum" sz="quarter" idx="12"/>
          </p:nvPr>
        </p:nvSpPr>
        <p:spPr/>
        <p:txBody>
          <a:bodyPr/>
          <a:lstStyle/>
          <a:p>
            <a:fld id="{FC7140BB-DF60-4BD8-A834-DCE13D99C1B1}" type="slidenum">
              <a:rPr lang="en-US" smtClean="0"/>
              <a:t>15</a:t>
            </a:fld>
            <a:endParaRPr lang="en-US" dirty="0"/>
          </a:p>
        </p:txBody>
      </p:sp>
      <p:sp>
        <p:nvSpPr>
          <p:cNvPr id="4" name="TextBox 3">
            <a:extLst>
              <a:ext uri="{FF2B5EF4-FFF2-40B4-BE49-F238E27FC236}">
                <a16:creationId xmlns:a16="http://schemas.microsoft.com/office/drawing/2014/main" id="{3E964D17-28D6-5620-60EE-8FCA86C07D55}"/>
              </a:ext>
            </a:extLst>
          </p:cNvPr>
          <p:cNvSpPr txBox="1"/>
          <p:nvPr/>
        </p:nvSpPr>
        <p:spPr>
          <a:xfrm>
            <a:off x="1803793" y="200240"/>
            <a:ext cx="5285917" cy="727059"/>
          </a:xfrm>
          <a:prstGeom prst="rect">
            <a:avLst/>
          </a:prstGeom>
          <a:solidFill>
            <a:srgbClr val="FFFF00"/>
          </a:solidFill>
        </p:spPr>
        <p:txBody>
          <a:bodyPr wrap="square">
            <a:spAutoFit/>
          </a:bodyPr>
          <a:lstStyle/>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2.3 Hot Bottom Burning: HBB</a:t>
            </a:r>
          </a:p>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Lithium (</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7</a:t>
            </a:r>
            <a:r>
              <a:rPr lang="en-US" sz="2000" b="1" dirty="0">
                <a:effectLst/>
                <a:latin typeface="Arial" panose="020B0604020202020204" pitchFamily="34" charset="0"/>
                <a:ea typeface="Calibri" panose="020F0502020204030204" pitchFamily="34" charset="0"/>
                <a:cs typeface="Arial" panose="020B0604020202020204" pitchFamily="34" charset="0"/>
              </a:rPr>
              <a:t>Li) Production in AGB Stars </a:t>
            </a:r>
          </a:p>
        </p:txBody>
      </p:sp>
      <p:sp>
        <p:nvSpPr>
          <p:cNvPr id="5" name="TextBox 4">
            <a:extLst>
              <a:ext uri="{FF2B5EF4-FFF2-40B4-BE49-F238E27FC236}">
                <a16:creationId xmlns:a16="http://schemas.microsoft.com/office/drawing/2014/main" id="{207617D1-C2A5-2A77-F779-799133D1D1B4}"/>
              </a:ext>
            </a:extLst>
          </p:cNvPr>
          <p:cNvSpPr txBox="1"/>
          <p:nvPr/>
        </p:nvSpPr>
        <p:spPr>
          <a:xfrm>
            <a:off x="313653" y="2850236"/>
            <a:ext cx="8373147" cy="707886"/>
          </a:xfrm>
          <a:prstGeom prst="rect">
            <a:avLst/>
          </a:prstGeom>
          <a:noFill/>
          <a:ln>
            <a:solidFill>
              <a:srgbClr val="FF0000"/>
            </a:solidFill>
          </a:ln>
        </p:spPr>
        <p:txBody>
          <a:bodyPr wrap="square" rtlCol="0">
            <a:spAutoFit/>
          </a:bodyPr>
          <a:lstStyle/>
          <a:p>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c. </a:t>
            </a:r>
            <a:r>
              <a:rPr lang="en-US" sz="2000" dirty="0">
                <a:effectLst/>
                <a:latin typeface="Arial" panose="020B0604020202020204" pitchFamily="34" charset="0"/>
                <a:ea typeface="Calibri" panose="020F0502020204030204" pitchFamily="34" charset="0"/>
                <a:cs typeface="Arial" panose="020B0604020202020204" pitchFamily="34" charset="0"/>
              </a:rPr>
              <a:t>The temperature required for the HBB is at least 2x10</a:t>
            </a:r>
            <a:r>
              <a:rPr lang="en-US" sz="2000" baseline="30000" dirty="0">
                <a:effectLst/>
                <a:latin typeface="Arial" panose="020B0604020202020204" pitchFamily="34" charset="0"/>
                <a:ea typeface="Calibri" panose="020F0502020204030204" pitchFamily="34" charset="0"/>
                <a:cs typeface="Arial" panose="020B0604020202020204" pitchFamily="34" charset="0"/>
              </a:rPr>
              <a:t>7</a:t>
            </a:r>
            <a:r>
              <a:rPr lang="en-US" sz="2000" dirty="0">
                <a:effectLst/>
                <a:latin typeface="Arial" panose="020B0604020202020204" pitchFamily="34" charset="0"/>
                <a:ea typeface="Calibri" panose="020F0502020204030204" pitchFamily="34" charset="0"/>
                <a:cs typeface="Arial" panose="020B0604020202020204" pitchFamily="34" charset="0"/>
              </a:rPr>
              <a:t>K,</a:t>
            </a:r>
          </a:p>
          <a:p>
            <a:r>
              <a:rPr lang="en-US" sz="2000" dirty="0">
                <a:effectLst/>
                <a:latin typeface="Arial" panose="020B0604020202020204" pitchFamily="34" charset="0"/>
                <a:ea typeface="Calibri" panose="020F0502020204030204" pitchFamily="34" charset="0"/>
                <a:cs typeface="Arial" panose="020B0604020202020204" pitchFamily="34" charset="0"/>
              </a:rPr>
              <a:t> which means only very small mass range of </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about 10</a:t>
            </a:r>
            <a:r>
              <a:rPr lang="en-US" sz="2000" baseline="30000" dirty="0">
                <a:effectLst/>
                <a:latin typeface="Arial" panose="020B0604020202020204" pitchFamily="34" charset="0"/>
                <a:ea typeface="Calibri" panose="020F0502020204030204" pitchFamily="34" charset="0"/>
                <a:cs typeface="Arial" panose="020B0604020202020204" pitchFamily="34" charset="0"/>
              </a:rPr>
              <a:t>-4</a:t>
            </a:r>
            <a:r>
              <a:rPr lang="en-US" sz="2000" dirty="0">
                <a:effectLst/>
                <a:latin typeface="Arial" panose="020B0604020202020204" pitchFamily="34" charset="0"/>
                <a:ea typeface="Calibri" panose="020F0502020204030204" pitchFamily="34" charset="0"/>
                <a:cs typeface="Arial" panose="020B0604020202020204" pitchFamily="34" charset="0"/>
              </a:rPr>
              <a:t> M</a:t>
            </a:r>
            <a:r>
              <a:rPr lang="en-US" sz="2000" baseline="-25000" dirty="0">
                <a:effectLst/>
                <a:latin typeface="Arial" panose="020B0604020202020204" pitchFamily="34" charset="0"/>
                <a:ea typeface="Calibri" panose="020F0502020204030204" pitchFamily="34" charset="0"/>
                <a:cs typeface="Arial" panose="020B0604020202020204" pitchFamily="34" charset="0"/>
              </a:rPr>
              <a:t>Ꙩ </a:t>
            </a:r>
            <a:r>
              <a:rPr lang="en-US" sz="2000" dirty="0">
                <a:effectLst/>
                <a:latin typeface="Arial" panose="020B0604020202020204" pitchFamily="34" charset="0"/>
                <a:ea typeface="Calibri" panose="020F0502020204030204" pitchFamily="34" charset="0"/>
                <a:cs typeface="Arial" panose="020B0604020202020204" pitchFamily="34" charset="0"/>
              </a:rPr>
              <a:t>is involved</a:t>
            </a: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EDE6ACB-181F-DDEB-E18E-E3CD4217D0E1}"/>
              </a:ext>
            </a:extLst>
          </p:cNvPr>
          <p:cNvSpPr txBox="1"/>
          <p:nvPr/>
        </p:nvSpPr>
        <p:spPr>
          <a:xfrm>
            <a:off x="306079" y="4921030"/>
            <a:ext cx="9077325" cy="1385700"/>
          </a:xfrm>
          <a:prstGeom prst="rect">
            <a:avLst/>
          </a:prstGeom>
          <a:noFill/>
          <a:ln>
            <a:solidFill>
              <a:srgbClr val="FF0000"/>
            </a:solidFill>
          </a:ln>
        </p:spPr>
        <p:txBody>
          <a:bodyPr wrap="square">
            <a:spAutoFit/>
          </a:bodyPr>
          <a:lstStyle/>
          <a:p>
            <a:pPr marL="0" marR="0">
              <a:lnSpc>
                <a:spcPct val="107000"/>
              </a:lnSpc>
              <a:spcBef>
                <a:spcPts val="0"/>
              </a:spcBef>
              <a:spcAft>
                <a:spcPts val="0"/>
              </a:spcAft>
            </a:pPr>
            <a:r>
              <a:rPr lang="en-US" sz="2000" baseline="30000" dirty="0">
                <a:latin typeface="Arial" panose="020B0604020202020204" pitchFamily="34" charset="0"/>
                <a:ea typeface="Calibri" panose="020F0502020204030204" pitchFamily="34" charset="0"/>
                <a:cs typeface="Arial" panose="020B0604020202020204" pitchFamily="34" charset="0"/>
              </a:rPr>
              <a:t>7</a:t>
            </a:r>
            <a:r>
              <a:rPr lang="en-US" sz="2000" dirty="0">
                <a:latin typeface="Arial" panose="020B0604020202020204" pitchFamily="34" charset="0"/>
                <a:ea typeface="Calibri" panose="020F0502020204030204" pitchFamily="34" charset="0"/>
                <a:cs typeface="Arial" panose="020B0604020202020204" pitchFamily="34" charset="0"/>
              </a:rPr>
              <a:t>Li</a:t>
            </a:r>
            <a:r>
              <a:rPr lang="en-US" sz="2000" dirty="0">
                <a:effectLst/>
                <a:latin typeface="Arial" panose="020B0604020202020204" pitchFamily="34" charset="0"/>
                <a:ea typeface="Calibri" panose="020F0502020204030204" pitchFamily="34" charset="0"/>
                <a:cs typeface="Arial" panose="020B0604020202020204" pitchFamily="34" charset="0"/>
              </a:rPr>
              <a:t> production, and the prevention of forming carbon stars (e.g. [7]), since carbon is processed to nitrogen by the fully operating CNO cycle. </a:t>
            </a:r>
          </a:p>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Thus, understanding the nature of the HBB helps  to constrain the mass range of carbon stars. </a:t>
            </a: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Again, link to observation</a:t>
            </a:r>
          </a:p>
        </p:txBody>
      </p:sp>
      <p:sp>
        <p:nvSpPr>
          <p:cNvPr id="7" name="TextBox 6">
            <a:extLst>
              <a:ext uri="{FF2B5EF4-FFF2-40B4-BE49-F238E27FC236}">
                <a16:creationId xmlns:a16="http://schemas.microsoft.com/office/drawing/2014/main" id="{7836CD9E-54A8-6E3E-18AE-586F055C3675}"/>
              </a:ext>
            </a:extLst>
          </p:cNvPr>
          <p:cNvSpPr txBox="1"/>
          <p:nvPr/>
        </p:nvSpPr>
        <p:spPr>
          <a:xfrm>
            <a:off x="385544" y="1046380"/>
            <a:ext cx="8318314" cy="707886"/>
          </a:xfrm>
          <a:prstGeom prst="rect">
            <a:avLst/>
          </a:prstGeom>
          <a:noFill/>
          <a:ln>
            <a:solidFill>
              <a:srgbClr val="FF0000"/>
            </a:solidFill>
          </a:ln>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The HBB is a delicate process: it is convective envelope burning at top of hydrogen-burning shell  </a:t>
            </a:r>
            <a:endParaRPr lang="en-US" sz="2000" dirty="0"/>
          </a:p>
        </p:txBody>
      </p:sp>
      <p:sp>
        <p:nvSpPr>
          <p:cNvPr id="6" name="TextBox 5">
            <a:extLst>
              <a:ext uri="{FF2B5EF4-FFF2-40B4-BE49-F238E27FC236}">
                <a16:creationId xmlns:a16="http://schemas.microsoft.com/office/drawing/2014/main" id="{FC189D61-8169-4461-FA1E-1AB570923975}"/>
              </a:ext>
            </a:extLst>
          </p:cNvPr>
          <p:cNvSpPr txBox="1"/>
          <p:nvPr/>
        </p:nvSpPr>
        <p:spPr>
          <a:xfrm>
            <a:off x="332390" y="1792937"/>
            <a:ext cx="8318314" cy="1015663"/>
          </a:xfrm>
          <a:prstGeom prst="rect">
            <a:avLst/>
          </a:prstGeom>
          <a:noFill/>
          <a:ln>
            <a:solidFill>
              <a:srgbClr val="FF0000"/>
            </a:solidFill>
          </a:ln>
        </p:spPr>
        <p:txBody>
          <a:bodyPr wrap="square" rtlCol="0">
            <a:spAutoFit/>
          </a:bodyPr>
          <a:lstStyle/>
          <a:p>
            <a:r>
              <a:rPr lang="en-US" sz="2000" dirty="0">
                <a:solidFill>
                  <a:srgbClr val="FF0000"/>
                </a:solidFill>
                <a:latin typeface="Arial" panose="020B0604020202020204" pitchFamily="34" charset="0"/>
                <a:cs typeface="Arial" panose="020B0604020202020204" pitchFamily="34" charset="0"/>
              </a:rPr>
              <a:t>b. </a:t>
            </a:r>
            <a:r>
              <a:rPr lang="en-US" sz="2000" dirty="0">
                <a:latin typeface="Arial" panose="020B0604020202020204" pitchFamily="34" charset="0"/>
                <a:cs typeface="Arial" panose="020B0604020202020204" pitchFamily="34" charset="0"/>
              </a:rPr>
              <a:t>HBB </a:t>
            </a:r>
            <a:r>
              <a:rPr lang="en-US" sz="2000" b="1" dirty="0">
                <a:effectLst/>
                <a:latin typeface="Arial" panose="020B0604020202020204" pitchFamily="34" charset="0"/>
                <a:ea typeface="Calibri" panose="020F0502020204030204" pitchFamily="34" charset="0"/>
                <a:cs typeface="Arial" panose="020B0604020202020204" pitchFamily="34" charset="0"/>
              </a:rPr>
              <a:t>dependent on the initial metallicity. </a:t>
            </a:r>
          </a:p>
          <a:p>
            <a:r>
              <a:rPr lang="en-US" sz="2000" b="1" dirty="0">
                <a:effectLst/>
                <a:latin typeface="Arial" panose="020B0604020202020204" pitchFamily="34" charset="0"/>
                <a:ea typeface="Calibri" panose="020F0502020204030204" pitchFamily="34" charset="0"/>
                <a:cs typeface="Arial" panose="020B0604020202020204" pitchFamily="34" charset="0"/>
              </a:rPr>
              <a:t>Very sensitive to mass loss</a:t>
            </a:r>
            <a:r>
              <a:rPr lang="en-US" sz="2000" dirty="0">
                <a:latin typeface="Arial" panose="020B0604020202020204" pitchFamily="34" charset="0"/>
                <a:cs typeface="Arial" panose="020B0604020202020204" pitchFamily="34" charset="0"/>
              </a:rPr>
              <a:t> during pulsations, </a:t>
            </a:r>
          </a:p>
          <a:p>
            <a:r>
              <a:rPr lang="en-US" sz="2000" dirty="0">
                <a:latin typeface="Arial" panose="020B0604020202020204" pitchFamily="34" charset="0"/>
                <a:cs typeface="Arial" panose="020B0604020202020204" pitchFamily="34" charset="0"/>
              </a:rPr>
              <a:t>decreasing envelope mass shuts off the process</a:t>
            </a:r>
          </a:p>
        </p:txBody>
      </p:sp>
      <p:sp>
        <p:nvSpPr>
          <p:cNvPr id="10" name="TextBox 9">
            <a:extLst>
              <a:ext uri="{FF2B5EF4-FFF2-40B4-BE49-F238E27FC236}">
                <a16:creationId xmlns:a16="http://schemas.microsoft.com/office/drawing/2014/main" id="{373EAC17-1521-1F15-F48E-7E3EAFF60F73}"/>
              </a:ext>
            </a:extLst>
          </p:cNvPr>
          <p:cNvSpPr txBox="1"/>
          <p:nvPr/>
        </p:nvSpPr>
        <p:spPr>
          <a:xfrm>
            <a:off x="302983" y="3622244"/>
            <a:ext cx="8373148" cy="707886"/>
          </a:xfrm>
          <a:prstGeom prst="rect">
            <a:avLst/>
          </a:prstGeom>
          <a:noFill/>
          <a:ln>
            <a:solidFill>
              <a:srgbClr val="FF0000"/>
            </a:solidFill>
          </a:ln>
        </p:spPr>
        <p:txBody>
          <a:bodyPr wrap="square">
            <a:spAutoFit/>
          </a:bodyPr>
          <a:lstStyle/>
          <a:p>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a:t>
            </a:r>
            <a:r>
              <a:rPr lang="en-US" sz="2000" b="1" dirty="0">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difficult to describe, requires time-dependent mixing coupled to</a:t>
            </a:r>
          </a:p>
          <a:p>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nuclear reactions</a:t>
            </a:r>
            <a:endParaRPr lang="en-US" sz="2000" dirty="0">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216761B-DDBC-F335-B8A2-71ECBF05CD8C}"/>
              </a:ext>
            </a:extLst>
          </p:cNvPr>
          <p:cNvSpPr txBox="1"/>
          <p:nvPr/>
        </p:nvSpPr>
        <p:spPr>
          <a:xfrm>
            <a:off x="301923" y="4407274"/>
            <a:ext cx="1465466" cy="400110"/>
          </a:xfrm>
          <a:prstGeom prst="rect">
            <a:avLst/>
          </a:prstGeom>
          <a:solidFill>
            <a:srgbClr val="FFFF00"/>
          </a:solidFill>
          <a:ln>
            <a:solidFill>
              <a:srgbClr val="FF0000"/>
            </a:solidFill>
          </a:ln>
        </p:spPr>
        <p:txBody>
          <a:bodyPr wrap="none" rtlCol="0">
            <a:spAutoFit/>
          </a:bodyPr>
          <a:lstStyle/>
          <a:p>
            <a:pPr algn="l"/>
            <a:r>
              <a:rPr lang="en-US" sz="2000" dirty="0">
                <a:latin typeface="Arial" panose="020B0604020202020204" pitchFamily="34" charset="0"/>
                <a:cs typeface="Arial" panose="020B0604020202020204" pitchFamily="34" charset="0"/>
              </a:rPr>
              <a:t>Importance</a:t>
            </a:r>
          </a:p>
        </p:txBody>
      </p:sp>
    </p:spTree>
    <p:extLst>
      <p:ext uri="{BB962C8B-B14F-4D97-AF65-F5344CB8AC3E}">
        <p14:creationId xmlns:p14="http://schemas.microsoft.com/office/powerpoint/2010/main" val="194240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animBg="1"/>
      <p:bldP spid="6" grpId="0" animBg="1"/>
      <p:bldP spid="10"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8930D-E33F-7AE4-146A-BDE1EC4D59ED}"/>
              </a:ext>
            </a:extLst>
          </p:cNvPr>
          <p:cNvSpPr>
            <a:spLocks noGrp="1"/>
          </p:cNvSpPr>
          <p:nvPr>
            <p:ph type="sldNum" sz="quarter" idx="12"/>
          </p:nvPr>
        </p:nvSpPr>
        <p:spPr/>
        <p:txBody>
          <a:bodyPr/>
          <a:lstStyle/>
          <a:p>
            <a:fld id="{FC7140BB-DF60-4BD8-A834-DCE13D99C1B1}" type="slidenum">
              <a:rPr lang="en-US" smtClean="0"/>
              <a:t>16</a:t>
            </a:fld>
            <a:endParaRPr lang="en-US" dirty="0"/>
          </a:p>
        </p:txBody>
      </p:sp>
      <p:sp>
        <p:nvSpPr>
          <p:cNvPr id="4" name="TextBox 3">
            <a:extLst>
              <a:ext uri="{FF2B5EF4-FFF2-40B4-BE49-F238E27FC236}">
                <a16:creationId xmlns:a16="http://schemas.microsoft.com/office/drawing/2014/main" id="{7BA341B3-B3AA-59BF-E8E3-4622171C7C6E}"/>
              </a:ext>
            </a:extLst>
          </p:cNvPr>
          <p:cNvSpPr txBox="1"/>
          <p:nvPr/>
        </p:nvSpPr>
        <p:spPr>
          <a:xfrm>
            <a:off x="371476" y="76200"/>
            <a:ext cx="5442470" cy="369332"/>
          </a:xfrm>
          <a:prstGeom prst="rect">
            <a:avLst/>
          </a:prstGeom>
          <a:solidFill>
            <a:srgbClr val="FFFF00"/>
          </a:solidFill>
        </p:spPr>
        <p:txBody>
          <a:bodyPr wrap="square" rtlCol="0">
            <a:spAutoFit/>
          </a:bodyPr>
          <a:lstStyle/>
          <a:p>
            <a:pPr algn="l"/>
            <a:r>
              <a:rPr lang="en-US" b="1" dirty="0">
                <a:latin typeface="Arial" panose="020B0604020202020204" pitchFamily="34" charset="0"/>
                <a:cs typeface="Arial" panose="020B0604020202020204" pitchFamily="34" charset="0"/>
              </a:rPr>
              <a:t>Lithium and Astrophysical connection</a:t>
            </a:r>
          </a:p>
        </p:txBody>
      </p:sp>
      <p:sp>
        <p:nvSpPr>
          <p:cNvPr id="3" name="TextBox 2">
            <a:extLst>
              <a:ext uri="{FF2B5EF4-FFF2-40B4-BE49-F238E27FC236}">
                <a16:creationId xmlns:a16="http://schemas.microsoft.com/office/drawing/2014/main" id="{0F606615-9CE2-16B7-563F-9D7836D635C2}"/>
              </a:ext>
            </a:extLst>
          </p:cNvPr>
          <p:cNvSpPr txBox="1"/>
          <p:nvPr/>
        </p:nvSpPr>
        <p:spPr>
          <a:xfrm>
            <a:off x="371476" y="1414515"/>
            <a:ext cx="1737976" cy="400110"/>
          </a:xfrm>
          <a:prstGeom prst="rect">
            <a:avLst/>
          </a:prstGeom>
          <a:solidFill>
            <a:srgbClr val="FFFF00"/>
          </a:solidFill>
          <a:ln>
            <a:solidFill>
              <a:srgbClr val="0070C0"/>
            </a:solidFill>
          </a:ln>
        </p:spPr>
        <p:txBody>
          <a:bodyPr wrap="none" rtlCol="0">
            <a:spAutoFit/>
          </a:bodyPr>
          <a:lstStyle/>
          <a:p>
            <a:pPr algn="l"/>
            <a:r>
              <a:rPr lang="en-US" sz="2000" dirty="0">
                <a:latin typeface="Arial" panose="020B0604020202020204" pitchFamily="34" charset="0"/>
                <a:cs typeface="Arial" panose="020B0604020202020204" pitchFamily="34" charset="0"/>
              </a:rPr>
              <a:t>The scenario </a:t>
            </a:r>
          </a:p>
        </p:txBody>
      </p:sp>
      <p:sp>
        <p:nvSpPr>
          <p:cNvPr id="5" name="TextBox 4">
            <a:extLst>
              <a:ext uri="{FF2B5EF4-FFF2-40B4-BE49-F238E27FC236}">
                <a16:creationId xmlns:a16="http://schemas.microsoft.com/office/drawing/2014/main" id="{DCD71501-6EE0-9F1C-4F25-AD39923F0C1A}"/>
              </a:ext>
            </a:extLst>
          </p:cNvPr>
          <p:cNvSpPr txBox="1"/>
          <p:nvPr/>
        </p:nvSpPr>
        <p:spPr>
          <a:xfrm>
            <a:off x="357828" y="1932815"/>
            <a:ext cx="10797535" cy="1631216"/>
          </a:xfrm>
          <a:prstGeom prst="rect">
            <a:avLst/>
          </a:prstGeom>
          <a:noFill/>
          <a:ln>
            <a:solidFill>
              <a:srgbClr val="0070C0"/>
            </a:solidFill>
          </a:ln>
        </p:spPr>
        <p:txBody>
          <a:bodyPr wrap="square" rtlCol="0">
            <a:spAutoFit/>
          </a:bodyPr>
          <a:lstStyle/>
          <a:p>
            <a:pPr algn="l"/>
            <a:r>
              <a:rPr lang="en-US" sz="2000" dirty="0">
                <a:latin typeface="Arial" panose="020B0604020202020204" pitchFamily="34" charset="0"/>
                <a:cs typeface="Arial" panose="020B0604020202020204" pitchFamily="34" charset="0"/>
              </a:rPr>
              <a:t>Early  works  [12 ,13] have shown that </a:t>
            </a:r>
            <a:r>
              <a:rPr lang="en-US" sz="2000" baseline="30000" dirty="0">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He builds up to large abundance</a:t>
            </a:r>
          </a:p>
          <a:p>
            <a:pPr algn="l"/>
            <a:r>
              <a:rPr lang="en-US" sz="2000" dirty="0">
                <a:latin typeface="Arial" panose="020B0604020202020204" pitchFamily="34" charset="0"/>
                <a:cs typeface="Arial" panose="020B0604020202020204" pitchFamily="34" charset="0"/>
              </a:rPr>
              <a:t> beyond the hydrogen burning shell.</a:t>
            </a:r>
          </a:p>
          <a:p>
            <a:pPr algn="l"/>
            <a:r>
              <a:rPr lang="en-US" sz="2000" dirty="0">
                <a:latin typeface="Arial" panose="020B0604020202020204" pitchFamily="34" charset="0"/>
                <a:cs typeface="Arial" panose="020B0604020202020204" pitchFamily="34" charset="0"/>
              </a:rPr>
              <a:t>If the H-envelope is mixed down to 10</a:t>
            </a:r>
            <a:r>
              <a:rPr lang="en-US" sz="2000" baseline="30000" dirty="0">
                <a:latin typeface="Arial" panose="020B0604020202020204" pitchFamily="34" charset="0"/>
                <a:cs typeface="Arial" panose="020B0604020202020204" pitchFamily="34" charset="0"/>
              </a:rPr>
              <a:t>8 </a:t>
            </a:r>
            <a:r>
              <a:rPr lang="en-US" sz="2000" dirty="0">
                <a:latin typeface="Arial" panose="020B0604020202020204" pitchFamily="34" charset="0"/>
                <a:cs typeface="Arial" panose="020B0604020202020204" pitchFamily="34" charset="0"/>
              </a:rPr>
              <a:t>K </a:t>
            </a:r>
            <a:r>
              <a:rPr lang="en-US" sz="2000" b="1" dirty="0">
                <a:latin typeface="Arial" panose="020B0604020202020204" pitchFamily="34" charset="0"/>
                <a:cs typeface="Arial" panose="020B0604020202020204" pitchFamily="34" charset="0"/>
              </a:rPr>
              <a:t>with local mixing time of few hours</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 the lifetime of </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3</a:t>
            </a:r>
            <a:r>
              <a:rPr lang="en-US" sz="2000" b="1" dirty="0">
                <a:effectLst/>
                <a:latin typeface="Arial" panose="020B0604020202020204" pitchFamily="34" charset="0"/>
                <a:ea typeface="Calibri" panose="020F0502020204030204" pitchFamily="34" charset="0"/>
                <a:cs typeface="Arial" panose="020B0604020202020204" pitchFamily="34" charset="0"/>
              </a:rPr>
              <a:t>He (α, γ)</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 7</a:t>
            </a:r>
            <a:r>
              <a:rPr lang="en-US" sz="2000" b="1" dirty="0">
                <a:effectLst/>
                <a:latin typeface="Arial" panose="020B0604020202020204" pitchFamily="34" charset="0"/>
                <a:ea typeface="Calibri" panose="020F0502020204030204" pitchFamily="34" charset="0"/>
                <a:cs typeface="Arial" panose="020B0604020202020204" pitchFamily="34" charset="0"/>
              </a:rPr>
              <a:t>Be is  also few hours near 8x10</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7</a:t>
            </a:r>
            <a:r>
              <a:rPr lang="en-US" sz="2000" b="1" dirty="0">
                <a:effectLst/>
                <a:latin typeface="Arial" panose="020B0604020202020204" pitchFamily="34" charset="0"/>
                <a:ea typeface="Calibri" panose="020F0502020204030204" pitchFamily="34" charset="0"/>
                <a:cs typeface="Arial" panose="020B0604020202020204" pitchFamily="34" charset="0"/>
              </a:rPr>
              <a:t> K</a:t>
            </a:r>
            <a:r>
              <a:rPr lang="en-US" sz="2000" dirty="0">
                <a:effectLst/>
                <a:latin typeface="Arial" panose="020B0604020202020204" pitchFamily="34" charset="0"/>
                <a:ea typeface="Calibri" panose="020F0502020204030204" pitchFamily="34" charset="0"/>
                <a:cs typeface="Arial" panose="020B0604020202020204" pitchFamily="34" charset="0"/>
              </a:rPr>
              <a:t>, then </a:t>
            </a:r>
            <a:r>
              <a:rPr lang="en-US" sz="2000" baseline="30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He will be converted to </a:t>
            </a:r>
            <a:r>
              <a:rPr lang="en-US" sz="2000" baseline="30000" dirty="0">
                <a:effectLst/>
                <a:latin typeface="Arial" panose="020B0604020202020204" pitchFamily="34" charset="0"/>
                <a:ea typeface="Calibri" panose="020F0502020204030204" pitchFamily="34" charset="0"/>
                <a:cs typeface="Arial" panose="020B0604020202020204" pitchFamily="34" charset="0"/>
              </a:rPr>
              <a:t>7</a:t>
            </a:r>
            <a:r>
              <a:rPr lang="en-US" sz="2000" dirty="0">
                <a:effectLst/>
                <a:latin typeface="Arial" panose="020B0604020202020204" pitchFamily="34" charset="0"/>
                <a:ea typeface="Calibri" panose="020F0502020204030204" pitchFamily="34" charset="0"/>
                <a:cs typeface="Arial" panose="020B0604020202020204" pitchFamily="34" charset="0"/>
              </a:rPr>
              <a:t>Be. Most of it will mixed to cooler regions to undergoes electron capture to form </a:t>
            </a:r>
            <a:r>
              <a:rPr lang="en-US" sz="2000" baseline="30000" dirty="0">
                <a:effectLst/>
                <a:latin typeface="Arial" panose="020B0604020202020204" pitchFamily="34" charset="0"/>
                <a:ea typeface="Calibri" panose="020F0502020204030204" pitchFamily="34" charset="0"/>
                <a:cs typeface="Arial" panose="020B0604020202020204" pitchFamily="34" charset="0"/>
              </a:rPr>
              <a:t>7</a:t>
            </a:r>
            <a:r>
              <a:rPr lang="en-US" sz="2000" dirty="0">
                <a:effectLst/>
                <a:latin typeface="Arial" panose="020B0604020202020204" pitchFamily="34" charset="0"/>
                <a:ea typeface="Calibri" panose="020F0502020204030204" pitchFamily="34" charset="0"/>
                <a:cs typeface="Arial" panose="020B0604020202020204" pitchFamily="34" charset="0"/>
              </a:rPr>
              <a:t>Li. </a:t>
            </a: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1AFB7C3-C4BB-ADA8-EB21-9820623F8C82}"/>
              </a:ext>
            </a:extLst>
          </p:cNvPr>
          <p:cNvSpPr txBox="1"/>
          <p:nvPr/>
        </p:nvSpPr>
        <p:spPr>
          <a:xfrm>
            <a:off x="358248" y="603077"/>
            <a:ext cx="9672856" cy="663580"/>
          </a:xfrm>
          <a:prstGeom prst="rect">
            <a:avLst/>
          </a:prstGeom>
          <a:noFill/>
          <a:ln>
            <a:solidFill>
              <a:srgbClr val="0070C0"/>
            </a:solidFill>
          </a:ln>
        </p:spPr>
        <p:txBody>
          <a:bodyPr wrap="square">
            <a:spAutoFit/>
          </a:bodyPr>
          <a:lstStyle/>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The Lithium production is a challenging process in the universe:</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its .production is tightly linked to the abundance of </a:t>
            </a:r>
            <a:r>
              <a:rPr lang="en-US" sz="1800" baseline="30000" dirty="0">
                <a:effectLst/>
                <a:latin typeface="Arial" panose="020B0604020202020204" pitchFamily="34" charset="0"/>
                <a:ea typeface="Calibri" panose="020F0502020204030204" pitchFamily="34" charset="0"/>
                <a:cs typeface="Arial" panose="020B0604020202020204" pitchFamily="34" charset="0"/>
              </a:rPr>
              <a:t>7</a:t>
            </a:r>
            <a:r>
              <a:rPr lang="en-US" sz="1800" dirty="0">
                <a:effectLst/>
                <a:latin typeface="Arial" panose="020B0604020202020204" pitchFamily="34" charset="0"/>
                <a:ea typeface="Calibri" panose="020F0502020204030204" pitchFamily="34" charset="0"/>
                <a:cs typeface="Arial" panose="020B0604020202020204" pitchFamily="34" charset="0"/>
              </a:rPr>
              <a:t>Be </a:t>
            </a:r>
          </a:p>
        </p:txBody>
      </p:sp>
      <p:sp>
        <p:nvSpPr>
          <p:cNvPr id="12" name="TextBox 11">
            <a:extLst>
              <a:ext uri="{FF2B5EF4-FFF2-40B4-BE49-F238E27FC236}">
                <a16:creationId xmlns:a16="http://schemas.microsoft.com/office/drawing/2014/main" id="{E318BFD8-F9B9-447A-55EF-7D4139E7437D}"/>
              </a:ext>
            </a:extLst>
          </p:cNvPr>
          <p:cNvSpPr txBox="1"/>
          <p:nvPr/>
        </p:nvSpPr>
        <p:spPr>
          <a:xfrm>
            <a:off x="388144" y="3811498"/>
            <a:ext cx="1229824" cy="400110"/>
          </a:xfrm>
          <a:prstGeom prst="rect">
            <a:avLst/>
          </a:prstGeom>
          <a:solidFill>
            <a:srgbClr val="FFFF00"/>
          </a:solidFill>
          <a:ln>
            <a:solidFill>
              <a:srgbClr val="000000"/>
            </a:solidFill>
          </a:ln>
        </p:spPr>
        <p:txBody>
          <a:bodyPr wrap="none" rtlCol="0">
            <a:spAutoFit/>
          </a:bodyPr>
          <a:lstStyle/>
          <a:p>
            <a:pPr algn="l"/>
            <a:r>
              <a:rPr lang="en-US" dirty="0">
                <a:latin typeface="Arial" panose="020B0604020202020204" pitchFamily="34" charset="0"/>
                <a:cs typeface="Arial" panose="020B0604020202020204" pitchFamily="34" charset="0"/>
              </a:rPr>
              <a:t>Important</a:t>
            </a:r>
            <a:r>
              <a:rPr lang="en-US" sz="2000" dirty="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CE2A1F1-DE54-87FF-9011-781DA2F228C5}"/>
              </a:ext>
            </a:extLst>
          </p:cNvPr>
          <p:cNvSpPr txBox="1"/>
          <p:nvPr/>
        </p:nvSpPr>
        <p:spPr>
          <a:xfrm>
            <a:off x="303659" y="4218495"/>
            <a:ext cx="9372604" cy="1508105"/>
          </a:xfrm>
          <a:prstGeom prst="rect">
            <a:avLst/>
          </a:prstGeom>
          <a:noFill/>
          <a:ln>
            <a:solidFill>
              <a:srgbClr val="0070C0"/>
            </a:solidFill>
          </a:ln>
        </p:spPr>
        <p:txBody>
          <a:bodyPr wrap="square">
            <a:spAutoFit/>
          </a:bodyPr>
          <a:lstStyle/>
          <a:p>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Most of the Lithium is of </a:t>
            </a:r>
            <a:r>
              <a:rPr lang="en-US"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cosmological</a:t>
            </a:r>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origin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as a result of the big bang nucleosynthesis (BBN). Recent work [8] focused on the so </a:t>
            </a:r>
            <a:r>
              <a:rPr lang="en-US" sz="18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calle</a:t>
            </a:r>
            <a:endParaRPr lang="en-US" dirty="0">
              <a:latin typeface="Arial" panose="020B0604020202020204" pitchFamily="34" charset="0"/>
              <a:ea typeface="Calibri" panose="020F0502020204030204" pitchFamily="34" charset="0"/>
              <a:cs typeface="Arial" panose="020B0604020202020204" pitchFamily="34" charset="0"/>
            </a:endParaRPr>
          </a:p>
          <a:p>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cosmological lithium problem</a:t>
            </a:r>
            <a:r>
              <a:rPr lang="en-US" sz="1800" dirty="0">
                <a:effectLst/>
                <a:latin typeface="Arial" panose="020B0604020202020204" pitchFamily="34" charset="0"/>
                <a:ea typeface="Calibri" panose="020F0502020204030204" pitchFamily="34" charset="0"/>
                <a:cs typeface="Arial" panose="020B0604020202020204" pitchFamily="34" charset="0"/>
              </a:rPr>
              <a:t>” (the predicted primordial lithium abundance by the standard assumption is higher by at least a factor of three compared with </a:t>
            </a:r>
            <a:r>
              <a:rPr lang="en-US" sz="1800" dirty="0">
                <a:solidFill>
                  <a:srgbClr val="000000"/>
                </a:solidFill>
                <a:effectLst/>
                <a:latin typeface="Arial" panose="020B0604020202020204" pitchFamily="34" charset="0"/>
                <a:ea typeface="Cambria" panose="02040503050406030204" pitchFamily="18" charset="0"/>
                <a:cs typeface="Arial" panose="020B0604020202020204" pitchFamily="34" charset="0"/>
              </a:rPr>
              <a:t>what is observed in metal-poor halo stars</a:t>
            </a: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dirty="0"/>
          </a:p>
        </p:txBody>
      </p:sp>
    </p:spTree>
    <p:extLst>
      <p:ext uri="{BB962C8B-B14F-4D97-AF65-F5344CB8AC3E}">
        <p14:creationId xmlns:p14="http://schemas.microsoft.com/office/powerpoint/2010/main" val="131190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1" grpId="0" animBg="1"/>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664F7E8-5B74-E41C-773D-7482E2F8238D}"/>
              </a:ext>
            </a:extLst>
          </p:cNvPr>
          <p:cNvSpPr>
            <a:spLocks noGrp="1"/>
          </p:cNvSpPr>
          <p:nvPr>
            <p:ph type="sldNum" sz="quarter" idx="12"/>
          </p:nvPr>
        </p:nvSpPr>
        <p:spPr/>
        <p:txBody>
          <a:bodyPr/>
          <a:lstStyle/>
          <a:p>
            <a:fld id="{FC7140BB-DF60-4BD8-A834-DCE13D99C1B1}" type="slidenum">
              <a:rPr lang="en-US" smtClean="0"/>
              <a:t>17</a:t>
            </a:fld>
            <a:endParaRPr lang="en-US" dirty="0"/>
          </a:p>
        </p:txBody>
      </p:sp>
      <p:sp>
        <p:nvSpPr>
          <p:cNvPr id="4" name="TextBox 3">
            <a:extLst>
              <a:ext uri="{FF2B5EF4-FFF2-40B4-BE49-F238E27FC236}">
                <a16:creationId xmlns:a16="http://schemas.microsoft.com/office/drawing/2014/main" id="{7F90E073-CDC7-A058-845C-C246F5B63D75}"/>
              </a:ext>
            </a:extLst>
          </p:cNvPr>
          <p:cNvSpPr txBox="1"/>
          <p:nvPr/>
        </p:nvSpPr>
        <p:spPr>
          <a:xfrm>
            <a:off x="127594" y="3959835"/>
            <a:ext cx="10613194" cy="2044342"/>
          </a:xfrm>
          <a:prstGeom prst="rect">
            <a:avLst/>
          </a:prstGeom>
          <a:noFill/>
          <a:ln>
            <a:solidFill>
              <a:srgbClr val="000000"/>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P</a:t>
            </a:r>
            <a:r>
              <a:rPr lang="en-US" sz="2000" dirty="0">
                <a:effectLst/>
                <a:latin typeface="Arial" panose="020B0604020202020204" pitchFamily="34" charset="0"/>
                <a:ea typeface="Calibri" panose="020F0502020204030204" pitchFamily="34" charset="0"/>
                <a:cs typeface="Arial" panose="020B0604020202020204" pitchFamily="34" charset="0"/>
              </a:rPr>
              <a:t>roton penetration is small but extended over a large fractional mass of the He-layers, </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the </a:t>
            </a:r>
            <a:r>
              <a:rPr lang="en-US" sz="2000" i="1" baseline="30000" dirty="0">
                <a:effectLst/>
                <a:latin typeface="Arial" panose="020B0604020202020204" pitchFamily="34" charset="0"/>
                <a:ea typeface="Calibri" panose="020F0502020204030204" pitchFamily="34" charset="0"/>
                <a:cs typeface="Arial" panose="020B0604020202020204" pitchFamily="34" charset="0"/>
              </a:rPr>
              <a:t>13</a:t>
            </a:r>
            <a:r>
              <a:rPr lang="en-US" sz="2000" i="1" dirty="0">
                <a:effectLst/>
                <a:latin typeface="Arial" panose="020B0604020202020204" pitchFamily="34" charset="0"/>
                <a:ea typeface="Calibri" panose="020F0502020204030204" pitchFamily="34" charset="0"/>
                <a:cs typeface="Arial" panose="020B0604020202020204" pitchFamily="34" charset="0"/>
              </a:rPr>
              <a:t>C-pocket </a:t>
            </a:r>
            <a:r>
              <a:rPr lang="en-US" sz="2000" dirty="0">
                <a:effectLst/>
                <a:latin typeface="Arial" panose="020B0604020202020204" pitchFamily="34" charset="0"/>
                <a:ea typeface="Calibri" panose="020F0502020204030204" pitchFamily="34" charset="0"/>
                <a:cs typeface="Arial" panose="020B0604020202020204" pitchFamily="34" charset="0"/>
              </a:rPr>
              <a:t>comprises about 10</a:t>
            </a:r>
            <a:r>
              <a:rPr lang="en-US" sz="2000" baseline="30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M</a:t>
            </a:r>
            <a:r>
              <a:rPr lang="en-US" sz="2000" baseline="-25000" dirty="0">
                <a:effectLst/>
                <a:latin typeface="Arial" panose="020B0604020202020204" pitchFamily="34" charset="0"/>
                <a:ea typeface="Calibri" panose="020F0502020204030204" pitchFamily="34" charset="0"/>
                <a:cs typeface="Arial" panose="020B0604020202020204" pitchFamily="34" charset="0"/>
              </a:rPr>
              <a:t>Ꙩ </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a:effectLst/>
                <a:latin typeface="Arial" panose="020B0604020202020204" pitchFamily="34" charset="0"/>
                <a:ea typeface="Calibri" panose="020F0502020204030204" pitchFamily="34" charset="0"/>
                <a:cs typeface="Arial" panose="020B0604020202020204" pitchFamily="34" charset="0"/>
              </a:rPr>
              <a:t>estimated on observational ground) has received a possible physical explanation. </a:t>
            </a:r>
          </a:p>
          <a:p>
            <a:pPr marL="0" marR="0">
              <a:lnSpc>
                <a:spcPct val="107000"/>
              </a:lnSpc>
              <a:spcBef>
                <a:spcPts val="0"/>
              </a:spcBef>
              <a:spcAft>
                <a:spcPts val="0"/>
              </a:spcAft>
            </a:pPr>
            <a:r>
              <a:rPr lang="en-US" sz="2000" b="1" dirty="0">
                <a:solidFill>
                  <a:srgbClr val="FF0000"/>
                </a:solidFill>
                <a:latin typeface="Arial" panose="020B0604020202020204" pitchFamily="34" charset="0"/>
                <a:ea typeface="Calibri" panose="020F0502020204030204" pitchFamily="34" charset="0"/>
                <a:cs typeface="Arial" panose="020B0604020202020204" pitchFamily="34" charset="0"/>
              </a:rPr>
              <a:t>Conclusion</a:t>
            </a:r>
            <a:endPar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The magnetic field plays a decisive role in determining the </a:t>
            </a:r>
          </a:p>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s-process nucleosynthesis during the thermal pulsation of the AGB stars. </a:t>
            </a:r>
          </a:p>
        </p:txBody>
      </p:sp>
      <p:sp>
        <p:nvSpPr>
          <p:cNvPr id="6" name="TextBox 5">
            <a:extLst>
              <a:ext uri="{FF2B5EF4-FFF2-40B4-BE49-F238E27FC236}">
                <a16:creationId xmlns:a16="http://schemas.microsoft.com/office/drawing/2014/main" id="{E2F02F1A-D60C-D414-A6D7-F42D855FA822}"/>
              </a:ext>
            </a:extLst>
          </p:cNvPr>
          <p:cNvSpPr txBox="1"/>
          <p:nvPr/>
        </p:nvSpPr>
        <p:spPr>
          <a:xfrm>
            <a:off x="1743740" y="52210"/>
            <a:ext cx="1816523" cy="461665"/>
          </a:xfrm>
          <a:prstGeom prst="rect">
            <a:avLst/>
          </a:prstGeom>
          <a:solidFill>
            <a:srgbClr val="FFFF00"/>
          </a:solidFill>
          <a:ln>
            <a:solidFill>
              <a:srgbClr val="0070C0"/>
            </a:solidFill>
          </a:ln>
        </p:spPr>
        <p:txBody>
          <a:bodyPr wrap="none" rtlCol="0">
            <a:spAutoFit/>
          </a:bodyPr>
          <a:lstStyle/>
          <a:p>
            <a:pPr algn="l"/>
            <a:r>
              <a:rPr lang="en-US" sz="2000" dirty="0">
                <a:latin typeface="Arial" panose="020B0604020202020204" pitchFamily="34" charset="0"/>
                <a:cs typeface="Arial" panose="020B0604020202020204" pitchFamily="34" charset="0"/>
              </a:rPr>
              <a:t>Last not </a:t>
            </a:r>
            <a:r>
              <a:rPr lang="en-US" sz="2400" dirty="0">
                <a:latin typeface="Arial" panose="020B0604020202020204" pitchFamily="34" charset="0"/>
                <a:cs typeface="Arial" panose="020B0604020202020204" pitchFamily="34" charset="0"/>
              </a:rPr>
              <a:t>least</a:t>
            </a:r>
          </a:p>
        </p:txBody>
      </p:sp>
      <p:sp>
        <p:nvSpPr>
          <p:cNvPr id="7" name="TextBox 6">
            <a:extLst>
              <a:ext uri="{FF2B5EF4-FFF2-40B4-BE49-F238E27FC236}">
                <a16:creationId xmlns:a16="http://schemas.microsoft.com/office/drawing/2014/main" id="{17BB24F5-BA30-FD2B-1FB8-A27FB2FD5150}"/>
              </a:ext>
            </a:extLst>
          </p:cNvPr>
          <p:cNvSpPr txBox="1"/>
          <p:nvPr/>
        </p:nvSpPr>
        <p:spPr>
          <a:xfrm>
            <a:off x="249062" y="600078"/>
            <a:ext cx="7763969" cy="400110"/>
          </a:xfrm>
          <a:prstGeom prst="rect">
            <a:avLst/>
          </a:prstGeom>
          <a:noFill/>
        </p:spPr>
        <p:txBody>
          <a:bodyPr wrap="square">
            <a:spAutoFit/>
          </a:bodyPr>
          <a:lstStyle/>
          <a:p>
            <a:r>
              <a:rPr lang="en-US" sz="2000" b="1" dirty="0">
                <a:effectLst/>
                <a:latin typeface="Arial" panose="020B0604020202020204" pitchFamily="34" charset="0"/>
                <a:ea typeface="Calibri" panose="020F0502020204030204" pitchFamily="34" charset="0"/>
                <a:cs typeface="Arial" panose="020B0604020202020204" pitchFamily="34" charset="0"/>
              </a:rPr>
              <a:t>2.4 New Insight to produce the </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13</a:t>
            </a:r>
            <a:r>
              <a:rPr lang="en-US" sz="2000" b="1" dirty="0">
                <a:effectLst/>
                <a:latin typeface="Arial" panose="020B0604020202020204" pitchFamily="34" charset="0"/>
                <a:ea typeface="Calibri" panose="020F0502020204030204" pitchFamily="34" charset="0"/>
                <a:cs typeface="Arial" panose="020B0604020202020204" pitchFamily="34" charset="0"/>
              </a:rPr>
              <a:t>C reservoir in AGB stars</a:t>
            </a:r>
            <a:endParaRPr lang="en-US" sz="2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B37AAD45-02A6-E2C3-26F6-A2660513BFAC}"/>
              </a:ext>
            </a:extLst>
          </p:cNvPr>
          <p:cNvSpPr txBox="1"/>
          <p:nvPr/>
        </p:nvSpPr>
        <p:spPr>
          <a:xfrm>
            <a:off x="170588" y="1147970"/>
            <a:ext cx="9031411" cy="707886"/>
          </a:xfrm>
          <a:prstGeom prst="rect">
            <a:avLst/>
          </a:prstGeom>
          <a:noFill/>
          <a:ln>
            <a:solidFill>
              <a:srgbClr val="000000"/>
            </a:solidFill>
          </a:ln>
        </p:spPr>
        <p:txBody>
          <a:bodyPr wrap="square">
            <a:spAutoFit/>
          </a:bodyPr>
          <a:lstStyle/>
          <a:p>
            <a:r>
              <a:rPr lang="en-US"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Due to the initiative of Maurizio Busso, </a:t>
            </a:r>
            <a:r>
              <a:rPr lang="en-US" sz="2000" dirty="0">
                <a:effectLst/>
                <a:latin typeface="Arial" panose="020B0604020202020204" pitchFamily="34" charset="0"/>
                <a:ea typeface="Calibri" panose="020F0502020204030204" pitchFamily="34" charset="0"/>
                <a:cs typeface="Arial" panose="020B0604020202020204" pitchFamily="34" charset="0"/>
              </a:rPr>
              <a:t>new aspect of the formation and distribution of the </a:t>
            </a:r>
            <a:r>
              <a:rPr lang="en-US" sz="2000" b="1" baseline="30000" dirty="0">
                <a:effectLst/>
                <a:latin typeface="Arial" panose="020B0604020202020204" pitchFamily="34" charset="0"/>
                <a:ea typeface="Calibri" panose="020F0502020204030204" pitchFamily="34" charset="0"/>
                <a:cs typeface="Arial" panose="020B0604020202020204" pitchFamily="34" charset="0"/>
              </a:rPr>
              <a:t>13</a:t>
            </a:r>
            <a:r>
              <a:rPr lang="en-US" sz="2000" b="1" dirty="0">
                <a:effectLst/>
                <a:latin typeface="Arial" panose="020B0604020202020204" pitchFamily="34" charset="0"/>
                <a:ea typeface="Calibri" panose="020F0502020204030204" pitchFamily="34" charset="0"/>
                <a:cs typeface="Arial" panose="020B0604020202020204" pitchFamily="34" charset="0"/>
              </a:rPr>
              <a:t>C pocket was introduced</a:t>
            </a:r>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4A46409-BADA-A3BA-C154-581CB3180688}"/>
              </a:ext>
            </a:extLst>
          </p:cNvPr>
          <p:cNvSpPr txBox="1"/>
          <p:nvPr/>
        </p:nvSpPr>
        <p:spPr>
          <a:xfrm>
            <a:off x="126238" y="1962342"/>
            <a:ext cx="10262194" cy="1385700"/>
          </a:xfrm>
          <a:prstGeom prst="rect">
            <a:avLst/>
          </a:prstGeom>
          <a:noFill/>
          <a:ln>
            <a:solidFill>
              <a:srgbClr val="000000"/>
            </a:solidFill>
          </a:ln>
        </p:spPr>
        <p:txBody>
          <a:bodyPr wrap="square">
            <a:spAutoFit/>
          </a:bodyPr>
          <a:lstStyle/>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The basic idea is: </a:t>
            </a:r>
            <a:r>
              <a:rPr lang="en-US" sz="2000" dirty="0">
                <a:effectLst/>
                <a:latin typeface="Arial" panose="020B0604020202020204" pitchFamily="34" charset="0"/>
                <a:ea typeface="Calibri" panose="020F0502020204030204" pitchFamily="34" charset="0"/>
                <a:cs typeface="Arial" panose="020B0604020202020204" pitchFamily="34" charset="0"/>
              </a:rPr>
              <a:t>formation of the </a:t>
            </a:r>
            <a:r>
              <a:rPr lang="en-US" sz="2000" baseline="30000" dirty="0">
                <a:effectLst/>
                <a:latin typeface="Arial" panose="020B0604020202020204" pitchFamily="34" charset="0"/>
                <a:ea typeface="Calibri" panose="020F0502020204030204" pitchFamily="34" charset="0"/>
                <a:cs typeface="Arial" panose="020B0604020202020204" pitchFamily="34" charset="0"/>
              </a:rPr>
              <a:t>13</a:t>
            </a:r>
            <a:r>
              <a:rPr lang="en-US" sz="2000" dirty="0">
                <a:effectLst/>
                <a:latin typeface="Arial" panose="020B0604020202020204" pitchFamily="34" charset="0"/>
                <a:ea typeface="Calibri" panose="020F0502020204030204" pitchFamily="34" charset="0"/>
                <a:cs typeface="Arial" panose="020B0604020202020204" pitchFamily="34" charset="0"/>
              </a:rPr>
              <a:t>C- reservoir is triggered by a circulation started by magnetic buoyancy which promotes the down flows of envelope material for mass conservation during the occurrence of the third dredge up episodes. Details of this approach is found in the works [9, 10]. </a:t>
            </a:r>
            <a:r>
              <a:rPr lang="en-US" sz="2000" b="1" dirty="0">
                <a:effectLst/>
                <a:latin typeface="Arial" panose="020B0604020202020204" pitchFamily="34" charset="0"/>
                <a:ea typeface="Calibri" panose="020F050202020403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C314475F-00F7-0B5E-8A75-00ACECDBC342}"/>
              </a:ext>
            </a:extLst>
          </p:cNvPr>
          <p:cNvSpPr txBox="1"/>
          <p:nvPr/>
        </p:nvSpPr>
        <p:spPr>
          <a:xfrm>
            <a:off x="302938" y="3361840"/>
            <a:ext cx="1667444" cy="400110"/>
          </a:xfrm>
          <a:prstGeom prst="rect">
            <a:avLst/>
          </a:prstGeom>
          <a:solidFill>
            <a:srgbClr val="FFFF00"/>
          </a:solidFill>
        </p:spPr>
        <p:txBody>
          <a:bodyPr wrap="none" rtlCol="0">
            <a:spAutoFit/>
          </a:bodyPr>
          <a:lstStyle/>
          <a:p>
            <a:pPr algn="l"/>
            <a:r>
              <a:rPr lang="en-US" sz="2000" dirty="0">
                <a:latin typeface="Arial" panose="020B0604020202020204" pitchFamily="34" charset="0"/>
                <a:cs typeface="Arial" panose="020B0604020202020204" pitchFamily="34" charset="0"/>
              </a:rPr>
              <a:t>Main Results</a:t>
            </a:r>
          </a:p>
        </p:txBody>
      </p:sp>
    </p:spTree>
    <p:extLst>
      <p:ext uri="{BB962C8B-B14F-4D97-AF65-F5344CB8AC3E}">
        <p14:creationId xmlns:p14="http://schemas.microsoft.com/office/powerpoint/2010/main" val="388207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5EDC6707-5D84-1703-BEB0-48A3A8253BFA}"/>
              </a:ext>
            </a:extLst>
          </p:cNvPr>
          <p:cNvGrpSpPr/>
          <p:nvPr/>
        </p:nvGrpSpPr>
        <p:grpSpPr>
          <a:xfrm>
            <a:off x="3763214" y="244407"/>
            <a:ext cx="6292936" cy="4267029"/>
            <a:chOff x="2548732" y="1180021"/>
            <a:chExt cx="6292936" cy="4184143"/>
          </a:xfrm>
        </p:grpSpPr>
        <p:grpSp>
          <p:nvGrpSpPr>
            <p:cNvPr id="18" name="Group 17">
              <a:extLst>
                <a:ext uri="{FF2B5EF4-FFF2-40B4-BE49-F238E27FC236}">
                  <a16:creationId xmlns:a16="http://schemas.microsoft.com/office/drawing/2014/main" id="{4C25BBE9-C8D6-B462-17D8-CE90EE17C58E}"/>
                </a:ext>
              </a:extLst>
            </p:cNvPr>
            <p:cNvGrpSpPr/>
            <p:nvPr/>
          </p:nvGrpSpPr>
          <p:grpSpPr>
            <a:xfrm>
              <a:off x="2548732" y="1538289"/>
              <a:ext cx="5948362" cy="3825875"/>
              <a:chOff x="2548732" y="1538289"/>
              <a:chExt cx="5948362" cy="3825875"/>
            </a:xfrm>
          </p:grpSpPr>
          <p:pic>
            <p:nvPicPr>
              <p:cNvPr id="86018" name="Picture 2">
                <a:extLst>
                  <a:ext uri="{FF2B5EF4-FFF2-40B4-BE49-F238E27FC236}">
                    <a16:creationId xmlns:a16="http://schemas.microsoft.com/office/drawing/2014/main" id="{DFF564D0-E6D6-9E8E-1042-0BACAAAA8F7B}"/>
                  </a:ext>
                </a:extLst>
              </p:cNvPr>
              <p:cNvPicPr>
                <a:picLocks noChangeAspect="1" noChangeArrowheads="1"/>
              </p:cNvPicPr>
              <p:nvPr/>
            </p:nvPicPr>
            <p:blipFill>
              <a:blip r:embed="rId3"/>
              <a:srcRect/>
              <a:stretch>
                <a:fillRect/>
              </a:stretch>
            </p:blipFill>
            <p:spPr bwMode="auto">
              <a:xfrm>
                <a:off x="3085306" y="1538289"/>
                <a:ext cx="5411788" cy="3825875"/>
              </a:xfrm>
              <a:prstGeom prst="rect">
                <a:avLst/>
              </a:prstGeom>
              <a:solidFill>
                <a:srgbClr val="FFFF00"/>
              </a:solidFill>
              <a:ln w="9525">
                <a:noFill/>
                <a:miter lim="800000"/>
                <a:headEnd/>
                <a:tailEnd/>
              </a:ln>
              <a:effectLst/>
            </p:spPr>
          </p:pic>
          <p:sp>
            <p:nvSpPr>
              <p:cNvPr id="7" name="TextBox 6">
                <a:extLst>
                  <a:ext uri="{FF2B5EF4-FFF2-40B4-BE49-F238E27FC236}">
                    <a16:creationId xmlns:a16="http://schemas.microsoft.com/office/drawing/2014/main" id="{1B769956-D6A6-E12B-89CC-839540EE57A4}"/>
                  </a:ext>
                </a:extLst>
              </p:cNvPr>
              <p:cNvSpPr txBox="1"/>
              <p:nvPr/>
            </p:nvSpPr>
            <p:spPr>
              <a:xfrm>
                <a:off x="5825331" y="2959100"/>
                <a:ext cx="795338" cy="387350"/>
              </a:xfrm>
              <a:prstGeom prst="rect">
                <a:avLst/>
              </a:prstGeom>
              <a:noFill/>
              <a:ln>
                <a:solidFill>
                  <a:srgbClr val="FF0000"/>
                </a:solidFill>
              </a:ln>
            </p:spPr>
            <p:txBody>
              <a:bodyPr wrap="none">
                <a:spAutoFit/>
              </a:bodyPr>
              <a:lstStyle/>
              <a:p>
                <a:pPr>
                  <a:defRPr/>
                </a:pPr>
                <a:r>
                  <a:rPr lang="en-US" sz="959" dirty="0">
                    <a:latin typeface="Arial" pitchFamily="34" charset="0"/>
                    <a:cs typeface="Arial" pitchFamily="34" charset="0"/>
                  </a:rPr>
                  <a:t>Weak </a:t>
                </a:r>
              </a:p>
              <a:p>
                <a:pPr>
                  <a:defRPr/>
                </a:pPr>
                <a:r>
                  <a:rPr lang="en-US" sz="959" dirty="0">
                    <a:latin typeface="Arial" pitchFamily="34" charset="0"/>
                    <a:cs typeface="Arial" pitchFamily="34" charset="0"/>
                  </a:rPr>
                  <a:t>component</a:t>
                </a:r>
                <a:endParaRPr lang="en-GB" sz="959" dirty="0">
                  <a:latin typeface="Arial" pitchFamily="34" charset="0"/>
                  <a:cs typeface="Arial" pitchFamily="34" charset="0"/>
                </a:endParaRPr>
              </a:p>
            </p:txBody>
          </p:sp>
          <p:grpSp>
            <p:nvGrpSpPr>
              <p:cNvPr id="16" name="Group 15">
                <a:extLst>
                  <a:ext uri="{FF2B5EF4-FFF2-40B4-BE49-F238E27FC236}">
                    <a16:creationId xmlns:a16="http://schemas.microsoft.com/office/drawing/2014/main" id="{55E2599B-F7B1-6B65-56CE-C9037B2712D7}"/>
                  </a:ext>
                </a:extLst>
              </p:cNvPr>
              <p:cNvGrpSpPr/>
              <p:nvPr/>
            </p:nvGrpSpPr>
            <p:grpSpPr>
              <a:xfrm>
                <a:off x="2548732" y="2065339"/>
                <a:ext cx="1990706" cy="688079"/>
                <a:chOff x="2548732" y="2065339"/>
                <a:chExt cx="1990706" cy="688079"/>
              </a:xfrm>
            </p:grpSpPr>
            <p:cxnSp>
              <p:nvCxnSpPr>
                <p:cNvPr id="21" name="Straight Arrow Connector 20">
                  <a:extLst>
                    <a:ext uri="{FF2B5EF4-FFF2-40B4-BE49-F238E27FC236}">
                      <a16:creationId xmlns:a16="http://schemas.microsoft.com/office/drawing/2014/main" id="{76248EA9-207D-1351-61E2-F0706300D9D2}"/>
                    </a:ext>
                  </a:extLst>
                </p:cNvPr>
                <p:cNvCxnSpPr>
                  <a:cxnSpLocks/>
                  <a:stCxn id="23" idx="3"/>
                </p:cNvCxnSpPr>
                <p:nvPr/>
              </p:nvCxnSpPr>
              <p:spPr>
                <a:xfrm>
                  <a:off x="3639345" y="2301083"/>
                  <a:ext cx="900093" cy="45233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TextBox 22">
                  <a:extLst>
                    <a:ext uri="{FF2B5EF4-FFF2-40B4-BE49-F238E27FC236}">
                      <a16:creationId xmlns:a16="http://schemas.microsoft.com/office/drawing/2014/main" id="{3896703D-644C-09F1-1755-7340EBA5C63E}"/>
                    </a:ext>
                  </a:extLst>
                </p:cNvPr>
                <p:cNvSpPr txBox="1"/>
                <p:nvPr/>
              </p:nvSpPr>
              <p:spPr>
                <a:xfrm>
                  <a:off x="2548732" y="2065339"/>
                  <a:ext cx="1090613" cy="471487"/>
                </a:xfrm>
                <a:prstGeom prst="rect">
                  <a:avLst/>
                </a:prstGeom>
                <a:noFill/>
                <a:ln>
                  <a:solidFill>
                    <a:srgbClr val="FF0000"/>
                  </a:solidFill>
                </a:ln>
              </p:spPr>
              <p:txBody>
                <a:bodyPr wrap="none">
                  <a:spAutoFit/>
                </a:bodyPr>
                <a:lstStyle/>
                <a:p>
                  <a:pPr>
                    <a:defRPr/>
                  </a:pPr>
                  <a:r>
                    <a:rPr lang="en-US" sz="1233" dirty="0">
                      <a:latin typeface="Arial" pitchFamily="34" charset="0"/>
                      <a:cs typeface="Arial" pitchFamily="34" charset="0"/>
                    </a:rPr>
                    <a:t>Solar</a:t>
                  </a:r>
                </a:p>
                <a:p>
                  <a:pPr>
                    <a:defRPr/>
                  </a:pPr>
                  <a:r>
                    <a:rPr lang="en-US" sz="1233" dirty="0">
                      <a:latin typeface="Arial" pitchFamily="34" charset="0"/>
                      <a:cs typeface="Arial" pitchFamily="34" charset="0"/>
                    </a:rPr>
                    <a:t> abundances</a:t>
                  </a:r>
                  <a:endParaRPr lang="en-GB" sz="1233" dirty="0">
                    <a:latin typeface="Arial" pitchFamily="34" charset="0"/>
                    <a:cs typeface="Arial" pitchFamily="34" charset="0"/>
                  </a:endParaRPr>
                </a:p>
              </p:txBody>
            </p:sp>
          </p:grpSp>
        </p:grpSp>
        <p:sp>
          <p:nvSpPr>
            <p:cNvPr id="17" name="TextBox 16">
              <a:extLst>
                <a:ext uri="{FF2B5EF4-FFF2-40B4-BE49-F238E27FC236}">
                  <a16:creationId xmlns:a16="http://schemas.microsoft.com/office/drawing/2014/main" id="{15DBCA88-C305-F3C2-D7A3-62DF06D6B92D}"/>
                </a:ext>
              </a:extLst>
            </p:cNvPr>
            <p:cNvSpPr txBox="1"/>
            <p:nvPr/>
          </p:nvSpPr>
          <p:spPr>
            <a:xfrm>
              <a:off x="7195430" y="1180021"/>
              <a:ext cx="1646238" cy="280987"/>
            </a:xfrm>
            <a:prstGeom prst="rect">
              <a:avLst/>
            </a:prstGeom>
            <a:noFill/>
            <a:ln>
              <a:solidFill>
                <a:srgbClr val="FF0000"/>
              </a:solidFill>
            </a:ln>
          </p:spPr>
          <p:txBody>
            <a:bodyPr wrap="none">
              <a:spAutoFit/>
            </a:bodyPr>
            <a:lstStyle/>
            <a:p>
              <a:pPr>
                <a:defRPr/>
              </a:pPr>
              <a:r>
                <a:rPr lang="en-US" sz="1233" dirty="0" err="1">
                  <a:latin typeface="Arial" pitchFamily="34" charset="0"/>
                  <a:cs typeface="Arial" pitchFamily="34" charset="0"/>
                </a:rPr>
                <a:t>Arlandini</a:t>
              </a:r>
              <a:r>
                <a:rPr lang="en-US" sz="1233" dirty="0">
                  <a:latin typeface="Arial" pitchFamily="34" charset="0"/>
                  <a:cs typeface="Arial" pitchFamily="34" charset="0"/>
                </a:rPr>
                <a:t> </a:t>
              </a:r>
              <a:r>
                <a:rPr lang="en-US" sz="1233" dirty="0" err="1">
                  <a:latin typeface="Arial" pitchFamily="34" charset="0"/>
                  <a:cs typeface="Arial" pitchFamily="34" charset="0"/>
                </a:rPr>
                <a:t>etal</a:t>
              </a:r>
              <a:r>
                <a:rPr lang="en-US" sz="1233" dirty="0">
                  <a:latin typeface="Arial" pitchFamily="34" charset="0"/>
                  <a:cs typeface="Arial" pitchFamily="34" charset="0"/>
                </a:rPr>
                <a:t>. (1999)</a:t>
              </a:r>
              <a:endParaRPr lang="en-GB" sz="1233" dirty="0">
                <a:latin typeface="Arial" pitchFamily="34" charset="0"/>
                <a:cs typeface="Arial" pitchFamily="34" charset="0"/>
              </a:endParaRPr>
            </a:p>
          </p:txBody>
        </p:sp>
        <p:cxnSp>
          <p:nvCxnSpPr>
            <p:cNvPr id="19" name="Straight Arrow Connector 18">
              <a:extLst>
                <a:ext uri="{FF2B5EF4-FFF2-40B4-BE49-F238E27FC236}">
                  <a16:creationId xmlns:a16="http://schemas.microsoft.com/office/drawing/2014/main" id="{9A090924-0D93-5073-4846-04AF6818FEF9}"/>
                </a:ext>
              </a:extLst>
            </p:cNvPr>
            <p:cNvCxnSpPr>
              <a:cxnSpLocks/>
              <a:stCxn id="17" idx="2"/>
            </p:cNvCxnSpPr>
            <p:nvPr/>
          </p:nvCxnSpPr>
          <p:spPr>
            <a:xfrm flipH="1">
              <a:off x="7927182" y="1461008"/>
              <a:ext cx="91367" cy="1067808"/>
            </a:xfrm>
            <a:prstGeom prst="straightConnector1">
              <a:avLst/>
            </a:prstGeom>
            <a:ln w="34925">
              <a:tailEnd type="arrow"/>
            </a:ln>
          </p:spPr>
          <p:style>
            <a:lnRef idx="1">
              <a:schemeClr val="accent2"/>
            </a:lnRef>
            <a:fillRef idx="0">
              <a:schemeClr val="accent2"/>
            </a:fillRef>
            <a:effectRef idx="0">
              <a:schemeClr val="accent2"/>
            </a:effectRef>
            <a:fontRef idx="minor">
              <a:schemeClr val="tx1"/>
            </a:fontRef>
          </p:style>
        </p:cxnSp>
      </p:grpSp>
      <p:sp>
        <p:nvSpPr>
          <p:cNvPr id="3" name="TextBox 2">
            <a:extLst>
              <a:ext uri="{FF2B5EF4-FFF2-40B4-BE49-F238E27FC236}">
                <a16:creationId xmlns:a16="http://schemas.microsoft.com/office/drawing/2014/main" id="{D7F89CEF-95D2-083C-B448-FF859570BAED}"/>
              </a:ext>
            </a:extLst>
          </p:cNvPr>
          <p:cNvSpPr txBox="1"/>
          <p:nvPr/>
        </p:nvSpPr>
        <p:spPr>
          <a:xfrm>
            <a:off x="8928802" y="1656933"/>
            <a:ext cx="992188" cy="430212"/>
          </a:xfrm>
          <a:prstGeom prst="rect">
            <a:avLst/>
          </a:prstGeom>
          <a:noFill/>
          <a:ln>
            <a:solidFill>
              <a:srgbClr val="FF0000"/>
            </a:solidFill>
          </a:ln>
        </p:spPr>
        <p:txBody>
          <a:bodyPr>
            <a:spAutoFit/>
          </a:bodyPr>
          <a:lstStyle/>
          <a:p>
            <a:pPr>
              <a:defRPr/>
            </a:pPr>
            <a:r>
              <a:rPr lang="en-US" sz="1097" dirty="0">
                <a:latin typeface="Arial" pitchFamily="34" charset="0"/>
                <a:cs typeface="Arial" pitchFamily="34" charset="0"/>
              </a:rPr>
              <a:t>Main component</a:t>
            </a:r>
            <a:endParaRPr lang="en-GB" sz="1097" dirty="0">
              <a:latin typeface="Arial" pitchFamily="34" charset="0"/>
              <a:cs typeface="Arial" pitchFamily="34" charset="0"/>
            </a:endParaRPr>
          </a:p>
        </p:txBody>
      </p:sp>
      <p:sp>
        <p:nvSpPr>
          <p:cNvPr id="6" name="Oval 5">
            <a:extLst>
              <a:ext uri="{FF2B5EF4-FFF2-40B4-BE49-F238E27FC236}">
                <a16:creationId xmlns:a16="http://schemas.microsoft.com/office/drawing/2014/main" id="{70102FFC-8D45-C0E5-2C5B-3BE9B0923CA4}"/>
              </a:ext>
            </a:extLst>
          </p:cNvPr>
          <p:cNvSpPr/>
          <p:nvPr/>
        </p:nvSpPr>
        <p:spPr>
          <a:xfrm>
            <a:off x="6322223" y="1649303"/>
            <a:ext cx="730330" cy="75701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33" dirty="0"/>
          </a:p>
        </p:txBody>
      </p:sp>
      <p:sp>
        <p:nvSpPr>
          <p:cNvPr id="8" name="TextBox 7">
            <a:extLst>
              <a:ext uri="{FF2B5EF4-FFF2-40B4-BE49-F238E27FC236}">
                <a16:creationId xmlns:a16="http://schemas.microsoft.com/office/drawing/2014/main" id="{17F46B89-9F21-02F8-F8FA-78D8E67D2D53}"/>
              </a:ext>
            </a:extLst>
          </p:cNvPr>
          <p:cNvSpPr txBox="1"/>
          <p:nvPr/>
        </p:nvSpPr>
        <p:spPr>
          <a:xfrm>
            <a:off x="212266" y="5046666"/>
            <a:ext cx="5588000" cy="541337"/>
          </a:xfrm>
          <a:prstGeom prst="rect">
            <a:avLst/>
          </a:prstGeom>
          <a:noFill/>
        </p:spPr>
        <p:txBody>
          <a:bodyPr>
            <a:spAutoFit/>
          </a:bodyPr>
          <a:lstStyle/>
          <a:p>
            <a:pPr>
              <a:defRPr/>
            </a:pPr>
            <a:r>
              <a:rPr lang="en-US" sz="1462" dirty="0">
                <a:latin typeface="Arial" pitchFamily="34" charset="0"/>
                <a:cs typeface="Arial" pitchFamily="34" charset="0"/>
              </a:rPr>
              <a:t>Massive stars: Overproduction factors of the IMF-averaged stars (15,20,25,30) </a:t>
            </a:r>
            <a:r>
              <a:rPr lang="en-US" sz="1462" dirty="0" err="1">
                <a:latin typeface="Arial" pitchFamily="34" charset="0"/>
                <a:cs typeface="Arial" pitchFamily="34" charset="0"/>
              </a:rPr>
              <a:t>M</a:t>
            </a:r>
            <a:r>
              <a:rPr lang="en-US" sz="1462" baseline="-25000" dirty="0" err="1">
                <a:latin typeface="Arial" pitchFamily="34" charset="0"/>
                <a:cs typeface="Arial" pitchFamily="34" charset="0"/>
              </a:rPr>
              <a:t>sun</a:t>
            </a:r>
            <a:r>
              <a:rPr lang="en-US" sz="1462" baseline="-25000" dirty="0">
                <a:latin typeface="Arial" pitchFamily="34" charset="0"/>
                <a:cs typeface="Arial" pitchFamily="34" charset="0"/>
              </a:rPr>
              <a:t>.  </a:t>
            </a:r>
            <a:r>
              <a:rPr lang="en-US" sz="1462" dirty="0">
                <a:latin typeface="Arial" pitchFamily="34" charset="0"/>
                <a:cs typeface="Arial" pitchFamily="34" charset="0"/>
              </a:rPr>
              <a:t>The, El Eid and Meyer (2007) </a:t>
            </a:r>
            <a:endParaRPr lang="en-US" sz="1462" baseline="-25000" dirty="0">
              <a:latin typeface="Arial" pitchFamily="34" charset="0"/>
              <a:cs typeface="Arial" pitchFamily="34" charset="0"/>
            </a:endParaRPr>
          </a:p>
        </p:txBody>
      </p:sp>
      <p:sp>
        <p:nvSpPr>
          <p:cNvPr id="9" name="Rectangle 8">
            <a:extLst>
              <a:ext uri="{FF2B5EF4-FFF2-40B4-BE49-F238E27FC236}">
                <a16:creationId xmlns:a16="http://schemas.microsoft.com/office/drawing/2014/main" id="{81132B77-A4F2-30D3-54EF-AEAE54AECEE1}"/>
              </a:ext>
            </a:extLst>
          </p:cNvPr>
          <p:cNvSpPr/>
          <p:nvPr/>
        </p:nvSpPr>
        <p:spPr>
          <a:xfrm>
            <a:off x="6387395" y="3818859"/>
            <a:ext cx="522287" cy="10477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33"/>
          </a:p>
        </p:txBody>
      </p:sp>
      <p:sp>
        <p:nvSpPr>
          <p:cNvPr id="10" name="Rectangle 9">
            <a:extLst>
              <a:ext uri="{FF2B5EF4-FFF2-40B4-BE49-F238E27FC236}">
                <a16:creationId xmlns:a16="http://schemas.microsoft.com/office/drawing/2014/main" id="{93968754-2E6A-CDFF-4DC6-3370C6F3468B}"/>
              </a:ext>
            </a:extLst>
          </p:cNvPr>
          <p:cNvSpPr/>
          <p:nvPr/>
        </p:nvSpPr>
        <p:spPr>
          <a:xfrm>
            <a:off x="6913946" y="3806826"/>
            <a:ext cx="1984375" cy="10477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33" dirty="0"/>
          </a:p>
        </p:txBody>
      </p:sp>
      <p:sp>
        <p:nvSpPr>
          <p:cNvPr id="11" name="TextBox 10">
            <a:extLst>
              <a:ext uri="{FF2B5EF4-FFF2-40B4-BE49-F238E27FC236}">
                <a16:creationId xmlns:a16="http://schemas.microsoft.com/office/drawing/2014/main" id="{C57F642B-A1B7-8010-1110-0D2697047618}"/>
              </a:ext>
            </a:extLst>
          </p:cNvPr>
          <p:cNvSpPr txBox="1"/>
          <p:nvPr/>
        </p:nvSpPr>
        <p:spPr>
          <a:xfrm>
            <a:off x="7925263" y="4753140"/>
            <a:ext cx="1212850" cy="317500"/>
          </a:xfrm>
          <a:prstGeom prst="rect">
            <a:avLst/>
          </a:prstGeom>
          <a:noFill/>
        </p:spPr>
        <p:txBody>
          <a:bodyPr>
            <a:spAutoFit/>
          </a:bodyPr>
          <a:lstStyle/>
          <a:p>
            <a:pPr>
              <a:defRPr/>
            </a:pPr>
            <a:r>
              <a:rPr lang="en-US" sz="1462" dirty="0">
                <a:latin typeface="Arial" pitchFamily="34" charset="0"/>
                <a:cs typeface="Arial" pitchFamily="34" charset="0"/>
              </a:rPr>
              <a:t>AGB Stars</a:t>
            </a:r>
            <a:endParaRPr lang="en-GB" sz="1462" dirty="0">
              <a:latin typeface="Arial" pitchFamily="34" charset="0"/>
              <a:cs typeface="Arial" pitchFamily="34" charset="0"/>
            </a:endParaRPr>
          </a:p>
        </p:txBody>
      </p:sp>
      <p:sp>
        <p:nvSpPr>
          <p:cNvPr id="12" name="TextBox 11">
            <a:extLst>
              <a:ext uri="{FF2B5EF4-FFF2-40B4-BE49-F238E27FC236}">
                <a16:creationId xmlns:a16="http://schemas.microsoft.com/office/drawing/2014/main" id="{FC849950-03B6-E5F6-DA3C-073E656C2159}"/>
              </a:ext>
            </a:extLst>
          </p:cNvPr>
          <p:cNvSpPr txBox="1"/>
          <p:nvPr/>
        </p:nvSpPr>
        <p:spPr>
          <a:xfrm>
            <a:off x="5048128" y="4568326"/>
            <a:ext cx="1422400" cy="317500"/>
          </a:xfrm>
          <a:prstGeom prst="rect">
            <a:avLst/>
          </a:prstGeom>
          <a:noFill/>
        </p:spPr>
        <p:txBody>
          <a:bodyPr>
            <a:spAutoFit/>
          </a:bodyPr>
          <a:lstStyle/>
          <a:p>
            <a:pPr>
              <a:defRPr/>
            </a:pPr>
            <a:r>
              <a:rPr lang="en-US" sz="1462" dirty="0">
                <a:latin typeface="Arial" pitchFamily="34" charset="0"/>
                <a:cs typeface="Arial" pitchFamily="34" charset="0"/>
              </a:rPr>
              <a:t>Massive Stars</a:t>
            </a:r>
            <a:endParaRPr lang="en-GB" sz="1462" dirty="0">
              <a:latin typeface="Arial" pitchFamily="34" charset="0"/>
              <a:cs typeface="Arial" pitchFamily="34" charset="0"/>
            </a:endParaRPr>
          </a:p>
        </p:txBody>
      </p:sp>
      <p:cxnSp>
        <p:nvCxnSpPr>
          <p:cNvPr id="14" name="Straight Connector 13">
            <a:extLst>
              <a:ext uri="{FF2B5EF4-FFF2-40B4-BE49-F238E27FC236}">
                <a16:creationId xmlns:a16="http://schemas.microsoft.com/office/drawing/2014/main" id="{5195B1FB-E56F-7D1A-0442-8A1130B55FC9}"/>
              </a:ext>
            </a:extLst>
          </p:cNvPr>
          <p:cNvCxnSpPr/>
          <p:nvPr/>
        </p:nvCxnSpPr>
        <p:spPr>
          <a:xfrm>
            <a:off x="4167982" y="2749550"/>
            <a:ext cx="3706813" cy="0"/>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26" name="Slide Number Placeholder 25">
            <a:extLst>
              <a:ext uri="{FF2B5EF4-FFF2-40B4-BE49-F238E27FC236}">
                <a16:creationId xmlns:a16="http://schemas.microsoft.com/office/drawing/2014/main" id="{854C075B-6E27-EFD2-C8CD-B6BEABE0D713}"/>
              </a:ext>
            </a:extLst>
          </p:cNvPr>
          <p:cNvSpPr>
            <a:spLocks noGrp="1"/>
          </p:cNvSpPr>
          <p:nvPr>
            <p:ph type="sldNum" sz="quarter" idx="12"/>
          </p:nvPr>
        </p:nvSpPr>
        <p:spPr/>
        <p:txBody>
          <a:bodyPr/>
          <a:lstStyle/>
          <a:p>
            <a:pPr>
              <a:defRPr/>
            </a:pPr>
            <a:fld id="{467C7FA3-92F1-4E62-90D9-155A12F3DD06}" type="slidenum">
              <a:rPr lang="en-GB"/>
              <a:pPr>
                <a:defRPr/>
              </a:pPr>
              <a:t>18</a:t>
            </a:fld>
            <a:endParaRPr lang="en-GB"/>
          </a:p>
        </p:txBody>
      </p:sp>
      <p:sp>
        <p:nvSpPr>
          <p:cNvPr id="2" name="TextBox 1">
            <a:extLst>
              <a:ext uri="{FF2B5EF4-FFF2-40B4-BE49-F238E27FC236}">
                <a16:creationId xmlns:a16="http://schemas.microsoft.com/office/drawing/2014/main" id="{D8E0D9F6-3820-3441-343D-EF17FDCD1C1A}"/>
              </a:ext>
            </a:extLst>
          </p:cNvPr>
          <p:cNvSpPr txBox="1"/>
          <p:nvPr/>
        </p:nvSpPr>
        <p:spPr>
          <a:xfrm>
            <a:off x="2285206" y="2959101"/>
            <a:ext cx="184150" cy="346075"/>
          </a:xfrm>
          <a:prstGeom prst="rect">
            <a:avLst/>
          </a:prstGeom>
          <a:noFill/>
        </p:spPr>
        <p:txBody>
          <a:bodyPr wrap="none">
            <a:spAutoFit/>
          </a:bodyPr>
          <a:lstStyle/>
          <a:p>
            <a:pPr>
              <a:defRPr/>
            </a:pPr>
            <a:endParaRPr lang="en-US" sz="1645"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7649708C-872B-AAF5-DDC2-8B14F47A956E}"/>
              </a:ext>
            </a:extLst>
          </p:cNvPr>
          <p:cNvCxnSpPr>
            <a:cxnSpLocks/>
            <a:endCxn id="9" idx="2"/>
          </p:cNvCxnSpPr>
          <p:nvPr/>
        </p:nvCxnSpPr>
        <p:spPr>
          <a:xfrm flipV="1">
            <a:off x="6103144" y="3923634"/>
            <a:ext cx="545395" cy="6224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AE33FFB-0169-81EF-BF9F-CD8A33ADB410}"/>
              </a:ext>
            </a:extLst>
          </p:cNvPr>
          <p:cNvSpPr txBox="1"/>
          <p:nvPr/>
        </p:nvSpPr>
        <p:spPr>
          <a:xfrm>
            <a:off x="278436" y="1578976"/>
            <a:ext cx="3071813" cy="373063"/>
          </a:xfrm>
          <a:prstGeom prst="rect">
            <a:avLst/>
          </a:prstGeom>
          <a:solidFill>
            <a:srgbClr val="FFFF00"/>
          </a:solidFill>
        </p:spPr>
        <p:txBody>
          <a:bodyPr wrap="none">
            <a:spAutoFit/>
          </a:bodyPr>
          <a:lstStyle/>
          <a:p>
            <a:pPr>
              <a:defRPr/>
            </a:pPr>
            <a:r>
              <a:rPr lang="en-US" sz="1828" dirty="0">
                <a:latin typeface="Arial" panose="020B0604020202020204" pitchFamily="34" charset="0"/>
                <a:cs typeface="Arial" panose="020B0604020202020204" pitchFamily="34" charset="0"/>
              </a:rPr>
              <a:t>AGB’s and Heavy Elements</a:t>
            </a:r>
          </a:p>
        </p:txBody>
      </p:sp>
      <p:sp>
        <p:nvSpPr>
          <p:cNvPr id="13" name="TextBox 12">
            <a:extLst>
              <a:ext uri="{FF2B5EF4-FFF2-40B4-BE49-F238E27FC236}">
                <a16:creationId xmlns:a16="http://schemas.microsoft.com/office/drawing/2014/main" id="{8D0476C1-601B-4774-AD04-5B92B07B6468}"/>
              </a:ext>
            </a:extLst>
          </p:cNvPr>
          <p:cNvSpPr txBox="1"/>
          <p:nvPr/>
        </p:nvSpPr>
        <p:spPr>
          <a:xfrm>
            <a:off x="323225" y="5729959"/>
            <a:ext cx="6715125" cy="598487"/>
          </a:xfrm>
          <a:prstGeom prst="rect">
            <a:avLst/>
          </a:prstGeom>
          <a:noFill/>
        </p:spPr>
        <p:txBody>
          <a:bodyPr wrap="none">
            <a:spAutoFit/>
          </a:bodyPr>
          <a:lstStyle/>
          <a:p>
            <a:pPr>
              <a:defRPr/>
            </a:pPr>
            <a:r>
              <a:rPr lang="en-US" sz="1645" dirty="0">
                <a:latin typeface="Arial" panose="020B0604020202020204" pitchFamily="34" charset="0"/>
                <a:cs typeface="Arial" panose="020B0604020202020204" pitchFamily="34" charset="0"/>
              </a:rPr>
              <a:t>Weak component rather sensitive to shell carbon burning, in particular</a:t>
            </a:r>
          </a:p>
          <a:p>
            <a:pPr>
              <a:defRPr/>
            </a:pPr>
            <a:r>
              <a:rPr lang="en-US" sz="1645" dirty="0">
                <a:latin typeface="Arial" panose="020B0604020202020204" pitchFamily="34" charset="0"/>
                <a:cs typeface="Arial" panose="020B0604020202020204" pitchFamily="34" charset="0"/>
              </a:rPr>
              <a:t> in the </a:t>
            </a:r>
            <a:r>
              <a:rPr lang="en-US" sz="1645" dirty="0" err="1">
                <a:latin typeface="Arial" panose="020B0604020202020204" pitchFamily="34" charset="0"/>
                <a:cs typeface="Arial" panose="020B0604020202020204" pitchFamily="34" charset="0"/>
              </a:rPr>
              <a:t>Sr-Zr</a:t>
            </a:r>
            <a:r>
              <a:rPr lang="en-US" sz="1645" dirty="0">
                <a:latin typeface="Arial" panose="020B0604020202020204" pitchFamily="34" charset="0"/>
                <a:cs typeface="Arial" panose="020B0604020202020204" pitchFamily="34" charset="0"/>
              </a:rPr>
              <a:t> region. </a:t>
            </a:r>
          </a:p>
        </p:txBody>
      </p:sp>
      <p:sp>
        <p:nvSpPr>
          <p:cNvPr id="4" name="TextBox 3">
            <a:extLst>
              <a:ext uri="{FF2B5EF4-FFF2-40B4-BE49-F238E27FC236}">
                <a16:creationId xmlns:a16="http://schemas.microsoft.com/office/drawing/2014/main" id="{1EC3C375-0F78-0949-E5C4-06D3E78DF36C}"/>
              </a:ext>
            </a:extLst>
          </p:cNvPr>
          <p:cNvSpPr txBox="1"/>
          <p:nvPr/>
        </p:nvSpPr>
        <p:spPr>
          <a:xfrm>
            <a:off x="324853" y="168440"/>
            <a:ext cx="2614818" cy="461665"/>
          </a:xfrm>
          <a:prstGeom prst="rect">
            <a:avLst/>
          </a:prstGeom>
          <a:noFill/>
        </p:spPr>
        <p:txBody>
          <a:bodyPr wrap="none" rtlCol="0">
            <a:spAutoFit/>
          </a:bodyPr>
          <a:lstStyle/>
          <a:p>
            <a:pPr algn="l"/>
            <a:r>
              <a:rPr lang="en-US" sz="2400" dirty="0">
                <a:latin typeface="Arial" panose="020B0604020202020204" pitchFamily="34" charset="0"/>
                <a:cs typeface="Arial" panose="020B0604020202020204" pitchFamily="34" charset="0"/>
              </a:rPr>
              <a:t>2.5 Some Results</a:t>
            </a:r>
          </a:p>
        </p:txBody>
      </p:sp>
      <p:cxnSp>
        <p:nvCxnSpPr>
          <p:cNvPr id="25" name="Straight Connector 24">
            <a:extLst>
              <a:ext uri="{FF2B5EF4-FFF2-40B4-BE49-F238E27FC236}">
                <a16:creationId xmlns:a16="http://schemas.microsoft.com/office/drawing/2014/main" id="{75E2E64E-49C6-0811-CB1D-3D35CE293A3C}"/>
              </a:ext>
            </a:extLst>
          </p:cNvPr>
          <p:cNvCxnSpPr>
            <a:cxnSpLocks/>
          </p:cNvCxnSpPr>
          <p:nvPr/>
        </p:nvCxnSpPr>
        <p:spPr>
          <a:xfrm flipH="1" flipV="1">
            <a:off x="7827389" y="3849798"/>
            <a:ext cx="582523" cy="7812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7F47C564-5847-16B7-2CB0-1DE4AAB94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0501" y="354563"/>
            <a:ext cx="8584164" cy="6503437"/>
          </a:xfrm>
          <a:prstGeom prst="rect">
            <a:avLst/>
          </a:prstGeom>
        </p:spPr>
      </p:pic>
      <p:sp>
        <p:nvSpPr>
          <p:cNvPr id="2" name="Slide Number Placeholder 1">
            <a:extLst>
              <a:ext uri="{FF2B5EF4-FFF2-40B4-BE49-F238E27FC236}">
                <a16:creationId xmlns:a16="http://schemas.microsoft.com/office/drawing/2014/main" id="{D82A3770-CFF0-C33B-D9BD-5FEBF2BA3917}"/>
              </a:ext>
            </a:extLst>
          </p:cNvPr>
          <p:cNvSpPr>
            <a:spLocks noGrp="1"/>
          </p:cNvSpPr>
          <p:nvPr>
            <p:ph type="sldNum" sz="quarter" idx="12"/>
          </p:nvPr>
        </p:nvSpPr>
        <p:spPr/>
        <p:txBody>
          <a:bodyPr/>
          <a:lstStyle/>
          <a:p>
            <a:fld id="{FC7140BB-DF60-4BD8-A834-DCE13D99C1B1}" type="slidenum">
              <a:rPr lang="en-US" smtClean="0"/>
              <a:t>19</a:t>
            </a:fld>
            <a:endParaRPr lang="en-US"/>
          </a:p>
        </p:txBody>
      </p:sp>
      <p:sp>
        <p:nvSpPr>
          <p:cNvPr id="4" name="TextBox 3">
            <a:extLst>
              <a:ext uri="{FF2B5EF4-FFF2-40B4-BE49-F238E27FC236}">
                <a16:creationId xmlns:a16="http://schemas.microsoft.com/office/drawing/2014/main" id="{214EC49D-208E-E9FB-D23C-804E40A71EC3}"/>
              </a:ext>
            </a:extLst>
          </p:cNvPr>
          <p:cNvSpPr txBox="1"/>
          <p:nvPr/>
        </p:nvSpPr>
        <p:spPr>
          <a:xfrm>
            <a:off x="1672389" y="354563"/>
            <a:ext cx="3389069" cy="400110"/>
          </a:xfrm>
          <a:prstGeom prst="rect">
            <a:avLst/>
          </a:prstGeom>
          <a:solidFill>
            <a:srgbClr val="FFFF00"/>
          </a:solidFill>
        </p:spPr>
        <p:txBody>
          <a:bodyPr wrap="none" rtlCol="0">
            <a:spAutoFit/>
          </a:bodyPr>
          <a:lstStyle/>
          <a:p>
            <a:pPr algn="l"/>
            <a:r>
              <a:rPr lang="en-US" sz="2000" dirty="0">
                <a:latin typeface="Arial" panose="020B0604020202020204" pitchFamily="34" charset="0"/>
                <a:cs typeface="Arial" panose="020B0604020202020204" pitchFamily="34" charset="0"/>
              </a:rPr>
              <a:t>AGB Stars and Solar Grains</a:t>
            </a:r>
          </a:p>
        </p:txBody>
      </p:sp>
    </p:spTree>
    <p:extLst>
      <p:ext uri="{BB962C8B-B14F-4D97-AF65-F5344CB8AC3E}">
        <p14:creationId xmlns:p14="http://schemas.microsoft.com/office/powerpoint/2010/main" val="2976112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44935" y="188497"/>
            <a:ext cx="2667000" cy="461665"/>
          </a:xfrm>
          <a:prstGeom prst="rect">
            <a:avLst/>
          </a:prstGeom>
          <a:gradFill>
            <a:gsLst>
              <a:gs pos="38000">
                <a:schemeClr val="accent1">
                  <a:lumMod val="110000"/>
                  <a:satMod val="105000"/>
                  <a:tint val="67000"/>
                </a:schemeClr>
              </a:gs>
              <a:gs pos="54000">
                <a:schemeClr val="accent1">
                  <a:lumMod val="20000"/>
                  <a:lumOff val="80000"/>
                </a:schemeClr>
              </a:gs>
              <a:gs pos="100000">
                <a:schemeClr val="accent1">
                  <a:lumMod val="105000"/>
                  <a:satMod val="109000"/>
                  <a:tint val="81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rgbClr val="FF0000"/>
                </a:solidFill>
                <a:latin typeface="Arial" pitchFamily="34" charset="0"/>
                <a:cs typeface="Arial" pitchFamily="34" charset="0"/>
              </a:rPr>
              <a:t>Outline</a:t>
            </a:r>
            <a:endParaRPr lang="en-GB" sz="2400" b="1" dirty="0">
              <a:solidFill>
                <a:srgbClr val="FF0000"/>
              </a:solidFill>
              <a:latin typeface="Arial" pitchFamily="34" charset="0"/>
              <a:cs typeface="Arial" pitchFamily="34" charset="0"/>
            </a:endParaRPr>
          </a:p>
        </p:txBody>
      </p:sp>
      <p:sp>
        <p:nvSpPr>
          <p:cNvPr id="3" name="TextBox 2"/>
          <p:cNvSpPr txBox="1"/>
          <p:nvPr/>
        </p:nvSpPr>
        <p:spPr>
          <a:xfrm>
            <a:off x="1310482" y="791573"/>
            <a:ext cx="5725285" cy="830997"/>
          </a:xfrm>
          <a:prstGeom prst="rect">
            <a:avLst/>
          </a:prstGeom>
          <a:noFill/>
        </p:spPr>
        <p:txBody>
          <a:bodyPr wrap="none" rtlCol="0">
            <a:spAutoFit/>
          </a:bodyPr>
          <a:lstStyle/>
          <a:p>
            <a:pPr marL="457200" indent="-457200">
              <a:buAutoNum type="arabicPeriod"/>
            </a:pPr>
            <a:r>
              <a:rPr lang="en-US" sz="2400" dirty="0">
                <a:latin typeface="Arial" panose="020B0604020202020204" pitchFamily="34" charset="0"/>
                <a:cs typeface="Arial" panose="020B0604020202020204" pitchFamily="34" charset="0"/>
              </a:rPr>
              <a:t>What are AGB stars (for nonexperts)-</a:t>
            </a:r>
          </a:p>
          <a:p>
            <a:r>
              <a:rPr lang="en-US" sz="2400" dirty="0">
                <a:latin typeface="Arial" panose="020B0604020202020204" pitchFamily="34" charset="0"/>
                <a:cs typeface="Arial" panose="020B0604020202020204" pitchFamily="34" charset="0"/>
              </a:rPr>
              <a:t>      Why are they important</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1338553" y="1711122"/>
            <a:ext cx="520662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2. Nucleosynthesis in AGB phases</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1379497" y="2322018"/>
            <a:ext cx="2148345" cy="461665"/>
          </a:xfrm>
          <a:prstGeom prst="rect">
            <a:avLst/>
          </a:prstGeom>
          <a:noFill/>
        </p:spPr>
        <p:txBody>
          <a:bodyPr wrap="none" rtlCol="0">
            <a:spAutoFit/>
          </a:bodyPr>
          <a:lstStyle/>
          <a:p>
            <a:r>
              <a:rPr lang="en-US" sz="2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Conclusions</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56765" y="3416968"/>
            <a:ext cx="7380330" cy="400110"/>
          </a:xfrm>
          <a:prstGeom prst="rect">
            <a:avLst/>
          </a:prstGeom>
          <a:noFill/>
          <a:ln>
            <a:solidFill>
              <a:srgbClr val="002060"/>
            </a:solidFill>
          </a:ln>
        </p:spPr>
        <p:txBody>
          <a:bodyPr wrap="square" rtlCol="0">
            <a:spAutoFit/>
          </a:bodyPr>
          <a:lstStyle/>
          <a:p>
            <a:r>
              <a:rPr lang="en-US" sz="2000" dirty="0">
                <a:solidFill>
                  <a:srgbClr val="FF0000"/>
                </a:solidFill>
              </a:rPr>
              <a:t>Happy to honor Prof. Maurizio Busso with the present contribution</a:t>
            </a:r>
            <a:endParaRPr lang="en-GB" sz="2000" dirty="0">
              <a:solidFill>
                <a:srgbClr val="FF0000"/>
              </a:solidFill>
            </a:endParaRPr>
          </a:p>
        </p:txBody>
      </p:sp>
      <p:sp>
        <p:nvSpPr>
          <p:cNvPr id="8" name="Slide Number Placeholder 7">
            <a:extLst>
              <a:ext uri="{FF2B5EF4-FFF2-40B4-BE49-F238E27FC236}">
                <a16:creationId xmlns:a16="http://schemas.microsoft.com/office/drawing/2014/main" id="{4F05F123-39E6-F9C1-CDC9-95EDC080CB56}"/>
              </a:ext>
            </a:extLst>
          </p:cNvPr>
          <p:cNvSpPr>
            <a:spLocks noGrp="1"/>
          </p:cNvSpPr>
          <p:nvPr>
            <p:ph type="sldNum" sz="quarter" idx="12"/>
          </p:nvPr>
        </p:nvSpPr>
        <p:spPr/>
        <p:txBody>
          <a:bodyPr/>
          <a:lstStyle/>
          <a:p>
            <a:fld id="{FC7140BB-DF60-4BD8-A834-DCE13D99C1B1}" type="slidenum">
              <a:rPr lang="en-US" smtClean="0"/>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D561E99-EDD1-22D4-281B-E277A419495F}"/>
              </a:ext>
            </a:extLst>
          </p:cNvPr>
          <p:cNvSpPr>
            <a:spLocks noGrp="1"/>
          </p:cNvSpPr>
          <p:nvPr>
            <p:ph type="sldNum" sz="quarter" idx="12"/>
          </p:nvPr>
        </p:nvSpPr>
        <p:spPr/>
        <p:txBody>
          <a:bodyPr/>
          <a:lstStyle/>
          <a:p>
            <a:fld id="{FC7140BB-DF60-4BD8-A834-DCE13D99C1B1}" type="slidenum">
              <a:rPr lang="en-US" smtClean="0"/>
              <a:t>20</a:t>
            </a:fld>
            <a:endParaRPr lang="en-US" dirty="0"/>
          </a:p>
        </p:txBody>
      </p:sp>
      <p:sp>
        <p:nvSpPr>
          <p:cNvPr id="5" name="TextBox 4">
            <a:extLst>
              <a:ext uri="{FF2B5EF4-FFF2-40B4-BE49-F238E27FC236}">
                <a16:creationId xmlns:a16="http://schemas.microsoft.com/office/drawing/2014/main" id="{B9A9EA27-A436-13C2-90D2-A4F5F48BD625}"/>
              </a:ext>
            </a:extLst>
          </p:cNvPr>
          <p:cNvSpPr txBox="1"/>
          <p:nvPr/>
        </p:nvSpPr>
        <p:spPr>
          <a:xfrm>
            <a:off x="385543" y="172325"/>
            <a:ext cx="3585956" cy="369332"/>
          </a:xfrm>
          <a:prstGeom prst="rect">
            <a:avLst/>
          </a:prstGeom>
          <a:noFill/>
        </p:spPr>
        <p:txBody>
          <a:bodyPr wrap="square">
            <a:spAutoFit/>
          </a:bodyPr>
          <a:lstStyle/>
          <a:p>
            <a:r>
              <a:rPr lang="en-US" b="1" dirty="0">
                <a:effectLst/>
                <a:latin typeface="Arial" panose="020B0604020202020204" pitchFamily="34" charset="0"/>
                <a:ea typeface="Calibri" panose="020F0502020204030204" pitchFamily="34" charset="0"/>
                <a:cs typeface="Arial" panose="020B0604020202020204" pitchFamily="34" charset="0"/>
              </a:rPr>
              <a:t>3. Conclusion- Future work </a:t>
            </a:r>
            <a:endParaRPr lang="en-US"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A386FA1-488E-4CDC-23E8-0D04D71F3623}"/>
              </a:ext>
            </a:extLst>
          </p:cNvPr>
          <p:cNvSpPr txBox="1"/>
          <p:nvPr/>
        </p:nvSpPr>
        <p:spPr>
          <a:xfrm>
            <a:off x="445167" y="709861"/>
            <a:ext cx="9529011" cy="677108"/>
          </a:xfrm>
          <a:prstGeom prst="rect">
            <a:avLst/>
          </a:prstGeom>
          <a:noFill/>
        </p:spPr>
        <p:txBody>
          <a:bodyPr wrap="square" rtlCol="0">
            <a:spAutoFit/>
          </a:bodyPr>
          <a:lstStyle/>
          <a:p>
            <a:pPr algn="l"/>
            <a:r>
              <a:rPr lang="en-US" dirty="0">
                <a:latin typeface="Arial" panose="020B0604020202020204" pitchFamily="34" charset="0"/>
                <a:cs typeface="Arial" panose="020B0604020202020204" pitchFamily="34" charset="0"/>
              </a:rPr>
              <a:t>We tried to show how </a:t>
            </a:r>
            <a:r>
              <a:rPr lang="en-US" sz="2000" dirty="0">
                <a:latin typeface="Arial" panose="020B0604020202020204" pitchFamily="34" charset="0"/>
                <a:cs typeface="Arial" panose="020B0604020202020204" pitchFamily="34" charset="0"/>
              </a:rPr>
              <a:t>important</a:t>
            </a:r>
            <a:r>
              <a:rPr lang="en-US" dirty="0">
                <a:latin typeface="Arial" panose="020B0604020202020204" pitchFamily="34" charset="0"/>
                <a:cs typeface="Arial" panose="020B0604020202020204" pitchFamily="34" charset="0"/>
              </a:rPr>
              <a:t> the AGB stars in Astrophysics,. The effort </a:t>
            </a:r>
            <a:r>
              <a:rPr lang="en-US" sz="1800" dirty="0">
                <a:effectLst/>
                <a:latin typeface="Calibri" panose="020F0502020204030204" pitchFamily="34" charset="0"/>
                <a:ea typeface="Calibri" panose="020F0502020204030204" pitchFamily="34" charset="0"/>
                <a:cs typeface="Arial" panose="020B0604020202020204" pitchFamily="34" charset="0"/>
              </a:rPr>
              <a:t>of Maurizio Busso and his collaborator is appreciated and highlighted</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B3E0990-97F7-A5E5-7C5F-CE5E68DC49C3}"/>
              </a:ext>
            </a:extLst>
          </p:cNvPr>
          <p:cNvSpPr txBox="1"/>
          <p:nvPr/>
        </p:nvSpPr>
        <p:spPr>
          <a:xfrm>
            <a:off x="372977" y="1660356"/>
            <a:ext cx="3860352" cy="400110"/>
          </a:xfrm>
          <a:prstGeom prst="rect">
            <a:avLst/>
          </a:prstGeom>
          <a:solidFill>
            <a:srgbClr val="FFFF00"/>
          </a:solidFill>
        </p:spPr>
        <p:txBody>
          <a:bodyPr wrap="none" rtlCol="0">
            <a:spAutoFit/>
          </a:bodyPr>
          <a:lstStyle/>
          <a:p>
            <a:pPr algn="l"/>
            <a:r>
              <a:rPr lang="en-US" sz="2000" dirty="0">
                <a:latin typeface="Arial" panose="020B0604020202020204" pitchFamily="34" charset="0"/>
                <a:cs typeface="Arial" panose="020B0604020202020204" pitchFamily="34" charset="0"/>
              </a:rPr>
              <a:t>Some Remaining problems are: </a:t>
            </a:r>
          </a:p>
        </p:txBody>
      </p:sp>
      <p:sp>
        <p:nvSpPr>
          <p:cNvPr id="10" name="TextBox 9">
            <a:extLst>
              <a:ext uri="{FF2B5EF4-FFF2-40B4-BE49-F238E27FC236}">
                <a16:creationId xmlns:a16="http://schemas.microsoft.com/office/drawing/2014/main" id="{D0AAF562-3FD9-8213-FA87-96468DE7CF1C}"/>
              </a:ext>
            </a:extLst>
          </p:cNvPr>
          <p:cNvSpPr txBox="1"/>
          <p:nvPr/>
        </p:nvSpPr>
        <p:spPr>
          <a:xfrm>
            <a:off x="576178" y="2295022"/>
            <a:ext cx="6790642" cy="400110"/>
          </a:xfrm>
          <a:prstGeom prst="rect">
            <a:avLst/>
          </a:prstGeom>
          <a:noFill/>
          <a:ln>
            <a:solidFill>
              <a:srgbClr val="0070C0"/>
            </a:solidFill>
          </a:ln>
        </p:spPr>
        <p:txBody>
          <a:bodyPr wrap="none" rtlCol="0">
            <a:spAutoFit/>
          </a:bodyPr>
          <a:lstStyle/>
          <a:p>
            <a:pPr algn="l"/>
            <a:r>
              <a:rPr lang="en-US" sz="2000" dirty="0">
                <a:solidFill>
                  <a:srgbClr val="FF0000"/>
                </a:solidFill>
                <a:latin typeface="Arial" panose="020B0604020202020204" pitchFamily="34" charset="0"/>
                <a:cs typeface="Arial" panose="020B0604020202020204" pitchFamily="34" charset="0"/>
              </a:rPr>
              <a:t>a.</a:t>
            </a:r>
            <a:r>
              <a:rPr lang="en-US" sz="2000" dirty="0">
                <a:latin typeface="Arial" panose="020B0604020202020204" pitchFamily="34" charset="0"/>
                <a:cs typeface="Arial" panose="020B0604020202020204" pitchFamily="34" charset="0"/>
              </a:rPr>
              <a:t> Structure of the convective zones during a pulse cycle.  </a:t>
            </a:r>
          </a:p>
        </p:txBody>
      </p:sp>
      <p:sp>
        <p:nvSpPr>
          <p:cNvPr id="11" name="TextBox 10">
            <a:extLst>
              <a:ext uri="{FF2B5EF4-FFF2-40B4-BE49-F238E27FC236}">
                <a16:creationId xmlns:a16="http://schemas.microsoft.com/office/drawing/2014/main" id="{56F97082-583E-68D8-6A5F-7205312AA4F4}"/>
              </a:ext>
            </a:extLst>
          </p:cNvPr>
          <p:cNvSpPr txBox="1"/>
          <p:nvPr/>
        </p:nvSpPr>
        <p:spPr>
          <a:xfrm>
            <a:off x="385543" y="2929689"/>
            <a:ext cx="6475042" cy="400110"/>
          </a:xfrm>
          <a:prstGeom prst="rect">
            <a:avLst/>
          </a:prstGeom>
          <a:noFill/>
          <a:ln>
            <a:solidFill>
              <a:srgbClr val="0070C0"/>
            </a:solidFill>
          </a:ln>
        </p:spPr>
        <p:txBody>
          <a:bodyPr wrap="none" rtlCol="0">
            <a:spAutoFit/>
          </a:bodyPr>
          <a:lstStyle/>
          <a:p>
            <a:pPr algn="l"/>
            <a:r>
              <a:rPr lang="en-US" sz="2000" dirty="0">
                <a:solidFill>
                  <a:srgbClr val="FF0000"/>
                </a:solidFill>
                <a:latin typeface="Arial" panose="020B0604020202020204" pitchFamily="34" charset="0"/>
                <a:cs typeface="Arial" panose="020B0604020202020204" pitchFamily="34" charset="0"/>
              </a:rPr>
              <a:t>b.</a:t>
            </a:r>
            <a:r>
              <a:rPr lang="en-US" sz="2000" dirty="0">
                <a:latin typeface="Arial" panose="020B0604020202020204" pitchFamily="34" charset="0"/>
                <a:cs typeface="Arial" panose="020B0604020202020204" pitchFamily="34" charset="0"/>
              </a:rPr>
              <a:t> Depth of the Third Dredge Up, still model-dependent </a:t>
            </a:r>
          </a:p>
        </p:txBody>
      </p:sp>
      <p:sp>
        <p:nvSpPr>
          <p:cNvPr id="12" name="TextBox 11">
            <a:extLst>
              <a:ext uri="{FF2B5EF4-FFF2-40B4-BE49-F238E27FC236}">
                <a16:creationId xmlns:a16="http://schemas.microsoft.com/office/drawing/2014/main" id="{4D2D8053-DAA8-ACD5-9CF9-C92727FF27E9}"/>
              </a:ext>
            </a:extLst>
          </p:cNvPr>
          <p:cNvSpPr txBox="1"/>
          <p:nvPr/>
        </p:nvSpPr>
        <p:spPr>
          <a:xfrm>
            <a:off x="409067" y="3489153"/>
            <a:ext cx="8594748" cy="1015663"/>
          </a:xfrm>
          <a:prstGeom prst="rect">
            <a:avLst/>
          </a:prstGeom>
          <a:noFill/>
          <a:ln>
            <a:solidFill>
              <a:srgbClr val="0070C0"/>
            </a:solidFill>
          </a:ln>
        </p:spPr>
        <p:txBody>
          <a:bodyPr wrap="square" rtlCol="0">
            <a:spAutoFit/>
          </a:bodyPr>
          <a:lstStyle/>
          <a:p>
            <a:pPr algn="l"/>
            <a:r>
              <a:rPr lang="en-US" sz="2000"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t>
            </a:r>
            <a:r>
              <a:rPr lang="en-US" sz="2000" baseline="30000" dirty="0">
                <a:latin typeface="Arial" panose="020B0604020202020204" pitchFamily="34" charset="0"/>
                <a:cs typeface="Arial" panose="020B0604020202020204" pitchFamily="34" charset="0"/>
              </a:rPr>
              <a:t>13</a:t>
            </a:r>
            <a:r>
              <a:rPr lang="en-US" sz="2000" dirty="0">
                <a:latin typeface="Arial" panose="020B0604020202020204" pitchFamily="34" charset="0"/>
                <a:cs typeface="Arial" panose="020B0604020202020204" pitchFamily="34" charset="0"/>
              </a:rPr>
              <a:t>C- pocket:  mixing of protons into the C-rich region creates </a:t>
            </a:r>
            <a:r>
              <a:rPr lang="en-US" sz="2000" baseline="30000" dirty="0">
                <a:latin typeface="Arial" panose="020B0604020202020204" pitchFamily="34" charset="0"/>
                <a:cs typeface="Arial" panose="020B0604020202020204" pitchFamily="34" charset="0"/>
              </a:rPr>
              <a:t>13</a:t>
            </a:r>
            <a:r>
              <a:rPr lang="en-US" sz="2000" dirty="0">
                <a:latin typeface="Arial" panose="020B0604020202020204" pitchFamily="34" charset="0"/>
                <a:cs typeface="Arial" panose="020B0604020202020204" pitchFamily="34" charset="0"/>
              </a:rPr>
              <a:t>C . Formation and extension of tis pocket remains to be understood. The role </a:t>
            </a:r>
          </a:p>
          <a:p>
            <a:pPr algn="l"/>
            <a:r>
              <a:rPr lang="en-US" sz="200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the magnetic field is an essentials ingredient.    </a:t>
            </a:r>
          </a:p>
        </p:txBody>
      </p:sp>
      <p:sp>
        <p:nvSpPr>
          <p:cNvPr id="13" name="TextBox 12">
            <a:extLst>
              <a:ext uri="{FF2B5EF4-FFF2-40B4-BE49-F238E27FC236}">
                <a16:creationId xmlns:a16="http://schemas.microsoft.com/office/drawing/2014/main" id="{05B8EF72-262B-7AE9-FA1C-CF0C986516A3}"/>
              </a:ext>
            </a:extLst>
          </p:cNvPr>
          <p:cNvSpPr txBox="1"/>
          <p:nvPr/>
        </p:nvSpPr>
        <p:spPr>
          <a:xfrm>
            <a:off x="2719137" y="4644723"/>
            <a:ext cx="5438273" cy="584775"/>
          </a:xfrm>
          <a:prstGeom prst="rect">
            <a:avLst/>
          </a:prstGeom>
          <a:noFill/>
        </p:spPr>
        <p:txBody>
          <a:bodyPr wrap="square" rtlCol="0">
            <a:spAutoFit/>
          </a:bodyPr>
          <a:lstStyle/>
          <a:p>
            <a:pPr algn="l"/>
            <a:r>
              <a:rPr lang="en-US" sz="3200" dirty="0">
                <a:solidFill>
                  <a:srgbClr val="FF0000"/>
                </a:solidFill>
                <a:latin typeface="Arial" panose="020B0604020202020204" pitchFamily="34" charset="0"/>
                <a:cs typeface="Arial" panose="020B0604020202020204" pitchFamily="34" charset="0"/>
              </a:rPr>
              <a:t>Thank you for your attention</a:t>
            </a:r>
          </a:p>
        </p:txBody>
      </p:sp>
    </p:spTree>
    <p:extLst>
      <p:ext uri="{BB962C8B-B14F-4D97-AF65-F5344CB8AC3E}">
        <p14:creationId xmlns:p14="http://schemas.microsoft.com/office/powerpoint/2010/main" val="2885194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950D3D-600D-1A6A-C458-D026DCD9FF74}"/>
              </a:ext>
            </a:extLst>
          </p:cNvPr>
          <p:cNvSpPr>
            <a:spLocks noGrp="1"/>
          </p:cNvSpPr>
          <p:nvPr>
            <p:ph type="sldNum" sz="quarter" idx="12"/>
          </p:nvPr>
        </p:nvSpPr>
        <p:spPr/>
        <p:txBody>
          <a:bodyPr/>
          <a:lstStyle/>
          <a:p>
            <a:fld id="{FC7140BB-DF60-4BD8-A834-DCE13D99C1B1}" type="slidenum">
              <a:rPr lang="en-US" smtClean="0"/>
              <a:t>21</a:t>
            </a:fld>
            <a:endParaRPr lang="en-US" dirty="0"/>
          </a:p>
        </p:txBody>
      </p:sp>
      <p:sp>
        <p:nvSpPr>
          <p:cNvPr id="4" name="TextBox 3">
            <a:extLst>
              <a:ext uri="{FF2B5EF4-FFF2-40B4-BE49-F238E27FC236}">
                <a16:creationId xmlns:a16="http://schemas.microsoft.com/office/drawing/2014/main" id="{2DAE6274-195C-0E8E-8318-4100CADF1003}"/>
              </a:ext>
            </a:extLst>
          </p:cNvPr>
          <p:cNvSpPr txBox="1"/>
          <p:nvPr/>
        </p:nvSpPr>
        <p:spPr>
          <a:xfrm>
            <a:off x="241533" y="81045"/>
            <a:ext cx="10499256" cy="5311519"/>
          </a:xfrm>
          <a:prstGeom prst="rect">
            <a:avLst/>
          </a:prstGeom>
          <a:noFill/>
        </p:spPr>
        <p:txBody>
          <a:bodyPr wrap="square">
            <a:sp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Arial" panose="020B0604020202020204" pitchFamily="34" charset="0"/>
              </a:rPr>
              <a:t>References</a:t>
            </a:r>
            <a:endParaRPr lang="en-US" sz="16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Arial" panose="020B0604020202020204" pitchFamily="34" charset="0"/>
              </a:rPr>
              <a:t>1.  </a:t>
            </a:r>
            <a:r>
              <a:rPr lang="en-US" sz="1400" dirty="0">
                <a:effectLst/>
                <a:latin typeface="Arial" panose="020B0604020202020204" pitchFamily="34" charset="0"/>
                <a:ea typeface="Calibri" panose="020F0502020204030204" pitchFamily="34" charset="0"/>
                <a:cs typeface="Arial" panose="020B0604020202020204" pitchFamily="34" charset="0"/>
              </a:rPr>
              <a:t>Herwig, F. Evolution of Asymptotic Giant Branch Stars. </a:t>
            </a:r>
            <a:r>
              <a:rPr lang="en-US" sz="1400" i="1" dirty="0">
                <a:effectLst/>
                <a:latin typeface="Arial" panose="020B0604020202020204" pitchFamily="34" charset="0"/>
                <a:ea typeface="Calibri" panose="020F0502020204030204" pitchFamily="34" charset="0"/>
                <a:cs typeface="Arial" panose="020B0604020202020204" pitchFamily="34" charset="0"/>
              </a:rPr>
              <a:t>ARA&amp;A</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2005,</a:t>
            </a:r>
            <a:r>
              <a:rPr lang="en-US" sz="1400" dirty="0">
                <a:effectLst/>
                <a:latin typeface="Arial" panose="020B0604020202020204" pitchFamily="34" charset="0"/>
                <a:ea typeface="Calibri" panose="020F0502020204030204" pitchFamily="34" charset="0"/>
                <a:cs typeface="Arial" panose="020B0604020202020204" pitchFamily="34" charset="0"/>
              </a:rPr>
              <a:t> 43, 435</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2.   Lattanzio, J.; Wood, P.R. Asymptotic Giant Branch Stars, editors: H.J. </a:t>
            </a:r>
            <a:r>
              <a:rPr lang="en-US" sz="1400" dirty="0" err="1">
                <a:effectLst/>
                <a:latin typeface="Arial" panose="020B0604020202020204" pitchFamily="34" charset="0"/>
                <a:ea typeface="Calibri" panose="020F0502020204030204" pitchFamily="34" charset="0"/>
                <a:cs typeface="Arial" panose="020B0604020202020204" pitchFamily="34" charset="0"/>
              </a:rPr>
              <a:t>Habing</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 H.O. </a:t>
            </a:r>
            <a:r>
              <a:rPr lang="en-US" sz="1800" dirty="0" err="1">
                <a:effectLst/>
                <a:latin typeface="Calibri" panose="020F0502020204030204" pitchFamily="34" charset="0"/>
                <a:ea typeface="Calibri" panose="020F0502020204030204" pitchFamily="34" charset="0"/>
                <a:cs typeface="Calibri" panose="020F0502020204030204" pitchFamily="34" charset="0"/>
              </a:rPr>
              <a:t>Olofsson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a:effectLst/>
                <a:latin typeface="Calibri" panose="020F0502020204030204" pitchFamily="34" charset="0"/>
                <a:ea typeface="Calibri" panose="020F0502020204030204" pitchFamily="34" charset="0"/>
                <a:cs typeface="Calibri" panose="020F0502020204030204" pitchFamily="34" charset="0"/>
              </a:rPr>
              <a:t>2004,</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400" dirty="0">
                <a:effectLst/>
                <a:latin typeface="Arial" panose="020B0604020202020204" pitchFamily="34" charset="0"/>
                <a:ea typeface="Calibri" panose="020F0502020204030204" pitchFamily="34" charset="0"/>
                <a:cs typeface="Arial" panose="020B0604020202020204" pitchFamily="34" charset="0"/>
              </a:rPr>
              <a:t>Springer, 23.</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3.   Busso, M.; </a:t>
            </a:r>
            <a:r>
              <a:rPr lang="en-US" sz="1400" dirty="0" err="1">
                <a:effectLst/>
                <a:latin typeface="Arial" panose="020B0604020202020204" pitchFamily="34" charset="0"/>
                <a:ea typeface="Calibri" panose="020F0502020204030204" pitchFamily="34" charset="0"/>
                <a:cs typeface="Arial" panose="020B0604020202020204" pitchFamily="34" charset="0"/>
              </a:rPr>
              <a:t>Gallino</a:t>
            </a:r>
            <a:r>
              <a:rPr lang="en-US" sz="1400" dirty="0">
                <a:effectLst/>
                <a:latin typeface="Arial" panose="020B0604020202020204" pitchFamily="34" charset="0"/>
                <a:ea typeface="Calibri" panose="020F0502020204030204" pitchFamily="34" charset="0"/>
                <a:cs typeface="Arial" panose="020B0604020202020204" pitchFamily="34" charset="0"/>
              </a:rPr>
              <a:t>, R.; </a:t>
            </a:r>
            <a:r>
              <a:rPr lang="en-US" sz="1400" dirty="0" err="1">
                <a:effectLst/>
                <a:latin typeface="Arial" panose="020B0604020202020204" pitchFamily="34" charset="0"/>
                <a:ea typeface="Calibri" panose="020F0502020204030204" pitchFamily="34" charset="0"/>
                <a:cs typeface="Arial" panose="020B0604020202020204" pitchFamily="34" charset="0"/>
              </a:rPr>
              <a:t>Wasserburg</a:t>
            </a:r>
            <a:r>
              <a:rPr lang="en-US" sz="1400" dirty="0">
                <a:effectLst/>
                <a:latin typeface="Arial" panose="020B0604020202020204" pitchFamily="34" charset="0"/>
                <a:ea typeface="Calibri" panose="020F0502020204030204" pitchFamily="34" charset="0"/>
                <a:cs typeface="Arial" panose="020B0604020202020204" pitchFamily="34" charset="0"/>
              </a:rPr>
              <a:t>, G.J. Nucleosynthesis in Asymptotic Giant Branch Stars: Relevance for Galactic Enrichment and Solar System Formation</a:t>
            </a:r>
            <a:r>
              <a:rPr lang="en-US" sz="1400" i="1" dirty="0">
                <a:effectLst/>
                <a:latin typeface="Arial" panose="020B0604020202020204" pitchFamily="34" charset="0"/>
                <a:ea typeface="Calibri" panose="020F0502020204030204" pitchFamily="34" charset="0"/>
                <a:cs typeface="Arial" panose="020B0604020202020204" pitchFamily="34" charset="0"/>
              </a:rPr>
              <a:t>, ARA&amp;A,</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1999,</a:t>
            </a:r>
            <a:r>
              <a:rPr lang="en-US" sz="1400" dirty="0">
                <a:effectLst/>
                <a:latin typeface="Arial" panose="020B0604020202020204" pitchFamily="34" charset="0"/>
                <a:ea typeface="Calibri" panose="020F0502020204030204" pitchFamily="34" charset="0"/>
                <a:cs typeface="Arial" panose="020B0604020202020204" pitchFamily="34" charset="0"/>
              </a:rPr>
              <a:t> 37, 239</a:t>
            </a:r>
          </a:p>
          <a:p>
            <a:pPr marL="342900" marR="0" indent="-342900">
              <a:lnSpc>
                <a:spcPct val="107000"/>
              </a:lnSpc>
              <a:spcBef>
                <a:spcPts val="0"/>
              </a:spcBef>
              <a:spcAft>
                <a:spcPts val="0"/>
              </a:spcAft>
              <a:buAutoNum type="arabicPeriod" startAt="4"/>
            </a:pPr>
            <a:r>
              <a:rPr lang="en-US" sz="1400" dirty="0" err="1">
                <a:effectLst/>
                <a:latin typeface="Arial" panose="020B0604020202020204" pitchFamily="34" charset="0"/>
                <a:ea typeface="Calibri" panose="020F0502020204030204" pitchFamily="34" charset="0"/>
                <a:cs typeface="Arial" panose="020B0604020202020204" pitchFamily="34" charset="0"/>
              </a:rPr>
              <a:t>Halabi</a:t>
            </a:r>
            <a:r>
              <a:rPr lang="en-US" sz="1400" dirty="0">
                <a:effectLst/>
                <a:latin typeface="Arial" panose="020B0604020202020204" pitchFamily="34" charset="0"/>
                <a:ea typeface="Calibri" panose="020F0502020204030204" pitchFamily="34" charset="0"/>
                <a:cs typeface="Arial" panose="020B0604020202020204" pitchFamily="34" charset="0"/>
              </a:rPr>
              <a:t>, G.; El Eid, M.; </a:t>
            </a:r>
            <a:r>
              <a:rPr lang="en-US" sz="1400" dirty="0" err="1">
                <a:effectLst/>
                <a:latin typeface="Arial" panose="020B0604020202020204" pitchFamily="34" charset="0"/>
                <a:ea typeface="Calibri" panose="020F0502020204030204" pitchFamily="34" charset="0"/>
                <a:cs typeface="Arial" panose="020B0604020202020204" pitchFamily="34" charset="0"/>
              </a:rPr>
              <a:t>Shampgane</a:t>
            </a:r>
            <a:r>
              <a:rPr lang="en-US" sz="1400" dirty="0">
                <a:effectLst/>
                <a:latin typeface="Arial" panose="020B0604020202020204" pitchFamily="34" charset="0"/>
                <a:ea typeface="Calibri" panose="020F0502020204030204" pitchFamily="34" charset="0"/>
                <a:cs typeface="Arial" panose="020B0604020202020204" pitchFamily="34" charset="0"/>
              </a:rPr>
              <a:t>, A.  Effect of the </a:t>
            </a:r>
            <a:r>
              <a:rPr lang="en-US" sz="1400" baseline="30000" dirty="0">
                <a:effectLst/>
                <a:latin typeface="Arial" panose="020B0604020202020204" pitchFamily="34" charset="0"/>
                <a:ea typeface="Calibri" panose="020F0502020204030204" pitchFamily="34" charset="0"/>
                <a:cs typeface="Arial" panose="020B0604020202020204" pitchFamily="34" charset="0"/>
              </a:rPr>
              <a:t>14</a:t>
            </a:r>
            <a:r>
              <a:rPr lang="en-US" sz="1400" dirty="0">
                <a:effectLst/>
                <a:latin typeface="Arial" panose="020B0604020202020204" pitchFamily="34" charset="0"/>
                <a:ea typeface="Calibri" panose="020F0502020204030204" pitchFamily="34" charset="0"/>
                <a:cs typeface="Arial" panose="020B0604020202020204" pitchFamily="34" charset="0"/>
              </a:rPr>
              <a:t>N (p, gamma)</a:t>
            </a:r>
            <a:r>
              <a:rPr lang="en-US" sz="1400" baseline="30000" dirty="0">
                <a:effectLst/>
                <a:latin typeface="Arial" panose="020B0604020202020204" pitchFamily="34" charset="0"/>
                <a:ea typeface="Calibri" panose="020F0502020204030204" pitchFamily="34" charset="0"/>
                <a:cs typeface="Arial" panose="020B0604020202020204" pitchFamily="34" charset="0"/>
              </a:rPr>
              <a:t>15</a:t>
            </a:r>
            <a:r>
              <a:rPr lang="en-US" sz="1400" dirty="0">
                <a:effectLst/>
                <a:latin typeface="Arial" panose="020B0604020202020204" pitchFamily="34" charset="0"/>
                <a:ea typeface="Calibri" panose="020F0502020204030204" pitchFamily="34" charset="0"/>
                <a:cs typeface="Arial" panose="020B0604020202020204" pitchFamily="34" charset="0"/>
              </a:rPr>
              <a:t>O reaction on the blue loop in Intermediate Stars,</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de-DE" sz="1400" i="1" dirty="0">
                <a:effectLst/>
                <a:latin typeface="Arial" panose="020B0604020202020204" pitchFamily="34" charset="0"/>
                <a:ea typeface="Calibri" panose="020F0502020204030204" pitchFamily="34" charset="0"/>
                <a:cs typeface="Arial" panose="020B0604020202020204" pitchFamily="34" charset="0"/>
              </a:rPr>
              <a:t>Astrophys. J</a:t>
            </a:r>
            <a:r>
              <a:rPr lang="de-DE" sz="1400" b="1" dirty="0">
                <a:effectLst/>
                <a:latin typeface="Arial" panose="020B0604020202020204" pitchFamily="34" charset="0"/>
                <a:ea typeface="Calibri" panose="020F0502020204030204" pitchFamily="34" charset="0"/>
                <a:cs typeface="Arial" panose="020B0604020202020204" pitchFamily="34" charset="0"/>
              </a:rPr>
              <a:t>., 2012</a:t>
            </a:r>
            <a:r>
              <a:rPr lang="de-DE" sz="1400" dirty="0">
                <a:effectLst/>
                <a:latin typeface="Arial" panose="020B0604020202020204" pitchFamily="34" charset="0"/>
                <a:ea typeface="Calibri" panose="020F0502020204030204" pitchFamily="34" charset="0"/>
                <a:cs typeface="Arial" panose="020B0604020202020204" pitchFamily="34" charset="0"/>
              </a:rPr>
              <a:t>, 761, 10</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de-DE" sz="1400" dirty="0">
                <a:effectLst/>
                <a:latin typeface="Arial" panose="020B0604020202020204" pitchFamily="34" charset="0"/>
                <a:ea typeface="Calibri" panose="020F0502020204030204" pitchFamily="34" charset="0"/>
                <a:cs typeface="Arial" panose="020B0604020202020204" pitchFamily="34" charset="0"/>
              </a:rPr>
              <a:t>5.   Laugaro M. et al., </a:t>
            </a:r>
            <a:r>
              <a:rPr lang="de-DE" sz="1400" i="1" dirty="0">
                <a:effectLst/>
                <a:latin typeface="Arial" panose="020B0604020202020204" pitchFamily="34" charset="0"/>
                <a:ea typeface="Calibri" panose="020F0502020204030204" pitchFamily="34" charset="0"/>
                <a:cs typeface="Arial" panose="020B0604020202020204" pitchFamily="34" charset="0"/>
              </a:rPr>
              <a:t>Astrophys. </a:t>
            </a:r>
            <a:r>
              <a:rPr lang="en-US" sz="1400" i="1" dirty="0">
                <a:effectLst/>
                <a:latin typeface="Arial" panose="020B0604020202020204" pitchFamily="34" charset="0"/>
                <a:ea typeface="Calibri" panose="020F0502020204030204" pitchFamily="34" charset="0"/>
                <a:cs typeface="Arial" panose="020B0604020202020204" pitchFamily="34" charset="0"/>
              </a:rPr>
              <a:t>J</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2003,</a:t>
            </a:r>
            <a:r>
              <a:rPr lang="en-US" sz="1400" dirty="0">
                <a:effectLst/>
                <a:latin typeface="Arial" panose="020B0604020202020204" pitchFamily="34" charset="0"/>
                <a:ea typeface="Calibri" panose="020F0502020204030204" pitchFamily="34" charset="0"/>
                <a:cs typeface="Arial" panose="020B0604020202020204" pitchFamily="34" charset="0"/>
              </a:rPr>
              <a:t> 593, 486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6.   </a:t>
            </a:r>
            <a:r>
              <a:rPr lang="en-US" sz="1400" dirty="0" err="1">
                <a:effectLst/>
                <a:latin typeface="Arial" panose="020B0604020202020204" pitchFamily="34" charset="0"/>
                <a:ea typeface="Calibri" panose="020F0502020204030204" pitchFamily="34" charset="0"/>
                <a:cs typeface="Arial" panose="020B0604020202020204" pitchFamily="34" charset="0"/>
              </a:rPr>
              <a:t>Siess</a:t>
            </a:r>
            <a:r>
              <a:rPr lang="en-US" sz="1400" dirty="0">
                <a:effectLst/>
                <a:latin typeface="Arial" panose="020B0604020202020204" pitchFamily="34" charset="0"/>
                <a:ea typeface="Calibri" panose="020F0502020204030204" pitchFamily="34" charset="0"/>
                <a:cs typeface="Arial" panose="020B0604020202020204" pitchFamily="34" charset="0"/>
              </a:rPr>
              <a:t>, L.; Livio, M.; </a:t>
            </a:r>
            <a:r>
              <a:rPr lang="en-US" sz="1400" dirty="0" err="1">
                <a:effectLst/>
                <a:latin typeface="Arial" panose="020B0604020202020204" pitchFamily="34" charset="0"/>
                <a:ea typeface="Calibri" panose="020F0502020204030204" pitchFamily="34" charset="0"/>
                <a:cs typeface="Arial" panose="020B0604020202020204" pitchFamily="34" charset="0"/>
              </a:rPr>
              <a:t>Lattanzio</a:t>
            </a:r>
            <a:r>
              <a:rPr lang="en-US" sz="1400" dirty="0">
                <a:effectLst/>
                <a:latin typeface="Arial" panose="020B0604020202020204" pitchFamily="34" charset="0"/>
                <a:ea typeface="Calibri" panose="020F0502020204030204" pitchFamily="34" charset="0"/>
                <a:cs typeface="Arial" panose="020B0604020202020204" pitchFamily="34" charset="0"/>
              </a:rPr>
              <a:t>, J., Structure, Evolution, and Nucleosynthesis of Primordial tars,</a:t>
            </a:r>
          </a:p>
          <a:p>
            <a:pPr marL="0" marR="0">
              <a:lnSpc>
                <a:spcPct val="107000"/>
              </a:lnSpc>
              <a:spcBef>
                <a:spcPts val="0"/>
              </a:spcBef>
              <a:spcAft>
                <a:spcPts val="0"/>
              </a:spcAft>
            </a:pPr>
            <a:r>
              <a:rPr lang="en-US" sz="1400" i="1" dirty="0" err="1">
                <a:effectLst/>
                <a:latin typeface="Arial" panose="020B0604020202020204" pitchFamily="34" charset="0"/>
                <a:ea typeface="Calibri" panose="020F0502020204030204" pitchFamily="34" charset="0"/>
                <a:cs typeface="Arial" panose="020B0604020202020204" pitchFamily="34" charset="0"/>
              </a:rPr>
              <a:t>Asrophys</a:t>
            </a:r>
            <a:r>
              <a:rPr lang="en-US" sz="1400" i="1" dirty="0">
                <a:effectLst/>
                <a:latin typeface="Arial" panose="020B0604020202020204" pitchFamily="34" charset="0"/>
                <a:ea typeface="Calibri" panose="020F0502020204030204" pitchFamily="34" charset="0"/>
                <a:cs typeface="Arial" panose="020B0604020202020204" pitchFamily="34" charset="0"/>
              </a:rPr>
              <a:t> J</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2002</a:t>
            </a:r>
            <a:r>
              <a:rPr lang="en-US" sz="1400" dirty="0">
                <a:effectLst/>
                <a:latin typeface="Arial" panose="020B0604020202020204" pitchFamily="34" charset="0"/>
                <a:ea typeface="Calibri" panose="020F0502020204030204" pitchFamily="34" charset="0"/>
                <a:cs typeface="Arial" panose="020B0604020202020204" pitchFamily="34" charset="0"/>
              </a:rPr>
              <a:t>, 570, 329</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7.   </a:t>
            </a:r>
            <a:r>
              <a:rPr lang="en-US" sz="1400" dirty="0" err="1">
                <a:effectLst/>
                <a:latin typeface="Arial" panose="020B0604020202020204" pitchFamily="34" charset="0"/>
                <a:ea typeface="Calibri" panose="020F0502020204030204" pitchFamily="34" charset="0"/>
                <a:cs typeface="Arial" panose="020B0604020202020204" pitchFamily="34" charset="0"/>
              </a:rPr>
              <a:t>BlÖcker</a:t>
            </a:r>
            <a:r>
              <a:rPr lang="en-US" sz="1400" dirty="0">
                <a:effectLst/>
                <a:latin typeface="Arial" panose="020B0604020202020204" pitchFamily="34" charset="0"/>
                <a:ea typeface="Calibri" panose="020F0502020204030204" pitchFamily="34" charset="0"/>
                <a:cs typeface="Arial" panose="020B0604020202020204" pitchFamily="34" charset="0"/>
              </a:rPr>
              <a:t>, T.; Herwig, F.; </a:t>
            </a:r>
            <a:r>
              <a:rPr lang="en-US" sz="1400" dirty="0" err="1">
                <a:effectLst/>
                <a:latin typeface="Arial" panose="020B0604020202020204" pitchFamily="34" charset="0"/>
                <a:ea typeface="Calibri" panose="020F0502020204030204" pitchFamily="34" charset="0"/>
                <a:cs typeface="Arial" panose="020B0604020202020204" pitchFamily="34" charset="0"/>
              </a:rPr>
              <a:t>Trirebe</a:t>
            </a:r>
            <a:r>
              <a:rPr lang="en-US" sz="1400" dirty="0">
                <a:effectLst/>
                <a:latin typeface="Arial" panose="020B0604020202020204" pitchFamily="34" charset="0"/>
                <a:ea typeface="Calibri" panose="020F0502020204030204" pitchFamily="34" charset="0"/>
                <a:cs typeface="Arial" panose="020B0604020202020204" pitchFamily="34" charset="0"/>
              </a:rPr>
              <a:t>, T. TP-AGB evolution with overshoot for low-mass stars as a function of metallicity</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i="1" dirty="0" err="1">
                <a:effectLst/>
                <a:latin typeface="Arial" panose="020B0604020202020204" pitchFamily="34" charset="0"/>
                <a:ea typeface="Calibri" panose="020F0502020204030204" pitchFamily="34" charset="0"/>
                <a:cs typeface="Arial" panose="020B0604020202020204" pitchFamily="34" charset="0"/>
              </a:rPr>
              <a:t>Memorie</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i="1" dirty="0" err="1">
                <a:effectLst/>
                <a:latin typeface="Arial" panose="020B0604020202020204" pitchFamily="34" charset="0"/>
                <a:ea typeface="Calibri" panose="020F0502020204030204" pitchFamily="34" charset="0"/>
                <a:cs typeface="Arial" panose="020B0604020202020204" pitchFamily="34" charset="0"/>
              </a:rPr>
              <a:t>della</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i="1" dirty="0" err="1">
                <a:effectLst/>
                <a:latin typeface="Arial" panose="020B0604020202020204" pitchFamily="34" charset="0"/>
                <a:ea typeface="Calibri" panose="020F0502020204030204" pitchFamily="34" charset="0"/>
                <a:cs typeface="Arial" panose="020B0604020202020204" pitchFamily="34" charset="0"/>
              </a:rPr>
              <a:t>Societa</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i="1" dirty="0" err="1">
                <a:effectLst/>
                <a:latin typeface="Arial" panose="020B0604020202020204" pitchFamily="34" charset="0"/>
                <a:ea typeface="Calibri" panose="020F0502020204030204" pitchFamily="34" charset="0"/>
                <a:cs typeface="Arial" panose="020B0604020202020204" pitchFamily="34" charset="0"/>
              </a:rPr>
              <a:t>Astronomia</a:t>
            </a:r>
            <a:r>
              <a:rPr lang="en-US" sz="1400" i="1" dirty="0">
                <a:effectLst/>
                <a:latin typeface="Arial" panose="020B0604020202020204" pitchFamily="34" charset="0"/>
                <a:ea typeface="Calibri" panose="020F0502020204030204" pitchFamily="34" charset="0"/>
                <a:cs typeface="Arial" panose="020B0604020202020204" pitchFamily="34" charset="0"/>
              </a:rPr>
              <a:t> </a:t>
            </a:r>
            <a:r>
              <a:rPr lang="en-US" sz="1400" i="1" dirty="0" err="1">
                <a:effectLst/>
                <a:latin typeface="Arial" panose="020B0604020202020204" pitchFamily="34" charset="0"/>
                <a:ea typeface="Calibri" panose="020F0502020204030204" pitchFamily="34" charset="0"/>
                <a:cs typeface="Arial" panose="020B0604020202020204" pitchFamily="34" charset="0"/>
              </a:rPr>
              <a:t>Italiana</a:t>
            </a:r>
            <a:r>
              <a:rPr lang="en-US" sz="1400" i="1" dirty="0">
                <a:effectLst/>
                <a:latin typeface="Arial" panose="020B0604020202020204" pitchFamily="34" charset="0"/>
                <a:ea typeface="Calibri" panose="020F0502020204030204" pitchFamily="34" charset="0"/>
                <a:cs typeface="Arial" panose="020B0604020202020204" pitchFamily="34" charset="0"/>
              </a:rPr>
              <a:t>}</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2000</a:t>
            </a:r>
            <a:r>
              <a:rPr lang="en-US" sz="1400" dirty="0">
                <a:effectLst/>
                <a:latin typeface="Arial" panose="020B0604020202020204" pitchFamily="34" charset="0"/>
                <a:ea typeface="Calibri" panose="020F0502020204030204" pitchFamily="34" charset="0"/>
                <a:cs typeface="Arial" panose="020B0604020202020204" pitchFamily="34" charset="0"/>
              </a:rPr>
              <a:t>, Vol. 71, 711</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8.   Makki, T.; El Eid M.; Mathews, G.J., Structure, Evolution, and Nucleosynthesis of Primordial Stars , </a:t>
            </a:r>
            <a:r>
              <a:rPr lang="en-US" sz="1400" i="1" dirty="0">
                <a:effectLst/>
                <a:latin typeface="Arial" panose="020B0604020202020204" pitchFamily="34" charset="0"/>
                <a:ea typeface="Calibri" panose="020F0502020204030204" pitchFamily="34" charset="0"/>
                <a:cs typeface="Arial" panose="020B0604020202020204" pitchFamily="34" charset="0"/>
              </a:rPr>
              <a:t>Modern Physics Letters A</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2019, Vol 34</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No. 24</a:t>
            </a:r>
            <a:r>
              <a:rPr lang="en-US" sz="1400" dirty="0">
                <a:effectLst/>
                <a:latin typeface="Arial" panose="020B0604020202020204" pitchFamily="34" charset="0"/>
                <a:ea typeface="Calibri" panose="020F0502020204030204" pitchFamily="34" charset="0"/>
                <a:cs typeface="Arial" panose="020B0604020202020204" pitchFamily="34" charset="0"/>
              </a:rPr>
              <a:t>, 1950194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9.   Nucci, M.; Busso, M., Magneto hydrodynamics and Deep Mixing in Evolved Stars. I. Two- and Three-dimensional Analytical Models for the Asymptotic Giant Branch, </a:t>
            </a:r>
            <a:r>
              <a:rPr lang="en-US" sz="1400" i="1" dirty="0" err="1">
                <a:effectLst/>
                <a:latin typeface="Arial" panose="020B0604020202020204" pitchFamily="34" charset="0"/>
                <a:ea typeface="Calibri" panose="020F0502020204030204" pitchFamily="34" charset="0"/>
                <a:cs typeface="Arial" panose="020B0604020202020204" pitchFamily="34" charset="0"/>
              </a:rPr>
              <a:t>Astrophys</a:t>
            </a:r>
            <a:r>
              <a:rPr lang="en-US" sz="1400" i="1" dirty="0">
                <a:effectLst/>
                <a:latin typeface="Arial" panose="020B0604020202020204" pitchFamily="34" charset="0"/>
                <a:ea typeface="Calibri" panose="020F0502020204030204" pitchFamily="34" charset="0"/>
                <a:cs typeface="Arial" panose="020B0604020202020204" pitchFamily="34" charset="0"/>
              </a:rPr>
              <a:t>. J</a:t>
            </a:r>
            <a:r>
              <a:rPr lang="en-US" sz="1400" b="1" dirty="0">
                <a:effectLst/>
                <a:latin typeface="Arial" panose="020B0604020202020204" pitchFamily="34" charset="0"/>
                <a:ea typeface="Calibri" panose="020F0502020204030204" pitchFamily="34" charset="0"/>
                <a:cs typeface="Arial" panose="020B0604020202020204" pitchFamily="34" charset="0"/>
              </a:rPr>
              <a:t>, 2014,</a:t>
            </a:r>
            <a:r>
              <a:rPr lang="en-US" sz="1400" dirty="0">
                <a:effectLst/>
                <a:latin typeface="Arial" panose="020B0604020202020204" pitchFamily="34" charset="0"/>
                <a:ea typeface="Calibri" panose="020F0502020204030204" pitchFamily="34" charset="0"/>
                <a:cs typeface="Arial" panose="020B0604020202020204" pitchFamily="34" charset="0"/>
              </a:rPr>
              <a:t> 781, 141                                        </a:t>
            </a:r>
          </a:p>
          <a:p>
            <a:pPr marL="0" marR="0">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10. </a:t>
            </a:r>
            <a:r>
              <a:rPr lang="en-US" sz="1400" dirty="0" err="1">
                <a:effectLst/>
                <a:latin typeface="Arial" panose="020B0604020202020204" pitchFamily="34" charset="0"/>
                <a:ea typeface="Calibri" panose="020F0502020204030204" pitchFamily="34" charset="0"/>
                <a:cs typeface="Arial" panose="020B0604020202020204" pitchFamily="34" charset="0"/>
              </a:rPr>
              <a:t>Trippella</a:t>
            </a:r>
            <a:r>
              <a:rPr lang="en-US" sz="1400" dirty="0">
                <a:effectLst/>
                <a:latin typeface="Arial" panose="020B0604020202020204" pitchFamily="34" charset="0"/>
                <a:ea typeface="Calibri" panose="020F0502020204030204" pitchFamily="34" charset="0"/>
                <a:cs typeface="Arial" panose="020B0604020202020204" pitchFamily="34" charset="0"/>
              </a:rPr>
              <a:t>, O. </a:t>
            </a:r>
            <a:r>
              <a:rPr lang="en-US" sz="1400" dirty="0" err="1">
                <a:effectLst/>
                <a:latin typeface="Arial" panose="020B0604020202020204" pitchFamily="34" charset="0"/>
                <a:ea typeface="Calibri" panose="020F0502020204030204" pitchFamily="34" charset="0"/>
                <a:cs typeface="Arial" panose="020B0604020202020204" pitchFamily="34" charset="0"/>
              </a:rPr>
              <a:t>etal</a:t>
            </a:r>
            <a:r>
              <a:rPr lang="en-US" sz="1400" dirty="0">
                <a:effectLst/>
                <a:latin typeface="Arial" panose="020B0604020202020204" pitchFamily="34" charset="0"/>
                <a:ea typeface="Calibri" panose="020F0502020204030204" pitchFamily="34" charset="0"/>
                <a:cs typeface="Arial" panose="020B0604020202020204" pitchFamily="34" charset="0"/>
              </a:rPr>
              <a:t>., s-Processing in AGB Stars Revisited. II. Enhanced </a:t>
            </a:r>
            <a:r>
              <a:rPr lang="en-US" sz="1400" baseline="30000" dirty="0">
                <a:effectLst/>
                <a:latin typeface="Arial" panose="020B0604020202020204" pitchFamily="34" charset="0"/>
                <a:ea typeface="Calibri" panose="020F0502020204030204" pitchFamily="34" charset="0"/>
                <a:cs typeface="Arial" panose="020B0604020202020204" pitchFamily="34" charset="0"/>
              </a:rPr>
              <a:t>13</a:t>
            </a:r>
            <a:r>
              <a:rPr lang="en-US" sz="1400" dirty="0">
                <a:effectLst/>
                <a:latin typeface="Arial" panose="020B0604020202020204" pitchFamily="34" charset="0"/>
                <a:ea typeface="Calibri" panose="020F0502020204030204" pitchFamily="34" charset="0"/>
                <a:cs typeface="Arial" panose="020B0604020202020204" pitchFamily="34" charset="0"/>
              </a:rPr>
              <a:t>C Production through MHD-induced Mixing, </a:t>
            </a:r>
            <a:r>
              <a:rPr lang="en-US" sz="1400" i="1" dirty="0" err="1">
                <a:effectLst/>
                <a:latin typeface="Arial" panose="020B0604020202020204" pitchFamily="34" charset="0"/>
                <a:ea typeface="Calibri" panose="020F0502020204030204" pitchFamily="34" charset="0"/>
                <a:cs typeface="Arial" panose="020B0604020202020204" pitchFamily="34" charset="0"/>
              </a:rPr>
              <a:t>Astrophys</a:t>
            </a:r>
            <a:r>
              <a:rPr lang="en-US" sz="1400" i="1" dirty="0">
                <a:effectLst/>
                <a:latin typeface="Arial" panose="020B0604020202020204" pitchFamily="34" charset="0"/>
                <a:ea typeface="Calibri" panose="020F0502020204030204" pitchFamily="34" charset="0"/>
                <a:cs typeface="Arial" panose="020B0604020202020204" pitchFamily="34" charset="0"/>
              </a:rPr>
              <a:t>. J.,</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2016</a:t>
            </a:r>
            <a:r>
              <a:rPr lang="en-US" sz="1400" dirty="0">
                <a:effectLst/>
                <a:latin typeface="Arial" panose="020B0604020202020204" pitchFamily="34" charset="0"/>
                <a:ea typeface="Calibri" panose="020F0502020204030204" pitchFamily="34" charset="0"/>
                <a:cs typeface="Arial" panose="020B0604020202020204" pitchFamily="34" charset="0"/>
              </a:rPr>
              <a:t>, 818, 125</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11. </a:t>
            </a:r>
            <a:r>
              <a:rPr lang="en-US" sz="1400" dirty="0" err="1">
                <a:effectLst/>
                <a:latin typeface="Arial" panose="020B0604020202020204" pitchFamily="34" charset="0"/>
                <a:ea typeface="Calibri" panose="020F0502020204030204" pitchFamily="34" charset="0"/>
                <a:cs typeface="Arial" panose="020B0604020202020204" pitchFamily="34" charset="0"/>
              </a:rPr>
              <a:t>Hernandes</a:t>
            </a:r>
            <a:r>
              <a:rPr lang="en-US" sz="1400" dirty="0">
                <a:effectLst/>
                <a:latin typeface="Arial" panose="020B0604020202020204" pitchFamily="34" charset="0"/>
                <a:ea typeface="Calibri" panose="020F0502020204030204" pitchFamily="34" charset="0"/>
                <a:cs typeface="Arial" panose="020B0604020202020204" pitchFamily="34" charset="0"/>
              </a:rPr>
              <a:t>, G. et al.  </a:t>
            </a:r>
            <a:r>
              <a:rPr lang="en-GB"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Hot bottom burning and s-process nucleosynthesis in massive AGB stars at the beginning of the thermally-pulsing phase</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i="1" dirty="0">
                <a:effectLst/>
                <a:latin typeface="Arial" panose="020B0604020202020204" pitchFamily="34" charset="0"/>
                <a:ea typeface="Calibri" panose="020F0502020204030204" pitchFamily="34" charset="0"/>
                <a:cs typeface="Arial" panose="020B0604020202020204" pitchFamily="34" charset="0"/>
              </a:rPr>
              <a:t>A&amp;A,</a:t>
            </a: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dirty="0">
                <a:effectLst/>
                <a:latin typeface="Arial" panose="020B0604020202020204" pitchFamily="34" charset="0"/>
                <a:ea typeface="Calibri" panose="020F0502020204030204" pitchFamily="34" charset="0"/>
                <a:cs typeface="Arial" panose="020B0604020202020204" pitchFamily="34" charset="0"/>
              </a:rPr>
              <a:t>2013</a:t>
            </a:r>
            <a:r>
              <a:rPr lang="en-US" sz="1400" dirty="0">
                <a:effectLst/>
                <a:latin typeface="Arial" panose="020B0604020202020204" pitchFamily="34" charset="0"/>
                <a:ea typeface="Calibri" panose="020F0502020204030204" pitchFamily="34" charset="0"/>
                <a:cs typeface="Arial" panose="020B0604020202020204" pitchFamily="34" charset="0"/>
              </a:rPr>
              <a:t>, L3                                                                                                                                                                         </a:t>
            </a:r>
            <a:r>
              <a:rPr lang="en-US" sz="1400" dirty="0">
                <a:latin typeface="Arial" panose="020B0604020202020204" pitchFamily="34" charset="0"/>
                <a:ea typeface="Calibri" panose="020F0502020204030204" pitchFamily="34" charset="0"/>
                <a:cs typeface="Arial" panose="020B0604020202020204" pitchFamily="34" charset="0"/>
              </a:rPr>
              <a:t>12. </a:t>
            </a:r>
            <a:r>
              <a:rPr lang="en-US" sz="1400" dirty="0" err="1">
                <a:latin typeface="Arial" panose="020B0604020202020204" pitchFamily="34" charset="0"/>
                <a:ea typeface="Calibri" panose="020F0502020204030204" pitchFamily="34" charset="0"/>
                <a:cs typeface="Arial" panose="020B0604020202020204" pitchFamily="34" charset="0"/>
              </a:rPr>
              <a:t>Iben</a:t>
            </a:r>
            <a:r>
              <a:rPr lang="en-US" sz="1400" dirty="0">
                <a:latin typeface="Arial" panose="020B0604020202020204" pitchFamily="34" charset="0"/>
                <a:ea typeface="Calibri" panose="020F0502020204030204" pitchFamily="34" charset="0"/>
                <a:cs typeface="Arial" panose="020B0604020202020204" pitchFamily="34" charset="0"/>
              </a:rPr>
              <a:t>, I. Jr., </a:t>
            </a:r>
            <a:r>
              <a:rPr lang="de-DE" sz="1400" i="1" dirty="0">
                <a:effectLst/>
                <a:latin typeface="Arial" panose="020B0604020202020204" pitchFamily="34" charset="0"/>
                <a:ea typeface="Calibri" panose="020F0502020204030204" pitchFamily="34" charset="0"/>
                <a:cs typeface="Arial" panose="020B0604020202020204" pitchFamily="34" charset="0"/>
              </a:rPr>
              <a:t>Astrophys. J</a:t>
            </a:r>
            <a:r>
              <a:rPr lang="de-DE" sz="1400" b="1" dirty="0">
                <a:effectLst/>
                <a:latin typeface="Arial" panose="020B0604020202020204" pitchFamily="34" charset="0"/>
                <a:ea typeface="Calibri" panose="020F0502020204030204" pitchFamily="34" charset="0"/>
                <a:cs typeface="Arial" panose="020B0604020202020204" pitchFamily="34" charset="0"/>
              </a:rPr>
              <a:t>., 1965</a:t>
            </a:r>
            <a:r>
              <a:rPr lang="de-DE" sz="1400" dirty="0">
                <a:effectLst/>
                <a:latin typeface="Arial" panose="020B0604020202020204" pitchFamily="34" charset="0"/>
                <a:ea typeface="Calibri" panose="020F0502020204030204" pitchFamily="34" charset="0"/>
                <a:cs typeface="Arial" panose="020B0604020202020204" pitchFamily="34" charset="0"/>
              </a:rPr>
              <a:t>, 142, 1447                                                                                                                                                   </a:t>
            </a:r>
            <a:r>
              <a:rPr lang="de-DE" sz="1400" dirty="0">
                <a:latin typeface="Arial" panose="020B0604020202020204" pitchFamily="34" charset="0"/>
                <a:ea typeface="Calibri" panose="020F0502020204030204" pitchFamily="34" charset="0"/>
                <a:cs typeface="Arial" panose="020B0604020202020204" pitchFamily="34" charset="0"/>
              </a:rPr>
              <a:t>13. Cameron, A.G.W., Fowler, W.A., </a:t>
            </a:r>
            <a:r>
              <a:rPr lang="de-DE" sz="1400" i="1" dirty="0">
                <a:effectLst/>
                <a:latin typeface="Arial" panose="020B0604020202020204" pitchFamily="34" charset="0"/>
                <a:ea typeface="Calibri" panose="020F0502020204030204" pitchFamily="34" charset="0"/>
                <a:cs typeface="Arial" panose="020B0604020202020204" pitchFamily="34" charset="0"/>
              </a:rPr>
              <a:t>Astrophys. J</a:t>
            </a:r>
            <a:r>
              <a:rPr lang="de-DE" sz="1400" b="1" dirty="0">
                <a:effectLst/>
                <a:latin typeface="Arial" panose="020B0604020202020204" pitchFamily="34" charset="0"/>
                <a:ea typeface="Calibri" panose="020F0502020204030204" pitchFamily="34" charset="0"/>
                <a:cs typeface="Arial" panose="020B0604020202020204" pitchFamily="34" charset="0"/>
              </a:rPr>
              <a:t>., 1971</a:t>
            </a:r>
            <a:r>
              <a:rPr lang="de-DE" sz="1400" dirty="0">
                <a:effectLst/>
                <a:latin typeface="Arial" panose="020B0604020202020204" pitchFamily="34" charset="0"/>
                <a:ea typeface="Calibri" panose="020F0502020204030204" pitchFamily="34" charset="0"/>
                <a:cs typeface="Arial" panose="020B0604020202020204" pitchFamily="34" charset="0"/>
              </a:rPr>
              <a:t>, 164, 111, 10</a:t>
            </a:r>
            <a:endParaRPr lang="en-US" sz="1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2886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a:extLst>
              <a:ext uri="{FF2B5EF4-FFF2-40B4-BE49-F238E27FC236}">
                <a16:creationId xmlns:a16="http://schemas.microsoft.com/office/drawing/2014/main" id="{C7F96F5C-2DAD-5EF8-362D-07ADBB49F657}"/>
              </a:ext>
            </a:extLst>
          </p:cNvPr>
          <p:cNvSpPr>
            <a:spLocks noGrp="1"/>
          </p:cNvSpPr>
          <p:nvPr>
            <p:ph type="sldNum" sz="quarter" idx="12"/>
          </p:nvPr>
        </p:nvSpPr>
        <p:spPr/>
        <p:txBody>
          <a:bodyPr/>
          <a:lstStyle/>
          <a:p>
            <a:pPr>
              <a:defRPr/>
            </a:pPr>
            <a:fld id="{E6CBD764-95A9-41A3-8C16-117C73DB3F45}" type="slidenum">
              <a:rPr lang="en-US"/>
              <a:pPr>
                <a:defRPr/>
              </a:pPr>
              <a:t>22</a:t>
            </a:fld>
            <a:endParaRPr lang="en-US"/>
          </a:p>
        </p:txBody>
      </p:sp>
      <p:pic>
        <p:nvPicPr>
          <p:cNvPr id="36867" name="Picture 2" descr="cateye">
            <a:extLst>
              <a:ext uri="{FF2B5EF4-FFF2-40B4-BE49-F238E27FC236}">
                <a16:creationId xmlns:a16="http://schemas.microsoft.com/office/drawing/2014/main" id="{A2EBFA1D-AF2A-C1C6-CAF2-1A488CD22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881" y="2895600"/>
            <a:ext cx="449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Text Box 3">
            <a:extLst>
              <a:ext uri="{FF2B5EF4-FFF2-40B4-BE49-F238E27FC236}">
                <a16:creationId xmlns:a16="http://schemas.microsoft.com/office/drawing/2014/main" id="{25F50279-6429-D5F9-1EA9-26B1347EC37B}"/>
              </a:ext>
            </a:extLst>
          </p:cNvPr>
          <p:cNvSpPr txBox="1">
            <a:spLocks noChangeArrowheads="1"/>
          </p:cNvSpPr>
          <p:nvPr/>
        </p:nvSpPr>
        <p:spPr bwMode="auto">
          <a:xfrm>
            <a:off x="1158081" y="2554288"/>
            <a:ext cx="3581400" cy="64611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dirty="0">
                <a:latin typeface="Arial" pitchFamily="34" charset="0"/>
                <a:cs typeface="Arial" pitchFamily="34" charset="0"/>
              </a:rPr>
              <a:t>“Cat Eye” planetary nebula</a:t>
            </a:r>
          </a:p>
          <a:p>
            <a:pPr>
              <a:defRPr/>
            </a:pPr>
            <a:r>
              <a:rPr lang="en-US" dirty="0">
                <a:latin typeface="Arial" pitchFamily="34" charset="0"/>
                <a:cs typeface="Arial" pitchFamily="34" charset="0"/>
              </a:rPr>
              <a:t>after the AGB phase</a:t>
            </a:r>
          </a:p>
        </p:txBody>
      </p:sp>
      <p:pic>
        <p:nvPicPr>
          <p:cNvPr id="36869" name="Picture 2" descr="H:\Astronomy-Chaisson\Chaisson_JPEGs\chap020\20_12Figure-F.jpg">
            <a:extLst>
              <a:ext uri="{FF2B5EF4-FFF2-40B4-BE49-F238E27FC236}">
                <a16:creationId xmlns:a16="http://schemas.microsoft.com/office/drawing/2014/main" id="{689E2BC5-9446-C254-8C7E-C8F9DD92F9D2}"/>
              </a:ext>
            </a:extLst>
          </p:cNvPr>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a:stretch>
            <a:fillRect/>
          </a:stretch>
        </p:blipFill>
        <p:spPr bwMode="auto">
          <a:xfrm>
            <a:off x="4968081" y="2590800"/>
            <a:ext cx="4572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Arrow Connector 10">
            <a:extLst>
              <a:ext uri="{FF2B5EF4-FFF2-40B4-BE49-F238E27FC236}">
                <a16:creationId xmlns:a16="http://schemas.microsoft.com/office/drawing/2014/main" id="{6FF04706-6DA8-EC59-B7D1-87D8AB4664D1}"/>
              </a:ext>
            </a:extLst>
          </p:cNvPr>
          <p:cNvCxnSpPr/>
          <p:nvPr/>
        </p:nvCxnSpPr>
        <p:spPr>
          <a:xfrm flipV="1">
            <a:off x="3596481" y="3124200"/>
            <a:ext cx="3886200" cy="1752600"/>
          </a:xfrm>
          <a:prstGeom prst="straightConnector1">
            <a:avLst/>
          </a:prstGeom>
          <a:ln>
            <a:prstDash val="dash"/>
            <a:headEnd type="triangle" w="med" len="med"/>
            <a:tailEnd type="none" w="med" len="med"/>
          </a:ln>
        </p:spPr>
        <p:style>
          <a:lnRef idx="3">
            <a:schemeClr val="accent3"/>
          </a:lnRef>
          <a:fillRef idx="0">
            <a:schemeClr val="accent3"/>
          </a:fillRef>
          <a:effectRef idx="2">
            <a:schemeClr val="accent3"/>
          </a:effectRef>
          <a:fontRef idx="minor">
            <a:schemeClr val="tx1"/>
          </a:fontRef>
        </p:style>
      </p:cxnSp>
      <p:sp>
        <p:nvSpPr>
          <p:cNvPr id="10" name="TextBox 9">
            <a:extLst>
              <a:ext uri="{FF2B5EF4-FFF2-40B4-BE49-F238E27FC236}">
                <a16:creationId xmlns:a16="http://schemas.microsoft.com/office/drawing/2014/main" id="{6F86DE6C-4391-F7EE-8FCA-8BC3E7765DA7}"/>
              </a:ext>
            </a:extLst>
          </p:cNvPr>
          <p:cNvSpPr txBox="1"/>
          <p:nvPr/>
        </p:nvSpPr>
        <p:spPr>
          <a:xfrm>
            <a:off x="7330281" y="152401"/>
            <a:ext cx="2438400" cy="83026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latin typeface="Arial" pitchFamily="34" charset="0"/>
                <a:cs typeface="Arial" pitchFamily="34" charset="0"/>
              </a:rPr>
              <a:t> </a:t>
            </a:r>
            <a:r>
              <a:rPr lang="en-US" sz="2400" dirty="0">
                <a:latin typeface="Arial" pitchFamily="34" charset="0"/>
                <a:cs typeface="Arial" pitchFamily="34" charset="0"/>
              </a:rPr>
              <a:t>s-process in  AGB Stars</a:t>
            </a:r>
            <a:endParaRPr lang="en-GB" sz="2400" dirty="0">
              <a:latin typeface="Arial" pitchFamily="34" charset="0"/>
              <a:cs typeface="Arial" pitchFamily="34" charset="0"/>
            </a:endParaRPr>
          </a:p>
        </p:txBody>
      </p:sp>
      <p:cxnSp>
        <p:nvCxnSpPr>
          <p:cNvPr id="16" name="Straight Arrow Connector 15">
            <a:extLst>
              <a:ext uri="{FF2B5EF4-FFF2-40B4-BE49-F238E27FC236}">
                <a16:creationId xmlns:a16="http://schemas.microsoft.com/office/drawing/2014/main" id="{FE48D706-649A-9B54-21DA-C103EFB5310E}"/>
              </a:ext>
            </a:extLst>
          </p:cNvPr>
          <p:cNvCxnSpPr>
            <a:stCxn id="36873" idx="0"/>
          </p:cNvCxnSpPr>
          <p:nvPr/>
        </p:nvCxnSpPr>
        <p:spPr>
          <a:xfrm rot="16200000" flipV="1">
            <a:off x="2074863" y="5484020"/>
            <a:ext cx="1535113" cy="320675"/>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
        <p:nvSpPr>
          <p:cNvPr id="36873" name="TextBox 16">
            <a:extLst>
              <a:ext uri="{FF2B5EF4-FFF2-40B4-BE49-F238E27FC236}">
                <a16:creationId xmlns:a16="http://schemas.microsoft.com/office/drawing/2014/main" id="{4636B185-B7B7-C262-CDE1-1FEABF7A8F6A}"/>
              </a:ext>
            </a:extLst>
          </p:cNvPr>
          <p:cNvSpPr txBox="1">
            <a:spLocks noChangeArrowheads="1"/>
          </p:cNvSpPr>
          <p:nvPr/>
        </p:nvSpPr>
        <p:spPr bwMode="auto">
          <a:xfrm>
            <a:off x="2301081" y="6411914"/>
            <a:ext cx="1403350" cy="3698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White dwarf</a:t>
            </a:r>
            <a:endParaRPr lang="en-GB" altLang="en-US" sz="1800">
              <a:latin typeface="Arial" panose="020B0604020202020204" pitchFamily="34" charset="0"/>
              <a:cs typeface="Arial" panose="020B0604020202020204" pitchFamily="34" charset="0"/>
            </a:endParaRPr>
          </a:p>
        </p:txBody>
      </p:sp>
      <p:sp>
        <p:nvSpPr>
          <p:cNvPr id="36874" name="TextBox 17">
            <a:extLst>
              <a:ext uri="{FF2B5EF4-FFF2-40B4-BE49-F238E27FC236}">
                <a16:creationId xmlns:a16="http://schemas.microsoft.com/office/drawing/2014/main" id="{4F16D7CB-04CF-016C-1CFD-B0875D4F6BF8}"/>
              </a:ext>
            </a:extLst>
          </p:cNvPr>
          <p:cNvSpPr txBox="1">
            <a:spLocks noChangeArrowheads="1"/>
          </p:cNvSpPr>
          <p:nvPr/>
        </p:nvSpPr>
        <p:spPr bwMode="auto">
          <a:xfrm>
            <a:off x="8625682" y="2692400"/>
            <a:ext cx="13827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Asymptotic</a:t>
            </a:r>
          </a:p>
          <a:p>
            <a:pPr eaLnBrk="1" hangingPunct="1">
              <a:lnSpc>
                <a:spcPct val="100000"/>
              </a:lnSpc>
              <a:spcBef>
                <a:spcPct val="0"/>
              </a:spcBef>
              <a:buFontTx/>
              <a:buNone/>
            </a:pPr>
            <a:r>
              <a:rPr lang="en-US" altLang="en-US" sz="1600">
                <a:latin typeface="Arial" panose="020B0604020202020204" pitchFamily="34" charset="0"/>
                <a:cs typeface="Arial" panose="020B0604020202020204" pitchFamily="34" charset="0"/>
              </a:rPr>
              <a:t>Giant Branch</a:t>
            </a:r>
            <a:endParaRPr lang="en-GB" altLang="en-US" sz="1600">
              <a:latin typeface="Arial" panose="020B0604020202020204" pitchFamily="34" charset="0"/>
              <a:cs typeface="Arial" panose="020B0604020202020204" pitchFamily="34" charset="0"/>
            </a:endParaRPr>
          </a:p>
        </p:txBody>
      </p:sp>
      <p:pic>
        <p:nvPicPr>
          <p:cNvPr id="19" name="Picture 4" descr="temp">
            <a:extLst>
              <a:ext uri="{FF2B5EF4-FFF2-40B4-BE49-F238E27FC236}">
                <a16:creationId xmlns:a16="http://schemas.microsoft.com/office/drawing/2014/main" id="{F729E2A8-BFF4-1976-54AB-B707E7295D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681" y="0"/>
            <a:ext cx="5257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Arrow Connector 19">
            <a:extLst>
              <a:ext uri="{FF2B5EF4-FFF2-40B4-BE49-F238E27FC236}">
                <a16:creationId xmlns:a16="http://schemas.microsoft.com/office/drawing/2014/main" id="{B3C4E10C-9890-2E32-12AE-DCA79B66B581}"/>
              </a:ext>
            </a:extLst>
          </p:cNvPr>
          <p:cNvCxnSpPr>
            <a:stCxn id="10" idx="1"/>
          </p:cNvCxnSpPr>
          <p:nvPr/>
        </p:nvCxnSpPr>
        <p:spPr>
          <a:xfrm rot="10800000" flipV="1">
            <a:off x="6263481" y="568326"/>
            <a:ext cx="1066800" cy="193675"/>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6877" name="TextBox 20">
            <a:extLst>
              <a:ext uri="{FF2B5EF4-FFF2-40B4-BE49-F238E27FC236}">
                <a16:creationId xmlns:a16="http://schemas.microsoft.com/office/drawing/2014/main" id="{7E6C8550-9696-AEFF-4A6F-556DE9E5B16A}"/>
              </a:ext>
            </a:extLst>
          </p:cNvPr>
          <p:cNvSpPr txBox="1">
            <a:spLocks noChangeArrowheads="1"/>
          </p:cNvSpPr>
          <p:nvPr/>
        </p:nvSpPr>
        <p:spPr bwMode="auto">
          <a:xfrm>
            <a:off x="7558882" y="1371600"/>
            <a:ext cx="1711325" cy="3698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In HR Diagram</a:t>
            </a:r>
            <a:endParaRPr lang="en-GB" altLang="en-US" sz="1800">
              <a:latin typeface="Arial" panose="020B0604020202020204" pitchFamily="34" charset="0"/>
              <a:cs typeface="Arial" panose="020B0604020202020204" pitchFamily="34" charset="0"/>
            </a:endParaRPr>
          </a:p>
        </p:txBody>
      </p:sp>
      <p:cxnSp>
        <p:nvCxnSpPr>
          <p:cNvPr id="23" name="Straight Arrow Connector 22">
            <a:extLst>
              <a:ext uri="{FF2B5EF4-FFF2-40B4-BE49-F238E27FC236}">
                <a16:creationId xmlns:a16="http://schemas.microsoft.com/office/drawing/2014/main" id="{C985A733-7903-5B4D-7450-CC994F4CF63B}"/>
              </a:ext>
            </a:extLst>
          </p:cNvPr>
          <p:cNvCxnSpPr>
            <a:stCxn id="36877" idx="2"/>
          </p:cNvCxnSpPr>
          <p:nvPr/>
        </p:nvCxnSpPr>
        <p:spPr>
          <a:xfrm rot="16200000" flipH="1">
            <a:off x="7828757" y="2327276"/>
            <a:ext cx="1230312" cy="587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Documents and Settings\meid\Desktop\ScreenHunter_04 Sep. 13 00.31.gif">
            <a:extLst>
              <a:ext uri="{FF2B5EF4-FFF2-40B4-BE49-F238E27FC236}">
                <a16:creationId xmlns:a16="http://schemas.microsoft.com/office/drawing/2014/main" id="{95B678DF-5AE7-65BB-4A1B-DF6388BBB4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681" y="2314576"/>
            <a:ext cx="4876800"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Box 3">
            <a:extLst>
              <a:ext uri="{FF2B5EF4-FFF2-40B4-BE49-F238E27FC236}">
                <a16:creationId xmlns:a16="http://schemas.microsoft.com/office/drawing/2014/main" id="{7B5A23C8-B82B-F25A-A159-5CA8C083988F}"/>
              </a:ext>
            </a:extLst>
          </p:cNvPr>
          <p:cNvSpPr txBox="1">
            <a:spLocks noChangeArrowheads="1"/>
          </p:cNvSpPr>
          <p:nvPr/>
        </p:nvSpPr>
        <p:spPr bwMode="auto">
          <a:xfrm>
            <a:off x="5653881" y="2438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1800">
              <a:latin typeface="Arial" panose="020B0604020202020204" pitchFamily="34" charset="0"/>
              <a:cs typeface="Arial" panose="020B0604020202020204" pitchFamily="34" charset="0"/>
            </a:endParaRPr>
          </a:p>
        </p:txBody>
      </p:sp>
      <p:sp>
        <p:nvSpPr>
          <p:cNvPr id="37892" name="TextBox 5">
            <a:extLst>
              <a:ext uri="{FF2B5EF4-FFF2-40B4-BE49-F238E27FC236}">
                <a16:creationId xmlns:a16="http://schemas.microsoft.com/office/drawing/2014/main" id="{912B558C-FF65-FF1F-BDE1-E0F7F3D07211}"/>
              </a:ext>
            </a:extLst>
          </p:cNvPr>
          <p:cNvSpPr txBox="1">
            <a:spLocks noChangeArrowheads="1"/>
          </p:cNvSpPr>
          <p:nvPr/>
        </p:nvSpPr>
        <p:spPr bwMode="auto">
          <a:xfrm>
            <a:off x="1158082" y="312738"/>
            <a:ext cx="691991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a:t>
            </a:r>
          </a:p>
          <a:p>
            <a:pPr eaLnBrk="1" hangingPunct="1">
              <a:lnSpc>
                <a:spcPct val="100000"/>
              </a:lnSpc>
              <a:spcBef>
                <a:spcPct val="0"/>
              </a:spcBef>
              <a:buFontTx/>
              <a:buNone/>
            </a:pPr>
            <a:r>
              <a:rPr lang="en-US" altLang="en-US" sz="2000" b="1">
                <a:latin typeface="Arial" panose="020B0604020202020204" pitchFamily="34" charset="0"/>
                <a:cs typeface="Arial" panose="020B0604020202020204" pitchFamily="34" charset="0"/>
              </a:rPr>
              <a:t>Protons are mixed to carbon, or to the He-burning zone</a:t>
            </a:r>
            <a:endParaRPr lang="en-GB" altLang="en-US" sz="2000" b="1">
              <a:latin typeface="Arial" panose="020B0604020202020204" pitchFamily="34" charset="0"/>
              <a:cs typeface="Arial" panose="020B0604020202020204" pitchFamily="34" charset="0"/>
            </a:endParaRPr>
          </a:p>
        </p:txBody>
      </p:sp>
      <p:pic>
        <p:nvPicPr>
          <p:cNvPr id="37893" name="Picture 3">
            <a:extLst>
              <a:ext uri="{FF2B5EF4-FFF2-40B4-BE49-F238E27FC236}">
                <a16:creationId xmlns:a16="http://schemas.microsoft.com/office/drawing/2014/main" id="{85AFC521-2C26-0C4F-DF60-004DCD1A3D0E}"/>
              </a:ext>
            </a:extLst>
          </p:cNvPr>
          <p:cNvPicPr>
            <a:picLocks noChangeAspect="1" noChangeArrowheads="1"/>
          </p:cNvPicPr>
          <p:nvPr/>
        </p:nvPicPr>
        <p:blipFill>
          <a:blip r:embed="rId3">
            <a:lum bright="-30000" contrast="44000"/>
            <a:extLst>
              <a:ext uri="{28A0092B-C50C-407E-A947-70E740481C1C}">
                <a14:useLocalDpi xmlns:a14="http://schemas.microsoft.com/office/drawing/2010/main" val="0"/>
              </a:ext>
            </a:extLst>
          </a:blip>
          <a:srcRect/>
          <a:stretch>
            <a:fillRect/>
          </a:stretch>
        </p:blipFill>
        <p:spPr bwMode="auto">
          <a:xfrm>
            <a:off x="5272881" y="2133601"/>
            <a:ext cx="4800600" cy="477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7894" name="Object 10">
            <a:extLst>
              <a:ext uri="{FF2B5EF4-FFF2-40B4-BE49-F238E27FC236}">
                <a16:creationId xmlns:a16="http://schemas.microsoft.com/office/drawing/2014/main" id="{3904672C-1A71-A5F9-8F2C-6AFD21FF039F}"/>
              </a:ext>
            </a:extLst>
          </p:cNvPr>
          <p:cNvGraphicFramePr>
            <a:graphicFrameLocks noChangeAspect="1"/>
          </p:cNvGraphicFramePr>
          <p:nvPr/>
        </p:nvGraphicFramePr>
        <p:xfrm>
          <a:off x="1310481" y="1752600"/>
          <a:ext cx="4267200" cy="533400"/>
        </p:xfrm>
        <a:graphic>
          <a:graphicData uri="http://schemas.openxmlformats.org/presentationml/2006/ole">
            <mc:AlternateContent xmlns:mc="http://schemas.openxmlformats.org/markup-compatibility/2006">
              <mc:Choice xmlns:v="urn:schemas-microsoft-com:vml" Requires="v">
                <p:oleObj name="Equation" r:id="rId4" imgW="2019300" imgH="228600" progId="Equation.3">
                  <p:embed/>
                </p:oleObj>
              </mc:Choice>
              <mc:Fallback>
                <p:oleObj name="Equation" r:id="rId4" imgW="2019300" imgH="228600" progId="Equation.3">
                  <p:embed/>
                  <p:pic>
                    <p:nvPicPr>
                      <p:cNvPr id="37894" name="Object 10">
                        <a:extLst>
                          <a:ext uri="{FF2B5EF4-FFF2-40B4-BE49-F238E27FC236}">
                            <a16:creationId xmlns:a16="http://schemas.microsoft.com/office/drawing/2014/main" id="{3904672C-1A71-A5F9-8F2C-6AFD21FF03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0481" y="1752600"/>
                        <a:ext cx="4267200" cy="5334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7895" name="TextBox 12">
            <a:extLst>
              <a:ext uri="{FF2B5EF4-FFF2-40B4-BE49-F238E27FC236}">
                <a16:creationId xmlns:a16="http://schemas.microsoft.com/office/drawing/2014/main" id="{7DEB7339-5515-F3D5-80C4-82A1564870E3}"/>
              </a:ext>
            </a:extLst>
          </p:cNvPr>
          <p:cNvSpPr txBox="1">
            <a:spLocks noChangeArrowheads="1"/>
          </p:cNvSpPr>
          <p:nvPr/>
        </p:nvSpPr>
        <p:spPr bwMode="auto">
          <a:xfrm>
            <a:off x="1158082" y="925514"/>
            <a:ext cx="2492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In a pulsating machine</a:t>
            </a:r>
            <a:endParaRPr lang="en-GB" altLang="en-US" sz="1800">
              <a:latin typeface="Arial" panose="020B0604020202020204" pitchFamily="34" charset="0"/>
              <a:cs typeface="Arial" panose="020B0604020202020204" pitchFamily="34" charset="0"/>
            </a:endParaRPr>
          </a:p>
        </p:txBody>
      </p:sp>
      <p:sp>
        <p:nvSpPr>
          <p:cNvPr id="37896" name="TextBox 13">
            <a:extLst>
              <a:ext uri="{FF2B5EF4-FFF2-40B4-BE49-F238E27FC236}">
                <a16:creationId xmlns:a16="http://schemas.microsoft.com/office/drawing/2014/main" id="{F8B292EE-EF6D-980F-AB80-4C900317AE4F}"/>
              </a:ext>
            </a:extLst>
          </p:cNvPr>
          <p:cNvSpPr txBox="1">
            <a:spLocks noChangeArrowheads="1"/>
          </p:cNvSpPr>
          <p:nvPr/>
        </p:nvSpPr>
        <p:spPr bwMode="auto">
          <a:xfrm>
            <a:off x="8397081" y="5562601"/>
            <a:ext cx="11699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FF0000"/>
                </a:solidFill>
                <a:latin typeface="Arial" panose="020B0604020202020204" pitchFamily="34" charset="0"/>
                <a:cs typeface="Arial" panose="020B0604020202020204" pitchFamily="34" charset="0"/>
              </a:rPr>
              <a:t>H-luminosity</a:t>
            </a:r>
            <a:endParaRPr lang="en-GB" altLang="en-US" sz="1400">
              <a:solidFill>
                <a:srgbClr val="FF0000"/>
              </a:solidFill>
              <a:latin typeface="Arial" panose="020B0604020202020204" pitchFamily="34" charset="0"/>
              <a:cs typeface="Arial" panose="020B0604020202020204" pitchFamily="34" charset="0"/>
            </a:endParaRPr>
          </a:p>
        </p:txBody>
      </p:sp>
      <p:sp>
        <p:nvSpPr>
          <p:cNvPr id="37897" name="TextBox 14">
            <a:extLst>
              <a:ext uri="{FF2B5EF4-FFF2-40B4-BE49-F238E27FC236}">
                <a16:creationId xmlns:a16="http://schemas.microsoft.com/office/drawing/2014/main" id="{2F0DA321-B401-E0A8-0E5D-F0876270291B}"/>
              </a:ext>
            </a:extLst>
          </p:cNvPr>
          <p:cNvSpPr txBox="1">
            <a:spLocks noChangeArrowheads="1"/>
          </p:cNvSpPr>
          <p:nvPr/>
        </p:nvSpPr>
        <p:spPr bwMode="auto">
          <a:xfrm>
            <a:off x="8751094" y="2286001"/>
            <a:ext cx="1270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solidFill>
                  <a:srgbClr val="FF0000"/>
                </a:solidFill>
                <a:latin typeface="Arial" panose="020B0604020202020204" pitchFamily="34" charset="0"/>
                <a:cs typeface="Arial" panose="020B0604020202020204" pitchFamily="34" charset="0"/>
              </a:rPr>
              <a:t>He-luminosity</a:t>
            </a:r>
            <a:endParaRPr lang="en-GB" altLang="en-US" sz="1400">
              <a:solidFill>
                <a:srgbClr val="FF0000"/>
              </a:solidFill>
              <a:latin typeface="Arial" panose="020B0604020202020204" pitchFamily="34" charset="0"/>
              <a:cs typeface="Arial" panose="020B0604020202020204" pitchFamily="34" charset="0"/>
            </a:endParaRPr>
          </a:p>
        </p:txBody>
      </p:sp>
      <p:cxnSp>
        <p:nvCxnSpPr>
          <p:cNvPr id="17" name="Straight Arrow Connector 16">
            <a:extLst>
              <a:ext uri="{FF2B5EF4-FFF2-40B4-BE49-F238E27FC236}">
                <a16:creationId xmlns:a16="http://schemas.microsoft.com/office/drawing/2014/main" id="{640D5F3C-A073-9A78-DCD9-AC76D756B066}"/>
              </a:ext>
            </a:extLst>
          </p:cNvPr>
          <p:cNvCxnSpPr/>
          <p:nvPr/>
        </p:nvCxnSpPr>
        <p:spPr>
          <a:xfrm rot="10800000" flipV="1">
            <a:off x="8320881" y="2590800"/>
            <a:ext cx="6858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899" name="TextBox 17">
            <a:extLst>
              <a:ext uri="{FF2B5EF4-FFF2-40B4-BE49-F238E27FC236}">
                <a16:creationId xmlns:a16="http://schemas.microsoft.com/office/drawing/2014/main" id="{A91FBE57-A9B5-3A8F-D893-E6A87C5A6AF8}"/>
              </a:ext>
            </a:extLst>
          </p:cNvPr>
          <p:cNvSpPr txBox="1">
            <a:spLocks noChangeArrowheads="1"/>
          </p:cNvSpPr>
          <p:nvPr/>
        </p:nvSpPr>
        <p:spPr bwMode="auto">
          <a:xfrm>
            <a:off x="6339681" y="2359026"/>
            <a:ext cx="1492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400">
                <a:latin typeface="Arial" panose="020B0604020202020204" pitchFamily="34" charset="0"/>
                <a:cs typeface="Arial" panose="020B0604020202020204" pitchFamily="34" charset="0"/>
              </a:rPr>
              <a:t>Star’s luminosity</a:t>
            </a:r>
            <a:endParaRPr lang="en-GB" altLang="en-US" sz="1400">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D4353D76-FB1B-A556-A0A1-5FD1716F87F9}"/>
              </a:ext>
            </a:extLst>
          </p:cNvPr>
          <p:cNvCxnSpPr>
            <a:stCxn id="37899" idx="2"/>
          </p:cNvCxnSpPr>
          <p:nvPr/>
        </p:nvCxnSpPr>
        <p:spPr>
          <a:xfrm rot="16200000" flipH="1">
            <a:off x="6676232" y="3076576"/>
            <a:ext cx="835025" cy="1587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Slide Number Placeholder 15">
            <a:extLst>
              <a:ext uri="{FF2B5EF4-FFF2-40B4-BE49-F238E27FC236}">
                <a16:creationId xmlns:a16="http://schemas.microsoft.com/office/drawing/2014/main" id="{0481D8BA-7B7E-5742-B31C-BC06A70A5C23}"/>
              </a:ext>
            </a:extLst>
          </p:cNvPr>
          <p:cNvSpPr>
            <a:spLocks noGrp="1"/>
          </p:cNvSpPr>
          <p:nvPr>
            <p:ph type="sldNum" sz="quarter" idx="12"/>
          </p:nvPr>
        </p:nvSpPr>
        <p:spPr/>
        <p:txBody>
          <a:bodyPr/>
          <a:lstStyle/>
          <a:p>
            <a:pPr>
              <a:defRPr/>
            </a:pPr>
            <a:fld id="{AA80BDE8-1203-4FE5-8F57-597F649F71EB}" type="slidenum">
              <a:rPr lang="en-GB"/>
              <a:pPr>
                <a:defRPr/>
              </a:pPr>
              <a:t>23</a:t>
            </a:fld>
            <a:endParaRPr lang="en-GB"/>
          </a:p>
        </p:txBody>
      </p:sp>
      <p:sp>
        <p:nvSpPr>
          <p:cNvPr id="37902" name="TextBox 18">
            <a:extLst>
              <a:ext uri="{FF2B5EF4-FFF2-40B4-BE49-F238E27FC236}">
                <a16:creationId xmlns:a16="http://schemas.microsoft.com/office/drawing/2014/main" id="{74A18B97-C495-74E8-546C-E60398B89017}"/>
              </a:ext>
            </a:extLst>
          </p:cNvPr>
          <p:cNvSpPr txBox="1">
            <a:spLocks noChangeArrowheads="1"/>
          </p:cNvSpPr>
          <p:nvPr/>
        </p:nvSpPr>
        <p:spPr bwMode="auto">
          <a:xfrm>
            <a:off x="1158081" y="2286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b="1">
                <a:latin typeface="Arial" panose="020B0604020202020204" pitchFamily="34" charset="0"/>
                <a:cs typeface="Arial" panose="020B0604020202020204" pitchFamily="34" charset="0"/>
              </a:rPr>
              <a:t>Look</a:t>
            </a:r>
            <a:r>
              <a:rPr lang="en-US" altLang="en-US" sz="1800">
                <a:latin typeface="Arial" panose="020B0604020202020204" pitchFamily="34" charset="0"/>
                <a:cs typeface="Arial" panose="020B0604020202020204" pitchFamily="34" charset="0"/>
              </a:rPr>
              <a:t> </a:t>
            </a:r>
            <a:r>
              <a:rPr lang="en-US" altLang="en-US" sz="1800" b="1">
                <a:latin typeface="Arial" panose="020B0604020202020204" pitchFamily="34" charset="0"/>
                <a:cs typeface="Arial" panose="020B0604020202020204" pitchFamily="34" charset="0"/>
              </a:rPr>
              <a:t>inside</a:t>
            </a:r>
            <a:r>
              <a:rPr lang="en-US" altLang="en-US" sz="1800">
                <a:latin typeface="Arial" panose="020B0604020202020204" pitchFamily="34" charset="0"/>
                <a:cs typeface="Arial" panose="020B0604020202020204" pitchFamily="34" charset="0"/>
              </a:rPr>
              <a:t>:</a:t>
            </a:r>
            <a:endParaRPr lang="en-GB" altLang="en-US" sz="1800">
              <a:latin typeface="Arial" panose="020B0604020202020204" pitchFamily="34" charset="0"/>
              <a:cs typeface="Arial" panose="020B0604020202020204" pitchFamily="34" charset="0"/>
            </a:endParaRPr>
          </a:p>
        </p:txBody>
      </p:sp>
      <p:sp>
        <p:nvSpPr>
          <p:cNvPr id="37903" name="TextBox 20">
            <a:extLst>
              <a:ext uri="{FF2B5EF4-FFF2-40B4-BE49-F238E27FC236}">
                <a16:creationId xmlns:a16="http://schemas.microsoft.com/office/drawing/2014/main" id="{CCA88009-3492-6208-4199-D08C88F8F0B2}"/>
              </a:ext>
            </a:extLst>
          </p:cNvPr>
          <p:cNvSpPr txBox="1">
            <a:spLocks noChangeArrowheads="1"/>
          </p:cNvSpPr>
          <p:nvPr/>
        </p:nvSpPr>
        <p:spPr bwMode="auto">
          <a:xfrm>
            <a:off x="5806282" y="1828800"/>
            <a:ext cx="1800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800">
                <a:latin typeface="Arial" panose="020B0604020202020204" pitchFamily="34" charset="0"/>
                <a:cs typeface="Arial" panose="020B0604020202020204" pitchFamily="34" charset="0"/>
              </a:rPr>
              <a:t>Neutron Source</a:t>
            </a:r>
            <a:endParaRPr lang="en-GB" altLang="en-US" sz="180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13E9CAA-B9BF-F576-5E7E-18D19AB16926}"/>
              </a:ext>
            </a:extLst>
          </p:cNvPr>
          <p:cNvSpPr txBox="1"/>
          <p:nvPr/>
        </p:nvSpPr>
        <p:spPr>
          <a:xfrm>
            <a:off x="1427957" y="330200"/>
            <a:ext cx="2462213" cy="433388"/>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US" sz="2215" dirty="0"/>
              <a:t>The </a:t>
            </a:r>
            <a:r>
              <a:rPr lang="en-US" sz="2215" baseline="30000" dirty="0"/>
              <a:t>13</a:t>
            </a:r>
            <a:r>
              <a:rPr lang="en-US" sz="2215" dirty="0"/>
              <a:t>C Pocket </a:t>
            </a:r>
            <a:endParaRPr lang="en-GB" sz="2215" dirty="0"/>
          </a:p>
        </p:txBody>
      </p:sp>
      <p:sp>
        <p:nvSpPr>
          <p:cNvPr id="8" name="TextBox 7">
            <a:extLst>
              <a:ext uri="{FF2B5EF4-FFF2-40B4-BE49-F238E27FC236}">
                <a16:creationId xmlns:a16="http://schemas.microsoft.com/office/drawing/2014/main" id="{438DADE9-3659-2331-D728-3BFD195C87F4}"/>
              </a:ext>
            </a:extLst>
          </p:cNvPr>
          <p:cNvSpPr txBox="1"/>
          <p:nvPr/>
        </p:nvSpPr>
        <p:spPr>
          <a:xfrm>
            <a:off x="1567656" y="3983039"/>
            <a:ext cx="7456488" cy="860425"/>
          </a:xfrm>
          <a:prstGeom prst="rect">
            <a:avLst/>
          </a:prstGeom>
          <a:noFill/>
        </p:spPr>
        <p:txBody>
          <a:bodyPr>
            <a:spAutoFit/>
          </a:bodyPr>
          <a:lstStyle/>
          <a:p>
            <a:pPr>
              <a:defRPr/>
            </a:pPr>
            <a:r>
              <a:rPr lang="en-US" sz="1662" dirty="0"/>
              <a:t>If proton “diffusion” occur into the </a:t>
            </a:r>
            <a:r>
              <a:rPr lang="en-US" sz="1662" baseline="30000" dirty="0"/>
              <a:t>12</a:t>
            </a:r>
            <a:r>
              <a:rPr lang="en-US" sz="1662" dirty="0"/>
              <a:t>C-rich-region, then  </a:t>
            </a:r>
            <a:r>
              <a:rPr lang="en-US" sz="1662" baseline="30000" dirty="0"/>
              <a:t>12</a:t>
            </a:r>
            <a:r>
              <a:rPr lang="en-US" sz="1662" dirty="0"/>
              <a:t>C(p,</a:t>
            </a:r>
            <a:r>
              <a:rPr lang="en-US" sz="1662" dirty="0">
                <a:sym typeface="Symbol"/>
              </a:rPr>
              <a:t>)</a:t>
            </a:r>
            <a:r>
              <a:rPr lang="en-US" sz="1662" baseline="30000" dirty="0">
                <a:sym typeface="Symbol"/>
              </a:rPr>
              <a:t>13</a:t>
            </a:r>
            <a:r>
              <a:rPr lang="en-US" sz="1662" dirty="0">
                <a:sym typeface="Symbol"/>
              </a:rPr>
              <a:t>C occurs and the released neutrons lead to the s-process mainly in the intershell region and are brought to surface during  the next pulse.</a:t>
            </a:r>
            <a:endParaRPr lang="en-GB" sz="1662" dirty="0"/>
          </a:p>
        </p:txBody>
      </p:sp>
      <p:sp>
        <p:nvSpPr>
          <p:cNvPr id="9" name="TextBox 8">
            <a:extLst>
              <a:ext uri="{FF2B5EF4-FFF2-40B4-BE49-F238E27FC236}">
                <a16:creationId xmlns:a16="http://schemas.microsoft.com/office/drawing/2014/main" id="{16E24588-0C49-36FF-E34A-8619721D2A5B}"/>
              </a:ext>
            </a:extLst>
          </p:cNvPr>
          <p:cNvSpPr txBox="1"/>
          <p:nvPr/>
        </p:nvSpPr>
        <p:spPr>
          <a:xfrm>
            <a:off x="1662906" y="4835526"/>
            <a:ext cx="1284288" cy="347663"/>
          </a:xfrm>
          <a:prstGeom prst="rect">
            <a:avLst/>
          </a:prstGeom>
          <a:solidFill>
            <a:srgbClr val="FFFF00"/>
          </a:solidFill>
          <a:ln>
            <a:solidFill>
              <a:schemeClr val="accent1"/>
            </a:solidFill>
          </a:ln>
        </p:spPr>
        <p:txBody>
          <a:bodyPr wrap="none">
            <a:spAutoFit/>
          </a:bodyPr>
          <a:lstStyle/>
          <a:p>
            <a:pPr>
              <a:defRPr/>
            </a:pPr>
            <a:r>
              <a:rPr lang="en-US" sz="1662" dirty="0"/>
              <a:t>Really tricky:</a:t>
            </a:r>
            <a:endParaRPr lang="en-GB" sz="1662" dirty="0"/>
          </a:p>
        </p:txBody>
      </p:sp>
      <p:sp>
        <p:nvSpPr>
          <p:cNvPr id="10" name="TextBox 9">
            <a:extLst>
              <a:ext uri="{FF2B5EF4-FFF2-40B4-BE49-F238E27FC236}">
                <a16:creationId xmlns:a16="http://schemas.microsoft.com/office/drawing/2014/main" id="{EB1FD570-C32C-C998-02DB-2FC1D71F5FBE}"/>
              </a:ext>
            </a:extLst>
          </p:cNvPr>
          <p:cNvSpPr txBox="1"/>
          <p:nvPr/>
        </p:nvSpPr>
        <p:spPr>
          <a:xfrm>
            <a:off x="4874419" y="3640138"/>
            <a:ext cx="184150" cy="347662"/>
          </a:xfrm>
          <a:prstGeom prst="rect">
            <a:avLst/>
          </a:prstGeom>
          <a:noFill/>
        </p:spPr>
        <p:txBody>
          <a:bodyPr wrap="none">
            <a:spAutoFit/>
          </a:bodyPr>
          <a:lstStyle/>
          <a:p>
            <a:pPr>
              <a:defRPr/>
            </a:pPr>
            <a:endParaRPr lang="en-GB" sz="1662" dirty="0"/>
          </a:p>
        </p:txBody>
      </p:sp>
      <p:sp>
        <p:nvSpPr>
          <p:cNvPr id="11" name="TextBox 10">
            <a:extLst>
              <a:ext uri="{FF2B5EF4-FFF2-40B4-BE49-F238E27FC236}">
                <a16:creationId xmlns:a16="http://schemas.microsoft.com/office/drawing/2014/main" id="{7BD77805-CE95-C935-D709-FD91E5F2EBCD}"/>
              </a:ext>
            </a:extLst>
          </p:cNvPr>
          <p:cNvSpPr txBox="1"/>
          <p:nvPr/>
        </p:nvSpPr>
        <p:spPr>
          <a:xfrm>
            <a:off x="1567656" y="5205414"/>
            <a:ext cx="7386638" cy="1114425"/>
          </a:xfrm>
          <a:prstGeom prst="rect">
            <a:avLst/>
          </a:prstGeom>
          <a:noFill/>
        </p:spPr>
        <p:txBody>
          <a:bodyPr>
            <a:spAutoFit/>
          </a:bodyPr>
          <a:lstStyle/>
          <a:p>
            <a:pPr>
              <a:defRPr/>
            </a:pPr>
            <a:r>
              <a:rPr lang="en-GB" sz="1662" dirty="0">
                <a:sym typeface="Symbol"/>
              </a:rPr>
              <a:t> Too many mixed protons not desirable , since the full CN cycle would operate producing </a:t>
            </a:r>
            <a:r>
              <a:rPr lang="en-GB" sz="1662" baseline="30000" dirty="0">
                <a:sym typeface="Symbol"/>
              </a:rPr>
              <a:t>14</a:t>
            </a:r>
            <a:r>
              <a:rPr lang="en-GB" sz="1662" dirty="0">
                <a:sym typeface="Symbol"/>
              </a:rPr>
              <a:t>N</a:t>
            </a:r>
          </a:p>
          <a:p>
            <a:pPr>
              <a:buFont typeface="Symbol"/>
              <a:buChar char="·"/>
              <a:defRPr/>
            </a:pPr>
            <a:r>
              <a:rPr lang="en-GB" sz="1662" dirty="0">
                <a:sym typeface="Symbol"/>
              </a:rPr>
              <a:t>Few protons also not desirable, since not enough amount of </a:t>
            </a:r>
            <a:r>
              <a:rPr lang="en-GB" sz="1662" baseline="30000" dirty="0">
                <a:sym typeface="Symbol"/>
              </a:rPr>
              <a:t>13</a:t>
            </a:r>
            <a:r>
              <a:rPr lang="en-GB" sz="1662" dirty="0">
                <a:sym typeface="Symbol"/>
              </a:rPr>
              <a:t>C is produced.</a:t>
            </a:r>
          </a:p>
          <a:p>
            <a:pPr>
              <a:defRPr/>
            </a:pPr>
            <a:r>
              <a:rPr lang="en-GB" sz="1662" dirty="0">
                <a:sym typeface="Symbol"/>
              </a:rPr>
              <a:t> But how are the proton mixed and hoe extended is the mixed region</a:t>
            </a:r>
            <a:endParaRPr lang="en-GB" sz="1662" dirty="0"/>
          </a:p>
        </p:txBody>
      </p:sp>
      <p:pic>
        <p:nvPicPr>
          <p:cNvPr id="38919" name="Picture 2" descr="C:\Documents and Settings\meid\Desktop\ScreenHunter_01 Sep. 16 00.37.gif">
            <a:extLst>
              <a:ext uri="{FF2B5EF4-FFF2-40B4-BE49-F238E27FC236}">
                <a16:creationId xmlns:a16="http://schemas.microsoft.com/office/drawing/2014/main" id="{3C9FC179-5E38-E831-234F-FEAB1572B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5470" y="896939"/>
            <a:ext cx="5557837"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0829CEB-C51B-556A-A77E-0DCE8E78F10E}"/>
              </a:ext>
            </a:extLst>
          </p:cNvPr>
          <p:cNvSpPr txBox="1"/>
          <p:nvPr/>
        </p:nvSpPr>
        <p:spPr>
          <a:xfrm>
            <a:off x="2201070" y="1400176"/>
            <a:ext cx="784225" cy="347663"/>
          </a:xfrm>
          <a:prstGeom prst="rect">
            <a:avLst/>
          </a:prstGeom>
          <a:noFill/>
          <a:ln>
            <a:solidFill>
              <a:srgbClr val="0070C0"/>
            </a:solidFill>
          </a:ln>
        </p:spPr>
        <p:txBody>
          <a:bodyPr wrap="none">
            <a:spAutoFit/>
          </a:bodyPr>
          <a:lstStyle/>
          <a:p>
            <a:pPr>
              <a:defRPr/>
            </a:pPr>
            <a:r>
              <a:rPr lang="en-US" sz="1662" dirty="0"/>
              <a:t>H-shell</a:t>
            </a:r>
            <a:endParaRPr lang="en-GB" sz="1662" dirty="0"/>
          </a:p>
        </p:txBody>
      </p:sp>
      <p:sp>
        <p:nvSpPr>
          <p:cNvPr id="16" name="TextBox 15">
            <a:extLst>
              <a:ext uri="{FF2B5EF4-FFF2-40B4-BE49-F238E27FC236}">
                <a16:creationId xmlns:a16="http://schemas.microsoft.com/office/drawing/2014/main" id="{E23F7AF1-2D72-8EF4-D5FB-6264B9F0A259}"/>
              </a:ext>
            </a:extLst>
          </p:cNvPr>
          <p:cNvSpPr txBox="1"/>
          <p:nvPr/>
        </p:nvSpPr>
        <p:spPr>
          <a:xfrm>
            <a:off x="2061369" y="3148013"/>
            <a:ext cx="1104900" cy="603250"/>
          </a:xfrm>
          <a:prstGeom prst="rect">
            <a:avLst/>
          </a:prstGeom>
          <a:noFill/>
          <a:ln>
            <a:solidFill>
              <a:srgbClr val="0070C0"/>
            </a:solidFill>
          </a:ln>
        </p:spPr>
        <p:txBody>
          <a:bodyPr wrap="none">
            <a:spAutoFit/>
          </a:bodyPr>
          <a:lstStyle/>
          <a:p>
            <a:pPr>
              <a:defRPr/>
            </a:pPr>
            <a:r>
              <a:rPr lang="en-US" sz="1662" dirty="0"/>
              <a:t>He-shell</a:t>
            </a:r>
          </a:p>
          <a:p>
            <a:pPr>
              <a:defRPr/>
            </a:pPr>
            <a:r>
              <a:rPr lang="en-US" sz="1662" dirty="0"/>
              <a:t>convective</a:t>
            </a:r>
            <a:endParaRPr lang="en-GB" sz="1662" dirty="0"/>
          </a:p>
        </p:txBody>
      </p:sp>
      <p:sp>
        <p:nvSpPr>
          <p:cNvPr id="4" name="Slide Number Placeholder 3">
            <a:extLst>
              <a:ext uri="{FF2B5EF4-FFF2-40B4-BE49-F238E27FC236}">
                <a16:creationId xmlns:a16="http://schemas.microsoft.com/office/drawing/2014/main" id="{2C3D9DD0-0BED-D8A2-1B03-52D5D7D9B989}"/>
              </a:ext>
            </a:extLst>
          </p:cNvPr>
          <p:cNvSpPr>
            <a:spLocks noGrp="1"/>
          </p:cNvSpPr>
          <p:nvPr>
            <p:ph type="sldNum" sz="quarter" idx="12"/>
          </p:nvPr>
        </p:nvSpPr>
        <p:spPr/>
        <p:txBody>
          <a:bodyPr/>
          <a:lstStyle/>
          <a:p>
            <a:pPr>
              <a:defRPr/>
            </a:pPr>
            <a:fld id="{7D32E0E9-518F-44DC-AEA9-6E770A522CAC}" type="slidenum">
              <a:rPr lang="en-US"/>
              <a:pPr>
                <a:defRPr/>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856831-A40D-D28B-7DE1-3F15F39B6C86}"/>
              </a:ext>
            </a:extLst>
          </p:cNvPr>
          <p:cNvSpPr>
            <a:spLocks noGrp="1"/>
          </p:cNvSpPr>
          <p:nvPr>
            <p:ph type="sldNum" sz="quarter" idx="12"/>
          </p:nvPr>
        </p:nvSpPr>
        <p:spPr/>
        <p:txBody>
          <a:bodyPr/>
          <a:lstStyle/>
          <a:p>
            <a:pPr>
              <a:defRPr/>
            </a:pPr>
            <a:fld id="{421B6945-94DD-4552-9CDA-9C75271BDEB5}" type="slidenum">
              <a:rPr lang="en-GB"/>
              <a:pPr>
                <a:defRPr/>
              </a:pPr>
              <a:t>25</a:t>
            </a:fld>
            <a:endParaRPr lang="en-GB" dirty="0"/>
          </a:p>
        </p:txBody>
      </p:sp>
      <p:sp>
        <p:nvSpPr>
          <p:cNvPr id="21508" name="Rectangle 4">
            <a:extLst>
              <a:ext uri="{FF2B5EF4-FFF2-40B4-BE49-F238E27FC236}">
                <a16:creationId xmlns:a16="http://schemas.microsoft.com/office/drawing/2014/main" id="{63A1DC66-3E9C-5C43-B9E1-A49DBA380291}"/>
              </a:ext>
            </a:extLst>
          </p:cNvPr>
          <p:cNvSpPr>
            <a:spLocks noChangeArrowheads="1"/>
          </p:cNvSpPr>
          <p:nvPr/>
        </p:nvSpPr>
        <p:spPr bwMode="auto">
          <a:xfrm>
            <a:off x="2443956" y="952501"/>
            <a:ext cx="127000" cy="252413"/>
          </a:xfrm>
          <a:prstGeom prst="rect">
            <a:avLst/>
          </a:prstGeom>
          <a:noFill/>
          <a:ln w="9525">
            <a:noFill/>
            <a:miter lim="800000"/>
            <a:headEnd/>
            <a:tailEnd/>
          </a:ln>
          <a:effectLst/>
        </p:spPr>
        <p:txBody>
          <a:bodyPr wrap="none" lIns="62667" tIns="31334" rIns="62667" bIns="31334" anchor="ctr">
            <a:spAutoFit/>
          </a:bodyPr>
          <a:lstStyle/>
          <a:p>
            <a:pPr>
              <a:defRPr/>
            </a:pPr>
            <a:endParaRPr lang="en-GB" sz="1233"/>
          </a:p>
        </p:txBody>
      </p:sp>
      <p:grpSp>
        <p:nvGrpSpPr>
          <p:cNvPr id="41989" name="Group 1">
            <a:extLst>
              <a:ext uri="{FF2B5EF4-FFF2-40B4-BE49-F238E27FC236}">
                <a16:creationId xmlns:a16="http://schemas.microsoft.com/office/drawing/2014/main" id="{0B76BB25-CE84-2FC9-4C34-344701D03734}"/>
              </a:ext>
            </a:extLst>
          </p:cNvPr>
          <p:cNvGrpSpPr>
            <a:grpSpLocks noChangeAspect="1"/>
          </p:cNvGrpSpPr>
          <p:nvPr/>
        </p:nvGrpSpPr>
        <p:grpSpPr bwMode="auto">
          <a:xfrm>
            <a:off x="2653506" y="3876676"/>
            <a:ext cx="5588000" cy="1901825"/>
            <a:chOff x="0" y="0"/>
            <a:chExt cx="7567" cy="2931"/>
          </a:xfrm>
        </p:grpSpPr>
        <p:sp>
          <p:nvSpPr>
            <p:cNvPr id="21507" name="AutoShape 3">
              <a:extLst>
                <a:ext uri="{FF2B5EF4-FFF2-40B4-BE49-F238E27FC236}">
                  <a16:creationId xmlns:a16="http://schemas.microsoft.com/office/drawing/2014/main" id="{B8DF9B3F-0A00-5A49-B39A-5EF2DE4A2D48}"/>
                </a:ext>
              </a:extLst>
            </p:cNvPr>
            <p:cNvSpPr>
              <a:spLocks noChangeAspect="1" noChangeArrowheads="1" noTextEdit="1"/>
            </p:cNvSpPr>
            <p:nvPr/>
          </p:nvSpPr>
          <p:spPr bwMode="auto">
            <a:xfrm>
              <a:off x="0" y="0"/>
              <a:ext cx="7567" cy="2931"/>
            </a:xfrm>
            <a:prstGeom prst="rect">
              <a:avLst/>
            </a:prstGeom>
            <a:noFill/>
          </p:spPr>
          <p:txBody>
            <a:bodyPr lIns="62667" tIns="31334" rIns="62667" bIns="31334"/>
            <a:lstStyle/>
            <a:p>
              <a:pPr>
                <a:defRPr/>
              </a:pPr>
              <a:endParaRPr lang="en-GB" sz="1233"/>
            </a:p>
          </p:txBody>
        </p:sp>
        <p:pic>
          <p:nvPicPr>
            <p:cNvPr id="41996" name="Picture 2">
              <a:extLst>
                <a:ext uri="{FF2B5EF4-FFF2-40B4-BE49-F238E27FC236}">
                  <a16:creationId xmlns:a16="http://schemas.microsoft.com/office/drawing/2014/main" id="{E5585C96-270F-C768-531A-E20705E44DAF}"/>
                </a:ext>
              </a:extLst>
            </p:cNvPr>
            <p:cNvPicPr>
              <a:picLocks noChangeAspect="1" noChangeArrowheads="1"/>
            </p:cNvPicPr>
            <p:nvPr/>
          </p:nvPicPr>
          <p:blipFill>
            <a:blip r:embed="rId2">
              <a:lum bright="-12000" contrast="38000"/>
              <a:extLst>
                <a:ext uri="{28A0092B-C50C-407E-A947-70E740481C1C}">
                  <a14:useLocalDpi xmlns:a14="http://schemas.microsoft.com/office/drawing/2010/main" val="0"/>
                </a:ext>
              </a:extLst>
            </a:blip>
            <a:srcRect r="16370"/>
            <a:stretch>
              <a:fillRect/>
            </a:stretch>
          </p:blipFill>
          <p:spPr bwMode="auto">
            <a:xfrm>
              <a:off x="0" y="0"/>
              <a:ext cx="7564" cy="2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990" name="Picture 2" descr="C:\Documents and Settings\meid\Desktop\ScreenHunter_02 Sep. 14 13.28.gif">
            <a:extLst>
              <a:ext uri="{FF2B5EF4-FFF2-40B4-BE49-F238E27FC236}">
                <a16:creationId xmlns:a16="http://schemas.microsoft.com/office/drawing/2014/main" id="{EDD53114-E36C-161A-3B48-DE1E1E61D1A8}"/>
              </a:ext>
            </a:extLst>
          </p:cNvPr>
          <p:cNvPicPr>
            <a:picLocks noChangeAspect="1" noChangeArrowheads="1"/>
          </p:cNvPicPr>
          <p:nvPr/>
        </p:nvPicPr>
        <p:blipFill>
          <a:blip r:embed="rId3">
            <a:lum bright="-18000" contrast="-2000"/>
            <a:extLst>
              <a:ext uri="{28A0092B-C50C-407E-A947-70E740481C1C}">
                <a14:useLocalDpi xmlns:a14="http://schemas.microsoft.com/office/drawing/2010/main" val="0"/>
              </a:ext>
            </a:extLst>
          </a:blip>
          <a:srcRect/>
          <a:stretch>
            <a:fillRect/>
          </a:stretch>
        </p:blipFill>
        <p:spPr bwMode="auto">
          <a:xfrm>
            <a:off x="3044031" y="923925"/>
            <a:ext cx="5900738" cy="2863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D5E646-7609-0B8C-324F-BBC8B0CCB5BC}"/>
              </a:ext>
            </a:extLst>
          </p:cNvPr>
          <p:cNvSpPr txBox="1"/>
          <p:nvPr/>
        </p:nvSpPr>
        <p:spPr>
          <a:xfrm>
            <a:off x="3971132" y="473076"/>
            <a:ext cx="3724275" cy="3460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en-US" sz="1645" dirty="0">
                <a:latin typeface="Arial" pitchFamily="34" charset="0"/>
                <a:cs typeface="Arial" pitchFamily="34" charset="0"/>
              </a:rPr>
              <a:t>Thermal pulsations &amp; nucleosynthesis</a:t>
            </a:r>
            <a:endParaRPr lang="en-GB" sz="1645" dirty="0">
              <a:latin typeface="Arial" pitchFamily="34" charset="0"/>
              <a:cs typeface="Arial" pitchFamily="34" charset="0"/>
            </a:endParaRPr>
          </a:p>
        </p:txBody>
      </p:sp>
      <p:sp>
        <p:nvSpPr>
          <p:cNvPr id="9" name="TextBox 8">
            <a:extLst>
              <a:ext uri="{FF2B5EF4-FFF2-40B4-BE49-F238E27FC236}">
                <a16:creationId xmlns:a16="http://schemas.microsoft.com/office/drawing/2014/main" id="{FDBFB085-0A1F-95F3-92F6-C9126783EF95}"/>
              </a:ext>
            </a:extLst>
          </p:cNvPr>
          <p:cNvSpPr txBox="1"/>
          <p:nvPr/>
        </p:nvSpPr>
        <p:spPr>
          <a:xfrm>
            <a:off x="1667669" y="3640138"/>
            <a:ext cx="1135062" cy="850900"/>
          </a:xfrm>
          <a:prstGeom prst="rect">
            <a:avLst/>
          </a:prstGeom>
          <a:noFill/>
        </p:spPr>
        <p:txBody>
          <a:bodyPr>
            <a:spAutoFit/>
          </a:bodyPr>
          <a:lstStyle/>
          <a:p>
            <a:pPr>
              <a:defRPr/>
            </a:pPr>
            <a:r>
              <a:rPr lang="en-US" sz="1233" dirty="0">
                <a:latin typeface="Arial" pitchFamily="34" charset="0"/>
                <a:cs typeface="Arial" pitchFamily="34" charset="0"/>
              </a:rPr>
              <a:t>P-nucleus cannot be  produced by the s-process</a:t>
            </a:r>
            <a:endParaRPr lang="en-GB" sz="1233" dirty="0">
              <a:latin typeface="Arial" pitchFamily="34" charset="0"/>
              <a:cs typeface="Arial" pitchFamily="34" charset="0"/>
            </a:endParaRPr>
          </a:p>
        </p:txBody>
      </p:sp>
      <p:sp>
        <p:nvSpPr>
          <p:cNvPr id="10" name="TextBox 9">
            <a:extLst>
              <a:ext uri="{FF2B5EF4-FFF2-40B4-BE49-F238E27FC236}">
                <a16:creationId xmlns:a16="http://schemas.microsoft.com/office/drawing/2014/main" id="{A94A31C9-9141-26E7-5487-4AE570E267E6}"/>
              </a:ext>
            </a:extLst>
          </p:cNvPr>
          <p:cNvSpPr txBox="1"/>
          <p:nvPr/>
        </p:nvSpPr>
        <p:spPr>
          <a:xfrm>
            <a:off x="4312444" y="5918201"/>
            <a:ext cx="685800" cy="282575"/>
          </a:xfrm>
          <a:prstGeom prst="rect">
            <a:avLst/>
          </a:prstGeom>
          <a:noFill/>
        </p:spPr>
        <p:txBody>
          <a:bodyPr wrap="none">
            <a:spAutoFit/>
          </a:bodyPr>
          <a:lstStyle/>
          <a:p>
            <a:pPr>
              <a:defRPr/>
            </a:pPr>
            <a:r>
              <a:rPr lang="en-US" sz="1233" dirty="0">
                <a:latin typeface="Arial" pitchFamily="34" charset="0"/>
                <a:cs typeface="Arial" pitchFamily="34" charset="0"/>
              </a:rPr>
              <a:t>Role of</a:t>
            </a:r>
            <a:endParaRPr lang="en-GB" sz="1233" dirty="0">
              <a:latin typeface="Arial" pitchFamily="34" charset="0"/>
              <a:cs typeface="Arial" pitchFamily="34" charset="0"/>
            </a:endParaRPr>
          </a:p>
        </p:txBody>
      </p:sp>
      <p:graphicFrame>
        <p:nvGraphicFramePr>
          <p:cNvPr id="41994" name="Object 10">
            <a:extLst>
              <a:ext uri="{FF2B5EF4-FFF2-40B4-BE49-F238E27FC236}">
                <a16:creationId xmlns:a16="http://schemas.microsoft.com/office/drawing/2014/main" id="{D1699720-7E33-5EDC-C81B-E48EE215BB22}"/>
              </a:ext>
            </a:extLst>
          </p:cNvPr>
          <p:cNvGraphicFramePr>
            <a:graphicFrameLocks noChangeAspect="1"/>
          </p:cNvGraphicFramePr>
          <p:nvPr/>
        </p:nvGraphicFramePr>
        <p:xfrm>
          <a:off x="4972845" y="5778501"/>
          <a:ext cx="1927225" cy="417513"/>
        </p:xfrm>
        <a:graphic>
          <a:graphicData uri="http://schemas.openxmlformats.org/presentationml/2006/ole">
            <mc:AlternateContent xmlns:mc="http://schemas.openxmlformats.org/markup-compatibility/2006">
              <mc:Choice xmlns:v="urn:schemas-microsoft-com:vml" Requires="v">
                <p:oleObj name="Equation" r:id="rId4" imgW="1104900" imgH="228600" progId="Equation.3">
                  <p:embed/>
                </p:oleObj>
              </mc:Choice>
              <mc:Fallback>
                <p:oleObj name="Equation" r:id="rId4" imgW="1104900" imgH="228600" progId="Equation.3">
                  <p:embed/>
                  <p:pic>
                    <p:nvPicPr>
                      <p:cNvPr id="41994" name="Object 10">
                        <a:extLst>
                          <a:ext uri="{FF2B5EF4-FFF2-40B4-BE49-F238E27FC236}">
                            <a16:creationId xmlns:a16="http://schemas.microsoft.com/office/drawing/2014/main" id="{D1699720-7E33-5EDC-C81B-E48EE215BB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845" y="5778501"/>
                        <a:ext cx="1927225" cy="41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imeline&#10;&#10;Description automatically generated">
            <a:extLst>
              <a:ext uri="{FF2B5EF4-FFF2-40B4-BE49-F238E27FC236}">
                <a16:creationId xmlns:a16="http://schemas.microsoft.com/office/drawing/2014/main" id="{CE9C03D8-30FF-CE92-1FA9-D071FA9152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131" y="559837"/>
            <a:ext cx="8360228" cy="6587412"/>
          </a:xfrm>
          <a:prstGeom prst="rect">
            <a:avLst/>
          </a:prstGeom>
        </p:spPr>
      </p:pic>
      <p:sp>
        <p:nvSpPr>
          <p:cNvPr id="2" name="Slide Number Placeholder 1">
            <a:extLst>
              <a:ext uri="{FF2B5EF4-FFF2-40B4-BE49-F238E27FC236}">
                <a16:creationId xmlns:a16="http://schemas.microsoft.com/office/drawing/2014/main" id="{7CBC9BD8-A4CC-8790-8379-377C33E55D6E}"/>
              </a:ext>
            </a:extLst>
          </p:cNvPr>
          <p:cNvSpPr>
            <a:spLocks noGrp="1"/>
          </p:cNvSpPr>
          <p:nvPr>
            <p:ph type="sldNum" sz="quarter" idx="12"/>
          </p:nvPr>
        </p:nvSpPr>
        <p:spPr/>
        <p:txBody>
          <a:bodyPr/>
          <a:lstStyle/>
          <a:p>
            <a:fld id="{FC7140BB-DF60-4BD8-A834-DCE13D99C1B1}" type="slidenum">
              <a:rPr lang="en-US" smtClean="0"/>
              <a:t>26</a:t>
            </a:fld>
            <a:endParaRPr lang="en-US"/>
          </a:p>
        </p:txBody>
      </p:sp>
    </p:spTree>
    <p:extLst>
      <p:ext uri="{BB962C8B-B14F-4D97-AF65-F5344CB8AC3E}">
        <p14:creationId xmlns:p14="http://schemas.microsoft.com/office/powerpoint/2010/main" val="1421253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EB3244-E5E1-8683-453A-FCB3F5475233}"/>
              </a:ext>
            </a:extLst>
          </p:cNvPr>
          <p:cNvSpPr txBox="1"/>
          <p:nvPr/>
        </p:nvSpPr>
        <p:spPr>
          <a:xfrm>
            <a:off x="292456" y="3089988"/>
            <a:ext cx="10351891" cy="1715021"/>
          </a:xfrm>
          <a:prstGeom prst="rect">
            <a:avLst/>
          </a:prstGeom>
          <a:noFill/>
          <a:ln>
            <a:solidFill>
              <a:srgbClr val="0070C0"/>
            </a:solidFill>
          </a:ln>
        </p:spPr>
        <p:txBody>
          <a:bodyPr wrap="square">
            <a:spAutoFit/>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The </a:t>
            </a:r>
            <a:r>
              <a:rPr lang="en-US" sz="2000" b="1" dirty="0">
                <a:effectLst/>
                <a:latin typeface="Arial" panose="020B0604020202020204" pitchFamily="34" charset="0"/>
                <a:ea typeface="Calibri" panose="020F0502020204030204" pitchFamily="34" charset="0"/>
                <a:cs typeface="Arial" panose="020B0604020202020204" pitchFamily="34" charset="0"/>
              </a:rPr>
              <a:t>thermal pulsations </a:t>
            </a:r>
            <a:r>
              <a:rPr lang="en-US" sz="2000" b="1" dirty="0">
                <a:latin typeface="Arial" panose="020B0604020202020204" pitchFamily="34" charset="0"/>
                <a:ea typeface="Calibri" panose="020F0502020204030204" pitchFamily="34" charset="0"/>
                <a:cs typeface="Arial" panose="020B0604020202020204" pitchFamily="34" charset="0"/>
              </a:rPr>
              <a:t>in</a:t>
            </a:r>
            <a:r>
              <a:rPr lang="en-US" sz="2000" dirty="0">
                <a:effectLst/>
                <a:latin typeface="Arial" panose="020B0604020202020204" pitchFamily="34" charset="0"/>
                <a:ea typeface="Calibri" panose="020F0502020204030204" pitchFamily="34" charset="0"/>
                <a:cs typeface="Arial" panose="020B0604020202020204" pitchFamily="34" charset="0"/>
              </a:rPr>
              <a:t> AGB phases create rich environment of nuclear processing.</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This leads  to the formation of about half of the heavy elements down to</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mass number A=90 via </a:t>
            </a:r>
            <a:r>
              <a:rPr lang="en-US" sz="2000" i="1" dirty="0">
                <a:effectLst/>
                <a:latin typeface="Arial" panose="020B0604020202020204" pitchFamily="34" charset="0"/>
                <a:ea typeface="Calibri" panose="020F0502020204030204" pitchFamily="34" charset="0"/>
                <a:cs typeface="Arial" panose="020B0604020202020204" pitchFamily="34" charset="0"/>
              </a:rPr>
              <a:t>the </a:t>
            </a:r>
            <a:r>
              <a:rPr lang="en-US" sz="2000" b="1" i="1" dirty="0">
                <a:effectLst/>
                <a:latin typeface="Arial" panose="020B0604020202020204" pitchFamily="34" charset="0"/>
                <a:ea typeface="Calibri" panose="020F0502020204030204" pitchFamily="34" charset="0"/>
                <a:cs typeface="Arial" panose="020B0604020202020204" pitchFamily="34" charset="0"/>
              </a:rPr>
              <a:t>s-process nucleosynthesis</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AGB stars are major contributors to the integral luminosity of stellar systems, </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and they are helpful for extragalactic populations.</a:t>
            </a:r>
          </a:p>
        </p:txBody>
      </p:sp>
      <p:sp>
        <p:nvSpPr>
          <p:cNvPr id="7" name="TextBox 6">
            <a:extLst>
              <a:ext uri="{FF2B5EF4-FFF2-40B4-BE49-F238E27FC236}">
                <a16:creationId xmlns:a16="http://schemas.microsoft.com/office/drawing/2014/main" id="{59F97B39-DD1D-1749-3CB1-C64217C328B5}"/>
              </a:ext>
            </a:extLst>
          </p:cNvPr>
          <p:cNvSpPr txBox="1"/>
          <p:nvPr/>
        </p:nvSpPr>
        <p:spPr>
          <a:xfrm>
            <a:off x="273248" y="108701"/>
            <a:ext cx="3329761" cy="461665"/>
          </a:xfrm>
          <a:prstGeom prst="rect">
            <a:avLst/>
          </a:prstGeom>
          <a:noFill/>
          <a:ln>
            <a:solidFill>
              <a:srgbClr val="FF0000"/>
            </a:solidFill>
          </a:ln>
        </p:spPr>
        <p:txBody>
          <a:bodyPr wrap="square" rtlCol="0">
            <a:spAutoFit/>
          </a:bodyPr>
          <a:lstStyle/>
          <a:p>
            <a:r>
              <a:rPr lang="en-US" sz="2400" dirty="0"/>
              <a:t>1. </a:t>
            </a:r>
            <a:r>
              <a:rPr lang="en-US" sz="2400" b="1" dirty="0"/>
              <a:t>What are AGB stars </a:t>
            </a:r>
            <a:endParaRPr lang="en-GB" sz="2400" dirty="0"/>
          </a:p>
        </p:txBody>
      </p:sp>
      <p:sp>
        <p:nvSpPr>
          <p:cNvPr id="2" name="Slide Number Placeholder 1">
            <a:extLst>
              <a:ext uri="{FF2B5EF4-FFF2-40B4-BE49-F238E27FC236}">
                <a16:creationId xmlns:a16="http://schemas.microsoft.com/office/drawing/2014/main" id="{E7A25144-38C8-27B4-C9EA-77CCE9E47F97}"/>
              </a:ext>
            </a:extLst>
          </p:cNvPr>
          <p:cNvSpPr>
            <a:spLocks noGrp="1"/>
          </p:cNvSpPr>
          <p:nvPr>
            <p:ph type="sldNum" sz="quarter" idx="12"/>
          </p:nvPr>
        </p:nvSpPr>
        <p:spPr/>
        <p:txBody>
          <a:bodyPr/>
          <a:lstStyle/>
          <a:p>
            <a:fld id="{FC7140BB-DF60-4BD8-A834-DCE13D99C1B1}" type="slidenum">
              <a:rPr lang="en-US" smtClean="0"/>
              <a:t>3</a:t>
            </a:fld>
            <a:endParaRPr lang="en-US" dirty="0"/>
          </a:p>
        </p:txBody>
      </p:sp>
      <p:sp>
        <p:nvSpPr>
          <p:cNvPr id="6" name="TextBox 5">
            <a:extLst>
              <a:ext uri="{FF2B5EF4-FFF2-40B4-BE49-F238E27FC236}">
                <a16:creationId xmlns:a16="http://schemas.microsoft.com/office/drawing/2014/main" id="{7EBD1AD3-09C9-8DBE-B69E-3DD3BB524E53}"/>
              </a:ext>
            </a:extLst>
          </p:cNvPr>
          <p:cNvSpPr txBox="1"/>
          <p:nvPr/>
        </p:nvSpPr>
        <p:spPr>
          <a:xfrm>
            <a:off x="310995" y="538125"/>
            <a:ext cx="9679166" cy="1385700"/>
          </a:xfrm>
          <a:prstGeom prst="rect">
            <a:avLst/>
          </a:prstGeom>
          <a:noFill/>
          <a:ln>
            <a:solidFill>
              <a:srgbClr val="0070C0"/>
            </a:solidFill>
          </a:ln>
        </p:spPr>
        <p:txBody>
          <a:bodyPr wrap="square">
            <a:spAutoFit/>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AGB stars represent the final evolutionary stages of low and intermediate-mass stars in the mass range (1-- 8) M</a:t>
            </a:r>
            <a:r>
              <a:rPr lang="en-US" sz="2000" baseline="-25000" dirty="0">
                <a:effectLst/>
                <a:latin typeface="Arial" panose="020B0604020202020204" pitchFamily="34" charset="0"/>
                <a:ea typeface="Calibri" panose="020F0502020204030204" pitchFamily="34" charset="0"/>
                <a:cs typeface="Arial" panose="020B0604020202020204" pitchFamily="34" charset="0"/>
              </a:rPr>
              <a:t>Ꙩ</a:t>
            </a:r>
            <a:r>
              <a:rPr lang="en-US" sz="2000" dirty="0">
                <a:effectLst/>
                <a:latin typeface="Arial" panose="020B0604020202020204" pitchFamily="34" charset="0"/>
                <a:ea typeface="Calibri" panose="020F0502020204030204" pitchFamily="34" charset="0"/>
                <a:cs typeface="Arial" panose="020B0604020202020204" pitchFamily="34" charset="0"/>
              </a:rPr>
              <a:t>. They are progenitors of the C-O white dwarfs.</a:t>
            </a:r>
          </a:p>
          <a:p>
            <a:pPr marL="0" marR="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S</a:t>
            </a:r>
            <a:r>
              <a:rPr lang="en-US" sz="2000" dirty="0">
                <a:effectLst/>
                <a:latin typeface="Arial" panose="020B0604020202020204" pitchFamily="34" charset="0"/>
                <a:ea typeface="Calibri" panose="020F0502020204030204" pitchFamily="34" charset="0"/>
                <a:cs typeface="Arial" panose="020B0604020202020204" pitchFamily="34" charset="0"/>
              </a:rPr>
              <a:t>uper AGB stars are linked to the mass range (9--12) M</a:t>
            </a:r>
            <a:r>
              <a:rPr lang="en-US" sz="2000" baseline="-25000" dirty="0">
                <a:effectLst/>
                <a:latin typeface="Arial" panose="020B0604020202020204" pitchFamily="34" charset="0"/>
                <a:ea typeface="Calibri" panose="020F0502020204030204" pitchFamily="34" charset="0"/>
                <a:cs typeface="Arial" panose="020B0604020202020204" pitchFamily="34" charset="0"/>
              </a:rPr>
              <a:t>Ꙩ</a:t>
            </a:r>
            <a:r>
              <a:rPr lang="en-US" sz="2000" baseline="-25000" dirty="0">
                <a:latin typeface="Arial" panose="020B0604020202020204" pitchFamily="34" charset="0"/>
                <a:ea typeface="Calibri" panose="020F0502020204030204" pitchFamily="34" charset="0"/>
                <a:cs typeface="Arial" panose="020B0604020202020204" pitchFamily="34" charset="0"/>
              </a:rPr>
              <a:t>.</a:t>
            </a:r>
            <a:r>
              <a:rPr lang="en-US" sz="2000" dirty="0">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2000" dirty="0">
                <a:latin typeface="Arial" panose="020B0604020202020204" pitchFamily="34" charset="0"/>
                <a:ea typeface="Calibri" panose="020F0502020204030204" pitchFamily="34" charset="0"/>
                <a:cs typeface="Arial" panose="020B0604020202020204" pitchFamily="34" charset="0"/>
              </a:rPr>
              <a:t>They </a:t>
            </a:r>
            <a:r>
              <a:rPr lang="en-US" sz="2000" dirty="0">
                <a:effectLst/>
                <a:latin typeface="Arial" panose="020B0604020202020204" pitchFamily="34" charset="0"/>
                <a:ea typeface="Calibri" panose="020F0502020204030204" pitchFamily="34" charset="0"/>
                <a:cs typeface="Arial" panose="020B0604020202020204" pitchFamily="34" charset="0"/>
              </a:rPr>
              <a:t>are the progenitors of the O-Ne-Mg white dwarfs.</a:t>
            </a:r>
          </a:p>
        </p:txBody>
      </p:sp>
      <p:sp>
        <p:nvSpPr>
          <p:cNvPr id="8" name="TextBox 7">
            <a:extLst>
              <a:ext uri="{FF2B5EF4-FFF2-40B4-BE49-F238E27FC236}">
                <a16:creationId xmlns:a16="http://schemas.microsoft.com/office/drawing/2014/main" id="{2497702D-19B7-BBBA-2255-17FD17186CE7}"/>
              </a:ext>
            </a:extLst>
          </p:cNvPr>
          <p:cNvSpPr txBox="1"/>
          <p:nvPr/>
        </p:nvSpPr>
        <p:spPr>
          <a:xfrm>
            <a:off x="382095" y="2199515"/>
            <a:ext cx="8864900" cy="727059"/>
          </a:xfrm>
          <a:prstGeom prst="rect">
            <a:avLst/>
          </a:prstGeom>
          <a:noFill/>
          <a:ln>
            <a:solidFill>
              <a:srgbClr val="0070C0"/>
            </a:solidFill>
          </a:ln>
        </p:spPr>
        <p:txBody>
          <a:bodyPr wrap="square">
            <a:spAutoFit/>
          </a:body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This is a result of the nuclear processing during </a:t>
            </a:r>
            <a:r>
              <a:rPr lang="en-US" sz="2000" b="1" dirty="0">
                <a:effectLst/>
                <a:latin typeface="Arial" panose="020B0604020202020204" pitchFamily="34" charset="0"/>
                <a:ea typeface="Calibri" panose="020F0502020204030204" pitchFamily="34" charset="0"/>
                <a:cs typeface="Arial" panose="020B0604020202020204" pitchFamily="34" charset="0"/>
              </a:rPr>
              <a:t>helium burning in the low mass range</a:t>
            </a:r>
            <a:r>
              <a:rPr lang="en-US" sz="2000" dirty="0">
                <a:effectLst/>
                <a:latin typeface="Arial" panose="020B0604020202020204" pitchFamily="34" charset="0"/>
                <a:ea typeface="Calibri" panose="020F0502020204030204" pitchFamily="34" charset="0"/>
                <a:cs typeface="Arial" panose="020B0604020202020204" pitchFamily="34" charset="0"/>
              </a:rPr>
              <a:t>, and </a:t>
            </a:r>
            <a:r>
              <a:rPr lang="en-US" sz="2000" b="1" dirty="0">
                <a:effectLst/>
                <a:latin typeface="Arial" panose="020B0604020202020204" pitchFamily="34" charset="0"/>
                <a:ea typeface="Calibri" panose="020F0502020204030204" pitchFamily="34" charset="0"/>
                <a:cs typeface="Arial" panose="020B0604020202020204" pitchFamily="34" charset="0"/>
              </a:rPr>
              <a:t>carbon burning in the higher mass range.</a:t>
            </a:r>
          </a:p>
        </p:txBody>
      </p:sp>
      <p:sp>
        <p:nvSpPr>
          <p:cNvPr id="10" name="TextBox 9">
            <a:extLst>
              <a:ext uri="{FF2B5EF4-FFF2-40B4-BE49-F238E27FC236}">
                <a16:creationId xmlns:a16="http://schemas.microsoft.com/office/drawing/2014/main" id="{3A384B17-F202-8C14-799F-AD4038801115}"/>
              </a:ext>
            </a:extLst>
          </p:cNvPr>
          <p:cNvSpPr txBox="1"/>
          <p:nvPr/>
        </p:nvSpPr>
        <p:spPr>
          <a:xfrm>
            <a:off x="338132" y="6242396"/>
            <a:ext cx="5717663" cy="367216"/>
          </a:xfrm>
          <a:prstGeom prst="rect">
            <a:avLst/>
          </a:prstGeom>
          <a:solidFill>
            <a:srgbClr val="FFFF00"/>
          </a:solidFill>
          <a:ln>
            <a:solidFill>
              <a:srgbClr val="0070C0"/>
            </a:solidFill>
          </a:ln>
        </p:spPr>
        <p:txBody>
          <a:bodyPr wrap="square">
            <a:spAutoFit/>
          </a:bodyPr>
          <a:lstStyle/>
          <a:p>
            <a:pPr marL="0" marR="0">
              <a:lnSpc>
                <a:spcPct val="107000"/>
              </a:lnSpc>
              <a:spcBef>
                <a:spcPts val="0"/>
              </a:spcBef>
              <a:spcAft>
                <a:spcPts val="0"/>
              </a:spcAft>
            </a:pPr>
            <a:r>
              <a:rPr lang="en-US" dirty="0">
                <a:effectLst/>
                <a:latin typeface="Arial" panose="020B0604020202020204" pitchFamily="34" charset="0"/>
                <a:ea typeface="Calibri" panose="020F0502020204030204" pitchFamily="34" charset="0"/>
                <a:cs typeface="Arial" panose="020B0604020202020204" pitchFamily="34" charset="0"/>
              </a:rPr>
              <a:t>Excellent reviews on AGB’s are presented by [1, 2, 3]. </a:t>
            </a:r>
          </a:p>
        </p:txBody>
      </p:sp>
      <p:sp>
        <p:nvSpPr>
          <p:cNvPr id="9" name="TextBox 8">
            <a:extLst>
              <a:ext uri="{FF2B5EF4-FFF2-40B4-BE49-F238E27FC236}">
                <a16:creationId xmlns:a16="http://schemas.microsoft.com/office/drawing/2014/main" id="{90DBF95D-1C3D-07C4-BC88-33D4A40B700D}"/>
              </a:ext>
            </a:extLst>
          </p:cNvPr>
          <p:cNvSpPr txBox="1"/>
          <p:nvPr/>
        </p:nvSpPr>
        <p:spPr>
          <a:xfrm>
            <a:off x="395743" y="4994729"/>
            <a:ext cx="7980570" cy="1056379"/>
          </a:xfrm>
          <a:prstGeom prst="rect">
            <a:avLst/>
          </a:prstGeom>
          <a:solidFill>
            <a:schemeClr val="accent1"/>
          </a:solidFill>
        </p:spPr>
        <p:txBody>
          <a:bodyPr wrap="square">
            <a:spAutoFit/>
          </a:bodyPr>
          <a:lstStyle/>
          <a:p>
            <a:pPr marL="0" marR="0">
              <a:lnSpc>
                <a:spcPct val="107000"/>
              </a:lnSpc>
              <a:spcBef>
                <a:spcPts val="0"/>
              </a:spcBef>
              <a:spcAft>
                <a:spcPts val="0"/>
              </a:spcAft>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Remarkable:</a:t>
            </a:r>
          </a:p>
          <a:p>
            <a:pPr marL="0" marR="0">
              <a:lnSpc>
                <a:spcPct val="107000"/>
              </a:lnSpc>
              <a:spcBef>
                <a:spcPts val="0"/>
              </a:spcBef>
              <a:spcAft>
                <a:spcPts val="0"/>
              </a:spcAft>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strong link between modeling the evolution toward the AGB’ phase and observation. This has been emphasized during this meeting</a:t>
            </a:r>
            <a:endPar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4029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3035AEC-BCC1-9EE6-6D0F-7973A8FB6B17}"/>
              </a:ext>
            </a:extLst>
          </p:cNvPr>
          <p:cNvGrpSpPr/>
          <p:nvPr/>
        </p:nvGrpSpPr>
        <p:grpSpPr>
          <a:xfrm>
            <a:off x="995621" y="493293"/>
            <a:ext cx="7263130" cy="2935707"/>
            <a:chOff x="0" y="-2"/>
            <a:chExt cx="9648824" cy="4733201"/>
          </a:xfrm>
        </p:grpSpPr>
        <p:grpSp>
          <p:nvGrpSpPr>
            <p:cNvPr id="3" name="Group 2">
              <a:extLst>
                <a:ext uri="{FF2B5EF4-FFF2-40B4-BE49-F238E27FC236}">
                  <a16:creationId xmlns:a16="http://schemas.microsoft.com/office/drawing/2014/main" id="{F74EC0AC-18FB-11DF-3CB8-CD0ABCACE3FD}"/>
                </a:ext>
              </a:extLst>
            </p:cNvPr>
            <p:cNvGrpSpPr/>
            <p:nvPr/>
          </p:nvGrpSpPr>
          <p:grpSpPr>
            <a:xfrm>
              <a:off x="0" y="-2"/>
              <a:ext cx="9648824" cy="4733201"/>
              <a:chOff x="0" y="-2"/>
              <a:chExt cx="9648824" cy="4733201"/>
            </a:xfrm>
          </p:grpSpPr>
          <p:grpSp>
            <p:nvGrpSpPr>
              <p:cNvPr id="6" name="Group 5">
                <a:extLst>
                  <a:ext uri="{FF2B5EF4-FFF2-40B4-BE49-F238E27FC236}">
                    <a16:creationId xmlns:a16="http://schemas.microsoft.com/office/drawing/2014/main" id="{0A4B41A2-6157-B641-6BF1-21A0C36F4138}"/>
                  </a:ext>
                </a:extLst>
              </p:cNvPr>
              <p:cNvGrpSpPr/>
              <p:nvPr/>
            </p:nvGrpSpPr>
            <p:grpSpPr>
              <a:xfrm>
                <a:off x="0" y="-2"/>
                <a:ext cx="9648824" cy="4733201"/>
                <a:chOff x="0" y="-2"/>
                <a:chExt cx="9648824" cy="4733201"/>
              </a:xfrm>
            </p:grpSpPr>
            <p:grpSp>
              <p:nvGrpSpPr>
                <p:cNvPr id="9" name="Group 8">
                  <a:extLst>
                    <a:ext uri="{FF2B5EF4-FFF2-40B4-BE49-F238E27FC236}">
                      <a16:creationId xmlns:a16="http://schemas.microsoft.com/office/drawing/2014/main" id="{D90A49DB-2A37-1BFE-E5B2-13C0810AA9B6}"/>
                    </a:ext>
                  </a:extLst>
                </p:cNvPr>
                <p:cNvGrpSpPr/>
                <p:nvPr/>
              </p:nvGrpSpPr>
              <p:grpSpPr>
                <a:xfrm>
                  <a:off x="0" y="-2"/>
                  <a:ext cx="9648824" cy="4733201"/>
                  <a:chOff x="0" y="-2"/>
                  <a:chExt cx="9648824" cy="4733201"/>
                </a:xfrm>
              </p:grpSpPr>
              <p:grpSp>
                <p:nvGrpSpPr>
                  <p:cNvPr id="11" name="Group 10">
                    <a:extLst>
                      <a:ext uri="{FF2B5EF4-FFF2-40B4-BE49-F238E27FC236}">
                        <a16:creationId xmlns:a16="http://schemas.microsoft.com/office/drawing/2014/main" id="{31C7A031-0B00-46E6-0AA5-43B618CC1836}"/>
                      </a:ext>
                    </a:extLst>
                  </p:cNvPr>
                  <p:cNvGrpSpPr/>
                  <p:nvPr/>
                </p:nvGrpSpPr>
                <p:grpSpPr>
                  <a:xfrm>
                    <a:off x="0" y="0"/>
                    <a:ext cx="4340217" cy="4733199"/>
                    <a:chOff x="0" y="0"/>
                    <a:chExt cx="4495799" cy="4733199"/>
                  </a:xfrm>
                </p:grpSpPr>
                <p:grpSp>
                  <p:nvGrpSpPr>
                    <p:cNvPr id="13" name="Group 12">
                      <a:extLst>
                        <a:ext uri="{FF2B5EF4-FFF2-40B4-BE49-F238E27FC236}">
                          <a16:creationId xmlns:a16="http://schemas.microsoft.com/office/drawing/2014/main" id="{01D52AF5-64E1-3A54-484C-270FD0885D82}"/>
                        </a:ext>
                      </a:extLst>
                    </p:cNvPr>
                    <p:cNvGrpSpPr/>
                    <p:nvPr/>
                  </p:nvGrpSpPr>
                  <p:grpSpPr>
                    <a:xfrm>
                      <a:off x="0" y="0"/>
                      <a:ext cx="4495799" cy="4733199"/>
                      <a:chOff x="0" y="0"/>
                      <a:chExt cx="4495799" cy="4733199"/>
                    </a:xfrm>
                  </p:grpSpPr>
                  <p:pic>
                    <p:nvPicPr>
                      <p:cNvPr id="15" name="Picture 14">
                        <a:extLst>
                          <a:ext uri="{FF2B5EF4-FFF2-40B4-BE49-F238E27FC236}">
                            <a16:creationId xmlns:a16="http://schemas.microsoft.com/office/drawing/2014/main" id="{75815248-CBA7-4CE5-405F-782D56241697}"/>
                          </a:ext>
                        </a:extLst>
                      </p:cNvPr>
                      <p:cNvPicPr>
                        <a:picLocks noChangeAspect="1" noChangeArrowheads="1"/>
                      </p:cNvPicPr>
                      <p:nvPr/>
                    </p:nvPicPr>
                    <p:blipFill>
                      <a:blip r:embed="rId3"/>
                      <a:srcRect/>
                      <a:stretch>
                        <a:fillRect/>
                      </a:stretch>
                    </p:blipFill>
                    <p:spPr bwMode="auto">
                      <a:xfrm>
                        <a:off x="0" y="0"/>
                        <a:ext cx="4495799" cy="4733199"/>
                      </a:xfrm>
                      <a:prstGeom prst="rect">
                        <a:avLst/>
                      </a:prstGeom>
                      <a:solidFill>
                        <a:srgbClr val="FFFF00"/>
                      </a:solidFill>
                      <a:ln>
                        <a:solidFill>
                          <a:srgbClr val="FF0000"/>
                        </a:solidFill>
                      </a:ln>
                    </p:spPr>
                  </p:pic>
                  <p:sp>
                    <p:nvSpPr>
                      <p:cNvPr id="16" name="TextBox 5">
                        <a:extLst>
                          <a:ext uri="{FF2B5EF4-FFF2-40B4-BE49-F238E27FC236}">
                            <a16:creationId xmlns:a16="http://schemas.microsoft.com/office/drawing/2014/main" id="{6AE3BEEB-B8AB-9AAC-C09C-019246DDA17F}"/>
                          </a:ext>
                        </a:extLst>
                      </p:cNvPr>
                      <p:cNvSpPr txBox="1"/>
                      <p:nvPr/>
                    </p:nvSpPr>
                    <p:spPr>
                      <a:xfrm>
                        <a:off x="1026191" y="1020278"/>
                        <a:ext cx="931156" cy="553048"/>
                      </a:xfrm>
                      <a:prstGeom prst="rect">
                        <a:avLst/>
                      </a:prstGeom>
                      <a:noFill/>
                      <a:ln>
                        <a:solidFill>
                          <a:srgbClr val="FF0000"/>
                        </a:solidFill>
                      </a:ln>
                    </p:spPr>
                    <p:txBody>
                      <a:bodyPr wrap="square" rtlCol="0">
                        <a:noAutofit/>
                      </a:bodyPr>
                      <a:lstStyle/>
                      <a:p>
                        <a:pPr marL="0" marR="0">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 M</a:t>
                        </a:r>
                        <a:r>
                          <a:rPr lang="en-US" sz="1600" kern="1200" baseline="-25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200" dirty="0">
                          <a:effectLst/>
                          <a:latin typeface="Times New Roman" panose="02020603050405020304" pitchFamily="18" charset="0"/>
                          <a:ea typeface="Times New Roman" panose="02020603050405020304" pitchFamily="18" charset="0"/>
                        </a:endParaRPr>
                      </a:p>
                    </p:txBody>
                  </p:sp>
                  <p:sp>
                    <p:nvSpPr>
                      <p:cNvPr id="17" name="TextBox 6">
                        <a:extLst>
                          <a:ext uri="{FF2B5EF4-FFF2-40B4-BE49-F238E27FC236}">
                            <a16:creationId xmlns:a16="http://schemas.microsoft.com/office/drawing/2014/main" id="{1C8CB696-D552-7B29-BBF2-CC6074295DD5}"/>
                          </a:ext>
                        </a:extLst>
                      </p:cNvPr>
                      <p:cNvSpPr txBox="1"/>
                      <p:nvPr/>
                    </p:nvSpPr>
                    <p:spPr>
                      <a:xfrm>
                        <a:off x="711556" y="2686543"/>
                        <a:ext cx="660335"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1200" dirty="0">
                          <a:effectLst/>
                          <a:latin typeface="Times New Roman" panose="02020603050405020304" pitchFamily="18" charset="0"/>
                          <a:ea typeface="Times New Roman" panose="02020603050405020304" pitchFamily="18" charset="0"/>
                        </a:endParaRPr>
                      </a:p>
                    </p:txBody>
                  </p:sp>
                  <p:sp>
                    <p:nvSpPr>
                      <p:cNvPr id="18" name="TextBox 7">
                        <a:extLst>
                          <a:ext uri="{FF2B5EF4-FFF2-40B4-BE49-F238E27FC236}">
                            <a16:creationId xmlns:a16="http://schemas.microsoft.com/office/drawing/2014/main" id="{98B4F813-4F15-3A64-8F01-0E6D291BA6B8}"/>
                          </a:ext>
                        </a:extLst>
                      </p:cNvPr>
                      <p:cNvSpPr txBox="1"/>
                      <p:nvPr/>
                    </p:nvSpPr>
                    <p:spPr>
                      <a:xfrm>
                        <a:off x="1159172" y="2229952"/>
                        <a:ext cx="623412"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200" dirty="0">
                          <a:effectLst/>
                          <a:latin typeface="Times New Roman" panose="02020603050405020304" pitchFamily="18" charset="0"/>
                          <a:ea typeface="Times New Roman" panose="02020603050405020304" pitchFamily="18" charset="0"/>
                        </a:endParaRPr>
                      </a:p>
                    </p:txBody>
                  </p:sp>
                  <p:sp>
                    <p:nvSpPr>
                      <p:cNvPr id="19" name="TextBox 8">
                        <a:extLst>
                          <a:ext uri="{FF2B5EF4-FFF2-40B4-BE49-F238E27FC236}">
                            <a16:creationId xmlns:a16="http://schemas.microsoft.com/office/drawing/2014/main" id="{87C7B95A-3824-6F71-3DFE-185737386430}"/>
                          </a:ext>
                        </a:extLst>
                      </p:cNvPr>
                      <p:cNvSpPr txBox="1"/>
                      <p:nvPr/>
                    </p:nvSpPr>
                    <p:spPr>
                      <a:xfrm>
                        <a:off x="989359" y="2002487"/>
                        <a:ext cx="650086"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 </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1200" dirty="0">
                          <a:effectLst/>
                          <a:latin typeface="Times New Roman" panose="02020603050405020304" pitchFamily="18" charset="0"/>
                          <a:ea typeface="Times New Roman" panose="02020603050405020304" pitchFamily="18" charset="0"/>
                        </a:endParaRPr>
                      </a:p>
                    </p:txBody>
                  </p:sp>
                  <p:sp>
                    <p:nvSpPr>
                      <p:cNvPr id="20" name="TextBox 9">
                        <a:extLst>
                          <a:ext uri="{FF2B5EF4-FFF2-40B4-BE49-F238E27FC236}">
                            <a16:creationId xmlns:a16="http://schemas.microsoft.com/office/drawing/2014/main" id="{F0E0FBB3-9156-CC34-5DBC-4ABF5CC31A2F}"/>
                          </a:ext>
                        </a:extLst>
                      </p:cNvPr>
                      <p:cNvSpPr txBox="1"/>
                      <p:nvPr/>
                    </p:nvSpPr>
                    <p:spPr>
                      <a:xfrm>
                        <a:off x="2834011" y="2808772"/>
                        <a:ext cx="643774"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4</a:t>
                        </a:r>
                        <a:endParaRPr lang="en-US" sz="1200" dirty="0">
                          <a:effectLst/>
                          <a:latin typeface="Times New Roman" panose="02020603050405020304" pitchFamily="18" charset="0"/>
                          <a:ea typeface="Times New Roman" panose="02020603050405020304" pitchFamily="18" charset="0"/>
                        </a:endParaRPr>
                      </a:p>
                    </p:txBody>
                  </p:sp>
                  <p:sp>
                    <p:nvSpPr>
                      <p:cNvPr id="21" name="TextBox 10">
                        <a:extLst>
                          <a:ext uri="{FF2B5EF4-FFF2-40B4-BE49-F238E27FC236}">
                            <a16:creationId xmlns:a16="http://schemas.microsoft.com/office/drawing/2014/main" id="{7094D830-F618-74AE-A656-E3D5B48A5575}"/>
                          </a:ext>
                        </a:extLst>
                      </p:cNvPr>
                      <p:cNvSpPr txBox="1"/>
                      <p:nvPr/>
                    </p:nvSpPr>
                    <p:spPr>
                      <a:xfrm>
                        <a:off x="3001734" y="1970435"/>
                        <a:ext cx="723768"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5</a:t>
                        </a:r>
                        <a:endParaRPr lang="en-US" sz="1200" dirty="0">
                          <a:effectLst/>
                          <a:latin typeface="Times New Roman" panose="02020603050405020304" pitchFamily="18" charset="0"/>
                          <a:ea typeface="Times New Roman" panose="02020603050405020304" pitchFamily="18" charset="0"/>
                        </a:endParaRPr>
                      </a:p>
                    </p:txBody>
                  </p:sp>
                  <p:sp>
                    <p:nvSpPr>
                      <p:cNvPr id="22" name="TextBox 11">
                        <a:extLst>
                          <a:ext uri="{FF2B5EF4-FFF2-40B4-BE49-F238E27FC236}">
                            <a16:creationId xmlns:a16="http://schemas.microsoft.com/office/drawing/2014/main" id="{5A5E600D-6A6A-0585-1199-6B6C7732E7D2}"/>
                          </a:ext>
                        </a:extLst>
                      </p:cNvPr>
                      <p:cNvSpPr txBox="1"/>
                      <p:nvPr/>
                    </p:nvSpPr>
                    <p:spPr>
                      <a:xfrm>
                        <a:off x="2376683" y="1995117"/>
                        <a:ext cx="575648"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p:txBody>
                  </p:sp>
                  <p:sp>
                    <p:nvSpPr>
                      <p:cNvPr id="23" name="TextBox 12">
                        <a:extLst>
                          <a:ext uri="{FF2B5EF4-FFF2-40B4-BE49-F238E27FC236}">
                            <a16:creationId xmlns:a16="http://schemas.microsoft.com/office/drawing/2014/main" id="{571B9D88-3696-068E-AC17-CA6E2F0BBCE5}"/>
                          </a:ext>
                        </a:extLst>
                      </p:cNvPr>
                      <p:cNvSpPr txBox="1"/>
                      <p:nvPr/>
                    </p:nvSpPr>
                    <p:spPr>
                      <a:xfrm>
                        <a:off x="3064371" y="1368748"/>
                        <a:ext cx="614393"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200" dirty="0">
                          <a:effectLst/>
                          <a:latin typeface="Times New Roman" panose="02020603050405020304" pitchFamily="18" charset="0"/>
                          <a:ea typeface="Times New Roman" panose="02020603050405020304" pitchFamily="18" charset="0"/>
                        </a:endParaRPr>
                      </a:p>
                    </p:txBody>
                  </p:sp>
                </p:grpSp>
                <p:sp>
                  <p:nvSpPr>
                    <p:cNvPr id="14" name="TextBox 3">
                      <a:extLst>
                        <a:ext uri="{FF2B5EF4-FFF2-40B4-BE49-F238E27FC236}">
                          <a16:creationId xmlns:a16="http://schemas.microsoft.com/office/drawing/2014/main" id="{4FFD5021-FE53-3724-33AB-FD52D899352E}"/>
                        </a:ext>
                      </a:extLst>
                    </p:cNvPr>
                    <p:cNvSpPr txBox="1"/>
                    <p:nvPr/>
                  </p:nvSpPr>
                  <p:spPr>
                    <a:xfrm>
                      <a:off x="2169812" y="519023"/>
                      <a:ext cx="1273021" cy="545426"/>
                    </a:xfrm>
                    <a:prstGeom prst="rect">
                      <a:avLst/>
                    </a:prstGeom>
                    <a:noFill/>
                  </p:spPr>
                  <p:txBody>
                    <a:bodyPr wrap="square" rtlCol="0">
                      <a:noAutofit/>
                    </a:bodyPr>
                    <a:lstStyle/>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Early AGB</a:t>
                      </a:r>
                      <a:endParaRPr lang="en-US" sz="12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a16="http://schemas.microsoft.com/office/drawing/2014/main" id="{9C8CC37F-6F63-B6D0-5371-75421B295E37}"/>
                      </a:ext>
                    </a:extLst>
                  </p:cNvPr>
                  <p:cNvPicPr>
                    <a:picLocks noChangeAspect="1" noChangeArrowheads="1"/>
                  </p:cNvPicPr>
                  <p:nvPr/>
                </p:nvPicPr>
                <p:blipFill>
                  <a:blip r:embed="rId4"/>
                  <a:srcRect/>
                  <a:stretch>
                    <a:fillRect/>
                  </a:stretch>
                </p:blipFill>
                <p:spPr bwMode="auto">
                  <a:xfrm>
                    <a:off x="4912898" y="-2"/>
                    <a:ext cx="4735926" cy="4733197"/>
                  </a:xfrm>
                  <a:prstGeom prst="rect">
                    <a:avLst/>
                  </a:prstGeom>
                  <a:solidFill>
                    <a:srgbClr val="FFFF00"/>
                  </a:solidFill>
                  <a:ln>
                    <a:solidFill>
                      <a:schemeClr val="accent1"/>
                    </a:solidFill>
                  </a:ln>
                </p:spPr>
              </p:pic>
            </p:grpSp>
            <p:cxnSp>
              <p:nvCxnSpPr>
                <p:cNvPr id="10" name="Straight Connector 9">
                  <a:extLst>
                    <a:ext uri="{FF2B5EF4-FFF2-40B4-BE49-F238E27FC236}">
                      <a16:creationId xmlns:a16="http://schemas.microsoft.com/office/drawing/2014/main" id="{06B389FE-FAFE-941D-FBA0-199D8DEB3014}"/>
                    </a:ext>
                  </a:extLst>
                </p:cNvPr>
                <p:cNvCxnSpPr/>
                <p:nvPr/>
              </p:nvCxnSpPr>
              <p:spPr>
                <a:xfrm>
                  <a:off x="5429248" y="3343213"/>
                  <a:ext cx="3590926" cy="38100"/>
                </a:xfrm>
                <a:prstGeom prst="line">
                  <a:avLst/>
                </a:prstGeom>
                <a:ln w="28575">
                  <a:prstDash val="dash"/>
                </a:ln>
              </p:spPr>
              <p:style>
                <a:lnRef idx="3">
                  <a:schemeClr val="accent2"/>
                </a:lnRef>
                <a:fillRef idx="0">
                  <a:schemeClr val="accent2"/>
                </a:fillRef>
                <a:effectRef idx="2">
                  <a:schemeClr val="accent2"/>
                </a:effectRef>
                <a:fontRef idx="minor">
                  <a:schemeClr val="tx1"/>
                </a:fontRef>
              </p:style>
            </p:cxnSp>
          </p:grpSp>
          <p:sp>
            <p:nvSpPr>
              <p:cNvPr id="7" name="TextBox 19">
                <a:extLst>
                  <a:ext uri="{FF2B5EF4-FFF2-40B4-BE49-F238E27FC236}">
                    <a16:creationId xmlns:a16="http://schemas.microsoft.com/office/drawing/2014/main" id="{CB7BE78F-619E-0BC5-12EE-DC222DAF9FA2}"/>
                  </a:ext>
                </a:extLst>
              </p:cNvPr>
              <p:cNvSpPr txBox="1"/>
              <p:nvPr/>
            </p:nvSpPr>
            <p:spPr>
              <a:xfrm>
                <a:off x="5882961" y="1830757"/>
                <a:ext cx="1863105" cy="500518"/>
              </a:xfrm>
              <a:prstGeom prst="rect">
                <a:avLst/>
              </a:prstGeom>
              <a:noFill/>
              <a:ln>
                <a:solidFill>
                  <a:srgbClr val="FF0000"/>
                </a:solidFill>
              </a:ln>
            </p:spPr>
            <p:txBody>
              <a:bodyPr wrap="square" rtlCol="0">
                <a:noAutofit/>
              </a:bodyPr>
              <a:lstStyle/>
              <a:p>
                <a:pPr marL="0" marR="0">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1st Dredge up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20">
                <a:extLst>
                  <a:ext uri="{FF2B5EF4-FFF2-40B4-BE49-F238E27FC236}">
                    <a16:creationId xmlns:a16="http://schemas.microsoft.com/office/drawing/2014/main" id="{4A83D118-89F5-4FD3-0EB5-2B9BC2F6732D}"/>
                  </a:ext>
                </a:extLst>
              </p:cNvPr>
              <p:cNvSpPr txBox="1"/>
              <p:nvPr/>
            </p:nvSpPr>
            <p:spPr>
              <a:xfrm>
                <a:off x="5937226" y="966624"/>
                <a:ext cx="1808840" cy="454677"/>
              </a:xfrm>
              <a:prstGeom prst="rect">
                <a:avLst/>
              </a:prstGeom>
              <a:noFill/>
              <a:ln>
                <a:solidFill>
                  <a:srgbClr val="002060"/>
                </a:solidFill>
              </a:ln>
            </p:spPr>
            <p:txBody>
              <a:bodyPr wrap="square" rtlCol="0">
                <a:noAutofit/>
              </a:bodyPr>
              <a:lstStyle/>
              <a:p>
                <a:pPr marL="0" marR="0">
                  <a:spcBef>
                    <a:spcPts val="0"/>
                  </a:spcBef>
                  <a:spcAft>
                    <a:spcPts val="0"/>
                  </a:spcAft>
                </a:pPr>
                <a:r>
                  <a:rPr lang="en-US" sz="14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2nd Dredge up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pSp>
        <p:cxnSp>
          <p:nvCxnSpPr>
            <p:cNvPr id="4" name="Straight Arrow Connector 3">
              <a:extLst>
                <a:ext uri="{FF2B5EF4-FFF2-40B4-BE49-F238E27FC236}">
                  <a16:creationId xmlns:a16="http://schemas.microsoft.com/office/drawing/2014/main" id="{45FF321D-B862-5317-8C2C-07A896BF4F5C}"/>
                </a:ext>
              </a:extLst>
            </p:cNvPr>
            <p:cNvCxnSpPr/>
            <p:nvPr/>
          </p:nvCxnSpPr>
          <p:spPr>
            <a:xfrm>
              <a:off x="7629523" y="1368980"/>
              <a:ext cx="1390650" cy="18838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68771CD7-F49C-AE0A-A39C-844EB2EFE92D}"/>
                </a:ext>
              </a:extLst>
            </p:cNvPr>
            <p:cNvCxnSpPr/>
            <p:nvPr/>
          </p:nvCxnSpPr>
          <p:spPr>
            <a:xfrm>
              <a:off x="7620266" y="2260044"/>
              <a:ext cx="572681" cy="9927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F0258E78-0C2F-471C-15BB-D1E5D2407B78}"/>
              </a:ext>
            </a:extLst>
          </p:cNvPr>
          <p:cNvSpPr txBox="1"/>
          <p:nvPr/>
        </p:nvSpPr>
        <p:spPr>
          <a:xfrm>
            <a:off x="8436715" y="1384066"/>
            <a:ext cx="2244817" cy="2031325"/>
          </a:xfrm>
          <a:prstGeom prst="rect">
            <a:avLst/>
          </a:prstGeom>
          <a:noFill/>
          <a:ln>
            <a:solidFill>
              <a:srgbClr val="FF0000"/>
            </a:solidFill>
          </a:ln>
        </p:spPr>
        <p:txBody>
          <a:bodyPr wrap="square">
            <a:spAutoFit/>
          </a:bodyPr>
          <a:lstStyle/>
          <a:p>
            <a:pPr marL="0" marR="0">
              <a:spcBef>
                <a:spcPts val="0"/>
              </a:spcBef>
              <a:spcAft>
                <a:spcPts val="800"/>
              </a:spcAft>
            </a:pPr>
            <a:r>
              <a:rPr lang="en-US" b="1" dirty="0">
                <a:effectLst/>
                <a:latin typeface="Arial" panose="020B0604020202020204" pitchFamily="34" charset="0"/>
                <a:ea typeface="Calibri" panose="020F0502020204030204" pitchFamily="34" charset="0"/>
                <a:cs typeface="Arial" panose="020B0604020202020204" pitchFamily="34" charset="0"/>
              </a:rPr>
              <a:t>Fig. 1</a:t>
            </a:r>
            <a:r>
              <a:rPr lang="en-US" b="1" dirty="0">
                <a:latin typeface="Arial" panose="020B0604020202020204" pitchFamily="34" charset="0"/>
                <a:ea typeface="Calibri" panose="020F0502020204030204" pitchFamily="34" charset="0"/>
                <a:cs typeface="Arial" panose="020B0604020202020204" pitchFamily="34" charset="0"/>
              </a:rPr>
              <a:t>:</a:t>
            </a:r>
            <a:r>
              <a:rPr lang="en-US" dirty="0">
                <a:effectLst/>
                <a:latin typeface="Arial" panose="020B0604020202020204" pitchFamily="34" charset="0"/>
                <a:ea typeface="Calibri" panose="020F0502020204030204" pitchFamily="34" charset="0"/>
                <a:cs typeface="Arial" panose="020B0604020202020204" pitchFamily="34" charset="0"/>
              </a:rPr>
              <a:t>  HRD (left) and evolution of </a:t>
            </a:r>
            <a:r>
              <a:rPr lang="en-US" dirty="0">
                <a:latin typeface="Arial" panose="020B0604020202020204" pitchFamily="34" charset="0"/>
                <a:ea typeface="Calibri" panose="020F0502020204030204" pitchFamily="34" charset="0"/>
                <a:cs typeface="Arial" panose="020B0604020202020204" pitchFamily="34" charset="0"/>
              </a:rPr>
              <a:t>I</a:t>
            </a:r>
            <a:r>
              <a:rPr lang="en-US" dirty="0">
                <a:effectLst/>
                <a:latin typeface="Arial" panose="020B0604020202020204" pitchFamily="34" charset="0"/>
                <a:ea typeface="Calibri" panose="020F0502020204030204" pitchFamily="34" charset="0"/>
                <a:cs typeface="Arial" panose="020B0604020202020204" pitchFamily="34" charset="0"/>
              </a:rPr>
              <a:t>nternal structures (right) , solar-like initial composition. Details of this calculations </a:t>
            </a:r>
            <a:r>
              <a:rPr lang="en-US" dirty="0">
                <a:latin typeface="Arial" panose="020B0604020202020204" pitchFamily="34" charset="0"/>
                <a:ea typeface="Calibri" panose="020F0502020204030204" pitchFamily="34" charset="0"/>
                <a:cs typeface="Arial" panose="020B0604020202020204" pitchFamily="34" charset="0"/>
              </a:rPr>
              <a:t>in</a:t>
            </a:r>
            <a:r>
              <a:rPr lang="en-US" dirty="0">
                <a:effectLst/>
                <a:latin typeface="Arial" panose="020B0604020202020204" pitchFamily="34" charset="0"/>
                <a:ea typeface="Calibri" panose="020F0502020204030204" pitchFamily="34" charset="0"/>
                <a:cs typeface="Arial" panose="020B0604020202020204" pitchFamily="34" charset="0"/>
              </a:rPr>
              <a:t> in [4]. </a:t>
            </a:r>
          </a:p>
        </p:txBody>
      </p:sp>
      <p:sp>
        <p:nvSpPr>
          <p:cNvPr id="24" name="TextBox 23">
            <a:extLst>
              <a:ext uri="{FF2B5EF4-FFF2-40B4-BE49-F238E27FC236}">
                <a16:creationId xmlns:a16="http://schemas.microsoft.com/office/drawing/2014/main" id="{767FDCA4-43FD-A0F8-ADAD-1CEDF7C0A7A3}"/>
              </a:ext>
            </a:extLst>
          </p:cNvPr>
          <p:cNvSpPr txBox="1"/>
          <p:nvPr/>
        </p:nvSpPr>
        <p:spPr>
          <a:xfrm>
            <a:off x="257174" y="24058"/>
            <a:ext cx="4436619" cy="400110"/>
          </a:xfrm>
          <a:prstGeom prst="rect">
            <a:avLst/>
          </a:prstGeom>
          <a:solidFill>
            <a:srgbClr val="FFFF00"/>
          </a:solidFill>
        </p:spPr>
        <p:txBody>
          <a:bodyPr wrap="square" rtlCol="0">
            <a:spAutoFit/>
          </a:bodyPr>
          <a:lstStyle/>
          <a:p>
            <a:pPr algn="l"/>
            <a:r>
              <a:rPr lang="en-US" sz="2000" dirty="0">
                <a:latin typeface="Arial" panose="020B0604020202020204" pitchFamily="34" charset="0"/>
                <a:cs typeface="Arial" panose="020B0604020202020204" pitchFamily="34" charset="0"/>
              </a:rPr>
              <a:t>1a. Evolution to the AGB phase</a:t>
            </a:r>
          </a:p>
        </p:txBody>
      </p:sp>
      <p:sp>
        <p:nvSpPr>
          <p:cNvPr id="28" name="TextBox 27">
            <a:extLst>
              <a:ext uri="{FF2B5EF4-FFF2-40B4-BE49-F238E27FC236}">
                <a16:creationId xmlns:a16="http://schemas.microsoft.com/office/drawing/2014/main" id="{7E619110-8020-2ECE-8A4B-D7A8F21E332F}"/>
              </a:ext>
            </a:extLst>
          </p:cNvPr>
          <p:cNvSpPr txBox="1"/>
          <p:nvPr/>
        </p:nvSpPr>
        <p:spPr>
          <a:xfrm>
            <a:off x="153670" y="4071988"/>
            <a:ext cx="10404460" cy="646331"/>
          </a:xfrm>
          <a:prstGeom prst="rect">
            <a:avLst/>
          </a:prstGeom>
          <a:noFill/>
          <a:ln>
            <a:solidFill>
              <a:srgbClr val="FF0000"/>
            </a:solidFill>
          </a:ln>
        </p:spPr>
        <p:txBody>
          <a:bodyPr wrap="square" rtlCol="0">
            <a:spAutoFit/>
          </a:bodyPr>
          <a:lstStyle/>
          <a:p>
            <a:pPr algn="l"/>
            <a:r>
              <a:rPr lang="en-US" dirty="0">
                <a:solidFill>
                  <a:srgbClr val="FF0000"/>
                </a:solidFill>
                <a:latin typeface="Arial" panose="020B0604020202020204" pitchFamily="34" charset="0"/>
                <a:cs typeface="Arial" panose="020B0604020202020204" pitchFamily="34" charset="0"/>
              </a:rPr>
              <a:t>Positions 2 to 3: </a:t>
            </a:r>
            <a:r>
              <a:rPr lang="en-US" dirty="0">
                <a:effectLst/>
                <a:latin typeface="Arial" panose="020B0604020202020204" pitchFamily="34" charset="0"/>
                <a:ea typeface="Calibri" panose="020F0502020204030204" pitchFamily="34" charset="0"/>
                <a:cs typeface="Arial" panose="020B0604020202020204" pitchFamily="34" charset="0"/>
              </a:rPr>
              <a:t>overall gravitational contraction, increasing temperature initiates</a:t>
            </a:r>
          </a:p>
          <a:p>
            <a:pPr algn="l"/>
            <a:r>
              <a:rPr lang="en-US" dirty="0">
                <a:latin typeface="Arial" panose="020B0604020202020204" pitchFamily="34" charset="0"/>
                <a:ea typeface="Calibri" panose="020F050202020403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shell hydrogen burning (SHB</a:t>
            </a:r>
            <a:r>
              <a:rPr lang="en-US" dirty="0">
                <a:effectLst/>
                <a:latin typeface="Arial" panose="020B0604020202020204" pitchFamily="34" charset="0"/>
                <a:ea typeface="Calibri" panose="020F0502020204030204" pitchFamily="34" charset="0"/>
                <a:cs typeface="Arial" panose="020B0604020202020204" pitchFamily="34" charset="0"/>
              </a:rPr>
              <a:t>) starting </a:t>
            </a:r>
            <a:r>
              <a:rPr lang="en-US" dirty="0">
                <a:latin typeface="Arial" panose="020B0604020202020204" pitchFamily="34" charset="0"/>
                <a:ea typeface="Calibri" panose="020F0502020204030204" pitchFamily="34" charset="0"/>
                <a:cs typeface="Arial" panose="020B0604020202020204" pitchFamily="34" charset="0"/>
              </a:rPr>
              <a:t>about</a:t>
            </a:r>
            <a:r>
              <a:rPr lang="en-US" dirty="0">
                <a:effectLst/>
                <a:latin typeface="Arial" panose="020B0604020202020204" pitchFamily="34" charset="0"/>
                <a:ea typeface="Calibri" panose="020F0502020204030204" pitchFamily="34" charset="0"/>
                <a:cs typeface="Arial" panose="020B0604020202020204" pitchFamily="34" charset="0"/>
              </a:rPr>
              <a:t> position (3) surrounding </a:t>
            </a:r>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the hydrogen depleted core</a:t>
            </a:r>
            <a:r>
              <a:rPr lang="en-US" sz="1600" dirty="0">
                <a:effectLst/>
                <a:latin typeface="Calibri" panose="020F050202020403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C224E557-322C-6777-185D-170DC6F2D877}"/>
              </a:ext>
            </a:extLst>
          </p:cNvPr>
          <p:cNvSpPr txBox="1"/>
          <p:nvPr/>
        </p:nvSpPr>
        <p:spPr>
          <a:xfrm>
            <a:off x="279868" y="4714665"/>
            <a:ext cx="8842868" cy="646331"/>
          </a:xfrm>
          <a:prstGeom prst="rect">
            <a:avLst/>
          </a:prstGeom>
          <a:noFill/>
          <a:ln>
            <a:solidFill>
              <a:srgbClr val="FF0000"/>
            </a:solidFill>
          </a:ln>
        </p:spPr>
        <p:txBody>
          <a:bodyPr wrap="square" rtlCol="0">
            <a:spAutoFit/>
          </a:bodyPr>
          <a:lstStyle/>
          <a:p>
            <a:pPr algn="l"/>
            <a:r>
              <a:rPr lang="en-US" dirty="0">
                <a:solidFill>
                  <a:srgbClr val="FF0000"/>
                </a:solidFill>
                <a:latin typeface="Arial" panose="020B0604020202020204" pitchFamily="34" charset="0"/>
                <a:cs typeface="Arial" panose="020B0604020202020204" pitchFamily="34" charset="0"/>
              </a:rPr>
              <a:t>Position 4</a:t>
            </a:r>
            <a:r>
              <a:rPr lang="en-US" dirty="0">
                <a:latin typeface="Arial" panose="020B060402020202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SHB inflates the star which then evolves to the red giant branch (RGB)</a:t>
            </a:r>
          </a:p>
          <a:p>
            <a:pPr algn="l"/>
            <a:r>
              <a:rPr lang="en-US" dirty="0">
                <a:latin typeface="Arial" panose="020B0604020202020204" pitchFamily="34" charset="0"/>
                <a:ea typeface="Calibri" panose="020F0502020204030204" pitchFamily="34" charset="0"/>
                <a:cs typeface="Arial" panose="020B0604020202020204" pitchFamily="34" charset="0"/>
              </a:rPr>
              <a:t>               </a:t>
            </a:r>
            <a:r>
              <a:rPr lang="en-US" dirty="0">
                <a:effectLst/>
                <a:latin typeface="Arial" panose="020B0604020202020204" pitchFamily="34" charset="0"/>
                <a:ea typeface="Calibri" panose="020F0502020204030204" pitchFamily="34" charset="0"/>
                <a:cs typeface="Arial" panose="020B0604020202020204" pitchFamily="34" charset="0"/>
              </a:rPr>
              <a:t>    where core helium burning ignites.</a:t>
            </a:r>
          </a:p>
        </p:txBody>
      </p:sp>
      <p:sp>
        <p:nvSpPr>
          <p:cNvPr id="29" name="TextBox 28">
            <a:extLst>
              <a:ext uri="{FF2B5EF4-FFF2-40B4-BE49-F238E27FC236}">
                <a16:creationId xmlns:a16="http://schemas.microsoft.com/office/drawing/2014/main" id="{2C7D438A-DE64-D134-6AF8-520AF80E7BD1}"/>
              </a:ext>
            </a:extLst>
          </p:cNvPr>
          <p:cNvSpPr txBox="1"/>
          <p:nvPr/>
        </p:nvSpPr>
        <p:spPr>
          <a:xfrm>
            <a:off x="293228" y="5524521"/>
            <a:ext cx="9741157" cy="923330"/>
          </a:xfrm>
          <a:prstGeom prst="rect">
            <a:avLst/>
          </a:prstGeom>
          <a:noFill/>
          <a:ln>
            <a:solidFill>
              <a:srgbClr val="FF0000"/>
            </a:solidFill>
          </a:ln>
        </p:spPr>
        <p:txBody>
          <a:bodyPr wrap="square" rtlCol="0">
            <a:spAutoFit/>
          </a:bodyPr>
          <a:lstStyle/>
          <a:p>
            <a:pPr algn="l"/>
            <a:r>
              <a:rPr lang="en-US" dirty="0">
                <a:solidFill>
                  <a:srgbClr val="FF0000"/>
                </a:solidFill>
                <a:latin typeface="Arial" panose="020B0604020202020204" pitchFamily="34" charset="0"/>
                <a:cs typeface="Arial" panose="020B0604020202020204" pitchFamily="34" charset="0"/>
              </a:rPr>
              <a:t>Position 5</a:t>
            </a:r>
            <a:r>
              <a:rPr lang="en-US" dirty="0">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Ensuing expansion increases the opacity which leads to the formation of a convective envelope  </a:t>
            </a:r>
            <a:r>
              <a:rPr lang="en-US" dirty="0">
                <a:effectLst/>
                <a:latin typeface="Arial" panose="020B0604020202020204" pitchFamily="34" charset="0"/>
                <a:ea typeface="Calibri" panose="020F0502020204030204" pitchFamily="34" charset="0"/>
                <a:cs typeface="Arial" panose="020B0604020202020204" pitchFamily="34" charset="0"/>
              </a:rPr>
              <a:t>with a maximum depth reached at position (5).  </a:t>
            </a:r>
            <a:r>
              <a:rPr lang="en-US" b="1" dirty="0">
                <a:effectLst/>
                <a:latin typeface="Arial" panose="020B0604020202020204" pitchFamily="34" charset="0"/>
                <a:ea typeface="Calibri" panose="020F0502020204030204" pitchFamily="34" charset="0"/>
                <a:cs typeface="Arial" panose="020B0604020202020204" pitchFamily="34" charset="0"/>
              </a:rPr>
              <a:t>first dredge up</a:t>
            </a:r>
            <a:r>
              <a:rPr lang="en-US" dirty="0">
                <a:effectLst/>
                <a:latin typeface="Arial" panose="020B0604020202020204" pitchFamily="34" charset="0"/>
                <a:ea typeface="Calibri" panose="020F0502020204030204" pitchFamily="34" charset="0"/>
                <a:cs typeface="Arial" panose="020B0604020202020204" pitchFamily="34" charset="0"/>
              </a:rPr>
              <a:t> occurred modifying  surface composition of the star, (SHB are mixed up to the surface).</a:t>
            </a:r>
            <a:endParaRPr lang="en-US" dirty="0">
              <a:latin typeface="Arial" panose="020B0604020202020204" pitchFamily="34" charset="0"/>
              <a:cs typeface="Arial" panose="020B0604020202020204" pitchFamily="34" charset="0"/>
            </a:endParaRPr>
          </a:p>
        </p:txBody>
      </p:sp>
      <p:sp>
        <p:nvSpPr>
          <p:cNvPr id="31" name="Slide Number Placeholder 30">
            <a:extLst>
              <a:ext uri="{FF2B5EF4-FFF2-40B4-BE49-F238E27FC236}">
                <a16:creationId xmlns:a16="http://schemas.microsoft.com/office/drawing/2014/main" id="{6D40974B-F84E-EEEE-465D-993B4FD85087}"/>
              </a:ext>
            </a:extLst>
          </p:cNvPr>
          <p:cNvSpPr>
            <a:spLocks noGrp="1"/>
          </p:cNvSpPr>
          <p:nvPr>
            <p:ph type="sldNum" sz="quarter" idx="12"/>
          </p:nvPr>
        </p:nvSpPr>
        <p:spPr/>
        <p:txBody>
          <a:bodyPr/>
          <a:lstStyle/>
          <a:p>
            <a:fld id="{FC7140BB-DF60-4BD8-A834-DCE13D99C1B1}" type="slidenum">
              <a:rPr lang="en-US" smtClean="0"/>
              <a:t>4</a:t>
            </a:fld>
            <a:endParaRPr lang="en-US" dirty="0"/>
          </a:p>
        </p:txBody>
      </p:sp>
      <p:sp>
        <p:nvSpPr>
          <p:cNvPr id="27" name="TextBox 26">
            <a:extLst>
              <a:ext uri="{FF2B5EF4-FFF2-40B4-BE49-F238E27FC236}">
                <a16:creationId xmlns:a16="http://schemas.microsoft.com/office/drawing/2014/main" id="{36EC0585-92C2-48CE-9CE0-86B8DA38A068}"/>
              </a:ext>
            </a:extLst>
          </p:cNvPr>
          <p:cNvSpPr txBox="1"/>
          <p:nvPr/>
        </p:nvSpPr>
        <p:spPr>
          <a:xfrm>
            <a:off x="8559210" y="616688"/>
            <a:ext cx="1794040" cy="707886"/>
          </a:xfrm>
          <a:prstGeom prst="rect">
            <a:avLst/>
          </a:prstGeom>
          <a:noFill/>
        </p:spPr>
        <p:txBody>
          <a:bodyPr wrap="square" rtlCol="0">
            <a:spAutoFit/>
          </a:bodyPr>
          <a:lstStyle/>
          <a:p>
            <a:pPr algn="l"/>
            <a:r>
              <a:rPr lang="en-US" sz="2000" dirty="0">
                <a:latin typeface="Arial" panose="020B0604020202020204" pitchFamily="34" charset="0"/>
                <a:cs typeface="Arial" panose="020B0604020202020204" pitchFamily="34" charset="0"/>
              </a:rPr>
              <a:t>Black areas: convective</a:t>
            </a:r>
          </a:p>
        </p:txBody>
      </p:sp>
      <p:sp>
        <p:nvSpPr>
          <p:cNvPr id="32" name="TextBox 31">
            <a:extLst>
              <a:ext uri="{FF2B5EF4-FFF2-40B4-BE49-F238E27FC236}">
                <a16:creationId xmlns:a16="http://schemas.microsoft.com/office/drawing/2014/main" id="{D5C9CE9A-B428-E230-A26A-0ED6B7DA0F14}"/>
              </a:ext>
            </a:extLst>
          </p:cNvPr>
          <p:cNvSpPr txBox="1"/>
          <p:nvPr/>
        </p:nvSpPr>
        <p:spPr>
          <a:xfrm>
            <a:off x="204671" y="3621791"/>
            <a:ext cx="6526659" cy="369332"/>
          </a:xfrm>
          <a:prstGeom prst="rect">
            <a:avLst/>
          </a:prstGeom>
          <a:noFill/>
          <a:ln>
            <a:solidFill>
              <a:srgbClr val="FF0000"/>
            </a:solidFill>
          </a:ln>
        </p:spPr>
        <p:txBody>
          <a:bodyPr wrap="square">
            <a:spAutoFit/>
          </a:bodyPr>
          <a:lstStyle/>
          <a:p>
            <a:pPr algn="l"/>
            <a:r>
              <a:rPr lang="en-US" dirty="0">
                <a:solidFill>
                  <a:srgbClr val="FF0000"/>
                </a:solidFill>
                <a:latin typeface="Arial" panose="020B0604020202020204" pitchFamily="34" charset="0"/>
                <a:cs typeface="Arial" panose="020B0604020202020204" pitchFamily="34" charset="0"/>
              </a:rPr>
              <a:t>Positions 1 to 2</a:t>
            </a:r>
            <a:r>
              <a:rPr lang="en-US" dirty="0">
                <a:latin typeface="Arial" panose="020B0604020202020204" pitchFamily="34" charset="0"/>
                <a:cs typeface="Arial" panose="020B0604020202020204" pitchFamily="34" charset="0"/>
              </a:rPr>
              <a:t>: </a:t>
            </a:r>
            <a:r>
              <a:rPr lang="en-US" b="1" dirty="0">
                <a:effectLst/>
                <a:latin typeface="Arial" panose="020B0604020202020204" pitchFamily="34" charset="0"/>
                <a:ea typeface="Calibri" panose="020F0502020204030204" pitchFamily="34" charset="0"/>
                <a:cs typeface="Arial" panose="020B0604020202020204" pitchFamily="34" charset="0"/>
              </a:rPr>
              <a:t>core hydrogen burning: H to He</a:t>
            </a:r>
            <a:r>
              <a:rPr lang="en-US" dirty="0">
                <a:effectLst/>
                <a:latin typeface="Arial" panose="020B0604020202020204" pitchFamily="34" charset="0"/>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14269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29"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D70E7F3-9604-5B8D-EAD7-1A50F11F62ED}"/>
              </a:ext>
            </a:extLst>
          </p:cNvPr>
          <p:cNvGrpSpPr/>
          <p:nvPr/>
        </p:nvGrpSpPr>
        <p:grpSpPr>
          <a:xfrm>
            <a:off x="1473294" y="2341317"/>
            <a:ext cx="7263130" cy="2732338"/>
            <a:chOff x="0" y="0"/>
            <a:chExt cx="9648824" cy="4405312"/>
          </a:xfrm>
        </p:grpSpPr>
        <p:grpSp>
          <p:nvGrpSpPr>
            <p:cNvPr id="5" name="Group 4">
              <a:extLst>
                <a:ext uri="{FF2B5EF4-FFF2-40B4-BE49-F238E27FC236}">
                  <a16:creationId xmlns:a16="http://schemas.microsoft.com/office/drawing/2014/main" id="{CD5625D7-044A-79BA-4058-5061911BCE22}"/>
                </a:ext>
              </a:extLst>
            </p:cNvPr>
            <p:cNvGrpSpPr/>
            <p:nvPr/>
          </p:nvGrpSpPr>
          <p:grpSpPr>
            <a:xfrm>
              <a:off x="0" y="0"/>
              <a:ext cx="9648824" cy="4405312"/>
              <a:chOff x="0" y="0"/>
              <a:chExt cx="9648824" cy="4405312"/>
            </a:xfrm>
          </p:grpSpPr>
          <p:grpSp>
            <p:nvGrpSpPr>
              <p:cNvPr id="8" name="Group 7">
                <a:extLst>
                  <a:ext uri="{FF2B5EF4-FFF2-40B4-BE49-F238E27FC236}">
                    <a16:creationId xmlns:a16="http://schemas.microsoft.com/office/drawing/2014/main" id="{11FE61E4-62D3-433D-6FDB-5A6B107754DC}"/>
                  </a:ext>
                </a:extLst>
              </p:cNvPr>
              <p:cNvGrpSpPr/>
              <p:nvPr/>
            </p:nvGrpSpPr>
            <p:grpSpPr>
              <a:xfrm>
                <a:off x="0" y="0"/>
                <a:ext cx="9648824" cy="4405312"/>
                <a:chOff x="0" y="0"/>
                <a:chExt cx="9648824" cy="4405312"/>
              </a:xfrm>
            </p:grpSpPr>
            <p:grpSp>
              <p:nvGrpSpPr>
                <p:cNvPr id="11" name="Group 10">
                  <a:extLst>
                    <a:ext uri="{FF2B5EF4-FFF2-40B4-BE49-F238E27FC236}">
                      <a16:creationId xmlns:a16="http://schemas.microsoft.com/office/drawing/2014/main" id="{99873201-A017-15DB-7137-EECE91D50736}"/>
                    </a:ext>
                  </a:extLst>
                </p:cNvPr>
                <p:cNvGrpSpPr/>
                <p:nvPr/>
              </p:nvGrpSpPr>
              <p:grpSpPr>
                <a:xfrm>
                  <a:off x="0" y="0"/>
                  <a:ext cx="9648824" cy="4405312"/>
                  <a:chOff x="0" y="0"/>
                  <a:chExt cx="9648824" cy="4405312"/>
                </a:xfrm>
              </p:grpSpPr>
              <p:grpSp>
                <p:nvGrpSpPr>
                  <p:cNvPr id="13" name="Group 12">
                    <a:extLst>
                      <a:ext uri="{FF2B5EF4-FFF2-40B4-BE49-F238E27FC236}">
                        <a16:creationId xmlns:a16="http://schemas.microsoft.com/office/drawing/2014/main" id="{7F7B8123-7716-F3AB-4A29-71C9D58DBE43}"/>
                      </a:ext>
                    </a:extLst>
                  </p:cNvPr>
                  <p:cNvGrpSpPr/>
                  <p:nvPr/>
                </p:nvGrpSpPr>
                <p:grpSpPr>
                  <a:xfrm>
                    <a:off x="0" y="0"/>
                    <a:ext cx="4340217" cy="4329112"/>
                    <a:chOff x="0" y="0"/>
                    <a:chExt cx="4495799" cy="4329112"/>
                  </a:xfrm>
                </p:grpSpPr>
                <p:grpSp>
                  <p:nvGrpSpPr>
                    <p:cNvPr id="15" name="Group 14">
                      <a:extLst>
                        <a:ext uri="{FF2B5EF4-FFF2-40B4-BE49-F238E27FC236}">
                          <a16:creationId xmlns:a16="http://schemas.microsoft.com/office/drawing/2014/main" id="{A9DBB302-763A-83BC-0690-3C68E1D24228}"/>
                        </a:ext>
                      </a:extLst>
                    </p:cNvPr>
                    <p:cNvGrpSpPr/>
                    <p:nvPr/>
                  </p:nvGrpSpPr>
                  <p:grpSpPr>
                    <a:xfrm>
                      <a:off x="0" y="0"/>
                      <a:ext cx="4495799" cy="4329112"/>
                      <a:chOff x="0" y="0"/>
                      <a:chExt cx="4495799" cy="4329112"/>
                    </a:xfrm>
                  </p:grpSpPr>
                  <p:pic>
                    <p:nvPicPr>
                      <p:cNvPr id="17" name="Picture 16">
                        <a:extLst>
                          <a:ext uri="{FF2B5EF4-FFF2-40B4-BE49-F238E27FC236}">
                            <a16:creationId xmlns:a16="http://schemas.microsoft.com/office/drawing/2014/main" id="{0B6DFF1E-31E2-F313-B7ED-ADC2E091E888}"/>
                          </a:ext>
                        </a:extLst>
                      </p:cNvPr>
                      <p:cNvPicPr>
                        <a:picLocks noChangeAspect="1" noChangeArrowheads="1"/>
                      </p:cNvPicPr>
                      <p:nvPr/>
                    </p:nvPicPr>
                    <p:blipFill>
                      <a:blip r:embed="rId2"/>
                      <a:srcRect/>
                      <a:stretch>
                        <a:fillRect/>
                      </a:stretch>
                    </p:blipFill>
                    <p:spPr bwMode="auto">
                      <a:xfrm>
                        <a:off x="0" y="0"/>
                        <a:ext cx="4495799" cy="4329112"/>
                      </a:xfrm>
                      <a:prstGeom prst="rect">
                        <a:avLst/>
                      </a:prstGeom>
                      <a:solidFill>
                        <a:srgbClr val="FFFF00"/>
                      </a:solidFill>
                      <a:ln>
                        <a:solidFill>
                          <a:srgbClr val="FF0000"/>
                        </a:solidFill>
                      </a:ln>
                    </p:spPr>
                  </p:pic>
                  <p:sp>
                    <p:nvSpPr>
                      <p:cNvPr id="18" name="TextBox 5">
                        <a:extLst>
                          <a:ext uri="{FF2B5EF4-FFF2-40B4-BE49-F238E27FC236}">
                            <a16:creationId xmlns:a16="http://schemas.microsoft.com/office/drawing/2014/main" id="{77BC5227-4035-4D47-1BE8-792AD7004E93}"/>
                          </a:ext>
                        </a:extLst>
                      </p:cNvPr>
                      <p:cNvSpPr txBox="1"/>
                      <p:nvPr/>
                    </p:nvSpPr>
                    <p:spPr>
                      <a:xfrm>
                        <a:off x="1026191" y="1020278"/>
                        <a:ext cx="931156" cy="553048"/>
                      </a:xfrm>
                      <a:prstGeom prst="rect">
                        <a:avLst/>
                      </a:prstGeom>
                      <a:noFill/>
                      <a:ln>
                        <a:solidFill>
                          <a:srgbClr val="FF0000"/>
                        </a:solidFill>
                      </a:ln>
                    </p:spPr>
                    <p:txBody>
                      <a:bodyPr wrap="square" rtlCol="0">
                        <a:noAutofit/>
                      </a:bodyPr>
                      <a:lstStyle/>
                      <a:p>
                        <a:pPr marL="0" marR="0">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 M</a:t>
                        </a:r>
                        <a:r>
                          <a:rPr lang="en-US" sz="1600" kern="1200" baseline="-25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sym typeface="Wingdings" panose="05000000000000000000" pitchFamily="2" charset="2"/>
                          </a:rPr>
                          <a:t></a:t>
                        </a:r>
                        <a:endParaRPr lang="en-US" sz="1200" dirty="0">
                          <a:effectLst/>
                          <a:latin typeface="Times New Roman" panose="02020603050405020304" pitchFamily="18" charset="0"/>
                          <a:ea typeface="Times New Roman" panose="02020603050405020304" pitchFamily="18" charset="0"/>
                        </a:endParaRPr>
                      </a:p>
                    </p:txBody>
                  </p:sp>
                  <p:sp>
                    <p:nvSpPr>
                      <p:cNvPr id="19" name="TextBox 6">
                        <a:extLst>
                          <a:ext uri="{FF2B5EF4-FFF2-40B4-BE49-F238E27FC236}">
                            <a16:creationId xmlns:a16="http://schemas.microsoft.com/office/drawing/2014/main" id="{649C8B86-4284-3B2D-7750-24691C7FC772}"/>
                          </a:ext>
                        </a:extLst>
                      </p:cNvPr>
                      <p:cNvSpPr txBox="1"/>
                      <p:nvPr/>
                    </p:nvSpPr>
                    <p:spPr>
                      <a:xfrm>
                        <a:off x="711556" y="2275114"/>
                        <a:ext cx="660335"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1</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1200" dirty="0">
                          <a:effectLst/>
                          <a:latin typeface="Times New Roman" panose="02020603050405020304" pitchFamily="18" charset="0"/>
                          <a:ea typeface="Times New Roman" panose="02020603050405020304" pitchFamily="18" charset="0"/>
                        </a:endParaRPr>
                      </a:p>
                    </p:txBody>
                  </p:sp>
                  <p:sp>
                    <p:nvSpPr>
                      <p:cNvPr id="20" name="TextBox 7">
                        <a:extLst>
                          <a:ext uri="{FF2B5EF4-FFF2-40B4-BE49-F238E27FC236}">
                            <a16:creationId xmlns:a16="http://schemas.microsoft.com/office/drawing/2014/main" id="{E90C6157-6D01-894E-7BE1-4C141E739F64}"/>
                          </a:ext>
                        </a:extLst>
                      </p:cNvPr>
                      <p:cNvSpPr txBox="1"/>
                      <p:nvPr/>
                    </p:nvSpPr>
                    <p:spPr>
                      <a:xfrm>
                        <a:off x="1159172" y="1955665"/>
                        <a:ext cx="623412"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2</a:t>
                        </a:r>
                        <a:endParaRPr lang="en-US" sz="1200" dirty="0">
                          <a:effectLst/>
                          <a:latin typeface="Times New Roman" panose="02020603050405020304" pitchFamily="18" charset="0"/>
                          <a:ea typeface="Times New Roman" panose="02020603050405020304" pitchFamily="18" charset="0"/>
                        </a:endParaRPr>
                      </a:p>
                    </p:txBody>
                  </p:sp>
                  <p:sp>
                    <p:nvSpPr>
                      <p:cNvPr id="21" name="TextBox 8">
                        <a:extLst>
                          <a:ext uri="{FF2B5EF4-FFF2-40B4-BE49-F238E27FC236}">
                            <a16:creationId xmlns:a16="http://schemas.microsoft.com/office/drawing/2014/main" id="{2D53FA55-D210-4FE1-A7B0-59385E1B8D6B}"/>
                          </a:ext>
                        </a:extLst>
                      </p:cNvPr>
                      <p:cNvSpPr txBox="1"/>
                      <p:nvPr/>
                    </p:nvSpPr>
                    <p:spPr>
                      <a:xfrm>
                        <a:off x="930831" y="1779610"/>
                        <a:ext cx="650086"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3 </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1200" dirty="0">
                          <a:effectLst/>
                          <a:latin typeface="Times New Roman" panose="02020603050405020304" pitchFamily="18" charset="0"/>
                          <a:ea typeface="Times New Roman" panose="02020603050405020304" pitchFamily="18" charset="0"/>
                        </a:endParaRPr>
                      </a:p>
                    </p:txBody>
                  </p:sp>
                  <p:sp>
                    <p:nvSpPr>
                      <p:cNvPr id="22" name="TextBox 9">
                        <a:extLst>
                          <a:ext uri="{FF2B5EF4-FFF2-40B4-BE49-F238E27FC236}">
                            <a16:creationId xmlns:a16="http://schemas.microsoft.com/office/drawing/2014/main" id="{3D88CD5E-2AF6-3D4E-A9DF-6746C43B61C9}"/>
                          </a:ext>
                        </a:extLst>
                      </p:cNvPr>
                      <p:cNvSpPr txBox="1"/>
                      <p:nvPr/>
                    </p:nvSpPr>
                    <p:spPr>
                      <a:xfrm>
                        <a:off x="2834011" y="2448769"/>
                        <a:ext cx="643774"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4</a:t>
                        </a:r>
                        <a:endParaRPr lang="en-US" sz="1200" dirty="0">
                          <a:effectLst/>
                          <a:latin typeface="Times New Roman" panose="02020603050405020304" pitchFamily="18" charset="0"/>
                          <a:ea typeface="Times New Roman" panose="02020603050405020304" pitchFamily="18" charset="0"/>
                        </a:endParaRPr>
                      </a:p>
                    </p:txBody>
                  </p:sp>
                  <p:sp>
                    <p:nvSpPr>
                      <p:cNvPr id="23" name="TextBox 10">
                        <a:extLst>
                          <a:ext uri="{FF2B5EF4-FFF2-40B4-BE49-F238E27FC236}">
                            <a16:creationId xmlns:a16="http://schemas.microsoft.com/office/drawing/2014/main" id="{3096A644-5E7F-C188-9554-766886F62FB3}"/>
                          </a:ext>
                        </a:extLst>
                      </p:cNvPr>
                      <p:cNvSpPr txBox="1"/>
                      <p:nvPr/>
                    </p:nvSpPr>
                    <p:spPr>
                      <a:xfrm>
                        <a:off x="2972470" y="1816144"/>
                        <a:ext cx="723768"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5</a:t>
                        </a:r>
                        <a:endParaRPr lang="en-US" sz="1200" dirty="0">
                          <a:effectLst/>
                          <a:latin typeface="Times New Roman" panose="02020603050405020304" pitchFamily="18" charset="0"/>
                          <a:ea typeface="Times New Roman" panose="02020603050405020304" pitchFamily="18" charset="0"/>
                        </a:endParaRPr>
                      </a:p>
                    </p:txBody>
                  </p:sp>
                  <p:sp>
                    <p:nvSpPr>
                      <p:cNvPr id="24" name="TextBox 11">
                        <a:extLst>
                          <a:ext uri="{FF2B5EF4-FFF2-40B4-BE49-F238E27FC236}">
                            <a16:creationId xmlns:a16="http://schemas.microsoft.com/office/drawing/2014/main" id="{4AC634E9-F3E4-F1BC-AD54-35040F4B3596}"/>
                          </a:ext>
                        </a:extLst>
                      </p:cNvPr>
                      <p:cNvSpPr txBox="1"/>
                      <p:nvPr/>
                    </p:nvSpPr>
                    <p:spPr>
                      <a:xfrm>
                        <a:off x="2391315" y="1806540"/>
                        <a:ext cx="584130"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en-US" sz="1200" dirty="0">
                          <a:effectLst/>
                          <a:latin typeface="Times New Roman" panose="02020603050405020304" pitchFamily="18" charset="0"/>
                          <a:ea typeface="Times New Roman" panose="02020603050405020304" pitchFamily="18" charset="0"/>
                        </a:endParaRPr>
                      </a:p>
                    </p:txBody>
                  </p:sp>
                  <p:sp>
                    <p:nvSpPr>
                      <p:cNvPr id="25" name="TextBox 12">
                        <a:extLst>
                          <a:ext uri="{FF2B5EF4-FFF2-40B4-BE49-F238E27FC236}">
                            <a16:creationId xmlns:a16="http://schemas.microsoft.com/office/drawing/2014/main" id="{4B1CFCE7-85FE-AA65-8E99-89C4F10FF1A6}"/>
                          </a:ext>
                        </a:extLst>
                      </p:cNvPr>
                      <p:cNvSpPr txBox="1"/>
                      <p:nvPr/>
                    </p:nvSpPr>
                    <p:spPr>
                      <a:xfrm>
                        <a:off x="3064371" y="1368748"/>
                        <a:ext cx="614393" cy="564136"/>
                      </a:xfrm>
                      <a:prstGeom prst="rect">
                        <a:avLst/>
                      </a:prstGeom>
                      <a:noFill/>
                    </p:spPr>
                    <p:txBody>
                      <a:bodyPr wrap="square" rtlCol="0">
                        <a:noAutofit/>
                      </a:bodyPr>
                      <a:lstStyle/>
                      <a:p>
                        <a:pPr marL="0" marR="0">
                          <a:spcBef>
                            <a:spcPts val="0"/>
                          </a:spcBef>
                          <a:spcAft>
                            <a:spcPts val="0"/>
                          </a:spcAft>
                        </a:pP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sym typeface="Symbol" panose="05050102010706020507" pitchFamily="18" charset="2"/>
                          </a:rPr>
                          <a:t></a:t>
                        </a:r>
                        <a:r>
                          <a:rPr lang="en-US" sz="1600" kern="12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7</a:t>
                        </a:r>
                        <a:endParaRPr lang="en-US" sz="1200" dirty="0">
                          <a:effectLst/>
                          <a:latin typeface="Times New Roman" panose="02020603050405020304" pitchFamily="18" charset="0"/>
                          <a:ea typeface="Times New Roman" panose="02020603050405020304" pitchFamily="18" charset="0"/>
                        </a:endParaRPr>
                      </a:p>
                    </p:txBody>
                  </p:sp>
                </p:grpSp>
                <p:sp>
                  <p:nvSpPr>
                    <p:cNvPr id="16" name="TextBox 3">
                      <a:extLst>
                        <a:ext uri="{FF2B5EF4-FFF2-40B4-BE49-F238E27FC236}">
                          <a16:creationId xmlns:a16="http://schemas.microsoft.com/office/drawing/2014/main" id="{7CB09B71-BD1A-9751-51B3-5202B59006B0}"/>
                        </a:ext>
                      </a:extLst>
                    </p:cNvPr>
                    <p:cNvSpPr txBox="1"/>
                    <p:nvPr/>
                  </p:nvSpPr>
                  <p:spPr>
                    <a:xfrm>
                      <a:off x="2169812" y="519023"/>
                      <a:ext cx="1273021" cy="545426"/>
                    </a:xfrm>
                    <a:prstGeom prst="rect">
                      <a:avLst/>
                    </a:prstGeom>
                    <a:noFill/>
                  </p:spPr>
                  <p:txBody>
                    <a:bodyPr wrap="square" rtlCol="0">
                      <a:noAutofit/>
                    </a:bodyPr>
                    <a:lstStyle/>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Early AGB</a:t>
                      </a:r>
                      <a:endParaRPr lang="en-US" sz="1200" dirty="0">
                        <a:effectLst/>
                        <a:latin typeface="Times New Roman" panose="02020603050405020304" pitchFamily="18" charset="0"/>
                        <a:ea typeface="Times New Roman" panose="02020603050405020304" pitchFamily="18" charset="0"/>
                      </a:endParaRPr>
                    </a:p>
                  </p:txBody>
                </p:sp>
              </p:grpSp>
              <p:pic>
                <p:nvPicPr>
                  <p:cNvPr id="14" name="Picture 13">
                    <a:extLst>
                      <a:ext uri="{FF2B5EF4-FFF2-40B4-BE49-F238E27FC236}">
                        <a16:creationId xmlns:a16="http://schemas.microsoft.com/office/drawing/2014/main" id="{67F2B0A1-8413-E859-5BDC-185C682F33BF}"/>
                      </a:ext>
                    </a:extLst>
                  </p:cNvPr>
                  <p:cNvPicPr>
                    <a:picLocks noChangeAspect="1" noChangeArrowheads="1"/>
                  </p:cNvPicPr>
                  <p:nvPr/>
                </p:nvPicPr>
                <p:blipFill>
                  <a:blip r:embed="rId3"/>
                  <a:srcRect/>
                  <a:stretch>
                    <a:fillRect/>
                  </a:stretch>
                </p:blipFill>
                <p:spPr bwMode="auto">
                  <a:xfrm>
                    <a:off x="4912898" y="0"/>
                    <a:ext cx="4735926" cy="4405312"/>
                  </a:xfrm>
                  <a:prstGeom prst="rect">
                    <a:avLst/>
                  </a:prstGeom>
                  <a:solidFill>
                    <a:srgbClr val="FFFF00"/>
                  </a:solidFill>
                  <a:ln>
                    <a:solidFill>
                      <a:schemeClr val="accent1"/>
                    </a:solidFill>
                  </a:ln>
                </p:spPr>
              </p:pic>
            </p:grpSp>
            <p:cxnSp>
              <p:nvCxnSpPr>
                <p:cNvPr id="12" name="Straight Connector 11">
                  <a:extLst>
                    <a:ext uri="{FF2B5EF4-FFF2-40B4-BE49-F238E27FC236}">
                      <a16:creationId xmlns:a16="http://schemas.microsoft.com/office/drawing/2014/main" id="{F16BDE93-6FC2-1AD2-53DF-D9EB250F0045}"/>
                    </a:ext>
                  </a:extLst>
                </p:cNvPr>
                <p:cNvCxnSpPr/>
                <p:nvPr/>
              </p:nvCxnSpPr>
              <p:spPr>
                <a:xfrm>
                  <a:off x="5429248" y="3103204"/>
                  <a:ext cx="3590926" cy="38100"/>
                </a:xfrm>
                <a:prstGeom prst="line">
                  <a:avLst/>
                </a:prstGeom>
                <a:ln w="28575">
                  <a:prstDash val="dash"/>
                </a:ln>
              </p:spPr>
              <p:style>
                <a:lnRef idx="3">
                  <a:schemeClr val="accent2"/>
                </a:lnRef>
                <a:fillRef idx="0">
                  <a:schemeClr val="accent2"/>
                </a:fillRef>
                <a:effectRef idx="2">
                  <a:schemeClr val="accent2"/>
                </a:effectRef>
                <a:fontRef idx="minor">
                  <a:schemeClr val="tx1"/>
                </a:fontRef>
              </p:style>
            </p:cxnSp>
          </p:grpSp>
          <p:sp>
            <p:nvSpPr>
              <p:cNvPr id="9" name="TextBox 19">
                <a:extLst>
                  <a:ext uri="{FF2B5EF4-FFF2-40B4-BE49-F238E27FC236}">
                    <a16:creationId xmlns:a16="http://schemas.microsoft.com/office/drawing/2014/main" id="{B92171F3-4F8A-0A5A-0AE9-C4763818B433}"/>
                  </a:ext>
                </a:extLst>
              </p:cNvPr>
              <p:cNvSpPr txBox="1"/>
              <p:nvPr/>
            </p:nvSpPr>
            <p:spPr>
              <a:xfrm>
                <a:off x="5756591" y="1937710"/>
                <a:ext cx="1863105" cy="500519"/>
              </a:xfrm>
              <a:prstGeom prst="rect">
                <a:avLst/>
              </a:prstGeom>
              <a:noFill/>
              <a:ln>
                <a:solidFill>
                  <a:srgbClr val="FF0000"/>
                </a:solidFill>
              </a:ln>
            </p:spPr>
            <p:txBody>
              <a:bodyPr wrap="square" rtlCol="0">
                <a:noAutofit/>
              </a:bodyPr>
              <a:lstStyle/>
              <a:p>
                <a:pPr marL="0" marR="0">
                  <a:spcBef>
                    <a:spcPts val="0"/>
                  </a:spcBef>
                  <a:spcAft>
                    <a:spcPts val="0"/>
                  </a:spcAf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1st Dredge up      </a:t>
                </a:r>
                <a:endParaRPr lang="en-US" sz="1200" dirty="0">
                  <a:effectLst/>
                  <a:latin typeface="Times New Roman" panose="02020603050405020304" pitchFamily="18" charset="0"/>
                  <a:ea typeface="Times New Roman" panose="02020603050405020304" pitchFamily="18" charset="0"/>
                </a:endParaRPr>
              </a:p>
            </p:txBody>
          </p:sp>
          <p:sp>
            <p:nvSpPr>
              <p:cNvPr id="10" name="TextBox 20">
                <a:extLst>
                  <a:ext uri="{FF2B5EF4-FFF2-40B4-BE49-F238E27FC236}">
                    <a16:creationId xmlns:a16="http://schemas.microsoft.com/office/drawing/2014/main" id="{BCBA3EBF-60FE-9F1D-5C04-3538D8AAD3B5}"/>
                  </a:ext>
                </a:extLst>
              </p:cNvPr>
              <p:cNvSpPr txBox="1"/>
              <p:nvPr/>
            </p:nvSpPr>
            <p:spPr>
              <a:xfrm>
                <a:off x="5937226" y="966624"/>
                <a:ext cx="1808840" cy="454677"/>
              </a:xfrm>
              <a:prstGeom prst="rect">
                <a:avLst/>
              </a:prstGeom>
              <a:noFill/>
              <a:ln>
                <a:solidFill>
                  <a:srgbClr val="002060"/>
                </a:solidFill>
              </a:ln>
            </p:spPr>
            <p:txBody>
              <a:bodyPr wrap="square" rtlCol="0">
                <a:noAutofit/>
              </a:bodyPr>
              <a:lstStyle/>
              <a:p>
                <a:pPr marL="0" marR="0">
                  <a:spcBef>
                    <a:spcPts val="0"/>
                  </a:spcBef>
                  <a:spcAft>
                    <a:spcPts val="0"/>
                  </a:spcAft>
                </a:pPr>
                <a:r>
                  <a:rPr lang="en-US" sz="14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2nd Dredge up </a:t>
                </a:r>
                <a:endParaRPr lang="en-US" sz="1200" dirty="0">
                  <a:effectLst/>
                  <a:latin typeface="Times New Roman" panose="02020603050405020304" pitchFamily="18" charset="0"/>
                  <a:ea typeface="Times New Roman" panose="02020603050405020304" pitchFamily="18" charset="0"/>
                </a:endParaRPr>
              </a:p>
            </p:txBody>
          </p:sp>
        </p:grpSp>
        <p:cxnSp>
          <p:nvCxnSpPr>
            <p:cNvPr id="6" name="Straight Arrow Connector 5">
              <a:extLst>
                <a:ext uri="{FF2B5EF4-FFF2-40B4-BE49-F238E27FC236}">
                  <a16:creationId xmlns:a16="http://schemas.microsoft.com/office/drawing/2014/main" id="{78D648DC-523E-FEFA-00ED-F26300F889EF}"/>
                </a:ext>
              </a:extLst>
            </p:cNvPr>
            <p:cNvCxnSpPr/>
            <p:nvPr/>
          </p:nvCxnSpPr>
          <p:spPr>
            <a:xfrm>
              <a:off x="7629523" y="1368980"/>
              <a:ext cx="1390650" cy="18838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9A328CA-AE98-CE42-1AC6-58C166FF5FD4}"/>
                </a:ext>
              </a:extLst>
            </p:cNvPr>
            <p:cNvCxnSpPr/>
            <p:nvPr/>
          </p:nvCxnSpPr>
          <p:spPr>
            <a:xfrm>
              <a:off x="7620266" y="2260044"/>
              <a:ext cx="572681" cy="9927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A09DE07F-9119-1A75-E02E-3DFC5E9894AC}"/>
              </a:ext>
            </a:extLst>
          </p:cNvPr>
          <p:cNvSpPr txBox="1"/>
          <p:nvPr/>
        </p:nvSpPr>
        <p:spPr>
          <a:xfrm>
            <a:off x="502258" y="287660"/>
            <a:ext cx="9886174" cy="707886"/>
          </a:xfrm>
          <a:prstGeom prst="rect">
            <a:avLst/>
          </a:prstGeom>
          <a:noFill/>
          <a:ln>
            <a:solidFill>
              <a:srgbClr val="FF0000"/>
            </a:solidFill>
          </a:ln>
        </p:spPr>
        <p:txBody>
          <a:bodyPr wrap="square">
            <a:spAutoFit/>
          </a:bodyPr>
          <a:lstStyle/>
          <a:p>
            <a:r>
              <a:rPr lang="en-US" sz="2000" dirty="0">
                <a:solidFill>
                  <a:srgbClr val="FF0000"/>
                </a:solidFill>
                <a:latin typeface="Arial" panose="020B0604020202020204" pitchFamily="34" charset="0"/>
                <a:cs typeface="Arial" panose="020B0604020202020204" pitchFamily="34" charset="0"/>
              </a:rPr>
              <a:t>Position 6</a:t>
            </a:r>
            <a:r>
              <a:rPr lang="en-US" sz="2000" dirty="0">
                <a:latin typeface="Arial" panose="020B0604020202020204" pitchFamily="34" charset="0"/>
                <a:cs typeface="Arial" panose="020B0604020202020204" pitchFamily="34" charset="0"/>
              </a:rPr>
              <a:t>: </a:t>
            </a:r>
            <a:r>
              <a:rPr lang="en-US" sz="2000" dirty="0">
                <a:effectLst/>
                <a:latin typeface="Arial" panose="020B0604020202020204" pitchFamily="34" charset="0"/>
                <a:ea typeface="Calibri" panose="020F0502020204030204" pitchFamily="34" charset="0"/>
                <a:cs typeface="Arial" panose="020B0604020202020204" pitchFamily="34" charset="0"/>
              </a:rPr>
              <a:t>The expansion weakens the SHB, luminosity decreases after position 5. </a:t>
            </a:r>
          </a:p>
          <a:p>
            <a:r>
              <a:rPr lang="en-US" sz="2000" dirty="0">
                <a:latin typeface="Arial" panose="020B0604020202020204" pitchFamily="34" charset="0"/>
                <a:ea typeface="Calibri" panose="020F0502020204030204" pitchFamily="34" charset="0"/>
                <a:cs typeface="Arial" panose="020B0604020202020204" pitchFamily="34" charset="0"/>
              </a:rPr>
              <a:t>                 in ensuing</a:t>
            </a:r>
            <a:r>
              <a:rPr lang="en-US" sz="2000" dirty="0">
                <a:effectLst/>
                <a:latin typeface="Arial" panose="020B0604020202020204" pitchFamily="34" charset="0"/>
                <a:ea typeface="Calibri" panose="020F0502020204030204" pitchFamily="34" charset="0"/>
                <a:cs typeface="Arial" panose="020B0604020202020204" pitchFamily="34" charset="0"/>
              </a:rPr>
              <a:t> evolution, </a:t>
            </a:r>
            <a:r>
              <a:rPr lang="en-US" sz="2000" b="1" dirty="0">
                <a:effectLst/>
                <a:latin typeface="Arial" panose="020B0604020202020204" pitchFamily="34" charset="0"/>
                <a:ea typeface="Calibri" panose="020F0502020204030204" pitchFamily="34" charset="0"/>
                <a:cs typeface="Arial" panose="020B0604020202020204" pitchFamily="34" charset="0"/>
              </a:rPr>
              <a:t>blue loop</a:t>
            </a:r>
            <a:r>
              <a:rPr lang="en-US" sz="2000" dirty="0">
                <a:effectLst/>
                <a:latin typeface="Arial" panose="020B0604020202020204" pitchFamily="34" charset="0"/>
                <a:ea typeface="Calibri" panose="020F0502020204030204" pitchFamily="34" charset="0"/>
                <a:cs typeface="Arial" panose="020B0604020202020204" pitchFamily="34" charset="0"/>
              </a:rPr>
              <a:t> forms ending at position 6.</a:t>
            </a:r>
            <a:endParaRPr lang="en-US" sz="2000" dirty="0"/>
          </a:p>
        </p:txBody>
      </p:sp>
      <p:sp>
        <p:nvSpPr>
          <p:cNvPr id="27" name="TextBox 26">
            <a:extLst>
              <a:ext uri="{FF2B5EF4-FFF2-40B4-BE49-F238E27FC236}">
                <a16:creationId xmlns:a16="http://schemas.microsoft.com/office/drawing/2014/main" id="{9A2B0DFA-5F34-A657-92D3-EE8F4EC08772}"/>
              </a:ext>
            </a:extLst>
          </p:cNvPr>
          <p:cNvSpPr txBox="1"/>
          <p:nvPr/>
        </p:nvSpPr>
        <p:spPr>
          <a:xfrm>
            <a:off x="547281" y="1205009"/>
            <a:ext cx="9886174" cy="984885"/>
          </a:xfrm>
          <a:prstGeom prst="rect">
            <a:avLst/>
          </a:prstGeom>
          <a:noFill/>
          <a:ln>
            <a:solidFill>
              <a:srgbClr val="FF0000"/>
            </a:solidFill>
          </a:ln>
        </p:spPr>
        <p:txBody>
          <a:bodyPr wrap="square">
            <a:spAutoFit/>
          </a:bodyPr>
          <a:lstStyle/>
          <a:p>
            <a:r>
              <a:rPr lang="en-US" sz="2000" b="1" dirty="0">
                <a:effectLst/>
                <a:latin typeface="Calibri" panose="020F0502020204030204" pitchFamily="34" charset="0"/>
                <a:ea typeface="Calibri" panose="020F0502020204030204" pitchFamily="34" charset="0"/>
                <a:cs typeface="Arial" panose="020B0604020202020204" pitchFamily="34" charset="0"/>
              </a:rPr>
              <a:t>Blue loop</a:t>
            </a:r>
            <a:r>
              <a:rPr lang="en-US" sz="2000" dirty="0">
                <a:effectLst/>
                <a:latin typeface="Calibri" panose="020F0502020204030204" pitchFamily="34" charset="0"/>
                <a:ea typeface="Calibri" panose="020F0502020204030204" pitchFamily="34" charset="0"/>
                <a:cs typeface="Arial" panose="020B0604020202020204" pitchFamily="34" charset="0"/>
              </a:rPr>
              <a:t>s: common in the mass range (4-12) M</a:t>
            </a:r>
            <a:r>
              <a:rPr lang="en-US" sz="2000" baseline="-25000" dirty="0">
                <a:effectLst/>
                <a:latin typeface="Calibri" panose="020F0502020204030204" pitchFamily="34" charset="0"/>
                <a:ea typeface="Calibri" panose="020F0502020204030204" pitchFamily="34" charset="0"/>
                <a:cs typeface="Calibri" panose="020F0502020204030204" pitchFamily="34" charset="0"/>
              </a:rPr>
              <a:t>Ꙩ</a:t>
            </a:r>
            <a:r>
              <a:rPr lang="en-US" sz="2000" dirty="0">
                <a:effectLst/>
                <a:latin typeface="Calibri" panose="020F0502020204030204" pitchFamily="34" charset="0"/>
                <a:ea typeface="Calibri" panose="020F0502020204030204" pitchFamily="34" charset="0"/>
                <a:cs typeface="Arial" panose="020B0604020202020204" pitchFamily="34" charset="0"/>
              </a:rPr>
              <a:t>.  The main reason triggering these loops is the </a:t>
            </a:r>
            <a:r>
              <a:rPr lang="en-US" sz="2000" b="1" dirty="0">
                <a:effectLst/>
                <a:latin typeface="Calibri" panose="020F0502020204030204" pitchFamily="34" charset="0"/>
                <a:ea typeface="Calibri" panose="020F0502020204030204" pitchFamily="34" charset="0"/>
                <a:cs typeface="Arial" panose="020B0604020202020204" pitchFamily="34" charset="0"/>
              </a:rPr>
              <a:t>enforcement of SHB. </a:t>
            </a:r>
            <a:r>
              <a:rPr lang="en-US" sz="2000" dirty="0">
                <a:effectLst/>
                <a:latin typeface="Calibri" panose="020F0502020204030204" pitchFamily="34" charset="0"/>
                <a:ea typeface="Calibri" panose="020F0502020204030204" pitchFamily="34" charset="0"/>
                <a:cs typeface="Arial" panose="020B0604020202020204" pitchFamily="34" charset="0"/>
              </a:rPr>
              <a:t>As argued in [4], blue loops sensitive  to convective mixing and </a:t>
            </a:r>
            <a:r>
              <a:rPr lang="en-US" sz="1800" dirty="0">
                <a:effectLst/>
                <a:latin typeface="Calibri" panose="020F0502020204030204" pitchFamily="34" charset="0"/>
                <a:ea typeface="Calibri" panose="020F0502020204030204" pitchFamily="34" charset="0"/>
                <a:cs typeface="Arial" panose="020B0604020202020204" pitchFamily="34" charset="0"/>
              </a:rPr>
              <a:t>nuclear reactions. The occur in  the region of the </a:t>
            </a:r>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Cepheid’s instability</a:t>
            </a:r>
            <a:endParaRPr lang="en-US" sz="1800" b="1"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DBC5FA8-2CA6-CB4A-F210-AC78EE250FA8}"/>
              </a:ext>
            </a:extLst>
          </p:cNvPr>
          <p:cNvSpPr txBox="1"/>
          <p:nvPr/>
        </p:nvSpPr>
        <p:spPr>
          <a:xfrm>
            <a:off x="186422" y="5390709"/>
            <a:ext cx="6976421" cy="369332"/>
          </a:xfrm>
          <a:prstGeom prst="rect">
            <a:avLst/>
          </a:prstGeom>
          <a:noFill/>
          <a:ln>
            <a:solidFill>
              <a:srgbClr val="002060"/>
            </a:solidFill>
          </a:ln>
        </p:spPr>
        <p:txBody>
          <a:bodyPr wrap="square">
            <a:spAutoFit/>
          </a:bodyPr>
          <a:lstStyle/>
          <a:p>
            <a:r>
              <a:rPr lang="en-US" b="1" dirty="0">
                <a:latin typeface="Calibri" panose="020F0502020204030204" pitchFamily="34" charset="0"/>
                <a:ea typeface="Calibri" panose="020F0502020204030204" pitchFamily="34" charset="0"/>
                <a:cs typeface="Arial" panose="020B0604020202020204" pitchFamily="34" charset="0"/>
              </a:rPr>
              <a:t>O</a:t>
            </a:r>
            <a:r>
              <a:rPr lang="en-US" sz="1800" b="1" dirty="0">
                <a:effectLst/>
                <a:latin typeface="Calibri" panose="020F0502020204030204" pitchFamily="34" charset="0"/>
                <a:ea typeface="Calibri" panose="020F0502020204030204" pitchFamily="34" charset="0"/>
                <a:cs typeface="Arial" panose="020B0604020202020204" pitchFamily="34" charset="0"/>
              </a:rPr>
              <a:t>bservations may be used for testing the theory of their formation. </a:t>
            </a:r>
            <a:endParaRPr lang="en-US" b="1" dirty="0"/>
          </a:p>
        </p:txBody>
      </p:sp>
      <p:sp>
        <p:nvSpPr>
          <p:cNvPr id="30" name="Slide Number Placeholder 29">
            <a:extLst>
              <a:ext uri="{FF2B5EF4-FFF2-40B4-BE49-F238E27FC236}">
                <a16:creationId xmlns:a16="http://schemas.microsoft.com/office/drawing/2014/main" id="{D542C0DC-95A5-ED25-ED77-9D2C949262FF}"/>
              </a:ext>
            </a:extLst>
          </p:cNvPr>
          <p:cNvSpPr>
            <a:spLocks noGrp="1"/>
          </p:cNvSpPr>
          <p:nvPr>
            <p:ph type="sldNum" sz="quarter" idx="12"/>
          </p:nvPr>
        </p:nvSpPr>
        <p:spPr/>
        <p:txBody>
          <a:bodyPr/>
          <a:lstStyle/>
          <a:p>
            <a:fld id="{FC7140BB-DF60-4BD8-A834-DCE13D99C1B1}" type="slidenum">
              <a:rPr lang="en-US" smtClean="0"/>
              <a:t>5</a:t>
            </a:fld>
            <a:endParaRPr lang="en-US" dirty="0"/>
          </a:p>
        </p:txBody>
      </p:sp>
    </p:spTree>
    <p:extLst>
      <p:ext uri="{BB962C8B-B14F-4D97-AF65-F5344CB8AC3E}">
        <p14:creationId xmlns:p14="http://schemas.microsoft.com/office/powerpoint/2010/main" val="176040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CC95B5-7130-14DD-7DB4-7F2B523D52D5}"/>
              </a:ext>
            </a:extLst>
          </p:cNvPr>
          <p:cNvSpPr>
            <a:spLocks noGrp="1"/>
          </p:cNvSpPr>
          <p:nvPr>
            <p:ph type="sldNum" sz="quarter" idx="12"/>
          </p:nvPr>
        </p:nvSpPr>
        <p:spPr/>
        <p:txBody>
          <a:bodyPr/>
          <a:lstStyle/>
          <a:p>
            <a:fld id="{FC7140BB-DF60-4BD8-A834-DCE13D99C1B1}" type="slidenum">
              <a:rPr lang="en-US" smtClean="0"/>
              <a:t>6</a:t>
            </a:fld>
            <a:endParaRPr lang="en-US" dirty="0"/>
          </a:p>
        </p:txBody>
      </p:sp>
      <p:sp>
        <p:nvSpPr>
          <p:cNvPr id="10" name="TextBox 9">
            <a:extLst>
              <a:ext uri="{FF2B5EF4-FFF2-40B4-BE49-F238E27FC236}">
                <a16:creationId xmlns:a16="http://schemas.microsoft.com/office/drawing/2014/main" id="{7F98BC4E-E7C8-2CDB-CB4A-27B40E940E20}"/>
              </a:ext>
            </a:extLst>
          </p:cNvPr>
          <p:cNvSpPr txBox="1"/>
          <p:nvPr/>
        </p:nvSpPr>
        <p:spPr>
          <a:xfrm>
            <a:off x="399883" y="383108"/>
            <a:ext cx="9617574" cy="1394997"/>
          </a:xfrm>
          <a:prstGeom prst="rect">
            <a:avLst/>
          </a:prstGeom>
          <a:noFill/>
          <a:ln>
            <a:solidFill>
              <a:srgbClr val="002060"/>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2000" dirty="0">
                <a:effectLst/>
                <a:latin typeface="Calibri" panose="020F0502020204030204" pitchFamily="34" charset="0"/>
                <a:ea typeface="Calibri" panose="020F0502020204030204" pitchFamily="34" charset="0"/>
                <a:cs typeface="Arial" panose="020B0604020202020204" pitchFamily="34" charset="0"/>
              </a:rPr>
              <a:t>core helium burning ends after position 6, the star evolves back to the RGB,</a:t>
            </a:r>
          </a:p>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Arial" panose="020B0604020202020204" pitchFamily="34" charset="0"/>
              </a:rPr>
              <a:t> were envelope convection developing again. This is the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b="1" dirty="0">
                <a:effectLst/>
                <a:latin typeface="Calibri" panose="020F0502020204030204" pitchFamily="34" charset="0"/>
                <a:ea typeface="Calibri" panose="020F0502020204030204" pitchFamily="34" charset="0"/>
                <a:cs typeface="Arial" panose="020B0604020202020204" pitchFamily="34" charset="0"/>
              </a:rPr>
              <a:t>second dredge up shown before.</a:t>
            </a:r>
            <a:r>
              <a:rPr lang="en-US" sz="200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en-US" sz="2000" dirty="0">
                <a:latin typeface="Calibri" panose="020F0502020204030204" pitchFamily="34" charset="0"/>
                <a:ea typeface="Calibri" panose="020F0502020204030204" pitchFamily="34" charset="0"/>
                <a:cs typeface="Arial" panose="020B0604020202020204" pitchFamily="34" charset="0"/>
              </a:rPr>
              <a:t>  T</a:t>
            </a:r>
            <a:r>
              <a:rPr lang="en-US" sz="2000" dirty="0">
                <a:effectLst/>
                <a:latin typeface="Calibri" panose="020F0502020204030204" pitchFamily="34" charset="0"/>
                <a:ea typeface="Calibri" panose="020F0502020204030204" pitchFamily="34" charset="0"/>
                <a:cs typeface="Arial" panose="020B0604020202020204" pitchFamily="34" charset="0"/>
              </a:rPr>
              <a:t>he star enters the  early AGB phase,</a:t>
            </a:r>
            <a:r>
              <a:rPr lang="en-US" sz="2000" dirty="0">
                <a:latin typeface="Calibri" panose="020F0502020204030204" pitchFamily="34" charset="0"/>
                <a:ea typeface="Calibri" panose="020F0502020204030204" pitchFamily="34" charset="0"/>
                <a:cs typeface="Arial" panose="020B0604020202020204" pitchFamily="34" charset="0"/>
              </a:rPr>
              <a:t>  </a:t>
            </a:r>
            <a:r>
              <a:rPr lang="en-US" sz="2000" dirty="0">
                <a:effectLst/>
                <a:latin typeface="Calibri" panose="020F0502020204030204" pitchFamily="34" charset="0"/>
                <a:ea typeface="Calibri" panose="020F0502020204030204" pitchFamily="34" charset="0"/>
                <a:cs typeface="Arial" panose="020B0604020202020204" pitchFamily="34" charset="0"/>
              </a:rPr>
              <a:t>which has the following remarkable features.</a:t>
            </a:r>
          </a:p>
        </p:txBody>
      </p:sp>
      <p:sp>
        <p:nvSpPr>
          <p:cNvPr id="12" name="TextBox 11">
            <a:extLst>
              <a:ext uri="{FF2B5EF4-FFF2-40B4-BE49-F238E27FC236}">
                <a16:creationId xmlns:a16="http://schemas.microsoft.com/office/drawing/2014/main" id="{5EFA3BC7-4502-5D6B-508B-D8FE7FADABAD}"/>
              </a:ext>
            </a:extLst>
          </p:cNvPr>
          <p:cNvSpPr txBox="1"/>
          <p:nvPr/>
        </p:nvSpPr>
        <p:spPr>
          <a:xfrm>
            <a:off x="359833" y="4665767"/>
            <a:ext cx="10558376" cy="1715021"/>
          </a:xfrm>
          <a:prstGeom prst="rect">
            <a:avLst/>
          </a:prstGeom>
          <a:solidFill>
            <a:srgbClr val="00B0F0"/>
          </a:solidFill>
          <a:ln>
            <a:solidFill>
              <a:srgbClr val="002060"/>
            </a:solidFill>
          </a:ln>
        </p:spPr>
        <p:txBody>
          <a:bodyPr wrap="square">
            <a:spAutoFit/>
          </a:bodyPr>
          <a:lstStyle/>
          <a:p>
            <a:pPr marL="0" marR="0">
              <a:lnSpc>
                <a:spcPct val="107000"/>
              </a:lnSpc>
              <a:spcBef>
                <a:spcPts val="0"/>
              </a:spcBef>
              <a:spcAft>
                <a:spcPts val="0"/>
              </a:spcAft>
            </a:pP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Why </a:t>
            </a:r>
            <a:r>
              <a:rPr lang="en-US" sz="2000">
                <a:solidFill>
                  <a:srgbClr val="FF0000"/>
                </a:solidFill>
                <a:latin typeface="Arial" panose="020B0604020202020204" pitchFamily="34" charset="0"/>
                <a:ea typeface="Calibri" panose="020F0502020204030204" pitchFamily="34" charset="0"/>
                <a:cs typeface="Arial" panose="020B0604020202020204" pitchFamily="34" charset="0"/>
              </a:rPr>
              <a:t>thin He-shell</a:t>
            </a:r>
            <a:r>
              <a:rPr lang="en-US" sz="2000"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0"/>
              </a:spcAft>
            </a:pPr>
            <a:r>
              <a:rPr lang="en-US"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helium fusion needs a temperature in excess of 10</a:t>
            </a:r>
            <a:r>
              <a:rPr lang="en-US" sz="2000" b="1"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8 </a:t>
            </a: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K. </a:t>
            </a:r>
          </a:p>
          <a:p>
            <a:pPr marL="0" marR="0">
              <a:lnSpc>
                <a:spcPct val="107000"/>
              </a:lnSpc>
              <a:spcBef>
                <a:spcPts val="0"/>
              </a:spcBef>
              <a:spcAft>
                <a:spcPts val="0"/>
              </a:spcAft>
            </a:pPr>
            <a:r>
              <a:rPr lang="en-US" sz="20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  helium burning via the triple-alpha process is  extremely temperature dependent, the resulting large energy flux cannot be transported by radiative diffusion, instead convective instability takes over. This is described  next </a:t>
            </a:r>
          </a:p>
        </p:txBody>
      </p:sp>
      <p:sp>
        <p:nvSpPr>
          <p:cNvPr id="7" name="TextBox 6">
            <a:extLst>
              <a:ext uri="{FF2B5EF4-FFF2-40B4-BE49-F238E27FC236}">
                <a16:creationId xmlns:a16="http://schemas.microsoft.com/office/drawing/2014/main" id="{AB536D51-3C06-2ABD-9831-38739F17F1B5}"/>
              </a:ext>
            </a:extLst>
          </p:cNvPr>
          <p:cNvSpPr txBox="1"/>
          <p:nvPr/>
        </p:nvSpPr>
        <p:spPr>
          <a:xfrm>
            <a:off x="370469" y="2010545"/>
            <a:ext cx="9646988" cy="727059"/>
          </a:xfrm>
          <a:prstGeom prst="rect">
            <a:avLst/>
          </a:prstGeom>
          <a:noFill/>
          <a:ln>
            <a:solidFill>
              <a:srgbClr val="002060"/>
            </a:solidFill>
          </a:ln>
        </p:spPr>
        <p:txBody>
          <a:bodyPr wrap="square">
            <a:spAutoFit/>
          </a:bodyPr>
          <a:lstStyle/>
          <a:p>
            <a:pPr marL="342900" marR="0" indent="-342900">
              <a:lnSpc>
                <a:spcPct val="107000"/>
              </a:lnSpc>
              <a:spcBef>
                <a:spcPts val="0"/>
              </a:spcBef>
              <a:spcAft>
                <a:spcPts val="0"/>
              </a:spcAft>
              <a:buAutoNum type="alphaLcParenBoth"/>
            </a:pPr>
            <a:r>
              <a:rPr lang="en-US" sz="2000" dirty="0">
                <a:effectLst/>
                <a:latin typeface="Arial" panose="020B0604020202020204" pitchFamily="34" charset="0"/>
                <a:ea typeface="Calibri" panose="020F0502020204030204" pitchFamily="34" charset="0"/>
                <a:cs typeface="Arial" panose="020B0604020202020204" pitchFamily="34" charset="0"/>
              </a:rPr>
              <a:t>After core helium burning, the core composed mainly of C and Contracts, still the                 temperature in the core is not high enough to ignite carbon burning. </a:t>
            </a:r>
          </a:p>
        </p:txBody>
      </p:sp>
      <p:sp>
        <p:nvSpPr>
          <p:cNvPr id="9" name="TextBox 8">
            <a:extLst>
              <a:ext uri="{FF2B5EF4-FFF2-40B4-BE49-F238E27FC236}">
                <a16:creationId xmlns:a16="http://schemas.microsoft.com/office/drawing/2014/main" id="{2FBDA25A-CC53-0A09-0C41-62FA99C4C3C1}"/>
              </a:ext>
            </a:extLst>
          </p:cNvPr>
          <p:cNvSpPr txBox="1"/>
          <p:nvPr/>
        </p:nvSpPr>
        <p:spPr>
          <a:xfrm>
            <a:off x="364161" y="3018568"/>
            <a:ext cx="8864896" cy="399725"/>
          </a:xfrm>
          <a:prstGeom prst="rect">
            <a:avLst/>
          </a:prstGeom>
          <a:noFill/>
          <a:ln>
            <a:solidFill>
              <a:srgbClr val="002060"/>
            </a:solidFill>
          </a:ln>
        </p:spPr>
        <p:txBody>
          <a:bodyPr wrap="square">
            <a:spAutoFit/>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2000" dirty="0">
                <a:effectLst/>
                <a:latin typeface="Arial" panose="020B0604020202020204" pitchFamily="34" charset="0"/>
                <a:ea typeface="Calibri" panose="020F0502020204030204" pitchFamily="34" charset="0"/>
                <a:cs typeface="Arial" panose="020B0604020202020204" pitchFamily="34" charset="0"/>
              </a:rPr>
              <a:t>b) The hydrogen shell is the main source </a:t>
            </a:r>
            <a:r>
              <a:rPr lang="en-US" sz="2000" dirty="0">
                <a:latin typeface="Arial" panose="020B0604020202020204" pitchFamily="34" charset="0"/>
                <a:ea typeface="Calibri" panose="020F0502020204030204" pitchFamily="34" charset="0"/>
                <a:cs typeface="Arial" panose="020B0604020202020204" pitchFamily="34" charset="0"/>
              </a:rPr>
              <a:t>of</a:t>
            </a:r>
            <a:r>
              <a:rPr lang="en-US" sz="2000" dirty="0">
                <a:effectLst/>
                <a:latin typeface="Arial" panose="020B0604020202020204" pitchFamily="34" charset="0"/>
                <a:ea typeface="Calibri" panose="020F0502020204030204" pitchFamily="34" charset="0"/>
                <a:cs typeface="Arial" panose="020B0604020202020204" pitchFamily="34" charset="0"/>
              </a:rPr>
              <a:t> the star’s luminosity.</a:t>
            </a:r>
            <a:r>
              <a:rPr lang="en-US" sz="2000" dirty="0">
                <a:solidFill>
                  <a:srgbClr val="FF0000"/>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027E93E-1B37-EF47-0703-376B06650ABB}"/>
              </a:ext>
            </a:extLst>
          </p:cNvPr>
          <p:cNvSpPr txBox="1"/>
          <p:nvPr/>
        </p:nvSpPr>
        <p:spPr>
          <a:xfrm>
            <a:off x="317298" y="3716529"/>
            <a:ext cx="10600911" cy="397738"/>
          </a:xfrm>
          <a:prstGeom prst="rect">
            <a:avLst/>
          </a:prstGeom>
          <a:noFill/>
          <a:ln>
            <a:solidFill>
              <a:srgbClr val="002060"/>
            </a:solidFill>
          </a:ln>
        </p:spPr>
        <p:txBody>
          <a:bodyPr wrap="square">
            <a:spAutoFit/>
          </a:bodyPr>
          <a:lstStyle/>
          <a:p>
            <a:pPr>
              <a:lnSpc>
                <a:spcPct val="107000"/>
              </a:lnSpc>
            </a:pPr>
            <a:r>
              <a:rPr lang="en-US" sz="2000" dirty="0">
                <a:effectLst/>
                <a:latin typeface="Arial" panose="020B0604020202020204" pitchFamily="34" charset="0"/>
                <a:ea typeface="Calibri" panose="020F0502020204030204" pitchFamily="34" charset="0"/>
                <a:cs typeface="Arial" panose="020B0604020202020204" pitchFamily="34" charset="0"/>
              </a:rPr>
              <a:t>(c) </a:t>
            </a:r>
            <a:r>
              <a:rPr lang="en-US" sz="2000" dirty="0">
                <a:latin typeface="Arial" panose="020B0604020202020204" pitchFamily="34" charset="0"/>
                <a:ea typeface="Calibri" panose="020F0502020204030204" pitchFamily="34" charset="0"/>
                <a:cs typeface="Arial" panose="020B0604020202020204" pitchFamily="34" charset="0"/>
              </a:rPr>
              <a:t>Due to </a:t>
            </a:r>
            <a:r>
              <a:rPr lang="en-US" sz="2000" dirty="0">
                <a:effectLst/>
                <a:latin typeface="Arial" panose="020B0604020202020204" pitchFamily="34" charset="0"/>
                <a:ea typeface="Calibri" panose="020F0502020204030204" pitchFamily="34" charset="0"/>
                <a:cs typeface="Arial" panose="020B0604020202020204" pitchFamily="34" charset="0"/>
              </a:rPr>
              <a:t>contraction, helium burning ignites in a </a:t>
            </a:r>
            <a:r>
              <a:rPr lang="en-US" sz="2000" b="1" dirty="0">
                <a:effectLst/>
                <a:latin typeface="Arial" panose="020B0604020202020204" pitchFamily="34" charset="0"/>
                <a:ea typeface="Calibri" panose="020F0502020204030204" pitchFamily="34" charset="0"/>
                <a:cs typeface="Arial" panose="020B0604020202020204" pitchFamily="34" charset="0"/>
              </a:rPr>
              <a:t>thin shell </a:t>
            </a:r>
            <a:r>
              <a:rPr lang="en-US" sz="2000" dirty="0">
                <a:effectLst/>
                <a:latin typeface="Arial" panose="020B0604020202020204" pitchFamily="34" charset="0"/>
                <a:ea typeface="Calibri" panose="020F0502020204030204" pitchFamily="34" charset="0"/>
                <a:cs typeface="Arial" panose="020B0604020202020204" pitchFamily="34" charset="0"/>
              </a:rPr>
              <a:t>surrounding the C/O core. </a:t>
            </a:r>
          </a:p>
        </p:txBody>
      </p:sp>
      <p:sp>
        <p:nvSpPr>
          <p:cNvPr id="13" name="TextBox 12">
            <a:extLst>
              <a:ext uri="{FF2B5EF4-FFF2-40B4-BE49-F238E27FC236}">
                <a16:creationId xmlns:a16="http://schemas.microsoft.com/office/drawing/2014/main" id="{447BE83D-2215-B6D1-52B6-6040012CF0A4}"/>
              </a:ext>
            </a:extLst>
          </p:cNvPr>
          <p:cNvSpPr txBox="1"/>
          <p:nvPr/>
        </p:nvSpPr>
        <p:spPr>
          <a:xfrm>
            <a:off x="98340" y="33304"/>
            <a:ext cx="1379574" cy="369332"/>
          </a:xfrm>
          <a:prstGeom prst="rect">
            <a:avLst/>
          </a:prstGeom>
          <a:noFill/>
        </p:spPr>
        <p:txBody>
          <a:bodyPr wrap="square">
            <a:spAutoFit/>
          </a:bodyPr>
          <a:lstStyle/>
          <a:p>
            <a:r>
              <a:rPr lang="en-US" sz="1800" dirty="0">
                <a:solidFill>
                  <a:srgbClr val="FF0000"/>
                </a:solidFill>
                <a:latin typeface="Arial" panose="020B0604020202020204" pitchFamily="34" charset="0"/>
                <a:cs typeface="Arial" panose="020B0604020202020204" pitchFamily="34" charset="0"/>
              </a:rPr>
              <a:t>Position 7</a:t>
            </a:r>
            <a:endParaRPr lang="en-US" dirty="0"/>
          </a:p>
        </p:txBody>
      </p:sp>
    </p:spTree>
    <p:extLst>
      <p:ext uri="{BB962C8B-B14F-4D97-AF65-F5344CB8AC3E}">
        <p14:creationId xmlns:p14="http://schemas.microsoft.com/office/powerpoint/2010/main" val="3645399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7" grpId="0" animBg="1"/>
      <p:bldP spid="9"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7123DFC-506A-8A0D-BD94-B35CCE0EE541}"/>
              </a:ext>
            </a:extLst>
          </p:cNvPr>
          <p:cNvSpPr>
            <a:spLocks noGrp="1"/>
          </p:cNvSpPr>
          <p:nvPr>
            <p:ph type="sldNum" sz="quarter" idx="12"/>
          </p:nvPr>
        </p:nvSpPr>
        <p:spPr/>
        <p:txBody>
          <a:bodyPr/>
          <a:lstStyle/>
          <a:p>
            <a:fld id="{FC7140BB-DF60-4BD8-A834-DCE13D99C1B1}" type="slidenum">
              <a:rPr lang="en-US" smtClean="0"/>
              <a:t>7</a:t>
            </a:fld>
            <a:endParaRPr lang="en-US"/>
          </a:p>
        </p:txBody>
      </p:sp>
      <p:sp>
        <p:nvSpPr>
          <p:cNvPr id="3" name="TextBox 2">
            <a:extLst>
              <a:ext uri="{FF2B5EF4-FFF2-40B4-BE49-F238E27FC236}">
                <a16:creationId xmlns:a16="http://schemas.microsoft.com/office/drawing/2014/main" id="{BEA256CA-0729-FE5F-3A3B-790469623FB7}"/>
              </a:ext>
            </a:extLst>
          </p:cNvPr>
          <p:cNvSpPr txBox="1"/>
          <p:nvPr/>
        </p:nvSpPr>
        <p:spPr>
          <a:xfrm>
            <a:off x="304347" y="1152199"/>
            <a:ext cx="10248836" cy="1715021"/>
          </a:xfrm>
          <a:prstGeom prst="rect">
            <a:avLst/>
          </a:prstGeom>
          <a:noFill/>
          <a:ln>
            <a:solidFill>
              <a:srgbClr val="002060"/>
            </a:solidFill>
          </a:ln>
        </p:spPr>
        <p:txBody>
          <a:bodyPr wrap="square">
            <a:spAutoFit/>
          </a:bodyPr>
          <a:lstStyle/>
          <a:p>
            <a:pPr marL="0" marR="0">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To summarize:</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helium burning</a:t>
            </a:r>
            <a:r>
              <a:rPr lang="en-US" sz="2000" dirty="0">
                <a:effectLst/>
                <a:latin typeface="Arial" panose="020B0604020202020204" pitchFamily="34" charset="0"/>
                <a:ea typeface="Calibri" panose="020F0502020204030204" pitchFamily="34" charset="0"/>
                <a:cs typeface="Arial" panose="020B0604020202020204" pitchFamily="34" charset="0"/>
              </a:rPr>
              <a:t> being confined to a thin region</a:t>
            </a:r>
            <a:r>
              <a:rPr lang="en-US" sz="2000" b="1" dirty="0">
                <a:effectLst/>
                <a:latin typeface="Arial" panose="020B0604020202020204" pitchFamily="34" charset="0"/>
                <a:ea typeface="Calibri" panose="020F0502020204030204" pitchFamily="34" charset="0"/>
                <a:cs typeface="Arial" panose="020B0604020202020204" pitchFamily="34" charset="0"/>
              </a:rPr>
              <a:t> becomes violent</a:t>
            </a:r>
            <a:r>
              <a:rPr lang="en-US" sz="2000" dirty="0">
                <a:effectLst/>
                <a:latin typeface="Arial" panose="020B0604020202020204" pitchFamily="34" charset="0"/>
                <a:ea typeface="Calibri" panose="020F0502020204030204" pitchFamily="34" charset="0"/>
                <a:cs typeface="Arial" panose="020B0604020202020204" pitchFamily="34" charset="0"/>
              </a:rPr>
              <a:t>, and this triggers the thermal pulsation characterizing the AGB stars as the progenitors of white dwarfs in the Galaxy. </a:t>
            </a:r>
          </a:p>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Next section: fascinating feature of thermal pulsation. </a:t>
            </a:r>
          </a:p>
        </p:txBody>
      </p:sp>
    </p:spTree>
    <p:extLst>
      <p:ext uri="{BB962C8B-B14F-4D97-AF65-F5344CB8AC3E}">
        <p14:creationId xmlns:p14="http://schemas.microsoft.com/office/powerpoint/2010/main" val="331055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52D258-A824-C0FE-80F1-EA22FC83C4DE}"/>
              </a:ext>
            </a:extLst>
          </p:cNvPr>
          <p:cNvSpPr>
            <a:spLocks noGrp="1"/>
          </p:cNvSpPr>
          <p:nvPr>
            <p:ph type="sldNum" sz="quarter" idx="12"/>
          </p:nvPr>
        </p:nvSpPr>
        <p:spPr/>
        <p:txBody>
          <a:bodyPr/>
          <a:lstStyle/>
          <a:p>
            <a:fld id="{FC7140BB-DF60-4BD8-A834-DCE13D99C1B1}" type="slidenum">
              <a:rPr lang="en-US" smtClean="0"/>
              <a:t>8</a:t>
            </a:fld>
            <a:endParaRPr lang="en-US" dirty="0"/>
          </a:p>
        </p:txBody>
      </p:sp>
      <p:sp>
        <p:nvSpPr>
          <p:cNvPr id="4" name="TextBox 3">
            <a:extLst>
              <a:ext uri="{FF2B5EF4-FFF2-40B4-BE49-F238E27FC236}">
                <a16:creationId xmlns:a16="http://schemas.microsoft.com/office/drawing/2014/main" id="{D8733B72-A4B9-996D-8A08-B5818D3086CF}"/>
              </a:ext>
            </a:extLst>
          </p:cNvPr>
          <p:cNvSpPr txBox="1"/>
          <p:nvPr/>
        </p:nvSpPr>
        <p:spPr>
          <a:xfrm>
            <a:off x="161925" y="66675"/>
            <a:ext cx="2802562" cy="400110"/>
          </a:xfrm>
          <a:prstGeom prst="rect">
            <a:avLst/>
          </a:prstGeom>
          <a:solidFill>
            <a:srgbClr val="FFFF00"/>
          </a:solidFill>
        </p:spPr>
        <p:txBody>
          <a:bodyPr wrap="none" rtlCol="0">
            <a:spAutoFit/>
          </a:bodyPr>
          <a:lstStyle/>
          <a:p>
            <a:pPr algn="l"/>
            <a:r>
              <a:rPr lang="en-US" sz="2000" dirty="0">
                <a:latin typeface="Arial" panose="020B0604020202020204" pitchFamily="34" charset="0"/>
                <a:cs typeface="Arial" panose="020B0604020202020204" pitchFamily="34" charset="0"/>
              </a:rPr>
              <a:t>1b. Thermal Pulsations</a:t>
            </a:r>
          </a:p>
        </p:txBody>
      </p:sp>
      <p:pic>
        <p:nvPicPr>
          <p:cNvPr id="6" name="Picture 5">
            <a:extLst>
              <a:ext uri="{FF2B5EF4-FFF2-40B4-BE49-F238E27FC236}">
                <a16:creationId xmlns:a16="http://schemas.microsoft.com/office/drawing/2014/main" id="{E85A4239-63A6-A479-33A3-23522F1AA696}"/>
              </a:ext>
            </a:extLst>
          </p:cNvPr>
          <p:cNvPicPr>
            <a:picLocks noChangeAspect="1"/>
          </p:cNvPicPr>
          <p:nvPr/>
        </p:nvPicPr>
        <p:blipFill>
          <a:blip r:embed="rId3">
            <a:lum bright="-18000" contrast="-1000"/>
          </a:blip>
          <a:srcRect/>
          <a:stretch>
            <a:fillRect/>
          </a:stretch>
        </p:blipFill>
        <p:spPr bwMode="auto">
          <a:xfrm>
            <a:off x="5111813" y="177482"/>
            <a:ext cx="5884696" cy="5011206"/>
          </a:xfrm>
          <a:prstGeom prst="rect">
            <a:avLst/>
          </a:prstGeom>
          <a:noFill/>
          <a:ln>
            <a:solidFill>
              <a:schemeClr val="accent1"/>
            </a:solidFill>
          </a:ln>
        </p:spPr>
      </p:pic>
      <p:sp>
        <p:nvSpPr>
          <p:cNvPr id="8" name="TextBox 7">
            <a:extLst>
              <a:ext uri="{FF2B5EF4-FFF2-40B4-BE49-F238E27FC236}">
                <a16:creationId xmlns:a16="http://schemas.microsoft.com/office/drawing/2014/main" id="{41ADEB55-288D-8345-D553-975D2F88134C}"/>
              </a:ext>
            </a:extLst>
          </p:cNvPr>
          <p:cNvSpPr txBox="1"/>
          <p:nvPr/>
        </p:nvSpPr>
        <p:spPr>
          <a:xfrm>
            <a:off x="5476490" y="5468559"/>
            <a:ext cx="5113963" cy="694101"/>
          </a:xfrm>
          <a:prstGeom prst="rect">
            <a:avLst/>
          </a:prstGeom>
          <a:noFill/>
        </p:spPr>
        <p:txBody>
          <a:bodyPr wrap="square">
            <a:spAutoFit/>
          </a:bodyPr>
          <a:lstStyle/>
          <a:p>
            <a:pPr marL="0" marR="0">
              <a:lnSpc>
                <a:spcPct val="107000"/>
              </a:lnSpc>
              <a:spcBef>
                <a:spcPts val="0"/>
              </a:spcBef>
              <a:spcAft>
                <a:spcPts val="800"/>
              </a:spcAft>
            </a:pPr>
            <a:r>
              <a:rPr lang="en-US" sz="1800" b="1" dirty="0">
                <a:effectLst/>
                <a:latin typeface="Arial" panose="020B0604020202020204" pitchFamily="34" charset="0"/>
                <a:ea typeface="Calibri" panose="020F0502020204030204" pitchFamily="34" charset="0"/>
                <a:cs typeface="Arial" panose="020B0604020202020204" pitchFamily="34" charset="0"/>
              </a:rPr>
              <a:t>Fig. 2</a:t>
            </a:r>
            <a:r>
              <a:rPr lang="en-US" b="1" dirty="0">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Two thermal pulsations, and </a:t>
            </a:r>
            <a:r>
              <a:rPr lang="en-US" sz="1800" b="1" dirty="0">
                <a:effectLst/>
                <a:latin typeface="Arial" panose="020B0604020202020204" pitchFamily="34" charset="0"/>
                <a:ea typeface="Calibri" panose="020F0502020204030204" pitchFamily="34" charset="0"/>
                <a:cs typeface="Arial" panose="020B0604020202020204" pitchFamily="34" charset="0"/>
              </a:rPr>
              <a:t>third</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Arial" panose="020B0604020202020204" pitchFamily="34" charset="0"/>
                <a:ea typeface="Calibri" panose="020F0502020204030204" pitchFamily="34" charset="0"/>
                <a:cs typeface="Arial" panose="020B0604020202020204" pitchFamily="34" charset="0"/>
              </a:rPr>
              <a:t>dredge up and the </a:t>
            </a:r>
            <a:r>
              <a:rPr lang="en-US" sz="2000" b="1" dirty="0">
                <a:effectLst/>
                <a:latin typeface="Arial" panose="020B0604020202020204" pitchFamily="34" charset="0"/>
                <a:ea typeface="Calibri" panose="020F0502020204030204" pitchFamily="34" charset="0"/>
                <a:cs typeface="Arial" panose="020B0604020202020204" pitchFamily="34" charset="0"/>
              </a:rPr>
              <a:t>proton diffusion </a:t>
            </a:r>
            <a:r>
              <a:rPr lang="en-US" sz="1600" dirty="0">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64805E66-B935-5881-F777-4BDECA4F985B}"/>
              </a:ext>
            </a:extLst>
          </p:cNvPr>
          <p:cNvSpPr txBox="1"/>
          <p:nvPr/>
        </p:nvSpPr>
        <p:spPr>
          <a:xfrm>
            <a:off x="219755" y="1402453"/>
            <a:ext cx="4836948" cy="663580"/>
          </a:xfrm>
          <a:prstGeom prst="rect">
            <a:avLst/>
          </a:prstGeom>
          <a:noFill/>
          <a:ln>
            <a:solidFill>
              <a:srgbClr val="0070C0"/>
            </a:solidFill>
          </a:ln>
        </p:spPr>
        <p:txBody>
          <a:bodyPr wrap="square">
            <a:spAutoFit/>
          </a:bodyPr>
          <a:lstStyle/>
          <a:p>
            <a:pPr marL="0" marR="0">
              <a:lnSpc>
                <a:spcPct val="107000"/>
              </a:lnSpc>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T</a:t>
            </a:r>
            <a:r>
              <a:rPr lang="en-US" sz="1800" dirty="0">
                <a:effectLst/>
                <a:latin typeface="Arial" panose="020B0604020202020204" pitchFamily="34" charset="0"/>
                <a:ea typeface="Calibri" panose="020F0502020204030204" pitchFamily="34" charset="0"/>
                <a:cs typeface="Arial" panose="020B0604020202020204" pitchFamily="34" charset="0"/>
              </a:rPr>
              <a:t>he hydrogen burning shell is located close to the base of the convective envelope. </a:t>
            </a:r>
          </a:p>
        </p:txBody>
      </p:sp>
      <p:cxnSp>
        <p:nvCxnSpPr>
          <p:cNvPr id="12" name="Straight Arrow Connector 11">
            <a:extLst>
              <a:ext uri="{FF2B5EF4-FFF2-40B4-BE49-F238E27FC236}">
                <a16:creationId xmlns:a16="http://schemas.microsoft.com/office/drawing/2014/main" id="{60C8253E-41C2-54E8-62D0-38DB7C35317B}"/>
              </a:ext>
            </a:extLst>
          </p:cNvPr>
          <p:cNvCxnSpPr>
            <a:cxnSpLocks/>
          </p:cNvCxnSpPr>
          <p:nvPr/>
        </p:nvCxnSpPr>
        <p:spPr>
          <a:xfrm>
            <a:off x="5111813" y="423438"/>
            <a:ext cx="1402319" cy="2267726"/>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B7E6D375-8A37-C53F-1512-D3A343AE8124}"/>
              </a:ext>
            </a:extLst>
          </p:cNvPr>
          <p:cNvSpPr txBox="1"/>
          <p:nvPr/>
        </p:nvSpPr>
        <p:spPr>
          <a:xfrm>
            <a:off x="4473245" y="84884"/>
            <a:ext cx="867545" cy="338554"/>
          </a:xfrm>
          <a:prstGeom prst="rect">
            <a:avLst/>
          </a:prstGeom>
          <a:noFill/>
          <a:ln>
            <a:solidFill>
              <a:srgbClr val="00B0F0"/>
            </a:solidFill>
          </a:ln>
        </p:spPr>
        <p:txBody>
          <a:bodyPr wrap="none" rtlCol="0">
            <a:spAutoFit/>
          </a:bodyPr>
          <a:lstStyle/>
          <a:p>
            <a:pPr algn="l"/>
            <a:r>
              <a:rPr lang="en-US" sz="1600" dirty="0">
                <a:latin typeface="Arial" panose="020B0604020202020204" pitchFamily="34" charset="0"/>
                <a:cs typeface="Arial" panose="020B0604020202020204" pitchFamily="34" charset="0"/>
              </a:rPr>
              <a:t>Pulse 1</a:t>
            </a:r>
          </a:p>
        </p:txBody>
      </p:sp>
      <p:cxnSp>
        <p:nvCxnSpPr>
          <p:cNvPr id="16" name="Straight Arrow Connector 15">
            <a:extLst>
              <a:ext uri="{FF2B5EF4-FFF2-40B4-BE49-F238E27FC236}">
                <a16:creationId xmlns:a16="http://schemas.microsoft.com/office/drawing/2014/main" id="{CDA33BE5-E55B-393E-900B-26C4C065C1EA}"/>
              </a:ext>
            </a:extLst>
          </p:cNvPr>
          <p:cNvCxnSpPr>
            <a:cxnSpLocks/>
          </p:cNvCxnSpPr>
          <p:nvPr/>
        </p:nvCxnSpPr>
        <p:spPr>
          <a:xfrm flipH="1">
            <a:off x="8952614" y="423438"/>
            <a:ext cx="425302" cy="1415678"/>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2B7DB95D-77E3-43A5-1C17-8969D56CF295}"/>
              </a:ext>
            </a:extLst>
          </p:cNvPr>
          <p:cNvSpPr txBox="1"/>
          <p:nvPr/>
        </p:nvSpPr>
        <p:spPr>
          <a:xfrm>
            <a:off x="8565481" y="128996"/>
            <a:ext cx="867545" cy="338554"/>
          </a:xfrm>
          <a:prstGeom prst="rect">
            <a:avLst/>
          </a:prstGeom>
          <a:noFill/>
          <a:ln>
            <a:solidFill>
              <a:srgbClr val="00B0F0"/>
            </a:solidFill>
          </a:ln>
        </p:spPr>
        <p:txBody>
          <a:bodyPr wrap="none" rtlCol="0">
            <a:spAutoFit/>
          </a:bodyPr>
          <a:lstStyle/>
          <a:p>
            <a:pPr algn="l"/>
            <a:r>
              <a:rPr lang="en-US" sz="1600" dirty="0">
                <a:latin typeface="Arial" panose="020B0604020202020204" pitchFamily="34" charset="0"/>
                <a:cs typeface="Arial" panose="020B0604020202020204" pitchFamily="34" charset="0"/>
              </a:rPr>
              <a:t>Pulse 2</a:t>
            </a:r>
          </a:p>
        </p:txBody>
      </p:sp>
      <p:sp>
        <p:nvSpPr>
          <p:cNvPr id="28" name="TextBox 27">
            <a:extLst>
              <a:ext uri="{FF2B5EF4-FFF2-40B4-BE49-F238E27FC236}">
                <a16:creationId xmlns:a16="http://schemas.microsoft.com/office/drawing/2014/main" id="{0F569E28-1FEC-28C9-3FE5-8CAB3714EF28}"/>
              </a:ext>
            </a:extLst>
          </p:cNvPr>
          <p:cNvSpPr txBox="1"/>
          <p:nvPr/>
        </p:nvSpPr>
        <p:spPr>
          <a:xfrm>
            <a:off x="27171" y="3915083"/>
            <a:ext cx="5327223" cy="1849032"/>
          </a:xfrm>
          <a:prstGeom prst="rect">
            <a:avLst/>
          </a:prstGeom>
          <a:noFill/>
          <a:ln>
            <a:solidFill>
              <a:srgbClr val="0070C0"/>
            </a:solidFill>
          </a:ln>
        </p:spPr>
        <p:txBody>
          <a:bodyPr wrap="square">
            <a:spAutoFit/>
          </a:bodyPr>
          <a:lstStyle/>
          <a:p>
            <a:pPr marL="0" marR="0">
              <a:lnSpc>
                <a:spcPct val="107000"/>
              </a:lnSpc>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TDUP</a:t>
            </a:r>
            <a:r>
              <a:rPr lang="en-US" sz="1800" dirty="0">
                <a:effectLst/>
                <a:latin typeface="Arial" panose="020B0604020202020204" pitchFamily="34" charset="0"/>
                <a:ea typeface="Calibri" panose="020F0502020204030204" pitchFamily="34" charset="0"/>
                <a:cs typeface="Arial" panose="020B0604020202020204" pitchFamily="34" charset="0"/>
              </a:rPr>
              <a:t> mixes </a:t>
            </a:r>
            <a:r>
              <a:rPr lang="en-US" sz="1800" baseline="30000" dirty="0">
                <a:effectLst/>
                <a:latin typeface="Arial" panose="020B0604020202020204" pitchFamily="34" charset="0"/>
                <a:ea typeface="Calibri" panose="020F0502020204030204" pitchFamily="34" charset="0"/>
                <a:cs typeface="Arial" panose="020B0604020202020204" pitchFamily="34" charset="0"/>
              </a:rPr>
              <a:t>12</a:t>
            </a:r>
            <a:r>
              <a:rPr lang="en-US" sz="1800" dirty="0">
                <a:effectLst/>
                <a:latin typeface="Arial" panose="020B0604020202020204" pitchFamily="34" charset="0"/>
                <a:ea typeface="Calibri" panose="020F0502020204030204" pitchFamily="34" charset="0"/>
                <a:cs typeface="Arial" panose="020B0604020202020204" pitchFamily="34" charset="0"/>
              </a:rPr>
              <a:t>C to the surface and protons to the He-rich layers. This leads to  carbon-rich envelope, </a:t>
            </a:r>
            <a:r>
              <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and this enables the formation of carbon stars believed to be the progenitor of the mainstream silicon carbide grains.  </a:t>
            </a:r>
          </a:p>
          <a:p>
            <a:pPr marL="0" marR="0">
              <a:lnSpc>
                <a:spcPct val="107000"/>
              </a:lnSpc>
              <a:spcBef>
                <a:spcPts val="0"/>
              </a:spcBef>
              <a:spcAft>
                <a:spcPts val="0"/>
              </a:spcAft>
            </a:pPr>
            <a:r>
              <a:rPr lang="en-US" b="1" dirty="0">
                <a:solidFill>
                  <a:srgbClr val="002060"/>
                </a:solidFill>
                <a:latin typeface="Arial" panose="020B0604020202020204" pitchFamily="34" charset="0"/>
                <a:ea typeface="Calibri" panose="020F0502020204030204" pitchFamily="34" charset="0"/>
                <a:cs typeface="Arial" panose="020B0604020202020204" pitchFamily="34" charset="0"/>
              </a:rPr>
              <a:t>Again, the connection to observations is clear</a:t>
            </a:r>
            <a:r>
              <a:rPr lang="en-US" sz="18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id="{254FE00B-C804-343A-3E05-EEA3860A8B60}"/>
              </a:ext>
            </a:extLst>
          </p:cNvPr>
          <p:cNvSpPr txBox="1"/>
          <p:nvPr/>
        </p:nvSpPr>
        <p:spPr>
          <a:xfrm>
            <a:off x="199357" y="681881"/>
            <a:ext cx="4138728" cy="646331"/>
          </a:xfrm>
          <a:prstGeom prst="rect">
            <a:avLst/>
          </a:prstGeom>
          <a:noFill/>
          <a:ln>
            <a:solidFill>
              <a:srgbClr val="0070C0"/>
            </a:solidFill>
          </a:ln>
        </p:spPr>
        <p:txBody>
          <a:bodyPr wrap="square">
            <a:spAutoFit/>
          </a:bodyPr>
          <a:lstStyle/>
          <a:p>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Above the C-O core is the Helium burning shell, </a:t>
            </a:r>
            <a:endParaRPr lang="en-US" dirty="0"/>
          </a:p>
        </p:txBody>
      </p:sp>
      <p:sp>
        <p:nvSpPr>
          <p:cNvPr id="38" name="TextBox 37">
            <a:extLst>
              <a:ext uri="{FF2B5EF4-FFF2-40B4-BE49-F238E27FC236}">
                <a16:creationId xmlns:a16="http://schemas.microsoft.com/office/drawing/2014/main" id="{FBC52C4F-C3D3-4E3C-6322-C6D9112EFCA5}"/>
              </a:ext>
            </a:extLst>
          </p:cNvPr>
          <p:cNvSpPr txBox="1"/>
          <p:nvPr/>
        </p:nvSpPr>
        <p:spPr>
          <a:xfrm>
            <a:off x="156825" y="2380858"/>
            <a:ext cx="5117643" cy="1256306"/>
          </a:xfrm>
          <a:prstGeom prst="rect">
            <a:avLst/>
          </a:prstGeom>
          <a:noFill/>
          <a:ln>
            <a:solidFill>
              <a:srgbClr val="0070C0"/>
            </a:solidFill>
          </a:ln>
        </p:spPr>
        <p:txBody>
          <a:bodyPr wrap="square">
            <a:spAutoFit/>
          </a:bodyPr>
          <a:lstStyle/>
          <a:p>
            <a:pPr marL="0" marR="0">
              <a:lnSpc>
                <a:spcPct val="107000"/>
              </a:lnSpc>
              <a:spcBef>
                <a:spcPts val="0"/>
              </a:spcBef>
              <a:spcAft>
                <a:spcPts val="0"/>
              </a:spcAft>
            </a:pPr>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a:effectLst/>
                <a:latin typeface="Arial" panose="020B0604020202020204" pitchFamily="34" charset="0"/>
                <a:ea typeface="Calibri" panose="020F0502020204030204" pitchFamily="34" charset="0"/>
                <a:cs typeface="Arial" panose="020B0604020202020204" pitchFamily="34" charset="0"/>
              </a:rPr>
              <a:t>The expansion leads to a deeper penetration</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 of the convective into the region processed </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by helium burning. </a:t>
            </a:r>
          </a:p>
          <a:p>
            <a:pPr marL="0" marR="0">
              <a:lnSpc>
                <a:spcPct val="107000"/>
              </a:lnSpc>
              <a:spcBef>
                <a:spcPts val="0"/>
              </a:spcBef>
              <a:spcAft>
                <a:spcPts val="0"/>
              </a:spcAft>
            </a:pPr>
            <a:r>
              <a:rPr lang="en-US" sz="1800" dirty="0">
                <a:effectLst/>
                <a:latin typeface="Arial" panose="020B0604020202020204" pitchFamily="34" charset="0"/>
                <a:ea typeface="Calibri" panose="020F0502020204030204" pitchFamily="34" charset="0"/>
                <a:cs typeface="Arial" panose="020B0604020202020204" pitchFamily="34" charset="0"/>
              </a:rPr>
              <a:t>This is the </a:t>
            </a:r>
            <a:r>
              <a:rPr lang="en-US" sz="1800" b="1" dirty="0">
                <a:effectLst/>
                <a:latin typeface="Arial" panose="020B0604020202020204" pitchFamily="34" charset="0"/>
                <a:ea typeface="Calibri" panose="020F0502020204030204" pitchFamily="34" charset="0"/>
                <a:cs typeface="Arial" panose="020B0604020202020204" pitchFamily="34" charset="0"/>
              </a:rPr>
              <a:t>third dredge up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(TDUP)</a:t>
            </a:r>
          </a:p>
        </p:txBody>
      </p:sp>
    </p:spTree>
    <p:extLst>
      <p:ext uri="{BB962C8B-B14F-4D97-AF65-F5344CB8AC3E}">
        <p14:creationId xmlns:p14="http://schemas.microsoft.com/office/powerpoint/2010/main" val="509031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6"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64A30-57C6-7DF4-9AD4-CB0A58C1B092}"/>
              </a:ext>
            </a:extLst>
          </p:cNvPr>
          <p:cNvSpPr>
            <a:spLocks noGrp="1"/>
          </p:cNvSpPr>
          <p:nvPr>
            <p:ph type="sldNum" sz="quarter" idx="12"/>
          </p:nvPr>
        </p:nvSpPr>
        <p:spPr/>
        <p:txBody>
          <a:bodyPr/>
          <a:lstStyle/>
          <a:p>
            <a:fld id="{FC7140BB-DF60-4BD8-A834-DCE13D99C1B1}" type="slidenum">
              <a:rPr lang="en-US" smtClean="0"/>
              <a:t>9</a:t>
            </a:fld>
            <a:endParaRPr lang="en-US" dirty="0"/>
          </a:p>
        </p:txBody>
      </p:sp>
      <p:sp>
        <p:nvSpPr>
          <p:cNvPr id="4" name="TextBox 3">
            <a:extLst>
              <a:ext uri="{FF2B5EF4-FFF2-40B4-BE49-F238E27FC236}">
                <a16:creationId xmlns:a16="http://schemas.microsoft.com/office/drawing/2014/main" id="{2DC5AE46-A1B6-9215-165E-BD6D1346731F}"/>
              </a:ext>
            </a:extLst>
          </p:cNvPr>
          <p:cNvSpPr txBox="1"/>
          <p:nvPr/>
        </p:nvSpPr>
        <p:spPr>
          <a:xfrm>
            <a:off x="677670" y="723978"/>
            <a:ext cx="9237039" cy="670120"/>
          </a:xfrm>
          <a:prstGeom prst="rect">
            <a:avLst/>
          </a:prstGeom>
          <a:noFill/>
          <a:ln>
            <a:solidFill>
              <a:srgbClr val="FF0000"/>
            </a:solidFill>
          </a:ln>
        </p:spPr>
        <p:txBody>
          <a:bodyPr wrap="square">
            <a:spAutoFit/>
          </a:bodyPr>
          <a:lstStyle/>
          <a:p>
            <a:pPr marL="0" marR="0">
              <a:lnSpc>
                <a:spcPct val="107000"/>
              </a:lnSpc>
              <a:spcBef>
                <a:spcPts val="0"/>
              </a:spcBef>
              <a:spcAft>
                <a:spcPts val="800"/>
              </a:spcAft>
            </a:pPr>
            <a:r>
              <a:rPr lang="en-US" dirty="0">
                <a:latin typeface="Arial" panose="020B0604020202020204" pitchFamily="34" charset="0"/>
                <a:ea typeface="Calibri" panose="020F0502020204030204" pitchFamily="34" charset="0"/>
                <a:cs typeface="Arial" panose="020B0604020202020204" pitchFamily="34" charset="0"/>
              </a:rPr>
              <a:t>Difficult </a:t>
            </a:r>
            <a:r>
              <a:rPr lang="en-US" sz="1800" dirty="0">
                <a:effectLst/>
                <a:latin typeface="Arial" panose="020B0604020202020204" pitchFamily="34" charset="0"/>
                <a:ea typeface="Calibri" panose="020F0502020204030204" pitchFamily="34" charset="0"/>
                <a:cs typeface="Arial" panose="020B0604020202020204" pitchFamily="34" charset="0"/>
              </a:rPr>
              <a:t>situation :  protons must diffuse beyond the edge of the convective envelope as determined by the Schwarzschild criterion for convective instability, ∇</a:t>
            </a:r>
            <a:r>
              <a:rPr lang="en-US" sz="1800" baseline="-25000" dirty="0">
                <a:effectLst/>
                <a:latin typeface="Arial" panose="020B0604020202020204" pitchFamily="34" charset="0"/>
                <a:ea typeface="Calibri" panose="020F0502020204030204" pitchFamily="34" charset="0"/>
                <a:cs typeface="Arial" panose="020B0604020202020204" pitchFamily="34" charset="0"/>
              </a:rPr>
              <a:t>rad</a:t>
            </a:r>
            <a:r>
              <a:rPr lang="en-US" sz="1800" dirty="0">
                <a:effectLst/>
                <a:latin typeface="Arial" panose="020B0604020202020204" pitchFamily="34" charset="0"/>
                <a:ea typeface="Calibri" panose="020F0502020204030204" pitchFamily="34" charset="0"/>
                <a:cs typeface="Arial" panose="020B0604020202020204" pitchFamily="34" charset="0"/>
              </a:rPr>
              <a:t>&gt;∇</a:t>
            </a:r>
            <a:r>
              <a:rPr lang="en-US" sz="1800" baseline="-25000" dirty="0">
                <a:effectLst/>
                <a:latin typeface="Arial" panose="020B0604020202020204" pitchFamily="34" charset="0"/>
                <a:ea typeface="Calibri" panose="020F0502020204030204" pitchFamily="34" charset="0"/>
                <a:cs typeface="Arial" panose="020B0604020202020204" pitchFamily="34" charset="0"/>
              </a:rPr>
              <a:t>ad</a:t>
            </a:r>
            <a:r>
              <a:rPr lang="en-US" sz="1800" dirty="0">
                <a:effectLst/>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ea typeface="Calibri" panose="020F0502020204030204" pitchFamily="34" charset="0"/>
              <a:cs typeface="Arial" panose="020B0604020202020204" pitchFamily="34" charset="0"/>
            </a:endParaRPr>
          </a:p>
        </p:txBody>
      </p:sp>
      <p:sp>
        <p:nvSpPr>
          <p:cNvPr id="5" name="TextBox 4">
            <a:extLst>
              <a:ext uri="{FF2B5EF4-FFF2-40B4-BE49-F238E27FC236}">
                <a16:creationId xmlns:a16="http://schemas.microsoft.com/office/drawing/2014/main" id="{E3940282-A65C-00E6-7C09-FCCBC1375031}"/>
              </a:ext>
            </a:extLst>
          </p:cNvPr>
          <p:cNvSpPr txBox="1"/>
          <p:nvPr/>
        </p:nvSpPr>
        <p:spPr>
          <a:xfrm>
            <a:off x="256018" y="168442"/>
            <a:ext cx="1542410" cy="400110"/>
          </a:xfrm>
          <a:prstGeom prst="rect">
            <a:avLst/>
          </a:prstGeom>
          <a:solidFill>
            <a:srgbClr val="FFC000"/>
          </a:solidFill>
        </p:spPr>
        <p:txBody>
          <a:bodyPr wrap="none" rtlCol="0">
            <a:spAutoFit/>
          </a:bodyPr>
          <a:lstStyle/>
          <a:p>
            <a:pPr algn="l"/>
            <a:r>
              <a:rPr lang="en-US" sz="2000" dirty="0">
                <a:latin typeface="Arial" panose="020B0604020202020204" pitchFamily="34" charset="0"/>
                <a:cs typeface="Arial" panose="020B0604020202020204" pitchFamily="34" charset="0"/>
              </a:rPr>
              <a:t>Challenging</a:t>
            </a:r>
          </a:p>
        </p:txBody>
      </p:sp>
      <p:sp>
        <p:nvSpPr>
          <p:cNvPr id="9" name="TextBox 8">
            <a:extLst>
              <a:ext uri="{FF2B5EF4-FFF2-40B4-BE49-F238E27FC236}">
                <a16:creationId xmlns:a16="http://schemas.microsoft.com/office/drawing/2014/main" id="{235215EE-555D-0777-A956-40974DC672EC}"/>
              </a:ext>
            </a:extLst>
          </p:cNvPr>
          <p:cNvSpPr txBox="1"/>
          <p:nvPr/>
        </p:nvSpPr>
        <p:spPr>
          <a:xfrm>
            <a:off x="591226" y="4979944"/>
            <a:ext cx="9264316" cy="1173463"/>
          </a:xfrm>
          <a:prstGeom prst="rect">
            <a:avLst/>
          </a:prstGeom>
          <a:solidFill>
            <a:schemeClr val="bg1"/>
          </a:solidFill>
          <a:ln>
            <a:solidFill>
              <a:srgbClr val="FF0000"/>
            </a:solidFill>
          </a:ln>
        </p:spPr>
        <p:txBody>
          <a:bodyPr wrap="square">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thermal pulsations on the AGB leads to the production of various nuclear species like</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sz="1800" dirty="0">
                <a:effectLst/>
                <a:latin typeface="Calibri" panose="020F0502020204030204" pitchFamily="34" charset="0"/>
                <a:ea typeface="Calibri" panose="020F0502020204030204" pitchFamily="34" charset="0"/>
                <a:cs typeface="Arial" panose="020B0604020202020204" pitchFamily="34" charset="0"/>
              </a:rPr>
              <a:t> </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7</a:t>
            </a:r>
            <a:r>
              <a:rPr lang="en-US" sz="1800" b="1" dirty="0">
                <a:effectLst/>
                <a:latin typeface="Calibri" panose="020F0502020204030204" pitchFamily="34" charset="0"/>
                <a:ea typeface="Calibri" panose="020F0502020204030204" pitchFamily="34" charset="0"/>
                <a:cs typeface="Arial" panose="020B0604020202020204" pitchFamily="34" charset="0"/>
              </a:rPr>
              <a:t>Li, </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12</a:t>
            </a:r>
            <a:r>
              <a:rPr lang="en-US" sz="1800" b="1" dirty="0">
                <a:effectLst/>
                <a:latin typeface="Calibri" panose="020F0502020204030204" pitchFamily="34" charset="0"/>
                <a:ea typeface="Calibri" panose="020F0502020204030204" pitchFamily="34" charset="0"/>
                <a:cs typeface="Arial" panose="020B0604020202020204" pitchFamily="34" charset="0"/>
              </a:rPr>
              <a:t>C, </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14</a:t>
            </a:r>
            <a:r>
              <a:rPr lang="en-US" sz="1800" b="1" dirty="0">
                <a:effectLst/>
                <a:latin typeface="Calibri" panose="020F0502020204030204" pitchFamily="34" charset="0"/>
                <a:ea typeface="Calibri" panose="020F0502020204030204" pitchFamily="34" charset="0"/>
                <a:cs typeface="Arial" panose="020B0604020202020204" pitchFamily="34" charset="0"/>
              </a:rPr>
              <a:t>N, </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16</a:t>
            </a:r>
            <a:r>
              <a:rPr lang="en-US" sz="1800" b="1" dirty="0">
                <a:effectLst/>
                <a:latin typeface="Calibri" panose="020F0502020204030204" pitchFamily="34" charset="0"/>
                <a:ea typeface="Calibri" panose="020F0502020204030204" pitchFamily="34" charset="0"/>
                <a:cs typeface="Arial" panose="020B0604020202020204" pitchFamily="34" charset="0"/>
              </a:rPr>
              <a:t>O, </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19</a:t>
            </a:r>
            <a:r>
              <a:rPr lang="en-US" sz="1800" b="1" dirty="0">
                <a:effectLst/>
                <a:latin typeface="Calibri" panose="020F0502020204030204" pitchFamily="34" charset="0"/>
                <a:ea typeface="Calibri" panose="020F0502020204030204" pitchFamily="34" charset="0"/>
                <a:cs typeface="Arial" panose="020B0604020202020204" pitchFamily="34" charset="0"/>
              </a:rPr>
              <a:t>F, </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22</a:t>
            </a:r>
            <a:r>
              <a:rPr lang="en-US" sz="1800" b="1" dirty="0">
                <a:effectLst/>
                <a:latin typeface="Calibri" panose="020F0502020204030204" pitchFamily="34" charset="0"/>
                <a:ea typeface="Calibri" panose="020F0502020204030204" pitchFamily="34" charset="0"/>
                <a:cs typeface="Arial" panose="020B0604020202020204" pitchFamily="34" charset="0"/>
              </a:rPr>
              <a:t>Ne,</a:t>
            </a:r>
            <a:r>
              <a:rPr lang="en-US" sz="1800" b="1" baseline="30000" dirty="0">
                <a:effectLst/>
                <a:latin typeface="Calibri" panose="020F0502020204030204" pitchFamily="34" charset="0"/>
                <a:ea typeface="Calibri" panose="020F0502020204030204" pitchFamily="34" charset="0"/>
                <a:cs typeface="Arial" panose="020B0604020202020204" pitchFamily="34" charset="0"/>
              </a:rPr>
              <a:t> 23</a:t>
            </a:r>
            <a:r>
              <a:rPr lang="en-US" sz="1800" b="1" dirty="0">
                <a:effectLst/>
                <a:latin typeface="Calibri" panose="020F0502020204030204" pitchFamily="34" charset="0"/>
                <a:ea typeface="Calibri" panose="020F0502020204030204" pitchFamily="34" charset="0"/>
                <a:cs typeface="Arial" panose="020B0604020202020204" pitchFamily="34" charset="0"/>
              </a:rPr>
              <a:t>Na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 These products are mixed to the surface by the successive third dredge episodes as seen in Fig.2. </a:t>
            </a:r>
          </a:p>
        </p:txBody>
      </p:sp>
      <p:sp>
        <p:nvSpPr>
          <p:cNvPr id="7" name="TextBox 6">
            <a:extLst>
              <a:ext uri="{FF2B5EF4-FFF2-40B4-BE49-F238E27FC236}">
                <a16:creationId xmlns:a16="http://schemas.microsoft.com/office/drawing/2014/main" id="{3003305F-936F-FC26-FF2A-45D90EB1095D}"/>
              </a:ext>
            </a:extLst>
          </p:cNvPr>
          <p:cNvSpPr txBox="1"/>
          <p:nvPr/>
        </p:nvSpPr>
        <p:spPr>
          <a:xfrm>
            <a:off x="623079" y="1384268"/>
            <a:ext cx="9264316" cy="923330"/>
          </a:xfrm>
          <a:prstGeom prst="rect">
            <a:avLst/>
          </a:prstGeom>
          <a:noFill/>
          <a:ln>
            <a:solidFill>
              <a:srgbClr val="FF0000"/>
            </a:solidFill>
          </a:ln>
        </p:spPr>
        <p:txBody>
          <a:bodyPr wrap="square">
            <a:spAutoFit/>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Getting the right amount of </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13</a:t>
            </a:r>
            <a:r>
              <a:rPr lang="en-US" sz="1800" dirty="0">
                <a:effectLst/>
                <a:latin typeface="Calibri" panose="020F0502020204030204" pitchFamily="34" charset="0"/>
                <a:ea typeface="Calibri" panose="020F0502020204030204" pitchFamily="34" charset="0"/>
                <a:cs typeface="Arial" panose="020B0604020202020204" pitchFamily="34" charset="0"/>
              </a:rPr>
              <a:t>C  as  neutron source for the </a:t>
            </a:r>
            <a:r>
              <a:rPr lang="en-US" sz="1800" b="1" dirty="0">
                <a:effectLst/>
                <a:latin typeface="Calibri" panose="020F0502020204030204" pitchFamily="34" charset="0"/>
                <a:ea typeface="Calibri" panose="020F0502020204030204" pitchFamily="34" charset="0"/>
                <a:cs typeface="Arial" panose="020B0604020202020204" pitchFamily="34" charset="0"/>
              </a:rPr>
              <a:t>main component of s-process </a:t>
            </a:r>
            <a:r>
              <a:rPr lang="en-US" sz="1800" dirty="0">
                <a:effectLst/>
                <a:latin typeface="Calibri" panose="020F0502020204030204" pitchFamily="34" charset="0"/>
                <a:ea typeface="Calibri" panose="020F0502020204030204" pitchFamily="34" charset="0"/>
                <a:cs typeface="Arial" panose="020B0604020202020204" pitchFamily="34" charset="0"/>
              </a:rPr>
              <a:t>nucleosynthesis via the reaction </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12</a:t>
            </a:r>
            <a:r>
              <a:rPr lang="en-US" sz="1800" dirty="0">
                <a:effectLst/>
                <a:latin typeface="Calibri" panose="020F0502020204030204" pitchFamily="34" charset="0"/>
                <a:ea typeface="Calibri" panose="020F0502020204030204" pitchFamily="34" charset="0"/>
                <a:cs typeface="Arial" panose="020B0604020202020204" pitchFamily="34" charset="0"/>
              </a:rPr>
              <a:t>C (p,</a:t>
            </a:r>
            <a:r>
              <a:rPr lang="en-US" sz="1800" dirty="0">
                <a:effectLst/>
                <a:latin typeface="Calibri" panose="020F0502020204030204" pitchFamily="34" charset="0"/>
                <a:ea typeface="Calibri" panose="020F0502020204030204" pitchFamily="34" charset="0"/>
                <a:cs typeface="Calibri" panose="020F0502020204030204" pitchFamily="34" charset="0"/>
              </a:rPr>
              <a:t> γ</a:t>
            </a:r>
            <a:r>
              <a:rPr lang="en-US" sz="1800" dirty="0">
                <a:effectLst/>
                <a:latin typeface="Calibri" panose="020F0502020204030204" pitchFamily="34" charset="0"/>
                <a:ea typeface="Calibri" panose="020F0502020204030204" pitchFamily="34" charset="0"/>
                <a:cs typeface="Arial" panose="020B0604020202020204" pitchFamily="34" charset="0"/>
              </a:rPr>
              <a:t>)</a:t>
            </a:r>
            <a:r>
              <a:rPr lang="en-US" sz="1800" baseline="30000" dirty="0">
                <a:effectLst/>
                <a:latin typeface="Calibri" panose="020F0502020204030204" pitchFamily="34" charset="0"/>
                <a:ea typeface="Calibri" panose="020F0502020204030204" pitchFamily="34" charset="0"/>
                <a:cs typeface="Arial" panose="020B0604020202020204" pitchFamily="34" charset="0"/>
              </a:rPr>
              <a:t> 13</a:t>
            </a:r>
            <a:r>
              <a:rPr lang="en-US" sz="1800" dirty="0">
                <a:effectLst/>
                <a:latin typeface="Calibri" panose="020F0502020204030204" pitchFamily="34" charset="0"/>
                <a:ea typeface="Calibri" panose="020F0502020204030204" pitchFamily="34" charset="0"/>
                <a:cs typeface="Arial" panose="020B0604020202020204" pitchFamily="34" charset="0"/>
              </a:rPr>
              <a:t>C ?. Clearly, sufficient </a:t>
            </a:r>
            <a:r>
              <a:rPr lang="en-US" dirty="0">
                <a:latin typeface="Calibri" panose="020F0502020204030204" pitchFamily="34" charset="0"/>
                <a:ea typeface="Calibri" panose="020F0502020204030204" pitchFamily="34" charset="0"/>
                <a:cs typeface="Arial" panose="020B0604020202020204" pitchFamily="34" charset="0"/>
              </a:rPr>
              <a:t>abundance</a:t>
            </a:r>
            <a:r>
              <a:rPr lang="en-US" sz="1800" dirty="0">
                <a:effectLst/>
                <a:latin typeface="Calibri" panose="020F0502020204030204" pitchFamily="34" charset="0"/>
                <a:ea typeface="Calibri" panose="020F0502020204030204" pitchFamily="34" charset="0"/>
                <a:cs typeface="Arial" panose="020B0604020202020204" pitchFamily="34" charset="0"/>
              </a:rPr>
              <a:t> of protons needed  originating from the hydrogen-rich envelope. </a:t>
            </a:r>
            <a:endParaRPr lang="en-US" dirty="0"/>
          </a:p>
        </p:txBody>
      </p:sp>
      <p:sp>
        <p:nvSpPr>
          <p:cNvPr id="10" name="TextBox 9">
            <a:extLst>
              <a:ext uri="{FF2B5EF4-FFF2-40B4-BE49-F238E27FC236}">
                <a16:creationId xmlns:a16="http://schemas.microsoft.com/office/drawing/2014/main" id="{69422328-03A6-CB80-D212-98108DCB2326}"/>
              </a:ext>
            </a:extLst>
          </p:cNvPr>
          <p:cNvSpPr txBox="1"/>
          <p:nvPr/>
        </p:nvSpPr>
        <p:spPr>
          <a:xfrm>
            <a:off x="502385" y="3945227"/>
            <a:ext cx="8737310" cy="772712"/>
          </a:xfrm>
          <a:prstGeom prst="rect">
            <a:avLst/>
          </a:prstGeom>
          <a:noFill/>
          <a:ln>
            <a:solidFill>
              <a:srgbClr val="FF0000"/>
            </a:solidFill>
          </a:ln>
        </p:spPr>
        <p:txBody>
          <a:bodyPr wrap="square">
            <a:spAutoFit/>
          </a:bodyPr>
          <a:lstStyle/>
          <a:p>
            <a:pPr marL="0" marR="0">
              <a:lnSpc>
                <a:spcPct val="107000"/>
              </a:lnSpc>
              <a:spcBef>
                <a:spcPts val="0"/>
              </a:spcBef>
              <a:spcAft>
                <a:spcPts val="800"/>
              </a:spcAft>
            </a:pPr>
            <a:r>
              <a:rPr lang="en-US" sz="1800" b="1" dirty="0">
                <a:effectLst/>
                <a:latin typeface="Cambria Math" panose="02040503050406030204" pitchFamily="18" charset="0"/>
                <a:ea typeface="Calibri" panose="020F0502020204030204" pitchFamily="34" charset="0"/>
                <a:cs typeface="Arial" panose="020B0604020202020204" pitchFamily="34" charset="0"/>
              </a:rPr>
              <a:t>Maurizio Busso and collaborators have made great </a:t>
            </a:r>
            <a:r>
              <a:rPr lang="en-US" sz="1800" b="1" dirty="0">
                <a:effectLst/>
                <a:latin typeface="Arial" panose="020B0604020202020204" pitchFamily="34" charset="0"/>
                <a:ea typeface="Calibri" panose="020F0502020204030204" pitchFamily="34" charset="0"/>
                <a:cs typeface="Arial" panose="020B0604020202020204" pitchFamily="34" charset="0"/>
              </a:rPr>
              <a:t>contribution</a:t>
            </a:r>
            <a:r>
              <a:rPr lang="en-US" sz="1800" b="1" dirty="0">
                <a:effectLst/>
                <a:latin typeface="Cambria Math" panose="02040503050406030204" pitchFamily="18" charset="0"/>
                <a:ea typeface="Calibri" panose="020F0502020204030204" pitchFamily="34" charset="0"/>
                <a:cs typeface="Arial" panose="020B0604020202020204" pitchFamily="34" charset="0"/>
              </a:rPr>
              <a:t> to explain this issue. </a:t>
            </a:r>
          </a:p>
          <a:p>
            <a:pPr marL="0" marR="0">
              <a:lnSpc>
                <a:spcPct val="107000"/>
              </a:lnSpc>
              <a:spcBef>
                <a:spcPts val="0"/>
              </a:spcBef>
              <a:spcAft>
                <a:spcPts val="800"/>
              </a:spcAft>
            </a:pPr>
            <a:r>
              <a:rPr lang="en-US" sz="1800" b="1" dirty="0">
                <a:effectLst/>
                <a:latin typeface="Cambria Math" panose="02040503050406030204" pitchFamily="18" charset="0"/>
                <a:ea typeface="Calibri" panose="020F0502020204030204" pitchFamily="34" charset="0"/>
                <a:cs typeface="Arial" panose="020B0604020202020204" pitchFamily="34" charset="0"/>
              </a:rPr>
              <a:t> A flavor of this effort will be described below.   </a:t>
            </a:r>
            <a:endParaRPr lang="en-US"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9588A4-905E-2FA8-CD98-9944E4B69A13}"/>
              </a:ext>
            </a:extLst>
          </p:cNvPr>
          <p:cNvSpPr txBox="1"/>
          <p:nvPr/>
        </p:nvSpPr>
        <p:spPr>
          <a:xfrm>
            <a:off x="459851" y="2765601"/>
            <a:ext cx="3314700" cy="923330"/>
          </a:xfrm>
          <a:prstGeom prst="rect">
            <a:avLst/>
          </a:prstGeom>
          <a:solidFill>
            <a:srgbClr val="00B0F0"/>
          </a:solidFill>
          <a:ln>
            <a:solidFill>
              <a:srgbClr val="FF0000"/>
            </a:solidFill>
          </a:ln>
        </p:spPr>
        <p:txBody>
          <a:bodyPr wrap="square">
            <a:spAutoFit/>
          </a:bodyPr>
          <a:lstStyle/>
          <a:p>
            <a:r>
              <a:rPr lang="en-US" sz="1800" dirty="0">
                <a:effectLst/>
                <a:latin typeface="Cambria Math" panose="02040503050406030204" pitchFamily="18" charset="0"/>
                <a:ea typeface="Calibri" panose="020F0502020204030204" pitchFamily="34" charset="0"/>
                <a:cs typeface="Arial" panose="020B0604020202020204" pitchFamily="34" charset="0"/>
              </a:rPr>
              <a:t>Too many diffused protons are not desirable, </a:t>
            </a:r>
            <a:r>
              <a:rPr lang="en-US" sz="1800" dirty="0">
                <a:effectLst/>
                <a:latin typeface="Arial" panose="020B0604020202020204" pitchFamily="34" charset="0"/>
                <a:ea typeface="Calibri" panose="020F0502020204030204" pitchFamily="34" charset="0"/>
                <a:cs typeface="Arial" panose="020B0604020202020204" pitchFamily="34" charset="0"/>
              </a:rPr>
              <a:t>since</a:t>
            </a:r>
            <a:r>
              <a:rPr lang="en-US" sz="1800" dirty="0">
                <a:effectLst/>
                <a:latin typeface="Cambria Math" panose="02040503050406030204" pitchFamily="18" charset="0"/>
                <a:ea typeface="Calibri" panose="020F0502020204030204" pitchFamily="34" charset="0"/>
                <a:cs typeface="Arial" panose="020B0604020202020204" pitchFamily="34" charset="0"/>
              </a:rPr>
              <a:t> the full CNO cycle will produce mostly </a:t>
            </a:r>
            <a:r>
              <a:rPr lang="en-US" sz="1800" baseline="30000" dirty="0">
                <a:effectLst/>
                <a:latin typeface="Cambria Math" panose="02040503050406030204" pitchFamily="18" charset="0"/>
                <a:ea typeface="Calibri" panose="020F0502020204030204" pitchFamily="34" charset="0"/>
                <a:cs typeface="Arial" panose="020B0604020202020204" pitchFamily="34" charset="0"/>
              </a:rPr>
              <a:t>14</a:t>
            </a:r>
            <a:r>
              <a:rPr lang="en-US" sz="1800" dirty="0">
                <a:effectLst/>
                <a:latin typeface="Cambria Math" panose="02040503050406030204" pitchFamily="18" charset="0"/>
                <a:ea typeface="Calibri" panose="020F0502020204030204" pitchFamily="34" charset="0"/>
                <a:cs typeface="Arial" panose="020B0604020202020204" pitchFamily="34" charset="0"/>
              </a:rPr>
              <a:t>N. </a:t>
            </a:r>
            <a:endParaRPr lang="en-US" dirty="0"/>
          </a:p>
        </p:txBody>
      </p:sp>
      <p:sp>
        <p:nvSpPr>
          <p:cNvPr id="13" name="TextBox 12">
            <a:extLst>
              <a:ext uri="{FF2B5EF4-FFF2-40B4-BE49-F238E27FC236}">
                <a16:creationId xmlns:a16="http://schemas.microsoft.com/office/drawing/2014/main" id="{DCE058D6-B1B4-D282-A80C-51440D46AF85}"/>
              </a:ext>
            </a:extLst>
          </p:cNvPr>
          <p:cNvSpPr txBox="1"/>
          <p:nvPr/>
        </p:nvSpPr>
        <p:spPr>
          <a:xfrm>
            <a:off x="4404542" y="2836078"/>
            <a:ext cx="3112682" cy="959878"/>
          </a:xfrm>
          <a:prstGeom prst="rect">
            <a:avLst/>
          </a:prstGeom>
          <a:solidFill>
            <a:srgbClr val="00B0F0"/>
          </a:solidFill>
          <a:ln>
            <a:solidFill>
              <a:srgbClr val="FF0000"/>
            </a:solidFill>
          </a:ln>
        </p:spPr>
        <p:txBody>
          <a:bodyPr wrap="square">
            <a:spAutoFit/>
          </a:bodyPr>
          <a:lstStyle/>
          <a:p>
            <a:pPr marL="0" marR="0">
              <a:lnSpc>
                <a:spcPct val="107000"/>
              </a:lnSpc>
              <a:spcBef>
                <a:spcPts val="0"/>
              </a:spcBef>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Insufficiently diffused protons will not generate the right amount of </a:t>
            </a:r>
            <a:r>
              <a:rPr lang="en-US" sz="1800" baseline="30000" dirty="0">
                <a:effectLst/>
                <a:latin typeface="Arial" panose="020B0604020202020204" pitchFamily="34" charset="0"/>
                <a:ea typeface="Calibri" panose="020F0502020204030204" pitchFamily="34" charset="0"/>
                <a:cs typeface="Arial" panose="020B0604020202020204" pitchFamily="34" charset="0"/>
              </a:rPr>
              <a:t>13</a:t>
            </a:r>
            <a:r>
              <a:rPr lang="en-US" sz="1800" dirty="0">
                <a:effectLst/>
                <a:latin typeface="Arial" panose="020B0604020202020204" pitchFamily="34" charset="0"/>
                <a:ea typeface="Calibri" panose="020F0502020204030204" pitchFamily="34" charset="0"/>
                <a:cs typeface="Arial" panose="020B0604020202020204" pitchFamily="34" charset="0"/>
              </a:rPr>
              <a:t>C. </a:t>
            </a:r>
          </a:p>
        </p:txBody>
      </p:sp>
      <p:cxnSp>
        <p:nvCxnSpPr>
          <p:cNvPr id="15" name="Straight Arrow Connector 14">
            <a:extLst>
              <a:ext uri="{FF2B5EF4-FFF2-40B4-BE49-F238E27FC236}">
                <a16:creationId xmlns:a16="http://schemas.microsoft.com/office/drawing/2014/main" id="{B0EE8890-19EA-C724-36DE-311E8594688E}"/>
              </a:ext>
            </a:extLst>
          </p:cNvPr>
          <p:cNvCxnSpPr>
            <a:cxnSpLocks/>
          </p:cNvCxnSpPr>
          <p:nvPr/>
        </p:nvCxnSpPr>
        <p:spPr>
          <a:xfrm flipH="1">
            <a:off x="2700670" y="2272083"/>
            <a:ext cx="1426422" cy="493518"/>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B61DDB29-B4FD-E790-1ACB-E4A978E0401F}"/>
              </a:ext>
            </a:extLst>
          </p:cNvPr>
          <p:cNvCxnSpPr>
            <a:cxnSpLocks/>
          </p:cNvCxnSpPr>
          <p:nvPr/>
        </p:nvCxnSpPr>
        <p:spPr>
          <a:xfrm>
            <a:off x="4321148" y="2316509"/>
            <a:ext cx="871870" cy="519569"/>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80709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7" grpId="0" animBg="1"/>
      <p:bldP spid="10" grpId="0" animBg="1"/>
      <p:bldP spid="8"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000"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8272</TotalTime>
  <Words>2815</Words>
  <Application>Microsoft Office PowerPoint</Application>
  <PresentationFormat>Custom</PresentationFormat>
  <Paragraphs>309</Paragraphs>
  <Slides>26</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Calibri Light</vt:lpstr>
      <vt:lpstr>Cambria Math</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Mounib Eid</dc:creator>
  <cp:lastModifiedBy>Mounib El Eid</cp:lastModifiedBy>
  <cp:revision>142</cp:revision>
  <dcterms:created xsi:type="dcterms:W3CDTF">2022-05-10T09:29:09Z</dcterms:created>
  <dcterms:modified xsi:type="dcterms:W3CDTF">2022-06-22T17:26:50Z</dcterms:modified>
</cp:coreProperties>
</file>