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7" r:id="rId4"/>
    <p:sldId id="260" r:id="rId5"/>
    <p:sldId id="282" r:id="rId6"/>
    <p:sldId id="285" r:id="rId7"/>
    <p:sldId id="286" r:id="rId8"/>
    <p:sldId id="291" r:id="rId9"/>
    <p:sldId id="293" r:id="rId10"/>
    <p:sldId id="284" r:id="rId11"/>
    <p:sldId id="287" r:id="rId12"/>
    <p:sldId id="288" r:id="rId13"/>
    <p:sldId id="289" r:id="rId14"/>
    <p:sldId id="290" r:id="rId15"/>
    <p:sldId id="292" r:id="rId16"/>
    <p:sldId id="275" r:id="rId17"/>
    <p:sldId id="262" r:id="rId18"/>
    <p:sldId id="265" r:id="rId19"/>
    <p:sldId id="279" r:id="rId20"/>
    <p:sldId id="278" r:id="rId21"/>
    <p:sldId id="267" r:id="rId22"/>
    <p:sldId id="272" r:id="rId23"/>
    <p:sldId id="271" r:id="rId24"/>
    <p:sldId id="280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7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078730" y="6400415"/>
            <a:ext cx="275071" cy="276995"/>
          </a:xfrm>
        </p:spPr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64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" y="0"/>
            <a:ext cx="829817" cy="83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8"/>
          <p:cNvSpPr txBox="1"/>
          <p:nvPr/>
        </p:nvSpPr>
        <p:spPr>
          <a:xfrm>
            <a:off x="10855235" y="0"/>
            <a:ext cx="1322483" cy="624839"/>
          </a:xfrm>
          <a:prstGeom prst="rect">
            <a:avLst/>
          </a:prstGeom>
          <a:gradFill>
            <a:gsLst>
              <a:gs pos="0">
                <a:srgbClr val="F6F8FC"/>
              </a:gs>
              <a:gs pos="74000">
                <a:srgbClr val="ABC0E4"/>
              </a:gs>
              <a:gs pos="83000">
                <a:srgbClr val="ABC0E4"/>
              </a:gs>
              <a:gs pos="100000">
                <a:srgbClr val="C7D5ED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solidFill>
                  <a:srgbClr val="F4B183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COMPASS++</a:t>
            </a:r>
          </a:p>
          <a:p>
            <a:pPr algn="ctr">
              <a:defRPr>
                <a:solidFill>
                  <a:srgbClr val="F4B183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AMBER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indico.cern.ch/event/502879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genda.infn.it/event/20439/contributions/102698/attachments/68903/85373/COMPASS_AMBER_CSN1_2019_11_26_Oleg.pd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ctrTitle"/>
          </p:nvPr>
        </p:nvSpPr>
        <p:spPr>
          <a:xfrm>
            <a:off x="1393370" y="2722"/>
            <a:ext cx="9144001" cy="97352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r>
              <a:t>COMPASS++/AMBER</a:t>
            </a:r>
            <a:br/>
            <a:r>
              <a:t>A New QCD Facility at CERN SPS</a:t>
            </a:r>
          </a:p>
        </p:txBody>
      </p:sp>
      <p:sp>
        <p:nvSpPr>
          <p:cNvPr id="12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393370" y="5948324"/>
            <a:ext cx="9144001" cy="624842"/>
          </a:xfrm>
          <a:prstGeom prst="rect">
            <a:avLst/>
          </a:prstGeom>
        </p:spPr>
        <p:txBody>
          <a:bodyPr/>
          <a:lstStyle/>
          <a:p>
            <a:pPr defTabSz="411479">
              <a:spcBef>
                <a:spcPts val="400"/>
              </a:spcBef>
              <a:defRPr sz="1600">
                <a:solidFill>
                  <a:srgbClr val="002060"/>
                </a:solidFill>
              </a:defRPr>
            </a:pPr>
            <a:r>
              <a:rPr lang="en-US" dirty="0" err="1" smtClean="0"/>
              <a:t>Riunione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1 TS/UD</a:t>
            </a:r>
            <a:endParaRPr dirty="0"/>
          </a:p>
          <a:p>
            <a:pPr defTabSz="411479">
              <a:spcBef>
                <a:spcPts val="400"/>
              </a:spcBef>
              <a:defRPr sz="1600">
                <a:solidFill>
                  <a:srgbClr val="002060"/>
                </a:solidFill>
              </a:defRPr>
            </a:pPr>
            <a:r>
              <a:rPr lang="en-US" dirty="0" smtClean="0"/>
              <a:t>….</a:t>
            </a:r>
            <a:endParaRPr dirty="0"/>
          </a:p>
        </p:txBody>
      </p:sp>
      <p:sp>
        <p:nvSpPr>
          <p:cNvPr id="12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26" name="Immagine 3" descr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063" y="976250"/>
            <a:ext cx="7303625" cy="48082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788124" y="2674760"/>
            <a:ext cx="1056567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su invito di Fabio, a seguito dell’approvazione dal CERN: NA66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anche se, come anticipato, ancora presto per parlare di impegni finanziari </a:t>
            </a:r>
          </a:p>
          <a:p>
            <a:pPr lvl="0"/>
            <a:r>
              <a:rPr lang="it-IT" dirty="0" smtClean="0"/>
              <a:t>e costruttivi dettagliati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interazioni con </a:t>
            </a:r>
            <a:r>
              <a:rPr lang="it-IT" dirty="0" err="1" smtClean="0"/>
              <a:t>Tenchini</a:t>
            </a:r>
            <a:r>
              <a:rPr lang="it-IT" dirty="0" smtClean="0"/>
              <a:t> in corso, per definire i passi necessari nell’ambito INFN</a:t>
            </a:r>
          </a:p>
          <a:p>
            <a:pPr lvl="0"/>
            <a:r>
              <a:rPr lang="it-IT" dirty="0" smtClean="0"/>
              <a:t>presto presentazione in CSN1</a:t>
            </a:r>
            <a:endParaRPr lang="it-IT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3200" y="0"/>
            <a:ext cx="6324600" cy="6858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90"/>
                </a:solidFill>
              </a:rPr>
              <a:t>COMPASS++/AMBER</a:t>
            </a:r>
            <a:br>
              <a:rPr lang="en-GB" sz="2400" dirty="0">
                <a:solidFill>
                  <a:srgbClr val="000090"/>
                </a:solidFill>
              </a:rPr>
            </a:br>
            <a:r>
              <a:rPr lang="en-GB" sz="2400" dirty="0">
                <a:solidFill>
                  <a:srgbClr val="000090"/>
                </a:solidFill>
              </a:rPr>
              <a:t>the full “</a:t>
            </a:r>
            <a:r>
              <a:rPr lang="en-GB" sz="2400" dirty="0" err="1">
                <a:solidFill>
                  <a:srgbClr val="000090"/>
                </a:solidFill>
              </a:rPr>
              <a:t>LoI</a:t>
            </a:r>
            <a:r>
              <a:rPr lang="en-GB" sz="2400" dirty="0">
                <a:solidFill>
                  <a:srgbClr val="000090"/>
                </a:solidFill>
              </a:rPr>
              <a:t>” programme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20" y="685801"/>
            <a:ext cx="6840760" cy="566083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20" y="2060848"/>
            <a:ext cx="2405584" cy="107573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592" y="1242082"/>
            <a:ext cx="3672408" cy="22794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176121" y="28134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p, </a:t>
            </a:r>
            <a:r>
              <a:rPr lang="en-GB" dirty="0">
                <a:solidFill>
                  <a:srgbClr val="0070C0"/>
                </a:solidFill>
              </a:rPr>
              <a:t>He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76120" y="1704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330428" y="2813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rgbClr val="0070C0"/>
                </a:solidFill>
              </a:rPr>
              <a:t>p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367565" y="2428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rgbClr val="0070C0"/>
                </a:solidFill>
              </a:rPr>
              <a:t>_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2743200" y="0"/>
                <a:ext cx="6934200" cy="990600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 smtClean="0">
                    <a:solidFill>
                      <a:srgbClr val="000090"/>
                    </a:solidFill>
                  </a:rPr>
                  <a:t>Proton beam: Search for Dark Matter</a:t>
                </a:r>
                <a:br>
                  <a:rPr lang="en-GB" sz="2400" dirty="0" smtClean="0">
                    <a:solidFill>
                      <a:srgbClr val="000090"/>
                    </a:solidFill>
                  </a:rPr>
                </a:br>
                <a:r>
                  <a:rPr lang="en-GB" sz="1800" dirty="0">
                    <a:solidFill>
                      <a:srgbClr val="000090"/>
                    </a:solidFill>
                  </a:rPr>
                  <a:t>Absolute cross section measurement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18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1800" dirty="0">
                  <a:solidFill>
                    <a:srgbClr val="000090"/>
                  </a:solidFill>
                </a:endParaRPr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200" y="0"/>
                <a:ext cx="6934200" cy="990600"/>
              </a:xfrm>
              <a:blipFill>
                <a:blip r:embed="rId2"/>
                <a:stretch>
                  <a:fillRect l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7" name="Picture 2" descr="BE_CosmosPi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624" y="1045450"/>
            <a:ext cx="4058160" cy="3234266"/>
          </a:xfrm>
          <a:prstGeom prst="rect">
            <a:avLst/>
          </a:prstGeom>
          <a:noFill/>
          <a:effectLst/>
        </p:spPr>
      </p:pic>
      <p:sp>
        <p:nvSpPr>
          <p:cNvPr id="8" name="CasellaDiTesto 7"/>
          <p:cNvSpPr txBox="1"/>
          <p:nvPr/>
        </p:nvSpPr>
        <p:spPr>
          <a:xfrm>
            <a:off x="5334119" y="12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379" y="3274545"/>
            <a:ext cx="4821264" cy="310923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851" y="4468569"/>
            <a:ext cx="2833994" cy="220352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151910" y="861564"/>
            <a:ext cx="5588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90"/>
                </a:solidFill>
                <a:cs typeface="Comic Sans MS"/>
              </a:rPr>
              <a:t>Physics case: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  <a:cs typeface="Comic Sans MS"/>
              </a:rPr>
              <a:t>precise data on cosmic antiparticle flux from AMS2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  <a:cs typeface="Comic Sans MS"/>
              </a:rPr>
              <a:t>possible sources: standard model and dark matter processes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  <a:cs typeface="Comic Sans MS"/>
              </a:rPr>
              <a:t>limiting factor for MC simulations: production cross sections, currently only known to 30-50%</a:t>
            </a:r>
          </a:p>
          <a:p>
            <a:r>
              <a:rPr lang="en-US" sz="1600" i="1" dirty="0">
                <a:solidFill>
                  <a:srgbClr val="000090"/>
                </a:solidFill>
                <a:cs typeface="Comic Sans MS"/>
              </a:rPr>
              <a:t>COMPASS++/AMBER proposal: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  <a:cs typeface="Comic Sans MS"/>
              </a:rPr>
              <a:t>measure inclusive antiproton production cross sections in </a:t>
            </a:r>
            <a:r>
              <a:rPr lang="en-US" sz="1600" i="1" dirty="0">
                <a:solidFill>
                  <a:srgbClr val="000090"/>
                </a:solidFill>
                <a:cs typeface="Comic Sans MS"/>
              </a:rPr>
              <a:t>pp</a:t>
            </a:r>
            <a:r>
              <a:rPr lang="en-US" sz="1600" dirty="0">
                <a:solidFill>
                  <a:srgbClr val="000090"/>
                </a:solidFill>
                <a:cs typeface="Comic Sans MS"/>
              </a:rPr>
              <a:t> and </a:t>
            </a:r>
            <a:r>
              <a:rPr lang="en-US" sz="1600" i="1" dirty="0" err="1">
                <a:solidFill>
                  <a:srgbClr val="000090"/>
                </a:solidFill>
                <a:cs typeface="Comic Sans MS"/>
              </a:rPr>
              <a:t>p</a:t>
            </a:r>
            <a:r>
              <a:rPr lang="en-US" sz="1600" dirty="0" err="1">
                <a:solidFill>
                  <a:srgbClr val="000090"/>
                </a:solidFill>
                <a:cs typeface="Comic Sans MS"/>
              </a:rPr>
              <a:t>He</a:t>
            </a:r>
            <a:r>
              <a:rPr lang="en-US" sz="1600" dirty="0">
                <a:solidFill>
                  <a:srgbClr val="000090"/>
                </a:solidFill>
                <a:cs typeface="Comic Sans MS"/>
              </a:rPr>
              <a:t> collisions over a wide beam range of 50…250 GeV</a:t>
            </a:r>
          </a:p>
        </p:txBody>
      </p:sp>
      <p:sp>
        <p:nvSpPr>
          <p:cNvPr id="15" name="CasellaDiTesto 13"/>
          <p:cNvSpPr txBox="1"/>
          <p:nvPr/>
        </p:nvSpPr>
        <p:spPr>
          <a:xfrm>
            <a:off x="1682547" y="4256344"/>
            <a:ext cx="399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  <a:cs typeface="Comic Sans MS"/>
              </a:rPr>
              <a:t>parameter space for </a:t>
            </a:r>
            <a:r>
              <a:rPr lang="en-US" sz="1600">
                <a:solidFill>
                  <a:srgbClr val="000090"/>
                </a:solidFill>
                <a:cs typeface="Comic Sans MS"/>
              </a:rPr>
              <a:t>fixed-target kinematics</a:t>
            </a:r>
            <a:endParaRPr lang="en-US" sz="1600" dirty="0">
              <a:solidFill>
                <a:srgbClr val="00009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25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220613"/>
            <a:ext cx="7499176" cy="562074"/>
          </a:xfrm>
        </p:spPr>
        <p:txBody>
          <a:bodyPr>
            <a:normAutofit/>
          </a:bodyPr>
          <a:lstStyle/>
          <a:p>
            <a:r>
              <a:rPr lang="en-GB" sz="2400" dirty="0"/>
              <a:t>Learning about the </a:t>
            </a:r>
            <a:r>
              <a:rPr lang="en-GB" sz="2400" dirty="0" err="1"/>
              <a:t>partonic</a:t>
            </a:r>
            <a:r>
              <a:rPr lang="en-GB" sz="2400" dirty="0"/>
              <a:t> structure of </a:t>
            </a:r>
            <a:r>
              <a:rPr lang="en-GB" sz="2400" dirty="0" err="1"/>
              <a:t>pions</a:t>
            </a:r>
            <a:endParaRPr lang="en-GB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628800"/>
            <a:ext cx="8724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0"/>
            <a:ext cx="6934200" cy="7620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90"/>
                </a:solidFill>
              </a:rPr>
              <a:t>Existing hadron beam</a:t>
            </a:r>
            <a:br>
              <a:rPr lang="en-GB" sz="2400" dirty="0">
                <a:solidFill>
                  <a:srgbClr val="000090"/>
                </a:solidFill>
              </a:rPr>
            </a:br>
            <a:r>
              <a:rPr lang="en-GB" sz="2400" dirty="0">
                <a:solidFill>
                  <a:srgbClr val="000090"/>
                </a:solidFill>
              </a:rPr>
              <a:t>Drell-Yan (I): pion structure</a:t>
            </a:r>
            <a:endParaRPr lang="en-GB" sz="2000" dirty="0">
              <a:solidFill>
                <a:srgbClr val="00009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7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693" y="1502535"/>
            <a:ext cx="3704822" cy="4109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asellaDiTesto 13"/>
          <p:cNvSpPr txBox="1"/>
          <p:nvPr/>
        </p:nvSpPr>
        <p:spPr>
          <a:xfrm>
            <a:off x="6672065" y="2823835"/>
            <a:ext cx="3396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90"/>
                </a:solidFill>
                <a:cs typeface="Comic Sans MS"/>
              </a:rPr>
              <a:t>valence, sea and gluon distributions in the pion in different models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90"/>
                </a:solidFill>
                <a:cs typeface="Comic Sans MS"/>
              </a:rPr>
              <a:t> experimental result (NA3) with large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6474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0"/>
            <a:ext cx="6934200" cy="7620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90"/>
                </a:solidFill>
              </a:rPr>
              <a:t>Existing hadron beam</a:t>
            </a:r>
            <a:br>
              <a:rPr lang="en-GB" sz="2400" dirty="0">
                <a:solidFill>
                  <a:srgbClr val="000090"/>
                </a:solidFill>
              </a:rPr>
            </a:br>
            <a:r>
              <a:rPr lang="en-GB" sz="2400" dirty="0">
                <a:solidFill>
                  <a:srgbClr val="000090"/>
                </a:solidFill>
              </a:rPr>
              <a:t>Drell-Yan (II): competitiveness </a:t>
            </a:r>
            <a:endParaRPr lang="en-GB" sz="2000" dirty="0">
              <a:solidFill>
                <a:srgbClr val="00009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96000" y="1524000"/>
            <a:ext cx="430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Expected accuracy as compared to NA3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2133600"/>
            <a:ext cx="4314399" cy="3568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4209134" cy="21526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429000"/>
            <a:ext cx="4019880" cy="28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499176" cy="994122"/>
          </a:xfrm>
        </p:spPr>
        <p:txBody>
          <a:bodyPr>
            <a:normAutofit/>
          </a:bodyPr>
          <a:lstStyle/>
          <a:p>
            <a:r>
              <a:rPr lang="en-GB" sz="2800" dirty="0"/>
              <a:t>New hardware: Vertex detector for the </a:t>
            </a:r>
            <a:r>
              <a:rPr lang="en-GB" sz="2800" dirty="0" err="1"/>
              <a:t>Drell</a:t>
            </a:r>
            <a:r>
              <a:rPr lang="en-GB" sz="2800" dirty="0"/>
              <a:t>-Yan experiment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2132" y="-235803"/>
            <a:ext cx="4673517" cy="76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/>
        </p:nvSpPr>
        <p:spPr>
          <a:xfrm>
            <a:off x="1638875" y="208714"/>
            <a:ext cx="8914249" cy="65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AMBER recommendation by the SPSC on Oct. 12</a:t>
            </a:r>
            <a:r>
              <a:rPr baseline="30000"/>
              <a:t>th</a:t>
            </a:r>
            <a:r>
              <a:t> 2020</a:t>
            </a:r>
          </a:p>
        </p:txBody>
      </p:sp>
      <p:sp>
        <p:nvSpPr>
          <p:cNvPr id="166" name="TextBox 3"/>
          <p:cNvSpPr txBox="1"/>
          <p:nvPr/>
        </p:nvSpPr>
        <p:spPr>
          <a:xfrm>
            <a:off x="811665" y="1413062"/>
            <a:ext cx="10568670" cy="283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/>
            </a:r>
            <a:br>
              <a:rPr dirty="0"/>
            </a:br>
            <a:r>
              <a:rPr sz="1800" dirty="0" smtClean="0"/>
              <a:t>preliminary </a:t>
            </a:r>
            <a:r>
              <a:rPr sz="1800" dirty="0"/>
              <a:t>minutes of the 139th SPSC meeting concerning </a:t>
            </a:r>
            <a:r>
              <a:rPr sz="1800" dirty="0" smtClean="0"/>
              <a:t>AMBER</a:t>
            </a:r>
            <a:r>
              <a:rPr lang="en-US" sz="1800" dirty="0" smtClean="0"/>
              <a:t>: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sz="1800" dirty="0"/>
              <a:t>"The Committee </a:t>
            </a:r>
            <a:r>
              <a:rPr sz="1800" dirty="0">
                <a:solidFill>
                  <a:srgbClr val="C00000"/>
                </a:solidFill>
              </a:rPr>
              <a:t>recommends approval of the proposal SPSC-P-360 </a:t>
            </a:r>
            <a:r>
              <a:rPr sz="1800" dirty="0"/>
              <a:t>by the AMBER Proto Collaboration to use the M2 beam-line before LS3 to perform measurements related to:</a:t>
            </a:r>
          </a:p>
          <a:p>
            <a:pPr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(</a:t>
            </a:r>
            <a:r>
              <a:rPr dirty="0" err="1"/>
              <a:t>i</a:t>
            </a:r>
            <a:r>
              <a:rPr dirty="0"/>
              <a:t>) Drell-Yan and J/Psi production using the conventional M2 hadron beam;</a:t>
            </a:r>
            <a:br>
              <a:rPr dirty="0"/>
            </a:br>
            <a:r>
              <a:rPr dirty="0"/>
              <a:t>(ii) proton-induced antiproton production cross sections for dark matter searches;</a:t>
            </a:r>
            <a:br>
              <a:rPr dirty="0"/>
            </a:br>
            <a:r>
              <a:rPr dirty="0"/>
              <a:t>(iii) the proton charge radius using muon-proton elastic scattering.</a:t>
            </a:r>
            <a:br>
              <a:rPr dirty="0"/>
            </a:br>
            <a:r>
              <a:rPr lang="en-US" dirty="0" smtClean="0"/>
              <a:t>…</a:t>
            </a:r>
            <a:endParaRPr strike="sngStrike" dirty="0"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06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1562792" y="136525"/>
            <a:ext cx="8914250" cy="656689"/>
          </a:xfrm>
          <a:prstGeom prst="rect">
            <a:avLst/>
          </a:prstGeom>
        </p:spPr>
        <p:txBody>
          <a:bodyPr/>
          <a:lstStyle/>
          <a:p>
            <a:pPr algn="ctr">
              <a:defRPr sz="2400">
                <a:solidFill>
                  <a:srgbClr val="002060"/>
                </a:solidFill>
              </a:defRPr>
            </a:pPr>
            <a:r>
              <a:rPr dirty="0" smtClean="0"/>
              <a:t>AMBER </a:t>
            </a:r>
            <a:r>
              <a:rPr dirty="0"/>
              <a:t>approval by RB on Dec. 2</a:t>
            </a:r>
            <a:r>
              <a:rPr baseline="30000" dirty="0"/>
              <a:t>nd</a:t>
            </a:r>
            <a:r>
              <a:rPr dirty="0"/>
              <a:t> 2020</a:t>
            </a:r>
          </a:p>
        </p:txBody>
      </p:sp>
      <p:sp>
        <p:nvSpPr>
          <p:cNvPr id="170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71" name="Rectangle 5"/>
          <p:cNvSpPr txBox="1"/>
          <p:nvPr/>
        </p:nvSpPr>
        <p:spPr>
          <a:xfrm>
            <a:off x="896111" y="1507593"/>
            <a:ext cx="9460539" cy="53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02060"/>
                </a:solidFill>
              </a:defRPr>
            </a:pPr>
            <a:r>
              <a:rPr dirty="0" smtClean="0"/>
              <a:t>[…]</a:t>
            </a:r>
            <a:r>
              <a:rPr lang="en-US" dirty="0"/>
              <a:t> </a:t>
            </a:r>
            <a:endParaRPr lang="en-US" dirty="0" smtClean="0"/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 smtClean="0"/>
              <a:t>The </a:t>
            </a:r>
            <a:r>
              <a:rPr lang="en-US" dirty="0"/>
              <a:t>AMBER collaboration has proposed a series of measurements to be made at the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experimental area currently occupied by NA58/COMPASS on the M2 beam line [3].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Despite some overlap of the collaboration membership and detectors, this is considered as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a new experimental proposal. Phase 1 of the </a:t>
            </a:r>
            <a:r>
              <a:rPr lang="en-US" dirty="0" err="1"/>
              <a:t>programme</a:t>
            </a:r>
            <a:r>
              <a:rPr lang="en-US" dirty="0"/>
              <a:t> includes measurements of </a:t>
            </a:r>
            <a:r>
              <a:rPr lang="en-US" dirty="0" err="1"/>
              <a:t>Drell</a:t>
            </a:r>
            <a:r>
              <a:rPr lang="en-US" dirty="0"/>
              <a:t>-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Yan and J/ψ production using the conventional M2 hadron beam, proton-induced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antiproton production cross-sections for dark matter searches, and the proton </a:t>
            </a:r>
            <a:r>
              <a:rPr lang="en-US" dirty="0" err="1"/>
              <a:t>chargeradius</a:t>
            </a:r>
            <a:endParaRPr lang="en-US" dirty="0"/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using muon-proton elastic scattering. The proton-radius measurement is </a:t>
            </a:r>
            <a:r>
              <a:rPr lang="en-US" dirty="0" smtClean="0"/>
              <a:t>contingent on </a:t>
            </a:r>
            <a:r>
              <a:rPr lang="en-US" dirty="0"/>
              <a:t>a successful pilot run previously approved for the first year of SPS operation after LS2.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The SPSC </a:t>
            </a:r>
            <a:r>
              <a:rPr lang="en-US" dirty="0" err="1"/>
              <a:t>emphasises</a:t>
            </a:r>
            <a:r>
              <a:rPr lang="en-US" dirty="0"/>
              <a:t> that the beam time allocated to AMBER for any of the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measurements will be subject to the overall availability of the M2 beam line and annual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discussions in the committee on its use and sharing, in particular concerning the other two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/>
              <a:t>proposals that are requesting beam there, NA64-mu and </a:t>
            </a:r>
            <a:r>
              <a:rPr lang="en-US" dirty="0" err="1"/>
              <a:t>MUonE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The Research Board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b="1" dirty="0">
                <a:solidFill>
                  <a:srgbClr val="FF0000"/>
                </a:solidFill>
              </a:rPr>
              <a:t>approved AMBER for its Phase-1 measurements until LS3, with the beam allocation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b="1" dirty="0">
                <a:solidFill>
                  <a:srgbClr val="FF0000"/>
                </a:solidFill>
              </a:rPr>
              <a:t>being subject to the </a:t>
            </a:r>
            <a:r>
              <a:rPr lang="en-US" b="1" dirty="0" err="1">
                <a:solidFill>
                  <a:srgbClr val="FF0000"/>
                </a:solidFill>
              </a:rPr>
              <a:t>optimisation</a:t>
            </a:r>
            <a:r>
              <a:rPr lang="en-US" b="1" dirty="0">
                <a:solidFill>
                  <a:srgbClr val="FF0000"/>
                </a:solidFill>
              </a:rPr>
              <a:t> of the overall schedule at the SPSC. The experiment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b="1" dirty="0">
                <a:solidFill>
                  <a:srgbClr val="FF0000"/>
                </a:solidFill>
              </a:rPr>
              <a:t>will have reference number NA66.</a:t>
            </a:r>
            <a:r>
              <a:rPr b="1" dirty="0">
                <a:solidFill>
                  <a:srgbClr val="FF0000"/>
                </a:solidFill>
              </a:rPr>
              <a:t/>
            </a:r>
            <a:br>
              <a:rPr b="1" dirty="0">
                <a:solidFill>
                  <a:srgbClr val="FF0000"/>
                </a:solidFill>
              </a:rPr>
            </a:br>
            <a:r>
              <a:rPr lang="en-US" dirty="0"/>
              <a:t>[…]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dirty="0"/>
              <a:t/>
            </a:r>
            <a:br>
              <a:rPr dirty="0"/>
            </a:b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2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88" name="Bild 3" descr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34" y="2177739"/>
            <a:ext cx="9024885" cy="46802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782871" y="547309"/>
            <a:ext cx="8601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SPS SCHEDULE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ancora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incerta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soprattutto</a:t>
            </a:r>
            <a:r>
              <a:rPr lang="en-US" dirty="0" smtClean="0">
                <a:solidFill>
                  <a:srgbClr val="FF0000"/>
                </a:solidFill>
              </a:rPr>
              <a:t> a causa </a:t>
            </a:r>
            <a:r>
              <a:rPr lang="en-US" dirty="0" err="1" smtClean="0">
                <a:solidFill>
                  <a:srgbClr val="FF0000"/>
                </a:solidFill>
              </a:rPr>
              <a:t>della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pandemia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   run COMPASS da </a:t>
            </a:r>
            <a:r>
              <a:rPr lang="en-US" dirty="0" err="1" smtClean="0">
                <a:solidFill>
                  <a:srgbClr val="FF0000"/>
                </a:solidFill>
              </a:rPr>
              <a:t>luglio</a:t>
            </a:r>
            <a:r>
              <a:rPr lang="en-US" dirty="0" smtClean="0">
                <a:solidFill>
                  <a:srgbClr val="FF0000"/>
                </a:solidFill>
              </a:rPr>
              <a:t> 2021</a:t>
            </a:r>
          </a:p>
          <a:p>
            <a:r>
              <a:rPr lang="en-US" dirty="0">
                <a:solidFill>
                  <a:srgbClr val="FF0000"/>
                </a:solidFill>
              </a:rPr>
              <a:t>	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approvato</a:t>
            </a:r>
            <a:r>
              <a:rPr lang="en-US" dirty="0" smtClean="0">
                <a:solidFill>
                  <a:srgbClr val="FF0000"/>
                </a:solidFill>
              </a:rPr>
              <a:t> pilot run proton radius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richiesta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20 gg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2021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richieste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fascio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da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altri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esperimenti</a:t>
            </a:r>
            <a:r>
              <a:rPr lang="en-US" dirty="0" smtClean="0">
                <a:solidFill>
                  <a:srgbClr val="FF0000"/>
                </a:solidFill>
              </a:rPr>
              <a:t>               </a:t>
            </a:r>
            <a:r>
              <a:rPr lang="en-US" dirty="0" err="1" smtClean="0">
                <a:solidFill>
                  <a:srgbClr val="FF0000"/>
                </a:solidFill>
              </a:rPr>
              <a:t>gruppo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lavoro</a:t>
            </a:r>
            <a:r>
              <a:rPr lang="en-US" dirty="0" smtClean="0">
                <a:solidFill>
                  <a:srgbClr val="FF0000"/>
                </a:solidFill>
              </a:rPr>
              <a:t> al CERN</a:t>
            </a:r>
            <a:endParaRPr lang="en-US" dirty="0"/>
          </a:p>
        </p:txBody>
      </p:sp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483026" y="3407785"/>
            <a:ext cx="1663194" cy="1414735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2300">
                <a:solidFill>
                  <a:srgbClr val="002060"/>
                </a:solidFill>
              </a:defRPr>
            </a:pPr>
            <a:r>
              <a:rPr lang="en-US" dirty="0" smtClean="0"/>
              <a:t>tentative schedule - </a:t>
            </a:r>
            <a:r>
              <a:rPr dirty="0" smtClean="0"/>
              <a:t>June 2020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562792" y="136525"/>
            <a:ext cx="8914250" cy="65668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la </a:t>
            </a:r>
            <a:r>
              <a:rPr lang="en-US" dirty="0" err="1" smtClean="0"/>
              <a:t>collaborazione</a:t>
            </a:r>
            <a:endParaRPr dirty="0"/>
          </a:p>
        </p:txBody>
      </p:sp>
      <p:sp>
        <p:nvSpPr>
          <p:cNvPr id="175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76" name="TextBox 3"/>
          <p:cNvSpPr txBox="1"/>
          <p:nvPr/>
        </p:nvSpPr>
        <p:spPr>
          <a:xfrm>
            <a:off x="811665" y="1413062"/>
            <a:ext cx="10568670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5100" indent="-165100">
              <a:buSzPct val="66000"/>
              <a:buBlip>
                <a:blip r:embed="rId2"/>
              </a:buBlip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/>
              <a:t> </a:t>
            </a:r>
            <a:r>
              <a:rPr lang="en-US" sz="2400" dirty="0" err="1" smtClean="0"/>
              <a:t>elenco</a:t>
            </a:r>
            <a:r>
              <a:rPr lang="en-US" sz="2400" dirty="0" smtClean="0"/>
              <a:t> </a:t>
            </a:r>
            <a:r>
              <a:rPr lang="en-US" sz="2400" dirty="0" err="1" smtClean="0"/>
              <a:t>istituti</a:t>
            </a:r>
            <a:r>
              <a:rPr lang="en-US" sz="2400" dirty="0" smtClean="0"/>
              <a:t> </a:t>
            </a:r>
            <a:r>
              <a:rPr lang="en-US" sz="2400" dirty="0" err="1" smtClean="0"/>
              <a:t>attuali</a:t>
            </a:r>
            <a:endParaRPr lang="en-US" sz="2400" baseline="31999" dirty="0" smtClean="0"/>
          </a:p>
          <a:p>
            <a:pPr marL="165100" indent="-165100">
              <a:buSzPct val="66000"/>
              <a:buBlip>
                <a:blip r:embed="rId2"/>
              </a:buBlip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400" baseline="31999" dirty="0"/>
          </a:p>
          <a:p>
            <a:pPr marL="165100" indent="-165100">
              <a:buSzPct val="66000"/>
              <a:buBlip>
                <a:blip r:embed="rId2"/>
              </a:buBlip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400" dirty="0" smtClean="0"/>
              <a:t>TS TO TN BO</a:t>
            </a:r>
          </a:p>
        </p:txBody>
      </p:sp>
      <p:sp>
        <p:nvSpPr>
          <p:cNvPr id="5" name="TextBox 86"/>
          <p:cNvSpPr txBox="1"/>
          <p:nvPr/>
        </p:nvSpPr>
        <p:spPr>
          <a:xfrm>
            <a:off x="3944815" y="2702454"/>
            <a:ext cx="8069801" cy="329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/>
              <a:t>Trieste: </a:t>
            </a:r>
            <a:r>
              <a:rPr lang="en-US" dirty="0" smtClean="0"/>
              <a:t>BRADAMANTE (INFN) BRESSAN (</a:t>
            </a:r>
            <a:r>
              <a:rPr lang="en-US" dirty="0" err="1" smtClean="0"/>
              <a:t>UniTS</a:t>
            </a:r>
            <a:r>
              <a:rPr lang="en-US" dirty="0" smtClean="0"/>
              <a:t>) CHATTERJEE (INFN) CICUTTIN</a:t>
            </a:r>
            <a:r>
              <a:rPr lang="en-US" dirty="0"/>
              <a:t>	</a:t>
            </a:r>
            <a:r>
              <a:rPr lang="en-US" dirty="0" smtClean="0"/>
              <a:t>(ICTP) CRESPO (ICTP) D'AGO (</a:t>
            </a:r>
            <a:r>
              <a:rPr lang="en-US" dirty="0" err="1" smtClean="0"/>
              <a:t>UniTS</a:t>
            </a:r>
            <a:r>
              <a:rPr lang="en-US" dirty="0" smtClean="0"/>
              <a:t>) DALLA TORRE (INFN) DASGUPTA (</a:t>
            </a:r>
            <a:r>
              <a:rPr lang="en-US" dirty="0"/>
              <a:t>INFN</a:t>
            </a:r>
            <a:r>
              <a:rPr lang="en-US" dirty="0" smtClean="0"/>
              <a:t>) FLORIAN (ICTP)</a:t>
            </a:r>
            <a:endParaRPr lang="en-US" dirty="0"/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/>
              <a:t>GARCIA </a:t>
            </a:r>
            <a:r>
              <a:rPr lang="en-US" dirty="0" smtClean="0"/>
              <a:t>ORDÒÑEZ (ICTP) KERBIZI (INFN) LEVORATO (INFN) MAKKE (INFN) MARTIN </a:t>
            </a:r>
            <a:r>
              <a:rPr lang="en-US" dirty="0" err="1" smtClean="0"/>
              <a:t>UniTS</a:t>
            </a:r>
            <a:r>
              <a:rPr lang="en-US" dirty="0" smtClean="0"/>
              <a:t>)</a:t>
            </a:r>
            <a:endParaRPr lang="en-US" dirty="0"/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MOLINA (ICTP) MORETTI (</a:t>
            </a:r>
            <a:r>
              <a:rPr lang="en-US" dirty="0" err="1" smtClean="0"/>
              <a:t>UniTS</a:t>
            </a:r>
            <a:r>
              <a:rPr lang="en-US" dirty="0" smtClean="0"/>
              <a:t>) SBRIZZAI (INFN) TESSARO (INFN) TESSAROTTO (INFN</a:t>
            </a:r>
            <a:r>
              <a:rPr lang="en-US" dirty="0"/>
              <a:t>)</a:t>
            </a:r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TRILOKI (INFN) VALINOTI  (ICTP)</a:t>
            </a:r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dirty="0"/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/>
              <a:t>Torino</a:t>
            </a:r>
            <a:r>
              <a:rPr lang="en-US" dirty="0" smtClean="0"/>
              <a:t>: ALEKSEEV (</a:t>
            </a:r>
            <a:r>
              <a:rPr lang="en-US" dirty="0" err="1" smtClean="0"/>
              <a:t>UniTO</a:t>
            </a:r>
            <a:r>
              <a:rPr lang="en-US" dirty="0" smtClean="0"/>
              <a:t>) ALICE (</a:t>
            </a:r>
            <a:r>
              <a:rPr lang="en-US" dirty="0" err="1" smtClean="0"/>
              <a:t>UniTO</a:t>
            </a:r>
            <a:r>
              <a:rPr lang="en-US" dirty="0" smtClean="0"/>
              <a:t>) AMOROSO (</a:t>
            </a:r>
            <a:r>
              <a:rPr lang="en-US" dirty="0" err="1" smtClean="0"/>
              <a:t>UniTO</a:t>
            </a:r>
            <a:r>
              <a:rPr lang="en-US" dirty="0" smtClean="0"/>
              <a:t>) CERESA (</a:t>
            </a:r>
            <a:r>
              <a:rPr lang="en-US" dirty="0" err="1" smtClean="0"/>
              <a:t>UniTO</a:t>
            </a:r>
            <a:r>
              <a:rPr lang="en-US" dirty="0" smtClean="0"/>
              <a:t>) CHIOSSO (</a:t>
            </a:r>
            <a:r>
              <a:rPr lang="en-US" dirty="0" err="1" smtClean="0"/>
              <a:t>UniTO</a:t>
            </a:r>
            <a:r>
              <a:rPr lang="en-US" dirty="0" smtClean="0"/>
              <a:t>)</a:t>
            </a:r>
            <a:endParaRPr lang="en-US" dirty="0"/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DENISOV (INFN) GIORDANO (</a:t>
            </a:r>
            <a:r>
              <a:rPr lang="en-US" dirty="0" err="1" smtClean="0"/>
              <a:t>UniTO</a:t>
            </a:r>
            <a:r>
              <a:rPr lang="en-US" dirty="0" smtClean="0"/>
              <a:t>) GRASSO (</a:t>
            </a:r>
            <a:r>
              <a:rPr lang="en-US" dirty="0" err="1" smtClean="0"/>
              <a:t>UniTO</a:t>
            </a:r>
            <a:r>
              <a:rPr lang="en-US" dirty="0" smtClean="0"/>
              <a:t>) KOTZINIAN (INFN) MAGGIORA (INFN) </a:t>
            </a:r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OCCELLI (</a:t>
            </a:r>
            <a:r>
              <a:rPr lang="en-US" dirty="0" err="1" smtClean="0"/>
              <a:t>UniTO</a:t>
            </a:r>
            <a:r>
              <a:rPr lang="en-US" dirty="0" smtClean="0"/>
              <a:t>) PANZIERI (</a:t>
            </a:r>
            <a:r>
              <a:rPr lang="en-US" dirty="0" err="1" smtClean="0"/>
              <a:t>UniPO</a:t>
            </a:r>
            <a:r>
              <a:rPr lang="en-US" dirty="0" smtClean="0"/>
              <a:t>) PARSAMYAN (</a:t>
            </a:r>
            <a:r>
              <a:rPr lang="en-US" dirty="0" err="1" smtClean="0"/>
              <a:t>UniTO</a:t>
            </a:r>
            <a:r>
              <a:rPr lang="en-US" dirty="0" smtClean="0"/>
              <a:t>) TOSELLO</a:t>
            </a: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INFN)</a:t>
            </a:r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dirty="0" smtClean="0"/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smtClean="0"/>
              <a:t>Trento</a:t>
            </a:r>
            <a:r>
              <a:rPr dirty="0"/>
              <a:t>:  </a:t>
            </a:r>
            <a:r>
              <a:rPr dirty="0" err="1"/>
              <a:t>Zuccon</a:t>
            </a:r>
            <a:r>
              <a:rPr dirty="0"/>
              <a:t> (</a:t>
            </a:r>
            <a:r>
              <a:rPr dirty="0" err="1"/>
              <a:t>UniTN</a:t>
            </a:r>
            <a:r>
              <a:rPr dirty="0"/>
              <a:t>), </a:t>
            </a:r>
            <a:r>
              <a:rPr dirty="0" err="1"/>
              <a:t>Nozzoli</a:t>
            </a:r>
            <a:r>
              <a:rPr dirty="0"/>
              <a:t> (INFN), </a:t>
            </a:r>
            <a:r>
              <a:rPr dirty="0" err="1"/>
              <a:t>Dass</a:t>
            </a:r>
            <a:r>
              <a:rPr dirty="0"/>
              <a:t>( </a:t>
            </a:r>
            <a:r>
              <a:rPr dirty="0" err="1"/>
              <a:t>dottorando</a:t>
            </a:r>
            <a:r>
              <a:rPr dirty="0"/>
              <a:t> </a:t>
            </a:r>
            <a:r>
              <a:rPr dirty="0" err="1"/>
              <a:t>UniTn</a:t>
            </a:r>
            <a:r>
              <a:rPr dirty="0"/>
              <a:t>) + </a:t>
            </a:r>
            <a:r>
              <a:rPr dirty="0" err="1"/>
              <a:t>esperti</a:t>
            </a:r>
            <a:r>
              <a:rPr dirty="0"/>
              <a:t> ALPIDE</a:t>
            </a:r>
          </a:p>
          <a:p>
            <a:pPr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Bologna:  </a:t>
            </a:r>
            <a:r>
              <a:rPr dirty="0" err="1"/>
              <a:t>Masi</a:t>
            </a:r>
            <a:r>
              <a:rPr dirty="0"/>
              <a:t> (INFN), Oliva (INFN), </a:t>
            </a:r>
            <a:r>
              <a:rPr dirty="0" err="1"/>
              <a:t>dottorando</a:t>
            </a:r>
            <a:r>
              <a:rPr dirty="0"/>
              <a:t> ( in </a:t>
            </a:r>
            <a:r>
              <a:rPr dirty="0" err="1"/>
              <a:t>arrivo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2030670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olo 1"/>
          <p:cNvSpPr txBox="1">
            <a:spLocks noGrp="1"/>
          </p:cNvSpPr>
          <p:nvPr>
            <p:ph type="title"/>
          </p:nvPr>
        </p:nvSpPr>
        <p:spPr>
          <a:xfrm>
            <a:off x="1306934" y="808624"/>
            <a:ext cx="9298383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777240">
              <a:defRPr sz="2300">
                <a:solidFill>
                  <a:srgbClr val="000090"/>
                </a:solidFill>
              </a:defRPr>
            </a:pPr>
            <a:r>
              <a:rPr dirty="0"/>
              <a:t>COMPASS++/AMBER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0" name="TextBox 5"/>
          <p:cNvSpPr txBox="1"/>
          <p:nvPr/>
        </p:nvSpPr>
        <p:spPr>
          <a:xfrm>
            <a:off x="904718" y="4645729"/>
            <a:ext cx="5851441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 smtClean="0">
                <a:solidFill>
                  <a:srgbClr val="002060"/>
                </a:solidFill>
              </a:rPr>
              <a:t>Attività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iniziata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da </a:t>
            </a:r>
            <a:r>
              <a:rPr lang="en-US" dirty="0" err="1" smtClean="0">
                <a:solidFill>
                  <a:srgbClr val="002060"/>
                </a:solidFill>
              </a:rPr>
              <a:t>parecchio</a:t>
            </a:r>
            <a:r>
              <a:rPr lang="en-US" dirty="0" smtClean="0">
                <a:solidFill>
                  <a:srgbClr val="002060"/>
                </a:solidFill>
              </a:rPr>
              <a:t> tempo e </a:t>
            </a:r>
            <a:r>
              <a:rPr lang="en-US" dirty="0" err="1" smtClean="0">
                <a:solidFill>
                  <a:srgbClr val="002060"/>
                </a:solidFill>
              </a:rPr>
              <a:t>discussa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 err="1" smtClean="0">
                <a:solidFill>
                  <a:srgbClr val="002060"/>
                </a:solidFill>
              </a:rPr>
              <a:t>una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serie</a:t>
            </a:r>
            <a:r>
              <a:rPr lang="en-US" dirty="0" smtClean="0">
                <a:solidFill>
                  <a:srgbClr val="002060"/>
                </a:solidFill>
              </a:rPr>
              <a:t> di Workshop </a:t>
            </a:r>
            <a:r>
              <a:rPr lang="en-US" dirty="0" err="1" smtClean="0">
                <a:solidFill>
                  <a:srgbClr val="002060"/>
                </a:solidFill>
              </a:rPr>
              <a:t>organizzati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allo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scopo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>
                <a:solidFill>
                  <a:srgbClr val="002060"/>
                </a:solidFill>
              </a:rPr>
              <a:t>(ad </a:t>
            </a:r>
            <a:r>
              <a:rPr lang="en-US" dirty="0" err="1" smtClean="0">
                <a:solidFill>
                  <a:srgbClr val="002060"/>
                </a:solidFill>
              </a:rPr>
              <a:t>esempio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COMPASS beyond 2020 Workshop</a:t>
            </a:r>
            <a:r>
              <a:rPr lang="en-US" dirty="0" smtClean="0">
                <a:solidFill>
                  <a:srgbClr val="002060"/>
                </a:solidFill>
              </a:rPr>
              <a:t> )</a:t>
            </a:r>
            <a:endParaRPr dirty="0"/>
          </a:p>
          <a:p>
            <a:pPr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r>
              <a:rPr lang="en-US" dirty="0" err="1">
                <a:solidFill>
                  <a:srgbClr val="FF0000"/>
                </a:solidFill>
              </a:rPr>
              <a:t>Nuovo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sito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preparazione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anche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molte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presentazioni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ancora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 COMPASS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6" descr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302" y="4645729"/>
            <a:ext cx="4232929" cy="193186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212974" y="1081197"/>
            <a:ext cx="1135640" cy="29666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1306934" y="1528948"/>
            <a:ext cx="6671053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utilizza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gran parte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dello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spettrometro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COMPASS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(proton radius) era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inserita</a:t>
            </a:r>
            <a:r>
              <a:rPr lang="en-US" dirty="0" smtClean="0"/>
              <a:t> </a:t>
            </a:r>
            <a:r>
              <a:rPr lang="en-US" dirty="0" err="1" smtClean="0"/>
              <a:t>nell’addendum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proposta</a:t>
            </a:r>
            <a:r>
              <a:rPr lang="en-US" dirty="0" smtClean="0"/>
              <a:t> COMPASS </a:t>
            </a:r>
            <a:r>
              <a:rPr lang="en-US" dirty="0" err="1" smtClean="0"/>
              <a:t>assieme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</a:t>
            </a:r>
            <a:br>
              <a:rPr lang="en-US" dirty="0" smtClean="0"/>
            </a:br>
            <a:r>
              <a:rPr lang="en-US" dirty="0" smtClean="0"/>
              <a:t>	(150 gg di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approvati</a:t>
            </a:r>
            <a:r>
              <a:rPr lang="en-US" dirty="0" smtClean="0"/>
              <a:t> dal RB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giugno</a:t>
            </a:r>
            <a:r>
              <a:rPr lang="en-US" dirty="0" smtClean="0"/>
              <a:t> 2018)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13951" y="1081197"/>
            <a:ext cx="1540703" cy="48942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17"/>
          <p:cNvSpPr/>
          <p:nvPr/>
        </p:nvSpPr>
        <p:spPr>
          <a:xfrm>
            <a:off x="8462628" y="1043619"/>
            <a:ext cx="4000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2100">
                <a:solidFill>
                  <a:srgbClr val="9933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2100" dirty="0">
                <a:solidFill>
                  <a:srgbClr val="993300"/>
                </a:solidFill>
                <a:latin typeface="Calibri Light"/>
                <a:cs typeface="Calibri Light"/>
                <a:sym typeface="Calibri Light"/>
              </a:rPr>
              <a:t>Apparatus for Meson and </a:t>
            </a:r>
            <a:endParaRPr lang="en-US" sz="2100" dirty="0" smtClean="0">
              <a:solidFill>
                <a:srgbClr val="993300"/>
              </a:solidFill>
              <a:latin typeface="Calibri Light"/>
              <a:cs typeface="Calibri Light"/>
              <a:sym typeface="Calibri Light"/>
            </a:endParaRPr>
          </a:p>
          <a:p>
            <a:pPr lvl="0">
              <a:defRPr sz="2100">
                <a:solidFill>
                  <a:srgbClr val="9933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2100" dirty="0" smtClean="0">
                <a:solidFill>
                  <a:srgbClr val="993300"/>
                </a:solidFill>
                <a:latin typeface="Calibri Light"/>
                <a:cs typeface="Calibri Light"/>
                <a:sym typeface="Calibri Light"/>
              </a:rPr>
              <a:t>Baryon </a:t>
            </a:r>
            <a:r>
              <a:rPr lang="en-US" sz="2100" dirty="0">
                <a:solidFill>
                  <a:srgbClr val="993300"/>
                </a:solidFill>
                <a:latin typeface="Calibri Light"/>
                <a:cs typeface="Calibri Light"/>
                <a:sym typeface="Calibri Light"/>
              </a:rPr>
              <a:t>Experimental </a:t>
            </a:r>
            <a:r>
              <a:rPr lang="en-US" sz="2100" dirty="0" smtClean="0">
                <a:solidFill>
                  <a:srgbClr val="993300"/>
                </a:solidFill>
                <a:latin typeface="Calibri Light"/>
                <a:cs typeface="Calibri Light"/>
                <a:sym typeface="Calibri Light"/>
              </a:rPr>
              <a:t>Research</a:t>
            </a:r>
          </a:p>
          <a:p>
            <a:pPr lvl="0">
              <a:defRPr sz="2100">
                <a:solidFill>
                  <a:srgbClr val="9933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2100" dirty="0" smtClean="0">
                <a:solidFill>
                  <a:srgbClr val="993300"/>
                </a:solidFill>
                <a:latin typeface="Calibri Light"/>
                <a:cs typeface="Calibri Light"/>
                <a:sym typeface="Calibri Light"/>
              </a:rPr>
              <a:t>(</a:t>
            </a:r>
            <a:r>
              <a:rPr lang="en-US" sz="2100" dirty="0">
                <a:sym typeface="Calibri Light"/>
              </a:rPr>
              <a:t>A new QCD facility at the M2 beam line of the CERN </a:t>
            </a:r>
            <a:r>
              <a:rPr lang="en-US" sz="2100" dirty="0" smtClean="0">
                <a:sym typeface="Calibri Light"/>
              </a:rPr>
              <a:t>SPS)</a:t>
            </a:r>
            <a:endParaRPr lang="en-US" sz="2100" dirty="0">
              <a:solidFill>
                <a:srgbClr val="993300"/>
              </a:solidFill>
              <a:latin typeface="Calibri Light"/>
              <a:cs typeface="Calibri Light"/>
              <a:sym typeface="Calibri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1" y="2778237"/>
            <a:ext cx="8743950" cy="1200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7082" y="3658023"/>
            <a:ext cx="136190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giugno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2018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Talk di Oleg alla riunione della CSN1 Nov 2019"/>
          <p:cNvSpPr txBox="1"/>
          <p:nvPr/>
        </p:nvSpPr>
        <p:spPr>
          <a:xfrm>
            <a:off x="7518613" y="48663"/>
            <a:ext cx="301139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5"/>
              </a:defRPr>
            </a:lvl1pPr>
          </a:lstStyle>
          <a:p>
            <a:pPr>
              <a:def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 lang="en-US" dirty="0" err="1" smtClean="0"/>
              <a:t>presentato</a:t>
            </a:r>
            <a:r>
              <a:rPr lang="en-US" dirty="0" smtClean="0"/>
              <a:t> in</a:t>
            </a:r>
            <a:r>
              <a:rPr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CSN1 </a:t>
            </a:r>
            <a:r>
              <a:rPr lang="en-US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a </a:t>
            </a:r>
            <a:r>
              <a:rPr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Nov 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2019</a:t>
            </a: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organizzazione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77985"/>
                <a:ext cx="10515600" cy="4798978"/>
              </a:xfrm>
            </p:spPr>
            <p:txBody>
              <a:bodyPr>
                <a:normAutofit/>
              </a:bodyPr>
              <a:lstStyle/>
              <a:p>
                <a:pPr marL="514350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2000" dirty="0" smtClean="0"/>
                  <a:t>contact persons: JF VA </a:t>
                </a:r>
              </a:p>
              <a:p>
                <a:pPr marL="514350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2000" dirty="0" smtClean="0"/>
                  <a:t>proto-CB </a:t>
                </a:r>
                <a:r>
                  <a:rPr lang="en-US" sz="2000" dirty="0"/>
                  <a:t>da </a:t>
                </a:r>
                <a:r>
                  <a:rPr lang="en-US" sz="2000" dirty="0" err="1"/>
                  <a:t>aprile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2019</a:t>
                </a:r>
              </a:p>
              <a:p>
                <a:pPr marL="1009650" lvl="1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/>
                  <a:t>Bylaws </a:t>
                </a:r>
                <a:r>
                  <a:rPr lang="en-US" sz="1800" dirty="0"/>
                  <a:t>document  (</a:t>
                </a:r>
                <a:r>
                  <a:rPr lang="en-US" sz="1800" dirty="0">
                    <a:solidFill>
                      <a:srgbClr val="002060"/>
                    </a:solidFill>
                  </a:rPr>
                  <a:t>structure of the Collaboration, the formation of all major governing bodies of the Collaboration, Physics Coordinators appointment, Spokesperson election rules, finances)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approvato</a:t>
                </a:r>
                <a:r>
                  <a:rPr lang="en-US" sz="1800" dirty="0">
                    <a:solidFill>
                      <a:srgbClr val="002060"/>
                    </a:solidFill>
                  </a:rPr>
                  <a:t> a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settembre</a:t>
                </a:r>
                <a:r>
                  <a:rPr lang="en-US" sz="1800" dirty="0">
                    <a:solidFill>
                      <a:srgbClr val="002060"/>
                    </a:solidFill>
                  </a:rPr>
                  <a:t> 2020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>
                    <a:solidFill>
                      <a:srgbClr val="002060"/>
                    </a:solidFill>
                  </a:rPr>
                  <a:t>in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attesa</a:t>
                </a:r>
                <a:r>
                  <a:rPr lang="en-US" sz="1800" dirty="0">
                    <a:solidFill>
                      <a:srgbClr val="002060"/>
                    </a:solidFill>
                  </a:rPr>
                  <a:t> di </a:t>
                </a:r>
                <a:r>
                  <a:rPr lang="en-US" sz="1800" dirty="0" err="1" smtClean="0">
                    <a:solidFill>
                      <a:srgbClr val="002060"/>
                    </a:solidFill>
                  </a:rPr>
                  <a:t>MoU</a:t>
                </a:r>
                <a:endParaRPr lang="en-US" sz="1800" dirty="0" smtClean="0">
                  <a:solidFill>
                    <a:srgbClr val="002060"/>
                  </a:solidFill>
                </a:endParaRPr>
              </a:p>
              <a:p>
                <a:pPr marL="514350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CB </a:t>
                </a:r>
                <a:r>
                  <a:rPr lang="en-US" sz="1800" dirty="0">
                    <a:solidFill>
                      <a:srgbClr val="002060"/>
                    </a:solidFill>
                  </a:rPr>
                  <a:t>da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novembre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2020</a:t>
                </a:r>
              </a:p>
              <a:p>
                <a:pPr marL="1009650" lvl="1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Physics </a:t>
                </a:r>
                <a:r>
                  <a:rPr lang="en-US" sz="1800" dirty="0">
                    <a:solidFill>
                      <a:srgbClr val="002060"/>
                    </a:solidFill>
                  </a:rPr>
                  <a:t>Coordinators appointed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for:</a:t>
                </a: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Drell-Yan</a:t>
                </a:r>
                <a:endParaRPr lang="en-US" sz="180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production cross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section</a:t>
                </a: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Proton radius</a:t>
                </a:r>
              </a:p>
              <a:p>
                <a:pPr marL="1009650" lvl="1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/>
                  <a:t>TB</a:t>
                </a:r>
                <a:r>
                  <a:rPr lang="en-US" sz="1800" dirty="0"/>
                  <a:t>: lo </a:t>
                </a:r>
                <a:r>
                  <a:rPr lang="en-US" sz="1800" dirty="0" err="1"/>
                  <a:t>stesso</a:t>
                </a:r>
                <a:r>
                  <a:rPr lang="en-US" sz="1800" dirty="0"/>
                  <a:t> di COMPASS, con </a:t>
                </a:r>
                <a:r>
                  <a:rPr lang="en-US" sz="1800" dirty="0" err="1"/>
                  <a:t>alcuni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membri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aggiuntivi</a:t>
                </a:r>
                <a:r>
                  <a:rPr lang="en-US" sz="1800" dirty="0" smtClean="0"/>
                  <a:t>.</a:t>
                </a: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1800" dirty="0" smtClean="0"/>
                  <a:t>primo </a:t>
                </a:r>
                <a:r>
                  <a:rPr lang="en-US" sz="1800" dirty="0"/>
                  <a:t>meeting di </a:t>
                </a:r>
                <a:r>
                  <a:rPr lang="en-US" sz="1800" dirty="0" err="1"/>
                  <a:t>collaborazione</a:t>
                </a:r>
                <a:r>
                  <a:rPr lang="en-US" sz="1800" dirty="0"/>
                  <a:t> a </a:t>
                </a:r>
                <a:r>
                  <a:rPr lang="en-US" sz="1800" dirty="0" smtClean="0"/>
                  <a:t>Maggio,</a:t>
                </a: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2000" dirty="0" err="1" smtClean="0">
                    <a:sym typeface="Helvetica"/>
                  </a:rPr>
                  <a:t>elezione</a:t>
                </a:r>
                <a:r>
                  <a:rPr lang="en-US" sz="2000" dirty="0" smtClean="0">
                    <a:sym typeface="Helvetica"/>
                  </a:rPr>
                  <a:t> </a:t>
                </a:r>
                <a:r>
                  <a:rPr lang="en-US" sz="2000" dirty="0">
                    <a:sym typeface="Helvetica"/>
                  </a:rPr>
                  <a:t>spokesperson </a:t>
                </a:r>
                <a:r>
                  <a:rPr lang="en-US" sz="1800" dirty="0" err="1"/>
                  <a:t>immediatamente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dopo</a:t>
                </a:r>
                <a:endParaRPr lang="en-US" sz="1800" dirty="0" smtClean="0"/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2000" dirty="0" err="1" smtClean="0">
                    <a:sym typeface="Helvetica"/>
                  </a:rPr>
                  <a:t>nominato</a:t>
                </a:r>
                <a:r>
                  <a:rPr lang="en-US" sz="2000" dirty="0" smtClean="0">
                    <a:sym typeface="Helvetica"/>
                  </a:rPr>
                  <a:t> </a:t>
                </a:r>
                <a:r>
                  <a:rPr lang="en-US" sz="2000" dirty="0" err="1">
                    <a:sym typeface="Helvetica"/>
                  </a:rPr>
                  <a:t>comitato</a:t>
                </a:r>
                <a:r>
                  <a:rPr lang="en-US" sz="2000" dirty="0">
                    <a:sym typeface="Helvetica"/>
                  </a:rPr>
                  <a:t> </a:t>
                </a:r>
                <a:r>
                  <a:rPr lang="en-US" sz="2000" dirty="0" err="1">
                    <a:sym typeface="Helvetica"/>
                  </a:rPr>
                  <a:t>MoU</a:t>
                </a:r>
                <a:endParaRPr lang="en-US" sz="2000" dirty="0">
                  <a:sym typeface="Helvetica"/>
                </a:endParaRPr>
              </a:p>
              <a:p>
                <a:pPr marL="1520188" lvl="2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1009650" lvl="1" indent="-285750">
                  <a:lnSpc>
                    <a:spcPct val="100000"/>
                  </a:lnSpc>
                  <a:spcBef>
                    <a:spcPts val="0"/>
                  </a:spcBef>
                  <a:buSzPct val="66000"/>
                  <a:buFont typeface="Wingdings" panose="05000000000000000000" pitchFamily="2" charset="2"/>
                  <a:buChar char="Ø"/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ar-AE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77985"/>
                <a:ext cx="10515600" cy="4798978"/>
              </a:xfrm>
              <a:blipFill>
                <a:blip r:embed="rId2"/>
                <a:stretch>
                  <a:fillRect t="-63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76" name="TextBox 3"/>
          <p:cNvSpPr txBox="1"/>
          <p:nvPr/>
        </p:nvSpPr>
        <p:spPr>
          <a:xfrm>
            <a:off x="811665" y="793214"/>
            <a:ext cx="1056867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2"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ar-AE" sz="1600" dirty="0">
              <a:solidFill>
                <a:srgbClr val="002060"/>
              </a:solidFill>
              <a:sym typeface="Calibri"/>
            </a:endParaRPr>
          </a:p>
          <a:p>
            <a:pPr lvl="2"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1600" dirty="0">
              <a:solidFill>
                <a:srgbClr val="002060"/>
              </a:solidFill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5811" y="508085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 sz="2000" b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goal is to have a Draft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MoU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 in the summer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to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finalise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it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by the end of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2021</a:t>
            </a:r>
          </a:p>
          <a:p>
            <a:pPr lvl="0" algn="ctr">
              <a:defRPr sz="2000" b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000" b="1" dirty="0">
              <a:solidFill>
                <a:srgbClr val="C00000"/>
              </a:solidFill>
              <a:latin typeface="+mn-lt"/>
              <a:cs typeface="+mn-cs"/>
              <a:sym typeface="Calibri"/>
            </a:endParaRPr>
          </a:p>
          <a:p>
            <a:pPr lvl="0" algn="ctr">
              <a:defRPr sz="2000" b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fino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 ad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allora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nulla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 di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+mn-cs"/>
                <a:sym typeface="Calibri"/>
              </a:rPr>
              <a:t>definitivo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61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2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1409700" y="65046"/>
            <a:ext cx="9372600" cy="9824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66344">
              <a:lnSpc>
                <a:spcPct val="110000"/>
              </a:lnSpc>
              <a:defRPr sz="2700">
                <a:solidFill>
                  <a:srgbClr val="002060"/>
                </a:solidFill>
              </a:defRPr>
            </a:pPr>
            <a:r>
              <a:t>Interessi e coinvolgimento dei gruppi dell’INFN</a:t>
            </a:r>
          </a:p>
          <a:p>
            <a:pPr algn="ctr" defTabSz="466344">
              <a:lnSpc>
                <a:spcPct val="110000"/>
              </a:lnSpc>
              <a:defRPr sz="2700">
                <a:solidFill>
                  <a:srgbClr val="002060"/>
                </a:solidFill>
              </a:defRPr>
            </a:pPr>
            <a:r>
              <a:t>(BO, TN, TO, 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Interesse dei gruppi INFN su:…"/>
              <p:cNvSpPr txBox="1"/>
              <p:nvPr/>
            </p:nvSpPr>
            <p:spPr>
              <a:xfrm>
                <a:off x="420268" y="1338127"/>
                <a:ext cx="9372601" cy="30469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smtClean="0"/>
                  <a:t>Interesse</a:t>
                </a:r>
                <a:r>
                  <a:rPr lang="en-US" dirty="0"/>
                  <a:t> </a:t>
                </a:r>
                <a:r>
                  <a:rPr lang="en-US" dirty="0" err="1" smtClean="0"/>
                  <a:t>specifici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diversi</a:t>
                </a:r>
                <a:r>
                  <a:rPr lang="en-US" dirty="0" smtClean="0"/>
                  <a:t> </a:t>
                </a:r>
                <a:r>
                  <a:rPr lang="en-US" dirty="0" err="1"/>
                  <a:t>gruppi</a:t>
                </a:r>
                <a:r>
                  <a:rPr lang="en-US" dirty="0"/>
                  <a:t> INFN </a:t>
                </a:r>
                <a:r>
                  <a:rPr lang="en-US" dirty="0" smtClean="0"/>
                  <a:t>per la </a:t>
                </a:r>
                <a:r>
                  <a:rPr lang="en-US" dirty="0" err="1" smtClean="0"/>
                  <a:t>fisica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delle</a:t>
                </a:r>
                <a:r>
                  <a:rPr lang="en-US" dirty="0" smtClean="0"/>
                  <a:t> diverse </a:t>
                </a:r>
                <a:r>
                  <a:rPr lang="en-US" dirty="0" err="1" smtClean="0"/>
                  <a:t>misure</a:t>
                </a:r>
                <a:r>
                  <a:rPr lang="en-US" dirty="0" smtClean="0"/>
                  <a:t>; al </a:t>
                </a:r>
                <a:r>
                  <a:rPr lang="en-US" dirty="0" err="1" smtClean="0"/>
                  <a:t>momento</a:t>
                </a:r>
                <a:r>
                  <a:rPr lang="en-US" dirty="0" smtClean="0"/>
                  <a:t> 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/>
                  <a:t>	</a:t>
                </a:r>
                <a:r>
                  <a:rPr lang="en-US" dirty="0" err="1" smtClean="0"/>
                  <a:t>sezione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d’urto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produzione</a:t>
                </a:r>
                <a:r>
                  <a:rPr lang="en-US" dirty="0" smtClean="0"/>
                  <a:t> 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TN BO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smtClean="0"/>
                  <a:t>	</a:t>
                </a:r>
                <a:r>
                  <a:rPr lang="en-US" dirty="0" smtClean="0"/>
                  <a:t>Drell-Yan </a:t>
                </a:r>
                <a:r>
                  <a:rPr lang="en-US" dirty="0" smtClean="0"/>
                  <a:t>TO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/>
                  <a:t>	</a:t>
                </a:r>
                <a:r>
                  <a:rPr lang="en-US" dirty="0" err="1"/>
                  <a:t>R</a:t>
                </a:r>
                <a:r>
                  <a:rPr lang="en-US" dirty="0" err="1" smtClean="0"/>
                  <a:t>aggio</a:t>
                </a:r>
                <a:r>
                  <a:rPr lang="en-US" dirty="0" smtClean="0"/>
                  <a:t> del </a:t>
                </a:r>
                <a:r>
                  <a:rPr lang="en-US" dirty="0" err="1" smtClean="0"/>
                  <a:t>protone</a:t>
                </a:r>
                <a:r>
                  <a:rPr lang="en-US" dirty="0" smtClean="0"/>
                  <a:t> </a:t>
                </a:r>
                <a:r>
                  <a:rPr lang="en-US" dirty="0" smtClean="0"/>
                  <a:t>TS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err="1" smtClean="0"/>
                  <a:t>coinvolgimento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nella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preparazione</a:t>
                </a:r>
                <a:r>
                  <a:rPr lang="en-US" dirty="0" smtClean="0"/>
                  <a:t> e </a:t>
                </a:r>
                <a:r>
                  <a:rPr lang="en-US" dirty="0" err="1" smtClean="0"/>
                  <a:t>nell’analisi</a:t>
                </a:r>
                <a:endParaRPr lang="en-US" dirty="0" smtClean="0"/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/>
                  <a:t>	</a:t>
                </a:r>
                <a:r>
                  <a:rPr lang="en-US" dirty="0" smtClean="0"/>
                  <a:t>TS </a:t>
                </a:r>
                <a:r>
                  <a:rPr lang="en-US" dirty="0" err="1" smtClean="0"/>
                  <a:t>raggio</a:t>
                </a:r>
                <a:r>
                  <a:rPr lang="en-US" dirty="0" smtClean="0"/>
                  <a:t> del </a:t>
                </a:r>
                <a:r>
                  <a:rPr lang="en-US" dirty="0" err="1" smtClean="0"/>
                  <a:t>protone</a:t>
                </a:r>
                <a:r>
                  <a:rPr lang="en-US" dirty="0" smtClean="0"/>
                  <a:t> e </a:t>
                </a:r>
                <a:r>
                  <a:rPr lang="en-US" dirty="0" err="1" smtClean="0"/>
                  <a:t>produzione</a:t>
                </a:r>
                <a:r>
                  <a:rPr lang="en-US" dirty="0" smtClean="0"/>
                  <a:t> </a:t>
                </a:r>
                <a:r>
                  <a:rPr lang="en-US" sz="1400" dirty="0">
                    <a:solidFill>
                      <a:srgbClr val="002060"/>
                    </a:solidFill>
                    <a:sym typeface="Calibri"/>
                  </a:rPr>
                  <a:t>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</m:ctrlPr>
                      </m:accPr>
                      <m:e>
                        <m:r>
                          <a:rPr lang="ar-AE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particolare</a:t>
                </a:r>
                <a:endParaRPr lang="en-US" dirty="0"/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en-US" dirty="0"/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err="1"/>
                  <a:t>costruzione</a:t>
                </a:r>
                <a:r>
                  <a:rPr lang="en-US" dirty="0"/>
                  <a:t> </a:t>
                </a:r>
                <a:r>
                  <a:rPr lang="en-US" dirty="0" err="1"/>
                  <a:t>apparati</a:t>
                </a:r>
                <a:r>
                  <a:rPr lang="en-US" dirty="0"/>
                  <a:t>: </a:t>
                </a:r>
                <a:r>
                  <a:rPr lang="en-US" dirty="0" err="1"/>
                  <a:t>partecipazione</a:t>
                </a:r>
                <a:r>
                  <a:rPr lang="en-US" dirty="0"/>
                  <a:t> a </a:t>
                </a:r>
                <a:r>
                  <a:rPr lang="en-US" dirty="0" err="1"/>
                  <a:t>progetti</a:t>
                </a:r>
                <a:r>
                  <a:rPr lang="en-US" dirty="0"/>
                  <a:t> per </a:t>
                </a:r>
                <a:r>
                  <a:rPr lang="en-US" dirty="0" err="1"/>
                  <a:t>nuovi</a:t>
                </a:r>
                <a:r>
                  <a:rPr lang="en-US" dirty="0"/>
                  <a:t> </a:t>
                </a:r>
                <a:r>
                  <a:rPr lang="en-US" dirty="0" err="1"/>
                  <a:t>rivelatori</a:t>
                </a:r>
                <a:r>
                  <a:rPr lang="en-US" dirty="0"/>
                  <a:t> </a:t>
                </a:r>
                <a:r>
                  <a:rPr lang="en-US" dirty="0" err="1"/>
                  <a:t>dedicati</a:t>
                </a:r>
                <a:r>
                  <a:rPr lang="en-US" dirty="0"/>
                  <a:t> e general </a:t>
                </a:r>
                <a:r>
                  <a:rPr lang="en-US" dirty="0" smtClean="0"/>
                  <a:t>upgrades</a:t>
                </a:r>
                <a:r>
                  <a:rPr lang="en-US" dirty="0"/>
                  <a:t>;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smtClean="0"/>
                  <a:t>al </a:t>
                </a:r>
                <a:r>
                  <a:rPr lang="en-US" dirty="0" err="1" smtClean="0"/>
                  <a:t>momento</a:t>
                </a:r>
                <a:r>
                  <a:rPr lang="en-US" dirty="0" smtClean="0"/>
                  <a:t> (ma </a:t>
                </a:r>
                <a:r>
                  <a:rPr lang="en-US" dirty="0" err="1" smtClean="0"/>
                  <a:t>situazione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rapida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evoluzione</a:t>
                </a:r>
                <a:r>
                  <a:rPr lang="en-US" dirty="0" smtClean="0"/>
                  <a:t>)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 smtClean="0"/>
                  <a:t>	BO TN   </a:t>
                </a:r>
                <a:r>
                  <a:rPr lang="en-US" dirty="0" err="1" smtClean="0"/>
                  <a:t>targhetta</a:t>
                </a:r>
                <a:r>
                  <a:rPr lang="en-US" dirty="0" smtClean="0"/>
                  <a:t> He </a:t>
                </a:r>
                <a:r>
                  <a:rPr lang="en-US" dirty="0" smtClean="0"/>
                  <a:t>per la </a:t>
                </a:r>
                <a:r>
                  <a:rPr lang="en-US" dirty="0" err="1" smtClean="0"/>
                  <a:t>misura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produzion</a:t>
                </a:r>
                <a:r>
                  <a:rPr lang="en-US" dirty="0" err="1" smtClean="0"/>
                  <a:t>e</a:t>
                </a:r>
                <a:r>
                  <a:rPr lang="en-US" dirty="0" smtClean="0"/>
                  <a:t> </a:t>
                </a:r>
                <a:r>
                  <a:rPr lang="en-US" sz="1400" dirty="0">
                    <a:solidFill>
                      <a:srgbClr val="002060"/>
                    </a:solidFill>
                    <a:sym typeface="Calibri"/>
                  </a:rPr>
                  <a:t>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</m:ctrlPr>
                      </m:accPr>
                      <m:e>
                        <m:r>
                          <a:rPr lang="ar-AE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/>
                  <a:t>	</a:t>
                </a:r>
                <a:r>
                  <a:rPr lang="en-US" dirty="0" smtClean="0"/>
                  <a:t>TO LA trackers (R&amp;D </a:t>
                </a:r>
                <a:r>
                  <a:rPr lang="it-IT" dirty="0" smtClean="0"/>
                  <a:t>già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supportato</a:t>
                </a:r>
                <a:r>
                  <a:rPr lang="en-US" dirty="0" smtClean="0"/>
                  <a:t> da CSN1), e , </a:t>
                </a:r>
                <a:r>
                  <a:rPr lang="en-US" dirty="0" err="1" smtClean="0"/>
                  <a:t>nuovo</a:t>
                </a:r>
                <a:r>
                  <a:rPr lang="en-US" dirty="0" smtClean="0"/>
                  <a:t>, con TN </a:t>
                </a:r>
                <a:r>
                  <a:rPr lang="en-US" dirty="0" smtClean="0"/>
                  <a:t>TO,  </a:t>
                </a:r>
                <a:r>
                  <a:rPr lang="en-US" dirty="0" err="1" smtClean="0"/>
                  <a:t>silici</a:t>
                </a:r>
                <a:r>
                  <a:rPr lang="en-US" dirty="0" smtClean="0"/>
                  <a:t> ALPIDE</a:t>
                </a:r>
              </a:p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dirty="0"/>
                  <a:t>	</a:t>
                </a:r>
                <a:r>
                  <a:rPr lang="en-US" dirty="0" smtClean="0"/>
                  <a:t>TS </a:t>
                </a:r>
                <a:r>
                  <a:rPr lang="en-US" dirty="0" err="1" smtClean="0"/>
                  <a:t>nDAQ</a:t>
                </a:r>
                <a:r>
                  <a:rPr lang="en-US" dirty="0" smtClean="0"/>
                  <a:t> (R&amp;D </a:t>
                </a:r>
                <a:r>
                  <a:rPr lang="it-IT" sz="1400" dirty="0">
                    <a:solidFill>
                      <a:srgbClr val="002060"/>
                    </a:solidFill>
                    <a:sym typeface="Calibri"/>
                  </a:rPr>
                  <a:t>già</a:t>
                </a:r>
                <a:r>
                  <a:rPr lang="en-US" sz="1400" dirty="0" smtClean="0">
                    <a:solidFill>
                      <a:srgbClr val="002060"/>
                    </a:solidFill>
                    <a:sym typeface="Calibri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sym typeface="Calibri"/>
                  </a:rPr>
                  <a:t>supportato</a:t>
                </a:r>
                <a:r>
                  <a:rPr lang="en-US" sz="1400" dirty="0">
                    <a:solidFill>
                      <a:srgbClr val="002060"/>
                    </a:solidFill>
                    <a:sym typeface="Calibri"/>
                  </a:rPr>
                  <a:t> da CSN1), </a:t>
                </a:r>
                <a:r>
                  <a:rPr lang="en-US" sz="1400" dirty="0" smtClean="0">
                    <a:solidFill>
                      <a:srgbClr val="002060"/>
                    </a:solidFill>
                    <a:sym typeface="Calibri"/>
                  </a:rPr>
                  <a:t> e, </a:t>
                </a:r>
                <a:r>
                  <a:rPr lang="en-US" sz="1400" dirty="0" err="1" smtClean="0">
                    <a:solidFill>
                      <a:srgbClr val="002060"/>
                    </a:solidFill>
                    <a:sym typeface="Calibri"/>
                  </a:rPr>
                  <a:t>nuovo</a:t>
                </a:r>
                <a:r>
                  <a:rPr lang="en-US" sz="1400" dirty="0" smtClean="0">
                    <a:solidFill>
                      <a:srgbClr val="002060"/>
                    </a:solidFill>
                    <a:sym typeface="Calibri"/>
                  </a:rPr>
                  <a:t>, Sistema gas TPC</a:t>
                </a:r>
                <a:endParaRPr dirty="0"/>
              </a:p>
            </p:txBody>
          </p:sp>
        </mc:Choice>
        <mc:Fallback>
          <p:sp>
            <p:nvSpPr>
              <p:cNvPr id="212" name="Interesse dei gruppi INFN su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68" y="1338127"/>
                <a:ext cx="9372601" cy="3046984"/>
              </a:xfrm>
              <a:prstGeom prst="rect">
                <a:avLst/>
              </a:prstGeom>
              <a:blipFill>
                <a:blip r:embed="rId2"/>
                <a:stretch>
                  <a:fillRect l="-846" t="-601" b="-18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84924" y="4572367"/>
            <a:ext cx="6086437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Alcuni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commenti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Questo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quadro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e’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ancora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in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evoluzione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Ancora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presto per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parlare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di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impegni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finanziari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s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aranno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meglio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chiariti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nel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processo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di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scrittura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dell’MoU</a:t>
            </a:r>
            <a:r>
              <a:rPr lang="en-US" dirty="0"/>
              <a:t>)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ma non ci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aspettiamo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che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siano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troppo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rilevanti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.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4"/>
          <p:cNvSpPr txBox="1"/>
          <p:nvPr/>
        </p:nvSpPr>
        <p:spPr>
          <a:xfrm>
            <a:off x="182357" y="1774761"/>
            <a:ext cx="8286962" cy="3884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Parte del FEE di COMPASS </a:t>
            </a:r>
            <a:r>
              <a:rPr dirty="0" err="1"/>
              <a:t>presenta</a:t>
            </a:r>
            <a:r>
              <a:rPr dirty="0"/>
              <a:t> </a:t>
            </a:r>
            <a:r>
              <a:rPr dirty="0" err="1"/>
              <a:t>limitazioni</a:t>
            </a:r>
            <a:r>
              <a:rPr dirty="0"/>
              <a:t> in termini data output, </a:t>
            </a:r>
            <a:r>
              <a:rPr dirty="0" err="1"/>
              <a:t>inoltre</a:t>
            </a:r>
            <a:r>
              <a:rPr dirty="0"/>
              <a:t> parte </a:t>
            </a:r>
            <a:r>
              <a:rPr dirty="0" err="1"/>
              <a:t>dell’architettura</a:t>
            </a:r>
            <a:r>
              <a:rPr dirty="0"/>
              <a:t> del DAQ non e’ </a:t>
            </a:r>
            <a:r>
              <a:rPr dirty="0" err="1"/>
              <a:t>compatibile</a:t>
            </a:r>
            <a:r>
              <a:rPr dirty="0"/>
              <a:t> con un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acquisizione</a:t>
            </a:r>
            <a:r>
              <a:rPr dirty="0"/>
              <a:t> di </a:t>
            </a:r>
            <a:r>
              <a:rPr dirty="0" err="1"/>
              <a:t>tipo</a:t>
            </a:r>
            <a:r>
              <a:rPr dirty="0"/>
              <a:t> </a:t>
            </a:r>
            <a:r>
              <a:rPr dirty="0" err="1"/>
              <a:t>triggerless</a:t>
            </a:r>
            <a:r>
              <a:rPr dirty="0"/>
              <a:t>.</a:t>
            </a:r>
          </a:p>
          <a:p>
            <a:pPr algn="just">
              <a:lnSpc>
                <a:spcPct val="40000"/>
              </a:lnSpc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 </a:t>
            </a:r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Per </a:t>
            </a:r>
            <a:r>
              <a:rPr dirty="0" err="1"/>
              <a:t>il</a:t>
            </a:r>
            <a:r>
              <a:rPr dirty="0"/>
              <a:t> secondo </a:t>
            </a:r>
            <a:r>
              <a:rPr dirty="0" err="1"/>
              <a:t>calorimetro</a:t>
            </a:r>
            <a:r>
              <a:rPr dirty="0"/>
              <a:t> </a:t>
            </a:r>
            <a:r>
              <a:rPr dirty="0" err="1"/>
              <a:t>elettromagnetico</a:t>
            </a:r>
            <a:r>
              <a:rPr dirty="0"/>
              <a:t> di COMPASS </a:t>
            </a:r>
            <a:r>
              <a:rPr dirty="0" err="1"/>
              <a:t>l’approccio</a:t>
            </a:r>
            <a:r>
              <a:rPr dirty="0"/>
              <a:t> del </a:t>
            </a:r>
            <a:r>
              <a:rPr dirty="0" err="1"/>
              <a:t>programma</a:t>
            </a:r>
            <a:r>
              <a:rPr dirty="0"/>
              <a:t> di </a:t>
            </a:r>
            <a:r>
              <a:rPr dirty="0" err="1"/>
              <a:t>ammodernamento</a:t>
            </a:r>
            <a:r>
              <a:rPr dirty="0"/>
              <a:t> </a:t>
            </a:r>
            <a:r>
              <a:rPr dirty="0" err="1"/>
              <a:t>consiste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riutilizzo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attuali</a:t>
            </a:r>
            <a:r>
              <a:rPr dirty="0"/>
              <a:t> MSADCs (12 bit 40 MHz) dove </a:t>
            </a:r>
            <a:r>
              <a:rPr dirty="0" err="1"/>
              <a:t>attraverso</a:t>
            </a:r>
            <a:r>
              <a:rPr dirty="0"/>
              <a:t> un </a:t>
            </a:r>
            <a:r>
              <a:rPr dirty="0" err="1"/>
              <a:t>nuovo</a:t>
            </a:r>
            <a:r>
              <a:rPr dirty="0"/>
              <a:t>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lettura</a:t>
            </a:r>
            <a:r>
              <a:rPr dirty="0"/>
              <a:t>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smtClean="0"/>
              <a:t>S</a:t>
            </a:r>
            <a:r>
              <a:rPr lang="en-US" dirty="0" smtClean="0"/>
              <a:t>O</a:t>
            </a:r>
            <a:r>
              <a:rPr dirty="0" smtClean="0"/>
              <a:t>M </a:t>
            </a:r>
            <a:r>
              <a:rPr dirty="0"/>
              <a:t>lo stream di 32 samples @ 80 MHz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sostituito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informazioni</a:t>
            </a:r>
            <a:r>
              <a:rPr dirty="0"/>
              <a:t> di timing </a:t>
            </a:r>
            <a:r>
              <a:rPr dirty="0" smtClean="0"/>
              <a:t>di </a:t>
            </a:r>
            <a:r>
              <a:rPr dirty="0" err="1"/>
              <a:t>ampiezza</a:t>
            </a:r>
            <a:r>
              <a:rPr dirty="0"/>
              <a:t> </a:t>
            </a:r>
            <a:r>
              <a:rPr dirty="0" err="1"/>
              <a:t>ottenute</a:t>
            </a:r>
            <a:r>
              <a:rPr dirty="0"/>
              <a:t> via FIR filtering </a:t>
            </a:r>
            <a:r>
              <a:rPr dirty="0" err="1"/>
              <a:t>su</a:t>
            </a:r>
            <a:r>
              <a:rPr dirty="0"/>
              <a:t> FPGA </a:t>
            </a:r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algn="just">
              <a:defRPr sz="16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R&amp;D </a:t>
            </a:r>
            <a:r>
              <a:rPr dirty="0" err="1"/>
              <a:t>supportato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CSN1 </a:t>
            </a:r>
            <a:r>
              <a:rPr dirty="0" err="1"/>
              <a:t>dalla</a:t>
            </a:r>
            <a:r>
              <a:rPr dirty="0"/>
              <a:t> fine del 2018</a:t>
            </a:r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Prossimo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 </a:t>
            </a:r>
            <a:r>
              <a:rPr dirty="0" err="1"/>
              <a:t>implementazione</a:t>
            </a:r>
            <a:r>
              <a:rPr dirty="0"/>
              <a:t> </a:t>
            </a:r>
            <a:r>
              <a:rPr dirty="0" err="1"/>
              <a:t>dell’algoritmo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nuovo</a:t>
            </a:r>
            <a:r>
              <a:rPr dirty="0"/>
              <a:t> hardware per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limitato</a:t>
            </a:r>
            <a:r>
              <a:rPr dirty="0"/>
              <a:t> di </a:t>
            </a:r>
            <a:r>
              <a:rPr dirty="0" err="1"/>
              <a:t>canali</a:t>
            </a:r>
            <a:r>
              <a:rPr dirty="0"/>
              <a:t> di </a:t>
            </a:r>
            <a:r>
              <a:rPr dirty="0" smtClean="0"/>
              <a:t>ECAL2 </a:t>
            </a:r>
            <a:r>
              <a:rPr dirty="0"/>
              <a:t>O (100).  Il </a:t>
            </a:r>
            <a:r>
              <a:rPr dirty="0" err="1"/>
              <a:t>nuovo</a:t>
            </a:r>
            <a:r>
              <a:rPr dirty="0"/>
              <a:t> hardware e’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smtClean="0"/>
              <a:t>S</a:t>
            </a:r>
            <a:r>
              <a:rPr lang="en-US" dirty="0" smtClean="0"/>
              <a:t>O</a:t>
            </a:r>
            <a:r>
              <a:rPr dirty="0" smtClean="0"/>
              <a:t>M </a:t>
            </a:r>
            <a:r>
              <a:rPr dirty="0" err="1"/>
              <a:t>commerciale</a:t>
            </a:r>
            <a:r>
              <a:rPr dirty="0"/>
              <a:t>.</a:t>
            </a:r>
          </a:p>
          <a:p>
            <a:pPr marL="228600" indent="-228600" algn="just">
              <a:lnSpc>
                <a:spcPct val="50000"/>
              </a:lnSpc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Futuro</a:t>
            </a:r>
            <a:r>
              <a:rPr dirty="0"/>
              <a:t>, </a:t>
            </a:r>
            <a:r>
              <a:rPr dirty="0" err="1"/>
              <a:t>estensione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larga</a:t>
            </a:r>
            <a:r>
              <a:rPr dirty="0"/>
              <a:t> </a:t>
            </a:r>
            <a:r>
              <a:rPr dirty="0" err="1"/>
              <a:t>scala</a:t>
            </a:r>
            <a:r>
              <a:rPr dirty="0"/>
              <a:t>.</a:t>
            </a:r>
          </a:p>
          <a:p>
            <a:pPr marL="228600" indent="-228600" algn="just">
              <a:lnSpc>
                <a:spcPct val="50000"/>
              </a:lnSpc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228600" indent="-228600" algn="just">
              <a:buSzPct val="100000"/>
              <a:buChar char="•"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In </a:t>
            </a:r>
            <a:r>
              <a:rPr dirty="0" err="1"/>
              <a:t>parallelo</a:t>
            </a:r>
            <a:r>
              <a:rPr dirty="0"/>
              <a:t> la carrier card </a:t>
            </a:r>
            <a:r>
              <a:rPr dirty="0" err="1"/>
              <a:t>puo</a:t>
            </a:r>
            <a:r>
              <a:rPr dirty="0"/>
              <a:t>’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riadattata</a:t>
            </a:r>
            <a:r>
              <a:rPr dirty="0"/>
              <a:t> per </a:t>
            </a:r>
            <a:r>
              <a:rPr dirty="0" err="1"/>
              <a:t>leggere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FEE. </a:t>
            </a:r>
            <a:r>
              <a:rPr dirty="0" err="1"/>
              <a:t>Stesso</a:t>
            </a:r>
            <a:r>
              <a:rPr dirty="0"/>
              <a:t> hardware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adattato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lettura</a:t>
            </a:r>
            <a:r>
              <a:rPr dirty="0"/>
              <a:t> </a:t>
            </a:r>
            <a:r>
              <a:rPr dirty="0" err="1"/>
              <a:t>dell’ALPIDE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tracking del PRM: </a:t>
            </a:r>
            <a:r>
              <a:rPr dirty="0" err="1"/>
              <a:t>collaborazione</a:t>
            </a:r>
            <a:r>
              <a:rPr dirty="0"/>
              <a:t> con </a:t>
            </a:r>
            <a:r>
              <a:rPr dirty="0" err="1"/>
              <a:t>Friburgo</a:t>
            </a:r>
            <a:r>
              <a:rPr dirty="0"/>
              <a:t>    </a:t>
            </a:r>
          </a:p>
        </p:txBody>
      </p:sp>
      <p:sp>
        <p:nvSpPr>
          <p:cNvPr id="360" name="Title 1"/>
          <p:cNvSpPr txBox="1"/>
          <p:nvPr/>
        </p:nvSpPr>
        <p:spPr>
          <a:xfrm>
            <a:off x="809093" y="99736"/>
            <a:ext cx="9372601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2400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Trieste </a:t>
            </a:r>
          </a:p>
        </p:txBody>
      </p:sp>
      <p:sp>
        <p:nvSpPr>
          <p:cNvPr id="361" name="TextBox 14"/>
          <p:cNvSpPr txBox="1"/>
          <p:nvPr/>
        </p:nvSpPr>
        <p:spPr>
          <a:xfrm>
            <a:off x="511299" y="764098"/>
            <a:ext cx="6302211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Trigerless DAQ</a:t>
            </a:r>
          </a:p>
          <a:p>
            <a:pPr algn="ctr"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Trieste INFN/ICTP in collaborazione con TUM (Monaco)</a:t>
            </a:r>
          </a:p>
        </p:txBody>
      </p:sp>
      <p:sp>
        <p:nvSpPr>
          <p:cNvPr id="362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2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363" name="Picture 16" descr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0499" y="4278293"/>
            <a:ext cx="1532007" cy="2480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Content Placeholder 3" descr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982" y="1623875"/>
            <a:ext cx="3666292" cy="2435043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extBox 4"/>
          <p:cNvSpPr txBox="1"/>
          <p:nvPr/>
        </p:nvSpPr>
        <p:spPr>
          <a:xfrm>
            <a:off x="8501113" y="1168471"/>
            <a:ext cx="376207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Studio già iniziato utilizzando i puri raw data </a:t>
            </a:r>
          </a:p>
          <a:p>
            <a:pPr>
              <a:defRPr sz="14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di ECAL2 decodificati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Box 4"/>
          <p:cNvSpPr txBox="1"/>
          <p:nvPr/>
        </p:nvSpPr>
        <p:spPr>
          <a:xfrm>
            <a:off x="274878" y="1600003"/>
            <a:ext cx="8651856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 algn="just">
              <a:buSzPct val="100000"/>
              <a:buChar char="•"/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 smtClean="0"/>
              <a:t>Il sistema gas della TPC necessaria per la misura del raggio del protone presenta aspetti di similarità al sistema GAS del RICH-1 di COMPASS, aggiungendo la complessità di lavorare in idrogeno ad alta pressione: 8 bara per il </a:t>
            </a:r>
            <a:r>
              <a:rPr lang="it-IT" dirty="0" err="1" smtClean="0"/>
              <a:t>pilot</a:t>
            </a:r>
            <a:r>
              <a:rPr lang="it-IT" dirty="0" smtClean="0"/>
              <a:t> run e 20 bara  per Il </a:t>
            </a:r>
            <a:r>
              <a:rPr lang="it-IT" dirty="0" err="1" smtClean="0"/>
              <a:t>main</a:t>
            </a:r>
            <a:r>
              <a:rPr lang="it-IT" dirty="0" smtClean="0"/>
              <a:t> run. </a:t>
            </a:r>
          </a:p>
          <a:p>
            <a:pPr marL="228600" indent="-228600" algn="just">
              <a:buSzPct val="100000"/>
              <a:buChar char="•"/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it-IT" dirty="0" smtClean="0"/>
          </a:p>
          <a:p>
            <a:pPr marL="228600" indent="-228600" algn="just">
              <a:buSzPct val="100000"/>
              <a:buChar char="•"/>
              <a:defRPr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 smtClean="0"/>
              <a:t>In considerazione il contributo del gruppo di Trieste alla realizzazione del sistema di </a:t>
            </a:r>
            <a:r>
              <a:rPr lang="it-IT" dirty="0" err="1" smtClean="0"/>
              <a:t>ricircolazione</a:t>
            </a:r>
            <a:r>
              <a:rPr lang="it-IT" dirty="0" smtClean="0"/>
              <a:t> e purificazione dell’Idrogeno. </a:t>
            </a:r>
            <a:endParaRPr lang="it-IT" dirty="0"/>
          </a:p>
        </p:txBody>
      </p:sp>
      <p:sp>
        <p:nvSpPr>
          <p:cNvPr id="353" name="Title 1"/>
          <p:cNvSpPr txBox="1"/>
          <p:nvPr/>
        </p:nvSpPr>
        <p:spPr>
          <a:xfrm>
            <a:off x="809093" y="99736"/>
            <a:ext cx="9372601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2400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Trieste </a:t>
            </a:r>
          </a:p>
        </p:txBody>
      </p:sp>
      <p:sp>
        <p:nvSpPr>
          <p:cNvPr id="354" name="TextBox 14"/>
          <p:cNvSpPr txBox="1"/>
          <p:nvPr/>
        </p:nvSpPr>
        <p:spPr>
          <a:xfrm>
            <a:off x="1772433" y="764098"/>
            <a:ext cx="3779945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TPC Gas System</a:t>
            </a:r>
          </a:p>
          <a:p>
            <a:pPr algn="ctr"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 collaborazione con PNPI e GSI</a:t>
            </a:r>
          </a:p>
        </p:txBody>
      </p:sp>
      <p:sp>
        <p:nvSpPr>
          <p:cNvPr id="355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2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35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0174" y="3606031"/>
            <a:ext cx="5480147" cy="275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871" y="3718605"/>
            <a:ext cx="6410328" cy="1885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3670" y="1690688"/>
            <a:ext cx="7678518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compatibilità con gli altri impegni (nessun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problema)</a:t>
            </a:r>
            <a:endParaRPr kumimoji="0" lang="it-IT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AMBER per ora l'attività più importante consiste nel lavoro </a:t>
            </a:r>
            <a:r>
              <a:rPr kumimoji="0" lang="it-IT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nDAQ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/>
            </a:r>
            <a:b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</a:b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coinvolgimento a crescere gradualmente nei prossimi anni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COMPASS prioritario</a:t>
            </a:r>
            <a:r>
              <a:rPr lang="it-IT" dirty="0" smtClean="0"/>
              <a:t>  fino a conclusione presa dati deuterio (2022)</a:t>
            </a:r>
            <a:br>
              <a:rPr lang="it-IT" dirty="0" smtClean="0"/>
            </a:br>
            <a:r>
              <a:rPr lang="it-IT" dirty="0" smtClean="0"/>
              <a:t>poi continuerà per almeno tre anni per completare il grosso dell’analisi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EIC ha una scala di tempi con inizio presa dati successiva al 2030. Nei prossimi anni il coinvolgimento sarà soprattutto in R&amp;D e simulazioni. Molto probabilmente gli impegni in costruzioni inizieranno solo dopo il 2024/25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/>
            </a:r>
            <a:b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</a:b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	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olo 1"/>
          <p:cNvSpPr txBox="1">
            <a:spLocks noGrp="1"/>
          </p:cNvSpPr>
          <p:nvPr>
            <p:ph type="title"/>
          </p:nvPr>
        </p:nvSpPr>
        <p:spPr>
          <a:xfrm>
            <a:off x="1294408" y="0"/>
            <a:ext cx="9298383" cy="762000"/>
          </a:xfrm>
          <a:prstGeom prst="rect">
            <a:avLst/>
          </a:prstGeom>
        </p:spPr>
        <p:txBody>
          <a:bodyPr/>
          <a:lstStyle/>
          <a:p>
            <a:pPr algn="ctr" defTabSz="777240">
              <a:defRPr sz="2300">
                <a:solidFill>
                  <a:srgbClr val="000090"/>
                </a:solidFill>
              </a:defRPr>
            </a:pPr>
            <a:r>
              <a:rPr dirty="0"/>
              <a:t>COMPASS++/AMBER  </a:t>
            </a:r>
            <a:br>
              <a:rPr dirty="0"/>
            </a:br>
            <a:r>
              <a:rPr dirty="0" err="1" smtClean="0"/>
              <a:t>LoI</a:t>
            </a:r>
            <a:r>
              <a:rPr dirty="0" smtClean="0"/>
              <a:t> </a:t>
            </a:r>
            <a:r>
              <a:rPr dirty="0"/>
              <a:t>is submitted in Jan. 2019</a:t>
            </a:r>
          </a:p>
        </p:txBody>
      </p:sp>
      <p:sp>
        <p:nvSpPr>
          <p:cNvPr id="133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018805" y="530615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9900"/>
                </a:solidFill>
              </a:rPr>
              <a:t>&gt; 270 authors </a:t>
            </a:r>
          </a:p>
        </p:txBody>
      </p:sp>
      <p:pic>
        <p:nvPicPr>
          <p:cNvPr id="10" name="Immagine 8" descr="Immagin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6"/>
          <a:stretch/>
        </p:blipFill>
        <p:spPr>
          <a:xfrm>
            <a:off x="2735533" y="1202909"/>
            <a:ext cx="6439479" cy="528557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2" name="Immagine 9" descr="Immagin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9" y="4790567"/>
            <a:ext cx="2743202" cy="94047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OI - Gennaio 2019…"/>
          <p:cNvSpPr txBox="1"/>
          <p:nvPr/>
        </p:nvSpPr>
        <p:spPr>
          <a:xfrm>
            <a:off x="148349" y="1814820"/>
            <a:ext cx="2513300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defRPr sz="19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LOI - Gennaio 2019</a:t>
            </a:r>
          </a:p>
          <a:p>
            <a:pPr algn="ctr" defTabSz="457200">
              <a:defRPr sz="17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contiene il programma </a:t>
            </a:r>
          </a:p>
          <a:p>
            <a:pPr algn="ctr" defTabSz="457200">
              <a:defRPr sz="17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completo: </a:t>
            </a:r>
          </a:p>
          <a:p>
            <a:pPr algn="ctr" defTabSz="457200">
              <a:defRPr sz="17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Fase I + Fase II</a:t>
            </a:r>
          </a:p>
        </p:txBody>
      </p:sp>
      <p:grpSp>
        <p:nvGrpSpPr>
          <p:cNvPr id="14" name="Group"/>
          <p:cNvGrpSpPr/>
          <p:nvPr/>
        </p:nvGrpSpPr>
        <p:grpSpPr>
          <a:xfrm>
            <a:off x="9135391" y="1778573"/>
            <a:ext cx="2705733" cy="2093543"/>
            <a:chOff x="0" y="0"/>
            <a:chExt cx="2705732" cy="2093542"/>
          </a:xfrm>
        </p:grpSpPr>
        <p:sp>
          <p:nvSpPr>
            <p:cNvPr id="15" name="Frame 10"/>
            <p:cNvSpPr/>
            <p:nvPr/>
          </p:nvSpPr>
          <p:spPr>
            <a:xfrm>
              <a:off x="53734" y="42597"/>
              <a:ext cx="2651998" cy="205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61" y="201"/>
                  </a:moveTo>
                  <a:lnTo>
                    <a:pt x="161" y="21399"/>
                  </a:lnTo>
                  <a:lnTo>
                    <a:pt x="21439" y="21399"/>
                  </a:lnTo>
                  <a:lnTo>
                    <a:pt x="21439" y="201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"/>
                <p:cNvSpPr txBox="1"/>
                <p:nvPr/>
              </p:nvSpPr>
              <p:spPr>
                <a:xfrm>
                  <a:off x="0" y="0"/>
                  <a:ext cx="2700333" cy="19389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/>
                    <a:t>PHASE-1</a:t>
                  </a:r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dirty="0"/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/>
                    <a:t>Conventional </a:t>
                  </a:r>
                  <a:r>
                    <a:rPr dirty="0">
                      <a:solidFill>
                        <a:srgbClr val="00B050"/>
                      </a:solidFill>
                    </a:rPr>
                    <a:t>hadron</a:t>
                  </a:r>
                  <a:r>
                    <a:rPr dirty="0"/>
                    <a:t> and </a:t>
                  </a:r>
                  <a:r>
                    <a:rPr dirty="0">
                      <a:solidFill>
                        <a:srgbClr val="0433FF"/>
                      </a:solidFill>
                    </a:rPr>
                    <a:t>muon</a:t>
                  </a:r>
                  <a:r>
                    <a:rPr dirty="0"/>
                    <a:t> beams</a:t>
                  </a:r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dirty="0"/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 smtClean="0"/>
                    <a:t>2022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dirty="0" smtClean="0"/>
                    <a:t>2025 </a:t>
                  </a:r>
                  <a:r>
                    <a:rPr dirty="0"/>
                    <a:t>and beyond</a:t>
                  </a:r>
                </a:p>
              </p:txBody>
            </p:sp>
          </mc:Choice>
          <mc:Fallback xmlns="">
            <p:sp>
              <p:nvSpPr>
                <p:cNvPr id="16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2700333" cy="1938987"/>
                </a:xfrm>
                <a:prstGeom prst="rect">
                  <a:avLst/>
                </a:prstGeom>
                <a:blipFill>
                  <a:blip r:embed="rId4"/>
                  <a:stretch>
                    <a:fillRect l="-2032" t="-1887" r="-2032" b="-471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TextBox 11"/>
          <p:cNvGrpSpPr/>
          <p:nvPr/>
        </p:nvGrpSpPr>
        <p:grpSpPr>
          <a:xfrm>
            <a:off x="9154877" y="4074474"/>
            <a:ext cx="2666762" cy="2056946"/>
            <a:chOff x="0" y="0"/>
            <a:chExt cx="2666761" cy="2056945"/>
          </a:xfrm>
        </p:grpSpPr>
        <p:sp>
          <p:nvSpPr>
            <p:cNvPr id="18" name="Rectangle"/>
            <p:cNvSpPr/>
            <p:nvPr/>
          </p:nvSpPr>
          <p:spPr>
            <a:xfrm>
              <a:off x="0" y="0"/>
              <a:ext cx="2666761" cy="2056945"/>
            </a:xfrm>
            <a:prstGeom prst="rect">
              <a:avLst/>
            </a:prstGeom>
            <a:noFill/>
            <a:ln w="34925" cap="flat">
              <a:solidFill>
                <a:srgbClr val="0433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" name="PHASE-2…"/>
            <p:cNvSpPr txBox="1"/>
            <p:nvPr/>
          </p:nvSpPr>
          <p:spPr>
            <a:xfrm>
              <a:off x="0" y="0"/>
              <a:ext cx="2666761" cy="1938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 smtClean="0"/>
                <a:t>PHASE-2</a:t>
              </a:r>
              <a:endParaRPr dirty="0"/>
            </a:p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RF-separated </a:t>
              </a:r>
            </a:p>
            <a:p>
              <a:pPr algn="ctr">
                <a:defRPr sz="200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hadron beam</a:t>
              </a:r>
            </a:p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  <a:p>
              <a:pPr algn="ctr">
                <a:defRPr sz="2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2030 and beyond</a:t>
              </a:r>
            </a:p>
          </p:txBody>
        </p:sp>
      </p:grpSp>
      <p:sp>
        <p:nvSpPr>
          <p:cNvPr id="20" name="Frame 10"/>
          <p:cNvSpPr/>
          <p:nvPr/>
        </p:nvSpPr>
        <p:spPr>
          <a:xfrm>
            <a:off x="2848128" y="1821170"/>
            <a:ext cx="6100788" cy="205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61" y="201"/>
                </a:moveTo>
                <a:lnTo>
                  <a:pt x="161" y="21399"/>
                </a:lnTo>
                <a:lnTo>
                  <a:pt x="21439" y="21399"/>
                </a:lnTo>
                <a:lnTo>
                  <a:pt x="21439" y="201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" name="Frame 10"/>
          <p:cNvSpPr/>
          <p:nvPr/>
        </p:nvSpPr>
        <p:spPr>
          <a:xfrm>
            <a:off x="2848128" y="3965155"/>
            <a:ext cx="6100788" cy="2354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61" y="201"/>
                </a:moveTo>
                <a:lnTo>
                  <a:pt x="161" y="21399"/>
                </a:lnTo>
                <a:lnTo>
                  <a:pt x="21439" y="21399"/>
                </a:lnTo>
                <a:lnTo>
                  <a:pt x="21439" y="201"/>
                </a:lnTo>
                <a:close/>
              </a:path>
            </a:pathLst>
          </a:custGeom>
          <a:solidFill>
            <a:srgbClr val="0433FF"/>
          </a:solidFill>
          <a:ln w="12700">
            <a:solidFill>
              <a:srgbClr val="0433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994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olo 1"/>
          <p:cNvSpPr txBox="1">
            <a:spLocks noGrp="1"/>
          </p:cNvSpPr>
          <p:nvPr>
            <p:ph type="title"/>
          </p:nvPr>
        </p:nvSpPr>
        <p:spPr>
          <a:xfrm>
            <a:off x="1888175" y="175959"/>
            <a:ext cx="7588333" cy="685800"/>
          </a:xfrm>
          <a:prstGeom prst="rect">
            <a:avLst/>
          </a:prstGeom>
        </p:spPr>
        <p:txBody>
          <a:bodyPr/>
          <a:lstStyle/>
          <a:p>
            <a:pPr algn="ctr" defTabSz="740662">
              <a:defRPr sz="2200">
                <a:solidFill>
                  <a:srgbClr val="000090"/>
                </a:solidFill>
              </a:defRPr>
            </a:pPr>
            <a:r>
              <a:rPr dirty="0"/>
              <a:t>COMPASS++/</a:t>
            </a:r>
            <a:r>
              <a:rPr dirty="0" smtClean="0"/>
              <a:t>AMBER</a:t>
            </a:r>
            <a:endParaRPr sz="1900" dirty="0"/>
          </a:p>
        </p:txBody>
      </p:sp>
      <p:sp>
        <p:nvSpPr>
          <p:cNvPr id="156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7" name="Proposal - Settembre 2019…"/>
          <p:cNvSpPr txBox="1"/>
          <p:nvPr/>
        </p:nvSpPr>
        <p:spPr>
          <a:xfrm>
            <a:off x="3404275" y="1070822"/>
            <a:ext cx="4556135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9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Proposal - Settembre 2019</a:t>
            </a:r>
          </a:p>
          <a:p>
            <a:pPr algn="ctr" defTabSz="457200">
              <a:defRPr sz="17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contiene programma Fase I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9061184" y="2381858"/>
            <a:ext cx="3059169" cy="2069288"/>
            <a:chOff x="83822" y="0"/>
            <a:chExt cx="2652000" cy="2069287"/>
          </a:xfrm>
        </p:grpSpPr>
        <p:sp>
          <p:nvSpPr>
            <p:cNvPr id="158" name="Frame 10"/>
            <p:cNvSpPr/>
            <p:nvPr/>
          </p:nvSpPr>
          <p:spPr>
            <a:xfrm>
              <a:off x="83822" y="0"/>
              <a:ext cx="2652000" cy="205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61" y="201"/>
                  </a:moveTo>
                  <a:lnTo>
                    <a:pt x="161" y="21399"/>
                  </a:lnTo>
                  <a:lnTo>
                    <a:pt x="21439" y="21399"/>
                  </a:lnTo>
                  <a:lnTo>
                    <a:pt x="21439" y="201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6"/>
                <p:cNvSpPr txBox="1"/>
                <p:nvPr/>
              </p:nvSpPr>
              <p:spPr>
                <a:xfrm>
                  <a:off x="83822" y="68744"/>
                  <a:ext cx="2616512" cy="20005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/>
                    <a:t>PHASE-1</a:t>
                  </a:r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dirty="0"/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/>
                    <a:t>Conventional </a:t>
                  </a:r>
                  <a:r>
                    <a:rPr dirty="0">
                      <a:solidFill>
                        <a:srgbClr val="00B050"/>
                      </a:solidFill>
                    </a:rPr>
                    <a:t>hadron</a:t>
                  </a:r>
                  <a:r>
                    <a:rPr dirty="0"/>
                    <a:t> and </a:t>
                  </a:r>
                  <a:r>
                    <a:rPr dirty="0">
                      <a:solidFill>
                        <a:srgbClr val="0433FF"/>
                      </a:solidFill>
                    </a:rPr>
                    <a:t>muon</a:t>
                  </a:r>
                  <a:r>
                    <a:rPr dirty="0"/>
                    <a:t> beams</a:t>
                  </a:r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dirty="0"/>
                </a:p>
                <a:p>
                  <a:pPr algn="ctr">
                    <a:defRPr sz="200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dirty="0" smtClean="0"/>
                    <a:t>2022</a:t>
                  </a:r>
                  <a:r>
                    <a:rPr lang="en-US" sz="2400" dirty="0">
                      <a:solidFill>
                        <a:srgbClr val="002060"/>
                      </a:solidFill>
                      <a:ea typeface="Cambria Math" panose="02040503050406030204" pitchFamily="18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÷ </m:t>
                      </m:r>
                    </m:oMath>
                  </a14:m>
                  <a:r>
                    <a:rPr dirty="0" smtClean="0"/>
                    <a:t>2025 </a:t>
                  </a:r>
                  <a:r>
                    <a:rPr dirty="0"/>
                    <a:t>and beyond</a:t>
                  </a:r>
                </a:p>
              </p:txBody>
            </p:sp>
          </mc:Choice>
          <mc:Fallback xmlns="">
            <p:sp>
              <p:nvSpPr>
                <p:cNvPr id="159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2" y="68744"/>
                  <a:ext cx="2616512" cy="2000543"/>
                </a:xfrm>
                <a:prstGeom prst="rect">
                  <a:avLst/>
                </a:prstGeom>
                <a:blipFill>
                  <a:blip r:embed="rId2"/>
                  <a:stretch>
                    <a:fillRect t="-1524" r="-202" b="-396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Group"/>
          <p:cNvGrpSpPr/>
          <p:nvPr/>
        </p:nvGrpSpPr>
        <p:grpSpPr>
          <a:xfrm>
            <a:off x="626318" y="2169584"/>
            <a:ext cx="8341350" cy="2611005"/>
            <a:chOff x="0" y="0"/>
            <a:chExt cx="8341349" cy="2611003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7083"/>
              <a:ext cx="8150164" cy="2436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Frame 10"/>
            <p:cNvSpPr/>
            <p:nvPr/>
          </p:nvSpPr>
          <p:spPr>
            <a:xfrm>
              <a:off x="24692" y="0"/>
              <a:ext cx="8316658" cy="261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61" y="201"/>
                  </a:moveTo>
                  <a:lnTo>
                    <a:pt x="161" y="21399"/>
                  </a:lnTo>
                  <a:lnTo>
                    <a:pt x="21439" y="21399"/>
                  </a:lnTo>
                  <a:lnTo>
                    <a:pt x="21439" y="201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3200" y="0"/>
            <a:ext cx="6324600" cy="6858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90"/>
                </a:solidFill>
              </a:rPr>
              <a:t>COMPASS++/AMBER</a:t>
            </a:r>
            <a:br>
              <a:rPr lang="en-GB" sz="2400" dirty="0">
                <a:solidFill>
                  <a:srgbClr val="000090"/>
                </a:solidFill>
              </a:rPr>
            </a:br>
            <a:r>
              <a:rPr lang="en-GB" sz="2400" dirty="0">
                <a:solidFill>
                  <a:srgbClr val="000090"/>
                </a:solidFill>
              </a:rPr>
              <a:t>the full “</a:t>
            </a:r>
            <a:r>
              <a:rPr lang="en-GB" sz="2400" dirty="0" err="1">
                <a:solidFill>
                  <a:srgbClr val="000090"/>
                </a:solidFill>
              </a:rPr>
              <a:t>LoI</a:t>
            </a:r>
            <a:r>
              <a:rPr lang="en-GB" sz="2400" dirty="0">
                <a:solidFill>
                  <a:srgbClr val="000090"/>
                </a:solidFill>
              </a:rPr>
              <a:t>” programme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grpSp>
        <p:nvGrpSpPr>
          <p:cNvPr id="12" name="Group"/>
          <p:cNvGrpSpPr/>
          <p:nvPr/>
        </p:nvGrpSpPr>
        <p:grpSpPr>
          <a:xfrm>
            <a:off x="348334" y="1639835"/>
            <a:ext cx="8341350" cy="2611005"/>
            <a:chOff x="0" y="0"/>
            <a:chExt cx="8341349" cy="2611003"/>
          </a:xfrm>
        </p:grpSpPr>
        <p:pic>
          <p:nvPicPr>
            <p:cNvPr id="13" name="Image" descr="Image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7083"/>
              <a:ext cx="8150164" cy="2436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Frame 10"/>
            <p:cNvSpPr/>
            <p:nvPr/>
          </p:nvSpPr>
          <p:spPr>
            <a:xfrm>
              <a:off x="24692" y="0"/>
              <a:ext cx="8316658" cy="261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61" y="201"/>
                  </a:moveTo>
                  <a:lnTo>
                    <a:pt x="161" y="21399"/>
                  </a:lnTo>
                  <a:lnTo>
                    <a:pt x="21439" y="21399"/>
                  </a:lnTo>
                  <a:lnTo>
                    <a:pt x="21439" y="201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84514" y="851913"/>
            <a:ext cx="10965543" cy="2459100"/>
            <a:chOff x="1226457" y="844656"/>
            <a:chExt cx="10965543" cy="2459100"/>
          </a:xfrm>
        </p:grpSpPr>
        <p:grpSp>
          <p:nvGrpSpPr>
            <p:cNvPr id="3" name="Group 2"/>
            <p:cNvGrpSpPr/>
            <p:nvPr/>
          </p:nvGrpSpPr>
          <p:grpSpPr>
            <a:xfrm>
              <a:off x="8629458" y="844656"/>
              <a:ext cx="3562542" cy="2459100"/>
              <a:chOff x="6816080" y="917228"/>
              <a:chExt cx="3562542" cy="2459100"/>
            </a:xfrm>
          </p:grpSpPr>
          <p:pic>
            <p:nvPicPr>
              <p:cNvPr id="8" name="Bild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6080" y="917228"/>
                <a:ext cx="3562542" cy="24591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7786873" y="2760672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>
                    <a:solidFill>
                      <a:srgbClr val="0070C0"/>
                    </a:solidFill>
                  </a:rPr>
                  <a:t>G</a:t>
                </a:r>
                <a:r>
                  <a:rPr lang="en-GB" i="1" baseline="-25000" dirty="0">
                    <a:solidFill>
                      <a:srgbClr val="0070C0"/>
                    </a:solidFill>
                  </a:rPr>
                  <a:t>E</a:t>
                </a:r>
                <a:r>
                  <a:rPr lang="en-GB" i="1" dirty="0">
                    <a:solidFill>
                      <a:srgbClr val="0070C0"/>
                    </a:solidFill>
                  </a:rPr>
                  <a:t>, G</a:t>
                </a:r>
                <a:r>
                  <a:rPr lang="en-GB" i="1" baseline="-25000" dirty="0">
                    <a:solidFill>
                      <a:srgbClr val="0070C0"/>
                    </a:solidFill>
                  </a:rPr>
                  <a:t>M</a:t>
                </a:r>
                <a:endParaRPr lang="en-GB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26457" y="2074206"/>
              <a:ext cx="4695372" cy="29888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0408" y="-99392"/>
            <a:ext cx="7571184" cy="1143000"/>
          </a:xfrm>
        </p:spPr>
        <p:txBody>
          <a:bodyPr>
            <a:normAutofit/>
          </a:bodyPr>
          <a:lstStyle/>
          <a:p>
            <a:r>
              <a:rPr lang="en-GB" sz="2800" dirty="0"/>
              <a:t>Proton radius measurement from </a:t>
            </a:r>
            <a:r>
              <a:rPr lang="en-GB" sz="2800"/>
              <a:t>muon-proton high-energy scattering</a:t>
            </a:r>
            <a:endParaRPr lang="en-GB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7" name="Textfeld 6"/>
          <p:cNvSpPr txBox="1"/>
          <p:nvPr/>
        </p:nvSpPr>
        <p:spPr>
          <a:xfrm>
            <a:off x="1544713" y="1239910"/>
            <a:ext cx="6355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contradictory findings for the proton radius </a:t>
            </a:r>
            <a:r>
              <a:rPr lang="en-GB" dirty="0">
                <a:solidFill>
                  <a:srgbClr val="FF0000"/>
                </a:solidFill>
              </a:rPr>
              <a:t>0.84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de-DE" dirty="0">
                <a:solidFill>
                  <a:srgbClr val="FF0000"/>
                </a:solidFill>
              </a:rPr>
              <a:t>0.88 </a:t>
            </a:r>
            <a:r>
              <a:rPr lang="de-DE" dirty="0" err="1">
                <a:solidFill>
                  <a:srgbClr val="FF0000"/>
                </a:solidFill>
              </a:rPr>
              <a:t>fm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en-GB" dirty="0"/>
              <a:t>from different experimental and theoretical approaches </a:t>
            </a:r>
            <a:r>
              <a:rPr lang="en-GB" dirty="0">
                <a:solidFill>
                  <a:srgbClr val="FF0000"/>
                </a:solidFill>
              </a:rPr>
              <a:t>on the 5% level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direct determination as slope of the electric form factor </a:t>
            </a:r>
            <a:r>
              <a:rPr lang="en-GB" i="1" dirty="0"/>
              <a:t>G</a:t>
            </a:r>
            <a:r>
              <a:rPr lang="en-GB" i="1" baseline="-25000" dirty="0"/>
              <a:t>E</a:t>
            </a:r>
            <a:r>
              <a:rPr lang="en-GB" dirty="0"/>
              <a:t> at </a:t>
            </a:r>
            <a:r>
              <a:rPr lang="en-GB" i="1" dirty="0"/>
              <a:t>Q</a:t>
            </a:r>
            <a:r>
              <a:rPr lang="en-GB" i="1" baseline="30000" dirty="0"/>
              <a:t>2</a:t>
            </a:r>
            <a:r>
              <a:rPr lang="en-GB" dirty="0"/>
              <a:t> near zero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proposed experiment with </a:t>
            </a:r>
            <a:r>
              <a:rPr lang="en-GB" dirty="0">
                <a:solidFill>
                  <a:srgbClr val="FF0000"/>
                </a:solidFill>
              </a:rPr>
              <a:t>precision better than 0.01 </a:t>
            </a:r>
            <a:r>
              <a:rPr lang="en-GB" dirty="0" err="1">
                <a:solidFill>
                  <a:srgbClr val="FF0000"/>
                </a:solidFill>
              </a:rPr>
              <a:t>fm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competitive to </a:t>
            </a:r>
            <a:r>
              <a:rPr lang="en-GB" dirty="0" err="1"/>
              <a:t>JLab</a:t>
            </a:r>
            <a:r>
              <a:rPr lang="en-GB" dirty="0"/>
              <a:t>, MAMI, MUSE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3427600"/>
            <a:ext cx="4832176" cy="303395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867" y="3271235"/>
            <a:ext cx="4447547" cy="2341353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187" y="2743438"/>
            <a:ext cx="2599928" cy="86354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75" y="841691"/>
            <a:ext cx="2017251" cy="139243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399401" y="1979724"/>
            <a:ext cx="169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G</a:t>
            </a:r>
            <a:r>
              <a:rPr lang="en-GB" i="1" baseline="-25000" dirty="0">
                <a:solidFill>
                  <a:srgbClr val="0070C0"/>
                </a:solidFill>
              </a:rPr>
              <a:t>E</a:t>
            </a:r>
            <a:r>
              <a:rPr lang="en-GB" i="1" dirty="0">
                <a:solidFill>
                  <a:srgbClr val="0070C0"/>
                </a:solidFill>
              </a:rPr>
              <a:t>, G</a:t>
            </a:r>
            <a:r>
              <a:rPr lang="en-GB" i="1" baseline="-25000" dirty="0">
                <a:solidFill>
                  <a:srgbClr val="0070C0"/>
                </a:solidFill>
              </a:rPr>
              <a:t>M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05" y="5612588"/>
            <a:ext cx="4830309" cy="9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0408" y="-99392"/>
            <a:ext cx="7571184" cy="1143000"/>
          </a:xfrm>
        </p:spPr>
        <p:txBody>
          <a:bodyPr>
            <a:normAutofit/>
          </a:bodyPr>
          <a:lstStyle/>
          <a:p>
            <a:r>
              <a:rPr lang="en-GB" sz="2800" dirty="0"/>
              <a:t>Proton radius measurement from </a:t>
            </a:r>
            <a:r>
              <a:rPr lang="en-GB" sz="2800"/>
              <a:t>muon-proton high-energy scattering</a:t>
            </a:r>
            <a:endParaRPr lang="en-GB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65" y="1539740"/>
            <a:ext cx="4443670" cy="4320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6308035" y="1268760"/>
                <a:ext cx="378461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smtClean="0"/>
                  <a:t>COMPASS++/AMBER proposal: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dirty="0"/>
                  <a:t>precise measurement of recoiling proton in a pressurized active-target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cell with TPC readout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dirty="0"/>
                  <a:t>in coincidence with the scattered muon kinematics at 100 GeV beam energy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dirty="0"/>
                  <a:t>reach a point-to-point precision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range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fit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free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de-DE" dirty="0" err="1"/>
                  <a:t>up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terms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de-DE" i="1" baseline="30000" dirty="0"/>
                  <a:t> </a:t>
                </a:r>
                <a:r>
                  <a:rPr lang="de-DE" dirty="0"/>
                  <a:t>gives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with the desired precision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de-DE" dirty="0" err="1"/>
                  <a:t>advantegous</a:t>
                </a:r>
                <a:r>
                  <a:rPr lang="de-DE" dirty="0"/>
                  <a:t> / </a:t>
                </a:r>
                <a:r>
                  <a:rPr lang="de-DE" dirty="0" err="1"/>
                  <a:t>complementary</a:t>
                </a:r>
                <a:r>
                  <a:rPr lang="de-DE" dirty="0"/>
                  <a:t> </a:t>
                </a:r>
                <a:r>
                  <a:rPr lang="de-DE" dirty="0" err="1"/>
                  <a:t>systematics</a:t>
                </a:r>
                <a:r>
                  <a:rPr lang="de-DE" dirty="0"/>
                  <a:t> </a:t>
                </a:r>
                <a:r>
                  <a:rPr lang="de-DE" dirty="0" err="1"/>
                  <a:t>compared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experimental </a:t>
                </a:r>
                <a:r>
                  <a:rPr lang="de-DE" dirty="0" err="1"/>
                  <a:t>approaches</a:t>
                </a:r>
                <a:endParaRPr lang="en-GB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5" y="1268760"/>
                <a:ext cx="3784612" cy="4801314"/>
              </a:xfrm>
              <a:prstGeom prst="rect">
                <a:avLst/>
              </a:prstGeom>
              <a:blipFill>
                <a:blip r:embed="rId3"/>
                <a:stretch>
                  <a:fillRect l="-1449" t="-635" r="-2576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499176" cy="994122"/>
          </a:xfrm>
        </p:spPr>
        <p:txBody>
          <a:bodyPr>
            <a:normAutofit/>
          </a:bodyPr>
          <a:lstStyle/>
          <a:p>
            <a:r>
              <a:rPr lang="en-GB" sz="2800" dirty="0"/>
              <a:t>New hardware: The active-target TPC for the proton </a:t>
            </a:r>
            <a:r>
              <a:rPr lang="en-GB" sz="2800"/>
              <a:t>radius measurement</a:t>
            </a:r>
            <a:endParaRPr lang="en-GB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1068416"/>
            <a:ext cx="5677210" cy="331268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38" y="4268834"/>
            <a:ext cx="5004048" cy="20875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590" y="4581128"/>
            <a:ext cx="3994278" cy="16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116632"/>
            <a:ext cx="6624736" cy="576064"/>
          </a:xfrm>
        </p:spPr>
        <p:txBody>
          <a:bodyPr>
            <a:normAutofit/>
          </a:bodyPr>
          <a:lstStyle/>
          <a:p>
            <a:r>
              <a:rPr lang="en-GB" sz="2800" dirty="0"/>
              <a:t>New hardware: Trigger scheme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CDF-68A7-BB49-A4E6-D21B1AA9225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5" y="2680968"/>
            <a:ext cx="8747657" cy="33187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67608" y="1486974"/>
            <a:ext cx="6187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GB" sz="2000" dirty="0"/>
              <a:t>continuous ‘</a:t>
            </a:r>
            <a:r>
              <a:rPr lang="en-GB" sz="2000" dirty="0" err="1"/>
              <a:t>triggerless</a:t>
            </a:r>
            <a:r>
              <a:rPr lang="en-GB" sz="2000" dirty="0"/>
              <a:t>’ first-level readout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000" dirty="0"/>
              <a:t>time-slicing according to detector response time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000" dirty="0"/>
              <a:t>marking of slices for higher-level readout</a:t>
            </a:r>
          </a:p>
        </p:txBody>
      </p:sp>
    </p:spTree>
    <p:extLst>
      <p:ext uri="{BB962C8B-B14F-4D97-AF65-F5344CB8AC3E}">
        <p14:creationId xmlns:p14="http://schemas.microsoft.com/office/powerpoint/2010/main" val="927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1866</Words>
  <Application>Microsoft Office PowerPoint</Application>
  <PresentationFormat>Widescreen</PresentationFormat>
  <Paragraphs>216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Helvetica</vt:lpstr>
      <vt:lpstr>Trebuchet MS</vt:lpstr>
      <vt:lpstr>Wingdings</vt:lpstr>
      <vt:lpstr>Office Theme</vt:lpstr>
      <vt:lpstr>COMPASS++/AMBER A New QCD Facility at CERN SPS</vt:lpstr>
      <vt:lpstr>COMPASS++/AMBER    </vt:lpstr>
      <vt:lpstr>COMPASS++/AMBER   LoI is submitted in Jan. 2019</vt:lpstr>
      <vt:lpstr>COMPASS++/AMBER</vt:lpstr>
      <vt:lpstr>COMPASS++/AMBER the full “LoI” programme </vt:lpstr>
      <vt:lpstr>Proton radius measurement from muon-proton high-energy scattering</vt:lpstr>
      <vt:lpstr>Proton radius measurement from muon-proton high-energy scattering</vt:lpstr>
      <vt:lpstr>New hardware: The active-target TPC for the proton radius measurement</vt:lpstr>
      <vt:lpstr>New hardware: Trigger scheme</vt:lpstr>
      <vt:lpstr>COMPASS++/AMBER the full “LoI” programme </vt:lpstr>
      <vt:lpstr>Proton beam: Search for Dark Matter Absolute cross section measurement p He⟶p ̅  X</vt:lpstr>
      <vt:lpstr>Learning about the partonic structure of pions</vt:lpstr>
      <vt:lpstr>Existing hadron beam Drell-Yan (I): pion structure</vt:lpstr>
      <vt:lpstr>Existing hadron beam Drell-Yan (II): competitiveness </vt:lpstr>
      <vt:lpstr>New hardware: Vertex detector for the Drell-Yan experiment</vt:lpstr>
      <vt:lpstr>PowerPoint Presentation</vt:lpstr>
      <vt:lpstr>AMBER approval by RB on Dec. 2nd 2020</vt:lpstr>
      <vt:lpstr>tentative schedule - June 2020</vt:lpstr>
      <vt:lpstr>la collaborazione</vt:lpstr>
      <vt:lpstr>organizzazione</vt:lpstr>
      <vt:lpstr>Interessi e coinvolgimento dei gruppi dell’INFN (BO, TN, TO, TS)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COMPASS++/AMBER A New QCD Facility at CERN SPS</dc:title>
  <dc:creator>Anna Martin</dc:creator>
  <cp:lastModifiedBy>Andrea Bressan</cp:lastModifiedBy>
  <cp:revision>37</cp:revision>
  <dcterms:modified xsi:type="dcterms:W3CDTF">2021-03-01T09:04:05Z</dcterms:modified>
</cp:coreProperties>
</file>