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3" r:id="rId2"/>
    <p:sldMasterId id="2147483739" r:id="rId3"/>
    <p:sldMasterId id="2147483839" r:id="rId4"/>
  </p:sldMasterIdLst>
  <p:notesMasterIdLst>
    <p:notesMasterId r:id="rId28"/>
  </p:notesMasterIdLst>
  <p:sldIdLst>
    <p:sldId id="256" r:id="rId5"/>
    <p:sldId id="399" r:id="rId6"/>
    <p:sldId id="371" r:id="rId7"/>
    <p:sldId id="398" r:id="rId8"/>
    <p:sldId id="364" r:id="rId9"/>
    <p:sldId id="394" r:id="rId10"/>
    <p:sldId id="383" r:id="rId11"/>
    <p:sldId id="385" r:id="rId12"/>
    <p:sldId id="401" r:id="rId13"/>
    <p:sldId id="386" r:id="rId14"/>
    <p:sldId id="400" r:id="rId15"/>
    <p:sldId id="402" r:id="rId16"/>
    <p:sldId id="403" r:id="rId17"/>
    <p:sldId id="327" r:id="rId18"/>
    <p:sldId id="331" r:id="rId19"/>
    <p:sldId id="404" r:id="rId20"/>
    <p:sldId id="393" r:id="rId21"/>
    <p:sldId id="406" r:id="rId22"/>
    <p:sldId id="405" r:id="rId23"/>
    <p:sldId id="407" r:id="rId24"/>
    <p:sldId id="421" r:id="rId25"/>
    <p:sldId id="389" r:id="rId26"/>
    <p:sldId id="3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15:47:39.4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2414 1,'-3'2,"0"0,0 0,0 0,0 1,1-1,-1 1,1 0,-4 6,0-1,-65 110,55-88,-48 87,-140 298,86-167,-337 612,354-669,44-82,48-90,-2 0,-1 0,0-1,-1-1,-1 0,-21 19,-113 108,80-76,39-42,17-16,1 1,1 0,-1 0,2 1,-10 14,-6 18,-48 74,60-98,-18 40,20-37,-15 22,-36 40,6-11,45-58,1 1,-13 31,14-24,1 0,2 1,0 0,-2 34,-14 57,13-77,-8 80,15-95,-8 36,2-20,3-18,-1 0,-1-1,-17 38,10-28,-12 46,15-40,5-18,1 1,1 0,1-1,1 1,1 30,1-41,-1-1,1 1,-2-1,1 1,-1-1,0 0,-1 0,0 0,-6 13,0-4,0 0,0 1,-10 30,18-45,-20 64,17-57,0 0,-1-1,-1 1,-8 12,-74 108,73-105,6-12,-1 0,0-1,-14 12,14-14,-10 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07.7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59.4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30:00.4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52.8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53.6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52.8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53.6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2.3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3.5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4.9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8:40:54.6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00.9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01.9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2.3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3.5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4.9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00.9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01.9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2.3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3.5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8:44.9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8:40:58.4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2273 206,'-9'1,"0"0,1 0,-1 1,1 0,-12 5,-2-1,-100 30,-225 59,-223 49,190 3,348-133,0 2,2 2,-52 38,42-24,0 2,-59 67,-17 61,14 10,-14 22,108-182,0 0,1 1,1 0,0 1,0-1,-4 21,1 1,2 1,1 0,-1 43,7 282,2-154,-2 148,0-327,3-1,8 45,20 51,-24-95,45 113,-24-70,89 213,-6-17,-102-244,1 0,1-1,1-1,1 1,24 28,-16-22,28 50,9 36,18 29,139 223,-187-319,3 0,64 73,-73-94,21 31,-36-46,0 1,-1 0,0 0,0 1,5 22,15 97,-10-49,-15-79,0 0,0 0,1-1,-1 1,1-1,0 1,-1-1,2 0,2 5,3 1,16 14,-16-15,0 0,9 11,-5-2,11 24,-15-27,0 1,1-1,14 15,-21-26,1 0,0 0,0-1,1 1,-1-1,1 0,-1 0,1 0,-1-1,1 1,6 1,2-1,0 0,18 1,13 1,22 10,-26-5,1-2,45 3,83 9,-87-7,-26-5,129 19,31-6,1-19,-190-1,710-1,-420 2,-284-3,1-1,-1-1,0-2,59-19,-46 12,0 2,61-7,124-24,-150 22,-1-4,94-40,-11 2,-114 45,-33 12,0-1,-1 0,0-1,0-1,-1 0,0-1,0-1,-1 0,19-19,-13 8,-2 3,1 0,21-17,23-10,73-40,33-23,38-41,-171 120,0-1,-2-1,40-51,-29 27,-38 46,1 0,-2 0,1 0,-1-1,2-9,4-9,1 0,15-28,-13 31,-1-2,13-41,-17 31,-1-1,-2 0,1-40,-7-119,0 137,1 28,0 19,0 0,0 0,-1 0,-1 1,0-1,-6-22,-2 13,-1-1,-22-34,-35-38,-4-8,35 47,-45-53,54 74,2-2,-39-71,-28-88,82 172,-11-21,-55-83,-43-32,20 45,14 16,63 72,-203-239,-13 8,51 75,-259-271,398 398,-111-119,-14 10,40 54,-235-148,346 245,-127-75,-4 12,124 66,0 0,0 2,-1 2,0 0,0 2,0 2,-1 0,-49 4,-219 3,199-5,95 1,-1 0,0 1,1-1,-1 1,0 0,1 1,-1 0,1 0,0 0,-1 1,1 0,0 0,1 0,-8 6,-65 67,41-38,-14 11,18-19,1 2,-35 47,48-52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00.9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29:01.9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05:53.3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05:54.8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05:55.6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05:59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06:00.8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2T09:06:01.5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Click to edit the notes format</a:t>
            </a:r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&lt;header&gt;</a:t>
            </a:r>
            <a:endParaRPr/>
          </a:p>
        </p:txBody>
      </p:sp>
      <p:sp>
        <p:nvSpPr>
          <p:cNvPr id="29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GB"/>
              <a:t>&lt;date/time&gt;</a:t>
            </a:r>
            <a:endParaRPr/>
          </a:p>
        </p:txBody>
      </p:sp>
      <p:sp>
        <p:nvSpPr>
          <p:cNvPr id="30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GB"/>
              <a:t>&lt;footer&gt;</a:t>
            </a:r>
            <a:endParaRPr/>
          </a:p>
        </p:txBody>
      </p:sp>
      <p:sp>
        <p:nvSpPr>
          <p:cNvPr id="30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31416191-6121-4181-A111-31819131E1C1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97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310031-A111-41F1-9101-21F1E1D12151}" type="slidenum">
              <a:rPr lang="en-GB" sz="2400">
                <a:solidFill>
                  <a:srgbClr val="000000"/>
                </a:solidFill>
                <a:latin typeface="Arial"/>
                <a:ea typeface="ＭＳ Ｐゴシック"/>
              </a:rPr>
              <a:t>1</a:t>
            </a:fld>
            <a:endParaRPr/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1A0AE-7ADB-4743-86AA-AE683FD9454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Flare gamma-ray lines tell us about flare ion acceleration. Different features have a range of different significances.</a:t>
            </a:r>
          </a:p>
        </p:txBody>
      </p:sp>
    </p:spTree>
    <p:extLst>
      <p:ext uri="{BB962C8B-B14F-4D97-AF65-F5344CB8AC3E}">
        <p14:creationId xmlns:p14="http://schemas.microsoft.com/office/powerpoint/2010/main" val="338496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1A0AE-7ADB-4743-86AA-AE683FD9454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Flare gamma-ray lines tell us about flare ion acceleration. Different features have a range of different significances.</a:t>
            </a:r>
          </a:p>
        </p:txBody>
      </p:sp>
    </p:spTree>
    <p:extLst>
      <p:ext uri="{BB962C8B-B14F-4D97-AF65-F5344CB8AC3E}">
        <p14:creationId xmlns:p14="http://schemas.microsoft.com/office/powerpoint/2010/main" val="105634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1A0AE-7ADB-4743-86AA-AE683FD9454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Flare gamma-ray lines tell us about flare ion acceleration. Different features have a range of different significances.</a:t>
            </a:r>
          </a:p>
        </p:txBody>
      </p:sp>
    </p:spTree>
    <p:extLst>
      <p:ext uri="{BB962C8B-B14F-4D97-AF65-F5344CB8AC3E}">
        <p14:creationId xmlns:p14="http://schemas.microsoft.com/office/powerpoint/2010/main" val="247928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187840" cy="530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187840" cy="530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2B7080-4B2A-43EA-9216-BECF34005A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81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61817A4-8702-4A04-AA3F-B87F4D5AE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00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38EF70D-FBD4-4B53-99DB-A0D30BBFF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1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27A7896-F3D4-4BFF-B3EB-9CF5D697FA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00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64DF40F-FCC4-4632-9180-A9365ED16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6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6F128AB-5B06-4536-B01A-5CF1675A78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63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329A7E-C134-4BF8-9994-12E678482F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0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AF9EC84-2EDB-4CBF-952C-1FB6A2B48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9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BEA82D3-3E15-4B3D-BA87-A9D50023B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84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9F8BDAE-F191-46A9-89E7-A3E7F652E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41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BF1A72-F09C-4FB6-87E7-7B7BC65AE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9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187840" cy="530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187840" cy="110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0"/>
            <a:ext cx="9143640" cy="1380600"/>
          </a:xfrm>
          <a:prstGeom prst="rect">
            <a:avLst/>
          </a:prstGeom>
          <a:solidFill>
            <a:srgbClr val="00213B"/>
          </a:solidFill>
        </p:spPr>
      </p:sp>
      <p:pic>
        <p:nvPicPr>
          <p:cNvPr id="8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412920" y="374760"/>
            <a:ext cx="1968120" cy="622080"/>
          </a:xfrm>
          <a:prstGeom prst="rect">
            <a:avLst/>
          </a:prstGeom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1D1A1C1-2171-4161-A1B1-C171D121C121}" type="slidenum">
              <a:rPr lang="en-GB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GB"/>
              <a:t>Click to edit the title text format</a:t>
            </a:r>
            <a:endParaRPr/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685800" y="6248520"/>
            <a:ext cx="1898280" cy="450360"/>
          </a:xfrm>
          <a:prstGeom prst="rect">
            <a:avLst/>
          </a:prstGeom>
        </p:spPr>
      </p:sp>
      <p:sp>
        <p:nvSpPr>
          <p:cNvPr id="187" name="CustomShape 2"/>
          <p:cNvSpPr/>
          <p:nvPr/>
        </p:nvSpPr>
        <p:spPr>
          <a:xfrm>
            <a:off x="3124080" y="6248520"/>
            <a:ext cx="2889000" cy="450360"/>
          </a:xfrm>
          <a:prstGeom prst="rect">
            <a:avLst/>
          </a:prstGeom>
        </p:spPr>
      </p:sp>
      <p:sp>
        <p:nvSpPr>
          <p:cNvPr id="188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4120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>
                <a:solidFill>
                  <a:srgbClr val="808000"/>
                </a:solidFill>
                <a:latin typeface="Times New Roman"/>
                <a:ea typeface="MS Gothic"/>
              </a:rPr>
              <a:t>Click to edit the title text formatClick to edit Master title style</a:t>
            </a:r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815151-A141-41D1-9171-A19171E1E151}" type="slidenum">
              <a:rPr lang="en-GB">
                <a:solidFill>
                  <a:srgbClr val="000000"/>
                </a:solidFill>
                <a:latin typeface="Times New Roman"/>
                <a:ea typeface="MS Gothic"/>
              </a:rPr>
              <a:t>‹#›</a:t>
            </a:fld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85800" y="6248520"/>
            <a:ext cx="1898280" cy="450360"/>
          </a:xfrm>
          <a:prstGeom prst="rect">
            <a:avLst/>
          </a:prstGeom>
        </p:spPr>
      </p:sp>
      <p:sp>
        <p:nvSpPr>
          <p:cNvPr id="261" name="CustomShape 2"/>
          <p:cNvSpPr/>
          <p:nvPr/>
        </p:nvSpPr>
        <p:spPr>
          <a:xfrm>
            <a:off x="3124080" y="6248520"/>
            <a:ext cx="2889000" cy="450360"/>
          </a:xfrm>
          <a:prstGeom prst="rect">
            <a:avLst/>
          </a:prstGeom>
        </p:spPr>
      </p:sp>
      <p:sp>
        <p:nvSpPr>
          <p:cNvPr id="262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4120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>
                <a:solidFill>
                  <a:srgbClr val="808000"/>
                </a:solidFill>
                <a:latin typeface="Times New Roman"/>
                <a:ea typeface="MS Gothic"/>
              </a:rPr>
              <a:t>Click to edit the title text formatClick to edit Master title style</a:t>
            </a:r>
            <a:endParaRPr/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64120" cy="4106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Times New Roman"/>
                <a:ea typeface="MS Gothic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3200">
                <a:solidFill>
                  <a:srgbClr val="000000"/>
                </a:solidFill>
                <a:latin typeface="Times New Roman"/>
                <a:ea typeface="MS Gothic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Times New Roman"/>
                <a:ea typeface="MS Gothic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3200">
                <a:solidFill>
                  <a:srgbClr val="000000"/>
                </a:solidFill>
                <a:latin typeface="Times New Roman"/>
                <a:ea typeface="MS Gothic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Times New Roman"/>
                <a:ea typeface="MS Gothic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Times New Roman"/>
                <a:ea typeface="MS Gothic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MS Gothic"/>
              </a:rPr>
              <a:t>Seventh Outline LevelClick to edit Master text styles</a:t>
            </a:r>
            <a:endParaRPr/>
          </a:p>
          <a:p>
            <a:r>
              <a:rPr lang="en-GB" sz="2800">
                <a:solidFill>
                  <a:srgbClr val="000000"/>
                </a:solidFill>
                <a:latin typeface="Times New Roman"/>
                <a:ea typeface="MS Gothic"/>
              </a:rPr>
              <a:t>Second level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400">
                <a:solidFill>
                  <a:srgbClr val="000000"/>
                </a:solidFill>
                <a:latin typeface="Times New Roman"/>
                <a:ea typeface="MS Gothic"/>
              </a:rPr>
              <a:t>Third level</a:t>
            </a:r>
            <a:endParaRPr/>
          </a:p>
          <a:p>
            <a:pPr lvl="2">
              <a:buFont typeface="Times New Roman"/>
              <a:buChar char="●"/>
            </a:pPr>
            <a:r>
              <a:rPr lang="en-GB" sz="2000">
                <a:solidFill>
                  <a:srgbClr val="000000"/>
                </a:solidFill>
                <a:latin typeface="Times New Roman"/>
                <a:ea typeface="MS Gothic"/>
              </a:rPr>
              <a:t>Fourth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solidFill>
                  <a:srgbClr val="000000"/>
                </a:solidFill>
                <a:latin typeface="Times New Roman"/>
                <a:ea typeface="MS Gothic"/>
              </a:rPr>
              <a:t>Fifth level</a:t>
            </a:r>
            <a:endParaRPr/>
          </a:p>
        </p:txBody>
      </p:sp>
      <p:sp>
        <p:nvSpPr>
          <p:cNvPr id="26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D171C1-D1C1-41E1-9141-B171D1E1A1E1}" type="slidenum">
              <a:rPr lang="en-GB">
                <a:solidFill>
                  <a:srgbClr val="000000"/>
                </a:solidFill>
                <a:latin typeface="Times New Roman"/>
                <a:ea typeface="MS Gothic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35AE3-B208-4E9A-99BD-CBB2D03FE44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ustomXml" Target="../ink/ink21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0.xml"/><Relationship Id="rId5" Type="http://schemas.openxmlformats.org/officeDocument/2006/relationships/customXml" Target="../ink/ink19.xml"/><Relationship Id="rId4" Type="http://schemas.openxmlformats.org/officeDocument/2006/relationships/customXml" Target="../ink/ink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4.png"/><Relationship Id="rId7" Type="http://schemas.openxmlformats.org/officeDocument/2006/relationships/customXml" Target="../ink/ink26.xm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5.xml"/><Relationship Id="rId5" Type="http://schemas.openxmlformats.org/officeDocument/2006/relationships/customXml" Target="../ink/ink24.xml"/><Relationship Id="rId4" Type="http://schemas.openxmlformats.org/officeDocument/2006/relationships/customXml" Target="../ink/ink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4.png"/><Relationship Id="rId7" Type="http://schemas.openxmlformats.org/officeDocument/2006/relationships/customXml" Target="../ink/ink31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0.xml"/><Relationship Id="rId5" Type="http://schemas.openxmlformats.org/officeDocument/2006/relationships/customXml" Target="../ink/ink29.xml"/><Relationship Id="rId4" Type="http://schemas.openxmlformats.org/officeDocument/2006/relationships/customXml" Target="../ink/ink28.xml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uka.org/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7.png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9.xml"/><Relationship Id="rId3" Type="http://schemas.openxmlformats.org/officeDocument/2006/relationships/oleObject" Target="../embeddings/oleObject3.bin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2" Type="http://schemas.openxmlformats.org/officeDocument/2006/relationships/image" Target="../media/image8.emf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wmf"/><Relationship Id="rId11" Type="http://schemas.openxmlformats.org/officeDocument/2006/relationships/customXml" Target="../ink/ink7.xml"/><Relationship Id="rId5" Type="http://schemas.openxmlformats.org/officeDocument/2006/relationships/oleObject" Target="../embeddings/oleObject4.bin"/><Relationship Id="rId15" Type="http://schemas.openxmlformats.org/officeDocument/2006/relationships/customXml" Target="../ink/ink11.xml"/><Relationship Id="rId10" Type="http://schemas.openxmlformats.org/officeDocument/2006/relationships/customXml" Target="../ink/ink6.xml"/><Relationship Id="rId4" Type="http://schemas.openxmlformats.org/officeDocument/2006/relationships/image" Target="../media/image9.wmf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customXml" Target="../ink/ink13.xml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customXml" Target="../ink/ink14.xml"/><Relationship Id="rId5" Type="http://schemas.openxmlformats.org/officeDocument/2006/relationships/image" Target="../media/image12.emf"/><Relationship Id="rId10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customXml" Target="../ink/ink16.xml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customXml" Target="../ink/ink15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03" name="CustomShape 1"/>
          <p:cNvSpPr/>
          <p:nvPr/>
        </p:nvSpPr>
        <p:spPr>
          <a:xfrm>
            <a:off x="286560" y="2061000"/>
            <a:ext cx="6661704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rgbClr val="00213B"/>
                </a:solidFill>
                <a:latin typeface="Arial"/>
                <a:ea typeface="ＭＳ Ｐゴシック"/>
              </a:rPr>
              <a:t>Hard X-rays from energetic flare ions</a:t>
            </a:r>
            <a:endParaRPr dirty="0"/>
          </a:p>
        </p:txBody>
      </p:sp>
      <p:sp>
        <p:nvSpPr>
          <p:cNvPr id="304" name="CustomShape 2"/>
          <p:cNvSpPr/>
          <p:nvPr/>
        </p:nvSpPr>
        <p:spPr>
          <a:xfrm>
            <a:off x="304920" y="3657600"/>
            <a:ext cx="7086240" cy="1780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13B"/>
                </a:solidFill>
                <a:latin typeface="Arial"/>
                <a:ea typeface="ＭＳ Ｐゴシック"/>
              </a:rPr>
              <a:t>Alec MacKinnon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213B"/>
                </a:solidFill>
                <a:latin typeface="Arial"/>
                <a:ea typeface="ＭＳ Ｐゴシック"/>
              </a:rPr>
              <a:t>School of Physics and Astronomy, University of Glasgow, UK</a:t>
            </a:r>
          </a:p>
          <a:p>
            <a:pPr lvl="0"/>
            <a:r>
              <a:rPr lang="en-GB" sz="2400" dirty="0">
                <a:solidFill>
                  <a:srgbClr val="00213B"/>
                </a:solidFill>
                <a:ea typeface="ＭＳ Ｐゴシック"/>
              </a:rPr>
              <a:t>Sergio Szpigel, Jordi Tuneu, Guillermo Gimenez de Castro</a:t>
            </a:r>
            <a:endParaRPr lang="en-GB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213B"/>
                </a:solidFill>
                <a:latin typeface="Arial"/>
                <a:ea typeface="ＭＳ Ｐゴシック"/>
              </a:rPr>
              <a:t>CRAAM, </a:t>
            </a:r>
            <a:r>
              <a:rPr lang="en-GB" sz="1600" dirty="0" err="1">
                <a:solidFill>
                  <a:srgbClr val="00213B"/>
                </a:solidFill>
                <a:latin typeface="Arial"/>
                <a:ea typeface="ＭＳ Ｐゴシック"/>
              </a:rPr>
              <a:t>Universidade</a:t>
            </a:r>
            <a:r>
              <a:rPr lang="en-GB" sz="1600" dirty="0">
                <a:solidFill>
                  <a:srgbClr val="00213B"/>
                </a:solidFill>
                <a:latin typeface="Arial"/>
                <a:ea typeface="ＭＳ Ｐゴシック"/>
              </a:rPr>
              <a:t> </a:t>
            </a:r>
            <a:r>
              <a:rPr lang="en-GB" sz="1600" dirty="0" err="1">
                <a:solidFill>
                  <a:srgbClr val="00213B"/>
                </a:solidFill>
                <a:latin typeface="Arial"/>
                <a:ea typeface="ＭＳ Ｐゴシック"/>
              </a:rPr>
              <a:t>Presbeteriana</a:t>
            </a:r>
            <a:r>
              <a:rPr lang="en-GB" sz="1600" dirty="0">
                <a:solidFill>
                  <a:srgbClr val="00213B"/>
                </a:solidFill>
                <a:latin typeface="Arial"/>
                <a:ea typeface="ＭＳ Ｐゴシック"/>
              </a:rPr>
              <a:t> Mackenzie, Brazil</a:t>
            </a:r>
          </a:p>
          <a:p>
            <a:pPr lvl="0"/>
            <a:endParaRPr lang="en-GB" sz="1600" dirty="0">
              <a:solidFill>
                <a:srgbClr val="00213B"/>
              </a:solidFill>
              <a:ea typeface="ＭＳ Ｐゴシック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05" name="CustomShape 3"/>
          <p:cNvSpPr/>
          <p:nvPr/>
        </p:nvSpPr>
        <p:spPr>
          <a:xfrm>
            <a:off x="0" y="-18789"/>
            <a:ext cx="9143640" cy="1380600"/>
          </a:xfrm>
          <a:prstGeom prst="rect">
            <a:avLst/>
          </a:prstGeom>
          <a:solidFill>
            <a:srgbClr val="00213B"/>
          </a:solidFill>
        </p:spPr>
      </p:sp>
      <p:pic>
        <p:nvPicPr>
          <p:cNvPr id="30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12920" y="374760"/>
            <a:ext cx="1968120" cy="62208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796C7A-5A94-4050-9A75-CD1A1EA1A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9446"/>
            <a:ext cx="2327038" cy="66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67544" y="260648"/>
            <a:ext cx="8136904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Example: 4 June 1991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17215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(Murphy et al., 1997)</a:t>
            </a:r>
          </a:p>
          <a:p>
            <a:r>
              <a:rPr lang="en-GB" sz="2400" dirty="0"/>
              <a:t>6.7×10</a:t>
            </a:r>
            <a:r>
              <a:rPr lang="en-GB" sz="2400" baseline="30000" dirty="0"/>
              <a:t>32</a:t>
            </a:r>
            <a:r>
              <a:rPr lang="en-GB" sz="2400" dirty="0"/>
              <a:t> protons above 30 MeV with </a:t>
            </a:r>
            <a:r>
              <a:rPr lang="en-GB" sz="2400" dirty="0">
                <a:sym typeface="Symbol" panose="05050102010706020507" pitchFamily="18" charset="2"/>
              </a:rPr>
              <a:t></a:t>
            </a:r>
            <a:r>
              <a:rPr lang="en-GB" sz="2400" dirty="0"/>
              <a:t> = 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50882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Gives 8×10</a:t>
            </a:r>
            <a:r>
              <a:rPr lang="en-GB" sz="2400" baseline="30000" dirty="0"/>
              <a:t>30</a:t>
            </a:r>
            <a:r>
              <a:rPr lang="en-GB" sz="2400" dirty="0"/>
              <a:t> electrons above 65 </a:t>
            </a:r>
            <a:r>
              <a:rPr lang="en-GB" sz="2400" dirty="0" err="1"/>
              <a:t>keV</a:t>
            </a:r>
            <a:r>
              <a:rPr lang="en-GB" sz="2400" dirty="0"/>
              <a:t>, also with </a:t>
            </a:r>
            <a:r>
              <a:rPr lang="en-GB" sz="2400" dirty="0">
                <a:sym typeface="Symbol" panose="05050102010706020507" pitchFamily="18" charset="2"/>
              </a:rPr>
              <a:t></a:t>
            </a:r>
            <a:r>
              <a:rPr lang="en-GB" sz="2400" dirty="0"/>
              <a:t> = 4 </a:t>
            </a:r>
          </a:p>
          <a:p>
            <a:r>
              <a:rPr lang="en-GB" sz="2400" dirty="0"/>
              <a:t>Or 1.4×10</a:t>
            </a:r>
            <a:r>
              <a:rPr lang="en-GB" sz="2400" baseline="30000" dirty="0"/>
              <a:t>32</a:t>
            </a:r>
            <a:r>
              <a:rPr lang="en-GB" sz="2400" dirty="0"/>
              <a:t> electrons above 25 </a:t>
            </a:r>
            <a:r>
              <a:rPr lang="en-GB" sz="2400" dirty="0" err="1"/>
              <a:t>keV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- Four orders of magnitude below the number needed for the HXR flux in this flare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54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67544" y="260648"/>
            <a:ext cx="8136904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Example: 4 June 1991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17215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(Murphy et al., 1997)</a:t>
            </a:r>
          </a:p>
          <a:p>
            <a:r>
              <a:rPr lang="en-GB" sz="2400" dirty="0"/>
              <a:t>6.7×10</a:t>
            </a:r>
            <a:r>
              <a:rPr lang="en-GB" sz="2400" baseline="30000" dirty="0"/>
              <a:t>32</a:t>
            </a:r>
            <a:r>
              <a:rPr lang="en-GB" sz="2400" dirty="0"/>
              <a:t> protons above 30 MeV with </a:t>
            </a:r>
            <a:r>
              <a:rPr lang="en-GB" sz="2400" dirty="0">
                <a:sym typeface="Symbol" panose="05050102010706020507" pitchFamily="18" charset="2"/>
              </a:rPr>
              <a:t></a:t>
            </a:r>
            <a:r>
              <a:rPr lang="en-GB" sz="2400" dirty="0"/>
              <a:t> = 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50882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Gives 8×10</a:t>
            </a:r>
            <a:r>
              <a:rPr lang="en-GB" sz="2400" baseline="30000" dirty="0"/>
              <a:t>30</a:t>
            </a:r>
            <a:r>
              <a:rPr lang="en-GB" sz="2400" dirty="0"/>
              <a:t> electrons above 65 </a:t>
            </a:r>
            <a:r>
              <a:rPr lang="en-GB" sz="2400" dirty="0" err="1"/>
              <a:t>keV</a:t>
            </a:r>
            <a:r>
              <a:rPr lang="en-GB" sz="2400" dirty="0"/>
              <a:t>, also with </a:t>
            </a:r>
            <a:r>
              <a:rPr lang="en-GB" sz="2400" dirty="0">
                <a:sym typeface="Symbol" panose="05050102010706020507" pitchFamily="18" charset="2"/>
              </a:rPr>
              <a:t></a:t>
            </a:r>
            <a:r>
              <a:rPr lang="en-GB" sz="2400" dirty="0"/>
              <a:t> = 4 </a:t>
            </a:r>
          </a:p>
          <a:p>
            <a:r>
              <a:rPr lang="en-GB" sz="2400" dirty="0"/>
              <a:t>Or 1.4×10</a:t>
            </a:r>
            <a:r>
              <a:rPr lang="en-GB" sz="2400" baseline="30000" dirty="0"/>
              <a:t>32</a:t>
            </a:r>
            <a:r>
              <a:rPr lang="en-GB" sz="2400" dirty="0"/>
              <a:t> electrons above 25 </a:t>
            </a:r>
            <a:r>
              <a:rPr lang="en-GB" sz="2400" dirty="0" err="1"/>
              <a:t>keV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- Four orders of magnitude below the number needed for the HXR flux in this flare</a:t>
            </a:r>
          </a:p>
          <a:p>
            <a:endParaRPr lang="en-GB" sz="2400" dirty="0"/>
          </a:p>
          <a:p>
            <a:endParaRPr lang="en-GB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A1B35A-A678-43AF-B0C8-9FD9B1BBA390}"/>
                  </a:ext>
                </a:extLst>
              </p14:cNvPr>
              <p14:cNvContentPartPr/>
              <p14:nvPr/>
            </p14:nvContentPartPr>
            <p14:xfrm>
              <a:off x="1271556" y="208890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A1B35A-A678-43AF-B0C8-9FD9B1BBA3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916" y="20799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9B0AD-4BD4-4D73-A731-43F27E8A892A}"/>
                  </a:ext>
                </a:extLst>
              </p14:cNvPr>
              <p14:cNvContentPartPr/>
              <p14:nvPr/>
            </p14:nvContentPartPr>
            <p14:xfrm>
              <a:off x="2755116" y="2124901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9B0AD-4BD4-4D73-A731-43F27E8A89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6476" y="21159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5E4FBE-7723-44C5-ABAA-5A1C15AEC873}"/>
                  </a:ext>
                </a:extLst>
              </p14:cNvPr>
              <p14:cNvContentPartPr/>
              <p14:nvPr/>
            </p14:nvContentPartPr>
            <p14:xfrm>
              <a:off x="6170796" y="77454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5E4FBE-7723-44C5-ABAA-5A1C15AEC8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1796" y="765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F55941-B23C-492F-9D1C-E564A97D7868}"/>
                  </a:ext>
                </a:extLst>
              </p14:cNvPr>
              <p14:cNvContentPartPr/>
              <p14:nvPr/>
            </p14:nvContentPartPr>
            <p14:xfrm>
              <a:off x="6098076" y="69606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F55941-B23C-492F-9D1C-E564A97D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076" y="6874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6F8F77-7A17-442B-95DD-F7AFA75B544B}"/>
                  </a:ext>
                </a:extLst>
              </p14:cNvPr>
              <p14:cNvContentPartPr/>
              <p14:nvPr/>
            </p14:nvContentPartPr>
            <p14:xfrm>
              <a:off x="4759596" y="416574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6F8F77-7A17-442B-95DD-F7AFA75B54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0956" y="415710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31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67544" y="260648"/>
            <a:ext cx="8136904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However (1)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13266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Observed spatial displacement of HXR and </a:t>
            </a:r>
            <a:r>
              <a:rPr lang="en-GB" sz="2400" dirty="0">
                <a:sym typeface="Symbol" panose="05050102010706020507" pitchFamily="18" charset="2"/>
              </a:rPr>
              <a:t>-ray sources (</a:t>
            </a:r>
            <a:r>
              <a:rPr lang="en-GB" sz="2400" dirty="0" err="1">
                <a:sym typeface="Symbol" panose="05050102010706020507" pitchFamily="18" charset="2"/>
              </a:rPr>
              <a:t>Hurford</a:t>
            </a:r>
            <a:r>
              <a:rPr lang="en-GB" sz="2400" dirty="0">
                <a:sym typeface="Symbol" panose="05050102010706020507" pitchFamily="18" charset="2"/>
              </a:rPr>
              <a:t> et al., 2003):</a:t>
            </a:r>
            <a:endParaRPr lang="en-GB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A1B35A-A678-43AF-B0C8-9FD9B1BBA390}"/>
                  </a:ext>
                </a:extLst>
              </p14:cNvPr>
              <p14:cNvContentPartPr/>
              <p14:nvPr/>
            </p14:nvContentPartPr>
            <p14:xfrm>
              <a:off x="1271556" y="2088901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A1B35A-A678-43AF-B0C8-9FD9B1BBA3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556" y="20799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9B0AD-4BD4-4D73-A731-43F27E8A892A}"/>
                  </a:ext>
                </a:extLst>
              </p14:cNvPr>
              <p14:cNvContentPartPr/>
              <p14:nvPr/>
            </p14:nvContentPartPr>
            <p14:xfrm>
              <a:off x="2755116" y="2124901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9B0AD-4BD4-4D73-A731-43F27E8A89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6116" y="21159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5E4FBE-7723-44C5-ABAA-5A1C15AEC873}"/>
                  </a:ext>
                </a:extLst>
              </p14:cNvPr>
              <p14:cNvContentPartPr/>
              <p14:nvPr/>
            </p14:nvContentPartPr>
            <p14:xfrm>
              <a:off x="6170796" y="77454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5E4FBE-7723-44C5-ABAA-5A1C15AEC8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1796" y="765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F55941-B23C-492F-9D1C-E564A97D7868}"/>
                  </a:ext>
                </a:extLst>
              </p14:cNvPr>
              <p14:cNvContentPartPr/>
              <p14:nvPr/>
            </p14:nvContentPartPr>
            <p14:xfrm>
              <a:off x="6098076" y="69606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F55941-B23C-492F-9D1C-E564A97D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076" y="6870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6F8F77-7A17-442B-95DD-F7AFA75B544B}"/>
                  </a:ext>
                </a:extLst>
              </p14:cNvPr>
              <p14:cNvContentPartPr/>
              <p14:nvPr/>
            </p14:nvContentPartPr>
            <p14:xfrm>
              <a:off x="4759596" y="416574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6F8F77-7A17-442B-95DD-F7AFA75B54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0596" y="415674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21CA06F-66CD-4863-99DD-F305840E2B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72" y="2420889"/>
            <a:ext cx="4278437" cy="41640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0594A7-DDB2-4460-ACAA-33F41B0D51D7}"/>
              </a:ext>
            </a:extLst>
          </p:cNvPr>
          <p:cNvSpPr txBox="1"/>
          <p:nvPr/>
        </p:nvSpPr>
        <p:spPr>
          <a:xfrm>
            <a:off x="5220072" y="2636912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Ion and electron interaction sites are spatially distinct, in at least some flares</a:t>
            </a:r>
          </a:p>
          <a:p>
            <a:endParaRPr lang="en-GB" sz="2400" dirty="0"/>
          </a:p>
          <a:p>
            <a:r>
              <a:rPr lang="en-GB" sz="2400" dirty="0"/>
              <a:t>Possibility of imaging HXR’s associated with ion precipitation</a:t>
            </a:r>
          </a:p>
        </p:txBody>
      </p:sp>
    </p:spTree>
    <p:extLst>
      <p:ext uri="{BB962C8B-B14F-4D97-AF65-F5344CB8AC3E}">
        <p14:creationId xmlns:p14="http://schemas.microsoft.com/office/powerpoint/2010/main" val="308359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67544" y="260648"/>
            <a:ext cx="8136904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However (2)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13266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Over-the-limb Fermi/LAT events: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A1B35A-A678-43AF-B0C8-9FD9B1BBA390}"/>
                  </a:ext>
                </a:extLst>
              </p14:cNvPr>
              <p14:cNvContentPartPr/>
              <p14:nvPr/>
            </p14:nvContentPartPr>
            <p14:xfrm>
              <a:off x="1271556" y="2088901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A1B35A-A678-43AF-B0C8-9FD9B1BBA3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556" y="20799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9B0AD-4BD4-4D73-A731-43F27E8A892A}"/>
                  </a:ext>
                </a:extLst>
              </p14:cNvPr>
              <p14:cNvContentPartPr/>
              <p14:nvPr/>
            </p14:nvContentPartPr>
            <p14:xfrm>
              <a:off x="2755116" y="2124901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9B0AD-4BD4-4D73-A731-43F27E8A89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6116" y="21159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5E4FBE-7723-44C5-ABAA-5A1C15AEC873}"/>
                  </a:ext>
                </a:extLst>
              </p14:cNvPr>
              <p14:cNvContentPartPr/>
              <p14:nvPr/>
            </p14:nvContentPartPr>
            <p14:xfrm>
              <a:off x="6170796" y="77454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5E4FBE-7723-44C5-ABAA-5A1C15AEC8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1796" y="765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F55941-B23C-492F-9D1C-E564A97D7868}"/>
                  </a:ext>
                </a:extLst>
              </p14:cNvPr>
              <p14:cNvContentPartPr/>
              <p14:nvPr/>
            </p14:nvContentPartPr>
            <p14:xfrm>
              <a:off x="6098076" y="69606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F55941-B23C-492F-9D1C-E564A97D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076" y="6870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6F8F77-7A17-442B-95DD-F7AFA75B544B}"/>
                  </a:ext>
                </a:extLst>
              </p14:cNvPr>
              <p14:cNvContentPartPr/>
              <p14:nvPr/>
            </p14:nvContentPartPr>
            <p14:xfrm>
              <a:off x="4759596" y="416574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6F8F77-7A17-442B-95DD-F7AFA75B54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0596" y="415674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4E3E52E-DF5C-4CF3-93D3-2B3D589446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2025583"/>
            <a:ext cx="2736304" cy="4076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88C19D-39B6-4E86-9059-F74D0D0E818D}"/>
              </a:ext>
            </a:extLst>
          </p:cNvPr>
          <p:cNvSpPr txBox="1"/>
          <p:nvPr/>
        </p:nvSpPr>
        <p:spPr>
          <a:xfrm>
            <a:off x="323528" y="627418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Pesce-Rollins et al. (2015) 11/10/13 event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8CF3CB-FF24-4D8A-B80D-17692704B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487" y="2276872"/>
            <a:ext cx="3738039" cy="33405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D4521B-6CCE-479B-B881-70BCF335D1D7}"/>
              </a:ext>
            </a:extLst>
          </p:cNvPr>
          <p:cNvSpPr txBox="1"/>
          <p:nvPr/>
        </p:nvSpPr>
        <p:spPr>
          <a:xfrm>
            <a:off x="4759596" y="6101657"/>
            <a:ext cx="391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Jin</a:t>
            </a:r>
            <a:r>
              <a:rPr lang="en-GB" dirty="0"/>
              <a:t> et al. (2018); 01/09/14 event</a:t>
            </a:r>
          </a:p>
        </p:txBody>
      </p:sp>
    </p:spTree>
    <p:extLst>
      <p:ext uri="{BB962C8B-B14F-4D97-AF65-F5344CB8AC3E}">
        <p14:creationId xmlns:p14="http://schemas.microsoft.com/office/powerpoint/2010/main" val="175298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85800" y="609480"/>
            <a:ext cx="7764120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>
                <a:solidFill>
                  <a:srgbClr val="808000"/>
                </a:solidFill>
                <a:latin typeface="Times New Roman"/>
                <a:ea typeface="MS Gothic"/>
              </a:rPr>
              <a:t>FLUKA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685800" y="1981080"/>
            <a:ext cx="7764120" cy="4106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GB" sz="3200" dirty="0" err="1">
                <a:solidFill>
                  <a:srgbClr val="000000"/>
                </a:solidFill>
                <a:latin typeface="Times New Roman"/>
                <a:ea typeface="MS Gothic"/>
              </a:rPr>
              <a:t>FLUktuierende</a:t>
            </a: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Times New Roman"/>
                <a:ea typeface="MS Gothic"/>
              </a:rPr>
              <a:t>KAskade</a:t>
            </a:r>
            <a:endParaRPr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Detailed nuclear physics models for production of secondaries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well validated cf. laboratory experiment</a:t>
            </a:r>
            <a:endParaRPr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Transports hadrons, mesons, leptons, neutrinos, photons….</a:t>
            </a:r>
            <a:endParaRPr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….in a wide variety of materials</a:t>
            </a:r>
            <a:endParaRPr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  <a:hlinkClick r:id="rId2"/>
              </a:rPr>
              <a:t>www.fluka.org</a:t>
            </a: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43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57921" y="27896"/>
            <a:ext cx="7764120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FLUKA for solar purposes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5220072" y="1355353"/>
            <a:ext cx="4309968" cy="1650488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MS Gothic"/>
              </a:rPr>
              <a:t>Tusnski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MS Gothic"/>
              </a:rPr>
              <a:t> et al. (2019) SP 294, 103</a:t>
            </a:r>
          </a:p>
          <a:p>
            <a:pPr lvl="1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MS Gothic"/>
              </a:rPr>
              <a:t>deexcitation lines</a:t>
            </a:r>
          </a:p>
          <a:p>
            <a:pPr lvl="1">
              <a:buFont typeface="Arial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MS Gothic"/>
              </a:rPr>
              <a:t> also Malagoli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MS Gothic"/>
              </a:rPr>
              <a:t>Thereza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MS Gothic"/>
              </a:rPr>
              <a:t> et al., this Workshop</a:t>
            </a: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MS Gothic"/>
              </a:rPr>
              <a:t> MacKinnon et al. (2020) SP 295, 174</a:t>
            </a:r>
          </a:p>
          <a:p>
            <a:pPr lvl="1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MS Gothic"/>
              </a:rPr>
              <a:t>pion decay continuum; directionality</a:t>
            </a:r>
          </a:p>
          <a:p>
            <a:pPr>
              <a:buFont typeface="Arial"/>
              <a:buChar char="•"/>
            </a:pPr>
            <a:endParaRPr sz="2400" dirty="0">
              <a:solidFill>
                <a:prstClr val="black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5C1D73-841C-4932-A300-8FD392F6F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5024492" cy="45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2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85800" y="609480"/>
            <a:ext cx="7764120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Thin target secondary production with FLUKA 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89F96-4611-4CFF-A7BC-E72A6C86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1" y="1916832"/>
            <a:ext cx="8426342" cy="3024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490CD-1FD9-4304-8C92-9E05C4D3B02F}"/>
              </a:ext>
            </a:extLst>
          </p:cNvPr>
          <p:cNvSpPr txBox="1"/>
          <p:nvPr/>
        </p:nvSpPr>
        <p:spPr>
          <a:xfrm>
            <a:off x="611560" y="530120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MacKinnon et al. (2020) SP 295, 174; 1 GeV p</a:t>
            </a:r>
            <a:r>
              <a:rPr lang="en-GB" baseline="30000" dirty="0"/>
              <a:t>+</a:t>
            </a:r>
            <a:r>
              <a:rPr lang="en-GB" dirty="0"/>
              <a:t> in 0.084 g cm</a:t>
            </a:r>
            <a:r>
              <a:rPr lang="en-GB" baseline="30000" dirty="0"/>
              <a:t>-2</a:t>
            </a:r>
            <a:r>
              <a:rPr lang="en-GB" dirty="0"/>
              <a:t> H sphere</a:t>
            </a:r>
          </a:p>
          <a:p>
            <a:r>
              <a:rPr lang="en-GB" dirty="0"/>
              <a:t>Electrons (b): 	</a:t>
            </a:r>
            <a:r>
              <a:rPr lang="en-GB" dirty="0">
                <a:solidFill>
                  <a:schemeClr val="tx2"/>
                </a:solidFill>
                <a:sym typeface="Symbol" panose="05050102010706020507" pitchFamily="18" charset="2"/>
              </a:rPr>
              <a:t></a:t>
            </a:r>
            <a:r>
              <a:rPr lang="en-GB" baseline="30000" dirty="0">
                <a:solidFill>
                  <a:schemeClr val="tx2"/>
                </a:solidFill>
                <a:sym typeface="Symbol" panose="05050102010706020507" pitchFamily="18" charset="2"/>
              </a:rPr>
              <a:t>-</a:t>
            </a:r>
            <a:r>
              <a:rPr lang="en-GB" dirty="0">
                <a:solidFill>
                  <a:schemeClr val="tx2"/>
                </a:solidFill>
                <a:sym typeface="Symbol" panose="05050102010706020507" pitchFamily="18" charset="2"/>
              </a:rPr>
              <a:t> decay</a:t>
            </a:r>
          </a:p>
          <a:p>
            <a:r>
              <a:rPr lang="en-GB" dirty="0">
                <a:solidFill>
                  <a:schemeClr val="tx2"/>
                </a:solidFill>
                <a:sym typeface="Symbol" panose="05050102010706020507" pitchFamily="18" charset="2"/>
              </a:rPr>
              <a:t>		</a:t>
            </a:r>
            <a:r>
              <a:rPr lang="en-GB" dirty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GB" baseline="30000" dirty="0">
                <a:solidFill>
                  <a:srgbClr val="C00000"/>
                </a:solidFill>
                <a:sym typeface="Symbol" panose="05050102010706020507" pitchFamily="18" charset="2"/>
              </a:rPr>
              <a:t>0</a:t>
            </a:r>
            <a:r>
              <a:rPr lang="en-GB" dirty="0">
                <a:solidFill>
                  <a:srgbClr val="C00000"/>
                </a:solidFill>
                <a:sym typeface="Symbol" panose="05050102010706020507" pitchFamily="18" charset="2"/>
              </a:rPr>
              <a:t>  </a:t>
            </a:r>
            <a:r>
              <a:rPr lang="en-GB" dirty="0" err="1">
                <a:solidFill>
                  <a:srgbClr val="C00000"/>
                </a:solidFill>
                <a:sym typeface="Symbol" panose="05050102010706020507" pitchFamily="18" charset="2"/>
              </a:rPr>
              <a:t>e</a:t>
            </a:r>
            <a:r>
              <a:rPr lang="en-GB" baseline="30000" dirty="0" err="1">
                <a:solidFill>
                  <a:srgbClr val="C00000"/>
                </a:solidFill>
                <a:sym typeface="Symbol" panose="05050102010706020507" pitchFamily="18" charset="2"/>
              </a:rPr>
              <a:t>+</a:t>
            </a:r>
            <a:r>
              <a:rPr lang="en-GB" dirty="0" err="1">
                <a:solidFill>
                  <a:srgbClr val="C00000"/>
                </a:solidFill>
                <a:sym typeface="Symbol" panose="05050102010706020507" pitchFamily="18" charset="2"/>
              </a:rPr>
              <a:t>e</a:t>
            </a:r>
            <a:r>
              <a:rPr lang="en-GB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</a:t>
            </a:r>
            <a:r>
              <a:rPr lang="en-GB" dirty="0">
                <a:solidFill>
                  <a:srgbClr val="C00000"/>
                </a:solidFill>
                <a:sym typeface="Symbol" panose="05050102010706020507" pitchFamily="18" charset="2"/>
              </a:rPr>
              <a:t> (</a:t>
            </a:r>
            <a:r>
              <a:rPr lang="en-GB" dirty="0" err="1">
                <a:solidFill>
                  <a:srgbClr val="C00000"/>
                </a:solidFill>
                <a:sym typeface="Symbol" panose="05050102010706020507" pitchFamily="18" charset="2"/>
              </a:rPr>
              <a:t>Dalitz</a:t>
            </a:r>
            <a:r>
              <a:rPr lang="en-GB" dirty="0">
                <a:solidFill>
                  <a:srgbClr val="C00000"/>
                </a:solidFill>
                <a:sym typeface="Symbol" panose="05050102010706020507" pitchFamily="18" charset="2"/>
              </a:rPr>
              <a:t>) decay</a:t>
            </a:r>
            <a:r>
              <a:rPr lang="en-GB" dirty="0">
                <a:solidFill>
                  <a:schemeClr val="tx2"/>
                </a:solidFill>
                <a:sym typeface="Symbol" panose="05050102010706020507" pitchFamily="18" charset="2"/>
              </a:rPr>
              <a:t>	</a:t>
            </a:r>
          </a:p>
          <a:p>
            <a:r>
              <a:rPr lang="en-GB" dirty="0">
                <a:solidFill>
                  <a:schemeClr val="tx2"/>
                </a:solidFill>
                <a:sym typeface="Symbol" panose="05050102010706020507" pitchFamily="18" charset="2"/>
              </a:rPr>
              <a:t>		</a:t>
            </a:r>
            <a:r>
              <a:rPr lang="en-GB" dirty="0">
                <a:solidFill>
                  <a:srgbClr val="00B050"/>
                </a:solidFill>
                <a:sym typeface="Symbol" panose="05050102010706020507" pitchFamily="18" charset="2"/>
              </a:rPr>
              <a:t></a:t>
            </a:r>
            <a:r>
              <a:rPr lang="en-GB" baseline="30000" dirty="0">
                <a:solidFill>
                  <a:srgbClr val="00B050"/>
                </a:solidFill>
                <a:sym typeface="Symbol" panose="05050102010706020507" pitchFamily="18" charset="2"/>
              </a:rPr>
              <a:t>+</a:t>
            </a:r>
            <a:r>
              <a:rPr lang="en-GB" dirty="0">
                <a:solidFill>
                  <a:srgbClr val="00B050"/>
                </a:solidFill>
                <a:sym typeface="Symbol" panose="05050102010706020507" pitchFamily="18" charset="2"/>
              </a:rPr>
              <a:t> decay e</a:t>
            </a:r>
            <a:r>
              <a:rPr lang="en-GB" baseline="30000" dirty="0">
                <a:solidFill>
                  <a:srgbClr val="00B050"/>
                </a:solidFill>
                <a:sym typeface="Symbol" panose="05050102010706020507" pitchFamily="18" charset="2"/>
              </a:rPr>
              <a:t>+</a:t>
            </a:r>
            <a:r>
              <a:rPr lang="en-GB" dirty="0">
                <a:solidFill>
                  <a:srgbClr val="00B050"/>
                </a:solidFill>
                <a:sym typeface="Symbol" panose="05050102010706020507" pitchFamily="18" charset="2"/>
              </a:rPr>
              <a:t> (Bhabha) scattering of e</a:t>
            </a:r>
            <a:r>
              <a:rPr lang="en-GB" baseline="30000" dirty="0">
                <a:solidFill>
                  <a:srgbClr val="00B050"/>
                </a:solidFill>
                <a:sym typeface="Symbol" panose="05050102010706020507" pitchFamily="18" charset="2"/>
              </a:rPr>
              <a:t>-</a:t>
            </a:r>
            <a:r>
              <a:rPr lang="en-GB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en-GB" dirty="0">
                <a:sym typeface="Symbol" panose="05050102010706020507" pitchFamily="18" charset="2"/>
              </a:rPr>
              <a:t>black is total; note knock-on e</a:t>
            </a:r>
            <a:r>
              <a:rPr lang="en-GB" baseline="30000" dirty="0">
                <a:sym typeface="Symbol" panose="05050102010706020507" pitchFamily="18" charset="2"/>
              </a:rPr>
              <a:t>-</a:t>
            </a:r>
            <a:r>
              <a:rPr lang="en-GB" dirty="0">
                <a:sym typeface="Symbol" panose="05050102010706020507" pitchFamily="18" charset="2"/>
              </a:rPr>
              <a:t> below 3.3 MeV (Abraham et al. 1966)</a:t>
            </a:r>
            <a:r>
              <a:rPr lang="en-GB" dirty="0">
                <a:solidFill>
                  <a:schemeClr val="tx2"/>
                </a:solidFill>
                <a:sym typeface="Symbol" panose="05050102010706020507" pitchFamily="18" charset="2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12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00400-3C4A-4542-B3DB-B3B98A1E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2" y="1268760"/>
            <a:ext cx="8789236" cy="432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39062-F668-4DF0-B4FE-A5AAED9882E2}"/>
              </a:ext>
            </a:extLst>
          </p:cNvPr>
          <p:cNvSpPr txBox="1"/>
          <p:nvPr/>
        </p:nvSpPr>
        <p:spPr>
          <a:xfrm>
            <a:off x="539552" y="60932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MacKinnon et al. (2020) SP 295, 174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2CADA5-7208-4878-A6BE-246EEB56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GB" sz="4400" kern="1200" dirty="0">
                <a:solidFill>
                  <a:srgbClr val="808000"/>
                </a:solidFill>
                <a:latin typeface="Times New Roman"/>
                <a:ea typeface="MS Gothic"/>
              </a:rPr>
              <a:t>Pion decay gamma-ray directivity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Times New Roman"/>
                <a:ea typeface="MS Gothic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1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A6A0CB-6D17-4084-9469-020E0CCF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 and </a:t>
            </a:r>
            <a:r>
              <a:rPr lang="en-GB" dirty="0">
                <a:sym typeface="Symbol" panose="05050102010706020507" pitchFamily="18" charset="2"/>
              </a:rPr>
              <a:t>-rays from secondary electrons</a:t>
            </a:r>
            <a:endParaRPr lang="en-GB" dirty="0"/>
          </a:p>
        </p:txBody>
      </p:sp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8ACA08A6-A876-4CC9-A952-89642EE96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096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7CE17-82FC-470C-A485-6E886FC7E6A0}"/>
              </a:ext>
            </a:extLst>
          </p:cNvPr>
          <p:cNvSpPr txBox="1"/>
          <p:nvPr/>
        </p:nvSpPr>
        <p:spPr>
          <a:xfrm>
            <a:off x="6588224" y="2276872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Energetic protons:</a:t>
            </a:r>
          </a:p>
          <a:p>
            <a:endParaRPr lang="en-GB" dirty="0"/>
          </a:p>
          <a:p>
            <a:r>
              <a:rPr lang="en-GB" dirty="0"/>
              <a:t>Downward isotropic energy power-law with </a:t>
            </a:r>
            <a:r>
              <a:rPr lang="en-GB" dirty="0">
                <a:sym typeface="Symbol" panose="05050102010706020507" pitchFamily="18" charset="2"/>
              </a:rPr>
              <a:t>=5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10 MeV – 1 GeV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H target vs. </a:t>
            </a:r>
            <a:r>
              <a:rPr lang="en-GB" dirty="0" err="1">
                <a:sym typeface="Symbol" panose="05050102010706020507" pitchFamily="18" charset="2"/>
              </a:rPr>
              <a:t>Asplund</a:t>
            </a:r>
            <a:r>
              <a:rPr lang="en-GB" dirty="0">
                <a:sym typeface="Symbol" panose="05050102010706020507" pitchFamily="18" charset="2"/>
              </a:rPr>
              <a:t>; </a:t>
            </a:r>
          </a:p>
          <a:p>
            <a:r>
              <a:rPr lang="en-GB" dirty="0">
                <a:sym typeface="Symbol" panose="05050102010706020507" pitchFamily="18" charset="2"/>
              </a:rPr>
              <a:t>With and without Compton scattering and pair creation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38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709875-B7B9-4EA7-AC67-07522AAE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 and </a:t>
            </a:r>
            <a:r>
              <a:rPr lang="en-GB" dirty="0">
                <a:sym typeface="Symbol" panose="05050102010706020507" pitchFamily="18" charset="2"/>
              </a:rPr>
              <a:t>-rays from secondary electrons</a:t>
            </a:r>
            <a:endParaRPr lang="en-GB" dirty="0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8CB75AFC-DF8D-4E31-8FEE-998AC8B20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2600"/>
            <a:ext cx="609600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A0AAC5-A7B3-492E-BE4F-934929A997D6}"/>
              </a:ext>
            </a:extLst>
          </p:cNvPr>
          <p:cNvSpPr txBox="1"/>
          <p:nvPr/>
        </p:nvSpPr>
        <p:spPr>
          <a:xfrm>
            <a:off x="6588224" y="2276872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Energetic protons:</a:t>
            </a:r>
          </a:p>
          <a:p>
            <a:endParaRPr lang="en-GB" dirty="0"/>
          </a:p>
          <a:p>
            <a:r>
              <a:rPr lang="en-GB" dirty="0"/>
              <a:t>Downward isotropic energy power-law with </a:t>
            </a:r>
            <a:r>
              <a:rPr lang="en-GB" dirty="0">
                <a:sym typeface="Symbol" panose="05050102010706020507" pitchFamily="18" charset="2"/>
              </a:rPr>
              <a:t>=5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10 MeV – 1 GeV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 err="1">
                <a:sym typeface="Symbol" panose="05050102010706020507" pitchFamily="18" charset="2"/>
              </a:rPr>
              <a:t>Asplund</a:t>
            </a:r>
            <a:r>
              <a:rPr lang="en-GB" dirty="0">
                <a:sym typeface="Symbol" panose="05050102010706020507" pitchFamily="18" charset="2"/>
              </a:rPr>
              <a:t> abundances</a:t>
            </a:r>
          </a:p>
          <a:p>
            <a:r>
              <a:rPr lang="en-GB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96FB6-879D-450D-9C7B-3363DC7F7417}"/>
              </a:ext>
            </a:extLst>
          </p:cNvPr>
          <p:cNvSpPr txBox="1"/>
          <p:nvPr/>
        </p:nvSpPr>
        <p:spPr>
          <a:xfrm>
            <a:off x="6660232" y="522920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Compton scattered contribution dominates 10 – 100 keV except for the largest </a:t>
            </a:r>
            <a:r>
              <a:rPr lang="en-GB" dirty="0">
                <a:sym typeface="Symbol" panose="05050102010706020507" pitchFamily="18" charset="2"/>
              </a:rPr>
              <a:t>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78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B5CB-68D4-4139-8C50-38B9803A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80" y="22653"/>
            <a:ext cx="8187840" cy="110340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kern="1200" dirty="0">
                <a:solidFill>
                  <a:srgbClr val="808000"/>
                </a:solidFill>
                <a:latin typeface="Times New Roman"/>
                <a:ea typeface="MS Gothic"/>
                <a:cs typeface="Times New Roman" panose="02020603050405020304" pitchFamily="18" charset="0"/>
              </a:rPr>
              <a:t>Flare spectrum from X- to </a:t>
            </a:r>
            <a:r>
              <a:rPr lang="en-GB" sz="4400" kern="1200" dirty="0">
                <a:solidFill>
                  <a:srgbClr val="808000"/>
                </a:solidFill>
                <a:latin typeface="Times New Roman"/>
                <a:ea typeface="MS Gothic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GB" sz="4400" kern="1200" dirty="0">
                <a:solidFill>
                  <a:srgbClr val="808000"/>
                </a:solidFill>
                <a:latin typeface="Times New Roman"/>
                <a:ea typeface="MS Gothic"/>
                <a:cs typeface="Times New Roman" panose="02020603050405020304" pitchFamily="18" charset="0"/>
              </a:rPr>
              <a:t>-rays</a:t>
            </a:r>
            <a:endParaRPr lang="en-GB" sz="4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6026064E-C769-4362-BB12-62295DBDC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40768"/>
            <a:ext cx="7232536" cy="44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C3F4-6F79-4A34-9D21-D26FAAAF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Limb HXR imaging?</a:t>
            </a:r>
          </a:p>
        </p:txBody>
      </p:sp>
      <p:pic>
        <p:nvPicPr>
          <p:cNvPr id="4" name="Picture 3" descr="A picture containing sky, lamp, necklet, different&#10;&#10;Description automatically generated">
            <a:extLst>
              <a:ext uri="{FF2B5EF4-FFF2-40B4-BE49-F238E27FC236}">
                <a16:creationId xmlns:a16="http://schemas.microsoft.com/office/drawing/2014/main" id="{7BDD5306-CD42-4BA6-87B7-9F7B08999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5616623" cy="28083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5500B5-9C00-4245-8BB3-C5237DDEDA34}"/>
              </a:ext>
            </a:extLst>
          </p:cNvPr>
          <p:cNvCxnSpPr/>
          <p:nvPr/>
        </p:nvCxnSpPr>
        <p:spPr>
          <a:xfrm flipV="1">
            <a:off x="1979712" y="3573016"/>
            <a:ext cx="5256584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B46809-41D0-4644-ABBE-7F686FBAEF96}"/>
              </a:ext>
            </a:extLst>
          </p:cNvPr>
          <p:cNvCxnSpPr/>
          <p:nvPr/>
        </p:nvCxnSpPr>
        <p:spPr>
          <a:xfrm flipV="1">
            <a:off x="1979712" y="4149080"/>
            <a:ext cx="5256584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19EC8C-5BD6-4849-8BFA-AD6DE31E1539}"/>
              </a:ext>
            </a:extLst>
          </p:cNvPr>
          <p:cNvSpPr txBox="1"/>
          <p:nvPr/>
        </p:nvSpPr>
        <p:spPr>
          <a:xfrm>
            <a:off x="6876256" y="3068960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From knock-on e</a:t>
            </a:r>
            <a:r>
              <a:rPr lang="en-GB" baseline="30000" dirty="0"/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1B212-D639-436C-B5A6-57C43867B94D}"/>
              </a:ext>
            </a:extLst>
          </p:cNvPr>
          <p:cNvSpPr txBox="1"/>
          <p:nvPr/>
        </p:nvSpPr>
        <p:spPr>
          <a:xfrm>
            <a:off x="6948264" y="4365104"/>
            <a:ext cx="201622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From Compton scattered </a:t>
            </a:r>
            <a:r>
              <a:rPr lang="en-GB" dirty="0">
                <a:sym typeface="Symbol" panose="05050102010706020507" pitchFamily="18" charset="2"/>
              </a:rPr>
              <a:t>-ray photons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99088-7FE4-45AE-82CE-C3D3B2917A9B}"/>
              </a:ext>
            </a:extLst>
          </p:cNvPr>
          <p:cNvSpPr txBox="1"/>
          <p:nvPr/>
        </p:nvSpPr>
        <p:spPr>
          <a:xfrm>
            <a:off x="7308304" y="37530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HXR’s</a:t>
            </a:r>
          </a:p>
        </p:txBody>
      </p:sp>
    </p:spTree>
    <p:extLst>
      <p:ext uri="{BB962C8B-B14F-4D97-AF65-F5344CB8AC3E}">
        <p14:creationId xmlns:p14="http://schemas.microsoft.com/office/powerpoint/2010/main" val="369394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1DD8-94F8-4D6B-A109-7443056A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Hudson et al. (2020)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730BD-964C-4413-9008-BF49CBC4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" y="2060848"/>
            <a:ext cx="9108505" cy="2002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F2969-4762-43C4-A251-C238995E1F1D}"/>
              </a:ext>
            </a:extLst>
          </p:cNvPr>
          <p:cNvSpPr txBox="1"/>
          <p:nvPr/>
        </p:nvSpPr>
        <p:spPr>
          <a:xfrm>
            <a:off x="395536" y="458112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MNRAS 491, 4852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Bifrost MHD modelling of magnetised 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Field lines in the chromosphere may encompass </a:t>
            </a:r>
            <a:r>
              <a:rPr lang="en-GB" sz="2400" dirty="0">
                <a:solidFill>
                  <a:srgbClr val="FF0000"/>
                </a:solidFill>
              </a:rPr>
              <a:t>10 g cm</a:t>
            </a:r>
            <a:r>
              <a:rPr lang="en-GB" sz="2400" baseline="30000" dirty="0">
                <a:solidFill>
                  <a:srgbClr val="FF0000"/>
                </a:solidFill>
              </a:rPr>
              <a:t>-2</a:t>
            </a:r>
            <a:r>
              <a:rPr lang="en-GB" sz="2400" dirty="0">
                <a:solidFill>
                  <a:srgbClr val="FF0000"/>
                </a:solidFill>
              </a:rPr>
              <a:t> or more</a:t>
            </a:r>
            <a:r>
              <a:rPr lang="en-GB" sz="2400" dirty="0"/>
              <a:t>; cf. 4-6 g cm</a:t>
            </a:r>
            <a:r>
              <a:rPr lang="en-GB" sz="2400" baseline="30000" dirty="0"/>
              <a:t>-2</a:t>
            </a:r>
            <a:r>
              <a:rPr lang="en-GB" sz="2400" dirty="0"/>
              <a:t> vertical depth of the photosphere</a:t>
            </a:r>
          </a:p>
        </p:txBody>
      </p:sp>
    </p:spTree>
    <p:extLst>
      <p:ext uri="{BB962C8B-B14F-4D97-AF65-F5344CB8AC3E}">
        <p14:creationId xmlns:p14="http://schemas.microsoft.com/office/powerpoint/2010/main" val="205433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err="1">
                <a:solidFill>
                  <a:schemeClr val="accent3">
                    <a:lumMod val="50000"/>
                  </a:schemeClr>
                </a:solidFill>
              </a:rPr>
              <a:t>Tuneu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 et al. (2017): </a:t>
            </a:r>
            <a:br>
              <a:rPr lang="en-GB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microwaves from ion secondaries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7128792" cy="49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0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85800" y="609480"/>
            <a:ext cx="7764120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Conclusions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685800" y="1700808"/>
            <a:ext cx="7764120" cy="4106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 “Knock-on” electrons have an energy distribution that directly reflects primary ions</a:t>
            </a:r>
          </a:p>
          <a:p>
            <a:pPr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 Observation of their HXR or microwave radiation would open up a new window on ion energy distributions</a:t>
            </a:r>
          </a:p>
          <a:p>
            <a:pPr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 Need to avoid primary e</a:t>
            </a:r>
            <a:r>
              <a:rPr lang="en-GB" sz="3200" baseline="30000" dirty="0">
                <a:solidFill>
                  <a:srgbClr val="000000"/>
                </a:solidFill>
                <a:latin typeface="Times New Roman"/>
                <a:ea typeface="MS Gothic"/>
              </a:rPr>
              <a:t>-</a:t>
            </a: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 HXR’s; also has to compete with Compton scattered spectral component</a:t>
            </a:r>
          </a:p>
          <a:p>
            <a:pPr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Times New Roman"/>
                <a:ea typeface="MS Gothic"/>
              </a:rPr>
              <a:t> May be possible with HXR imagers (STIX, FOXSI?), or possibly in over-the-limb events 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B5CB-68D4-4139-8C50-38B9803A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80" y="22653"/>
            <a:ext cx="8187840" cy="110340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kern="1200" dirty="0">
                <a:solidFill>
                  <a:srgbClr val="808000"/>
                </a:solidFill>
                <a:latin typeface="Times New Roman"/>
                <a:ea typeface="MS Gothic"/>
                <a:cs typeface="Times New Roman" panose="02020603050405020304" pitchFamily="18" charset="0"/>
              </a:rPr>
              <a:t>Flare spectrum from X- to </a:t>
            </a:r>
            <a:r>
              <a:rPr lang="en-GB" sz="4400" kern="1200" dirty="0">
                <a:solidFill>
                  <a:srgbClr val="808000"/>
                </a:solidFill>
                <a:latin typeface="Times New Roman"/>
                <a:ea typeface="MS Gothic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GB" sz="4400" kern="1200" dirty="0">
                <a:solidFill>
                  <a:srgbClr val="808000"/>
                </a:solidFill>
                <a:latin typeface="Times New Roman"/>
                <a:ea typeface="MS Gothic"/>
                <a:cs typeface="Times New Roman" panose="02020603050405020304" pitchFamily="18" charset="0"/>
              </a:rPr>
              <a:t>-rays</a:t>
            </a:r>
            <a:endParaRPr lang="en-GB" sz="4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6026064E-C769-4362-BB12-62295DBDC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40768"/>
            <a:ext cx="7232536" cy="4407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8C0DF2-B1D8-4B12-A627-3FEE8F2C2151}"/>
                  </a:ext>
                </a:extLst>
              </p14:cNvPr>
              <p14:cNvContentPartPr/>
              <p14:nvPr/>
            </p14:nvContentPartPr>
            <p14:xfrm>
              <a:off x="2455236" y="4341421"/>
              <a:ext cx="869040" cy="1686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8C0DF2-B1D8-4B12-A627-3FEE8F2C21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6596" y="4332781"/>
                <a:ext cx="886680" cy="1704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6CBFD6-2051-4A3A-9C9E-BB1FA393BE17}"/>
              </a:ext>
            </a:extLst>
          </p:cNvPr>
          <p:cNvSpPr txBox="1"/>
          <p:nvPr/>
        </p:nvSpPr>
        <p:spPr>
          <a:xfrm>
            <a:off x="738249" y="5963003"/>
            <a:ext cx="791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What will we see if there are no primary electrons?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Can we learn something about the primary ions?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A286A9-01D6-4059-800F-AA830C4A60F4}"/>
                  </a:ext>
                </a:extLst>
              </p14:cNvPr>
              <p14:cNvContentPartPr/>
              <p14:nvPr/>
            </p14:nvContentPartPr>
            <p14:xfrm>
              <a:off x="3669516" y="239176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A286A9-01D6-4059-800F-AA830C4A60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0876" y="23827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AEA969-1C7D-456A-95E8-0552C00574B6}"/>
                  </a:ext>
                </a:extLst>
              </p14:cNvPr>
              <p14:cNvContentPartPr/>
              <p14:nvPr/>
            </p14:nvContentPartPr>
            <p14:xfrm>
              <a:off x="2851596" y="2317604"/>
              <a:ext cx="2188800" cy="2018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AEA969-1C7D-456A-95E8-0552C00574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2596" y="2308604"/>
                <a:ext cx="2206440" cy="20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56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AE90A34-2B8C-4C5C-A116-FF00470E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10193"/>
              </p:ext>
            </p:extLst>
          </p:nvPr>
        </p:nvGraphicFramePr>
        <p:xfrm>
          <a:off x="0" y="548680"/>
          <a:ext cx="9144000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2153975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029397638"/>
                    </a:ext>
                  </a:extLst>
                </a:gridCol>
              </a:tblGrid>
              <a:tr h="1222605">
                <a:tc>
                  <a:txBody>
                    <a:bodyPr/>
                    <a:lstStyle/>
                    <a:p>
                      <a:r>
                        <a:rPr lang="en-GB" sz="2800" dirty="0"/>
                        <a:t>Primary Ion Hard X-Ray (HXR) mechanisms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359517"/>
                  </a:ext>
                </a:extLst>
              </a:tr>
              <a:tr h="708334">
                <a:tc>
                  <a:txBody>
                    <a:bodyPr/>
                    <a:lstStyle/>
                    <a:p>
                      <a:r>
                        <a:rPr lang="en-GB" dirty="0"/>
                        <a:t>Compton scattered gamma-ray photons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Murphy and Share (2018)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08799"/>
                  </a:ext>
                </a:extLst>
              </a:tr>
              <a:tr h="708334">
                <a:tc>
                  <a:txBody>
                    <a:bodyPr/>
                    <a:lstStyle/>
                    <a:p>
                      <a:r>
                        <a:rPr lang="en-GB" dirty="0"/>
                        <a:t>Bremsstrahlung from pion decay positrons and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Murphy et al. (1987)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71865"/>
                  </a:ext>
                </a:extLst>
              </a:tr>
              <a:tr h="708334">
                <a:tc>
                  <a:txBody>
                    <a:bodyPr/>
                    <a:lstStyle/>
                    <a:p>
                      <a:r>
                        <a:rPr lang="en-GB" dirty="0"/>
                        <a:t>Bremsstrahlung from knock-on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075199"/>
                  </a:ext>
                </a:extLst>
              </a:tr>
              <a:tr h="708334">
                <a:tc>
                  <a:txBody>
                    <a:bodyPr/>
                    <a:lstStyle/>
                    <a:p>
                      <a:r>
                        <a:rPr lang="en-GB" dirty="0"/>
                        <a:t>Bremsstrahlung from Compton scattering recoil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170947"/>
                  </a:ext>
                </a:extLst>
              </a:tr>
              <a:tr h="708334">
                <a:tc>
                  <a:txBody>
                    <a:bodyPr/>
                    <a:lstStyle/>
                    <a:p>
                      <a:r>
                        <a:rPr lang="en-GB" dirty="0"/>
                        <a:t>Bremsstrahlung from products of pair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25675"/>
                  </a:ext>
                </a:extLst>
              </a:tr>
              <a:tr h="70833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Ion-electron bremsstrahlung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Heristchi</a:t>
                      </a:r>
                      <a:r>
                        <a:rPr lang="en-GB" dirty="0"/>
                        <a:t> (1987); Emslie and Brown (1985)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19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5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67544" y="260648"/>
            <a:ext cx="8136904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“Knock-on” electrons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55679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Ion, mass </a:t>
            </a:r>
            <a:r>
              <a:rPr lang="en-GB" sz="2400" i="1" dirty="0"/>
              <a:t>M</a:t>
            </a:r>
            <a:r>
              <a:rPr lang="en-GB" sz="2400" dirty="0"/>
              <a:t>, has total energy</a:t>
            </a:r>
            <a:endParaRPr lang="en-GB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34888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Maximum scattered electron energy is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43808" y="3131607"/>
          <a:ext cx="2477941" cy="84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41200" progId="Equation.3">
                  <p:embed/>
                </p:oleObj>
              </mc:Choice>
              <mc:Fallback>
                <p:oleObj name="Equation" r:id="rId2" imgW="711000" imgH="241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3808" y="3131607"/>
                        <a:ext cx="2477941" cy="84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32040" y="1395732"/>
          <a:ext cx="1158883" cy="74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228600" progId="Equation.3">
                  <p:embed/>
                </p:oleObj>
              </mc:Choice>
              <mc:Fallback>
                <p:oleObj name="Equation" r:id="rId4" imgW="35532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1395732"/>
                        <a:ext cx="1158883" cy="744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58112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e.g. </a:t>
            </a:r>
            <a:r>
              <a:rPr lang="en-GB" sz="3200" dirty="0">
                <a:solidFill>
                  <a:srgbClr val="C00000"/>
                </a:solidFill>
              </a:rPr>
              <a:t>1 GeV </a:t>
            </a:r>
            <a:r>
              <a:rPr lang="en-GB" sz="3200" dirty="0">
                <a:solidFill>
                  <a:schemeClr val="tx2"/>
                </a:solidFill>
              </a:rPr>
              <a:t>proton produces secondary electrons up to </a:t>
            </a:r>
            <a:r>
              <a:rPr lang="en-GB" sz="3200" dirty="0">
                <a:solidFill>
                  <a:srgbClr val="C00000"/>
                </a:solidFill>
              </a:rPr>
              <a:t>3.3 MeV </a:t>
            </a:r>
          </a:p>
        </p:txBody>
      </p:sp>
    </p:spTree>
    <p:extLst>
      <p:ext uri="{BB962C8B-B14F-4D97-AF65-F5344CB8AC3E}">
        <p14:creationId xmlns:p14="http://schemas.microsoft.com/office/powerpoint/2010/main" val="41308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97"/>
            <a:ext cx="9144000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5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67544" y="260648"/>
            <a:ext cx="8136904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Cross-section (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Times New Roman"/>
                <a:ea typeface="MS Gothic"/>
              </a:rPr>
              <a:t>Bhabha, 1938) 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66" y="1423785"/>
            <a:ext cx="6686860" cy="1151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28529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Proton population like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73277" y="3151645"/>
          <a:ext cx="925438" cy="88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400" imgH="253800" progId="Equation.3">
                  <p:embed/>
                </p:oleObj>
              </mc:Choice>
              <mc:Fallback>
                <p:oleObj name="Equation" r:id="rId3" imgW="266400" imgH="253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277" y="3151645"/>
                        <a:ext cx="925438" cy="88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40770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produces electrons at a rate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414713" y="4795838"/>
          <a:ext cx="19827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241200" progId="Equation.3">
                  <p:embed/>
                </p:oleObj>
              </mc:Choice>
              <mc:Fallback>
                <p:oleObj name="Equation" r:id="rId5" imgW="571320" imgH="241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4713" y="4795838"/>
                        <a:ext cx="198278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1B8D4A7-88D1-4BC6-B31A-1C4E3A2DEC48}"/>
              </a:ext>
            </a:extLst>
          </p:cNvPr>
          <p:cNvGrpSpPr/>
          <p:nvPr/>
        </p:nvGrpSpPr>
        <p:grpSpPr>
          <a:xfrm>
            <a:off x="4977756" y="750421"/>
            <a:ext cx="360" cy="12600"/>
            <a:chOff x="4977756" y="750421"/>
            <a:chExt cx="36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67A848F-0C89-4CD9-B26D-56ACEC1851AC}"/>
                    </a:ext>
                  </a:extLst>
                </p14:cNvPr>
                <p14:cNvContentPartPr/>
                <p14:nvPr/>
              </p14:nvContentPartPr>
              <p14:xfrm>
                <a:off x="4977756" y="750421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67A848F-0C89-4CD9-B26D-56ACEC1851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68756" y="7417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34E722-FD34-4858-B010-49368D2288A7}"/>
                    </a:ext>
                  </a:extLst>
                </p14:cNvPr>
                <p14:cNvContentPartPr/>
                <p14:nvPr/>
              </p14:nvContentPartPr>
              <p14:xfrm>
                <a:off x="4977756" y="762661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34E722-FD34-4858-B010-49368D2288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68756" y="7536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4E8D2A-2BBA-405F-85A7-DA591AA2AB00}"/>
                    </a:ext>
                  </a:extLst>
                </p14:cNvPr>
                <p14:cNvContentPartPr/>
                <p14:nvPr/>
              </p14:nvContentPartPr>
              <p14:xfrm>
                <a:off x="4977756" y="762661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4E8D2A-2BBA-405F-85A7-DA591AA2AB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68756" y="7536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8BF91D-E70E-46BF-A5DD-ECB7155506B9}"/>
                  </a:ext>
                </a:extLst>
              </p14:cNvPr>
              <p14:cNvContentPartPr/>
              <p14:nvPr/>
            </p14:nvContentPartPr>
            <p14:xfrm>
              <a:off x="5171076" y="81702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8BF91D-E70E-46BF-A5DD-ECB7155506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2436" y="8080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B2F7D8-86F9-4782-8466-934C783AA98E}"/>
                  </a:ext>
                </a:extLst>
              </p14:cNvPr>
              <p14:cNvContentPartPr/>
              <p14:nvPr/>
            </p14:nvContentPartPr>
            <p14:xfrm>
              <a:off x="4989636" y="323334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B2F7D8-86F9-4782-8466-934C783AA9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80996" y="32243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031168-347B-41B1-AD35-8ECE57C28484}"/>
                  </a:ext>
                </a:extLst>
              </p14:cNvPr>
              <p14:cNvContentPartPr/>
              <p14:nvPr/>
            </p14:nvContentPartPr>
            <p14:xfrm>
              <a:off x="2367396" y="3324061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031168-347B-41B1-AD35-8ECE57C284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8396" y="33154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24C769-1B9F-44B0-BB09-A9F4528E90DB}"/>
                  </a:ext>
                </a:extLst>
              </p14:cNvPr>
              <p14:cNvContentPartPr/>
              <p14:nvPr/>
            </p14:nvContentPartPr>
            <p14:xfrm>
              <a:off x="5709996" y="81702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24C769-1B9F-44B0-BB09-A9F4528E90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1356" y="8080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1B7D940-1BB5-4D7A-BF36-26211D1F883B}"/>
                  </a:ext>
                </a:extLst>
              </p14:cNvPr>
              <p14:cNvContentPartPr/>
              <p14:nvPr/>
            </p14:nvContentPartPr>
            <p14:xfrm>
              <a:off x="2143476" y="79902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1B7D940-1BB5-4D7A-BF36-26211D1F88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4836" y="7903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B1060F-7245-43E8-9EE5-5573A80138DD}"/>
                  </a:ext>
                </a:extLst>
              </p14:cNvPr>
              <p14:cNvContentPartPr/>
              <p14:nvPr/>
            </p14:nvContentPartPr>
            <p14:xfrm>
              <a:off x="2500596" y="308214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B1060F-7245-43E8-9EE5-5573A80138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1956" y="307314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02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67544" y="260648"/>
            <a:ext cx="8136904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Protons injected into a thick target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165888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Proton population like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79912" y="1484784"/>
          <a:ext cx="925438" cy="88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400" imgH="253800" progId="Equation.3">
                  <p:embed/>
                </p:oleObj>
              </mc:Choice>
              <mc:Fallback>
                <p:oleObj name="Equation" r:id="rId2" imgW="266400" imgH="253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9912" y="1484784"/>
                        <a:ext cx="925438" cy="88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2508820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normalised to </a:t>
            </a:r>
            <a:r>
              <a:rPr lang="en-GB" sz="2400" i="1" dirty="0"/>
              <a:t>N</a:t>
            </a:r>
            <a:r>
              <a:rPr lang="en-GB" sz="2400" i="1" baseline="-25000" dirty="0"/>
              <a:t>0</a:t>
            </a:r>
            <a:r>
              <a:rPr lang="en-GB" sz="2400" dirty="0"/>
              <a:t> particles above     </a:t>
            </a:r>
          </a:p>
          <a:p>
            <a:endParaRPr lang="en-GB" sz="2400" dirty="0"/>
          </a:p>
          <a:p>
            <a:r>
              <a:rPr lang="en-GB" sz="2400" dirty="0"/>
              <a:t>Injected into a thick target, results in an electron population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where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>
              <a:xfrm>
                <a:off x="5148064" y="2473201"/>
                <a:ext cx="2448272" cy="63182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473201"/>
                <a:ext cx="2448272" cy="631825"/>
              </a:xfrm>
              <a:prstGeom prst="rect">
                <a:avLst/>
              </a:prstGeom>
              <a:blipFill>
                <a:blip r:embed="rId4"/>
                <a:stretch>
                  <a:fillRect l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258" y="4068886"/>
            <a:ext cx="4020745" cy="1159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1624013" y="5373552"/>
                <a:ext cx="3081337" cy="6000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=4(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13" y="5373552"/>
                <a:ext cx="3081337" cy="600075"/>
              </a:xfrm>
              <a:prstGeom prst="rect">
                <a:avLst/>
              </a:prstGeom>
              <a:blipFill>
                <a:blip r:embed="rId6"/>
                <a:stretch>
                  <a:fillRect l="-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D4CEAC-D799-4915-B543-A40E2EC6BDBC}"/>
                  </a:ext>
                </a:extLst>
              </p14:cNvPr>
              <p14:cNvContentPartPr/>
              <p14:nvPr/>
            </p14:nvContentPartPr>
            <p14:xfrm>
              <a:off x="2010276" y="171918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D4CEAC-D799-4915-B543-A40E2EC6BD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1276" y="1710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8D26A3-37CD-4201-8616-6AE15FCD2A68}"/>
                  </a:ext>
                </a:extLst>
              </p14:cNvPr>
              <p14:cNvContentPartPr/>
              <p14:nvPr/>
            </p14:nvContentPartPr>
            <p14:xfrm>
              <a:off x="2082996" y="189486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8D26A3-37CD-4201-8616-6AE15FCD2A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3996" y="188586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90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67544" y="260648"/>
            <a:ext cx="8136904" cy="1134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82000"/>
              </a:lnSpc>
            </a:pPr>
            <a:r>
              <a:rPr lang="en-GB" sz="4400" dirty="0">
                <a:solidFill>
                  <a:srgbClr val="808000"/>
                </a:solidFill>
                <a:latin typeface="Times New Roman"/>
                <a:ea typeface="MS Gothic"/>
              </a:rPr>
              <a:t>Protons injected into a thick target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165888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Proton population like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79912" y="1484784"/>
          <a:ext cx="925438" cy="88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400" imgH="253800" progId="Equation.3">
                  <p:embed/>
                </p:oleObj>
              </mc:Choice>
              <mc:Fallback>
                <p:oleObj name="Equation" r:id="rId2" imgW="266400" imgH="253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9912" y="1484784"/>
                        <a:ext cx="925438" cy="88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250882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Injected into a thick target, results in an electron population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541208"/>
            <a:ext cx="4020745" cy="11592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D4CEAC-D799-4915-B543-A40E2EC6BDBC}"/>
                  </a:ext>
                </a:extLst>
              </p14:cNvPr>
              <p14:cNvContentPartPr/>
              <p14:nvPr/>
            </p14:nvContentPartPr>
            <p14:xfrm>
              <a:off x="2010276" y="171918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D4CEAC-D799-4915-B543-A40E2EC6BD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1276" y="17101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8D26A3-37CD-4201-8616-6AE15FCD2A68}"/>
                  </a:ext>
                </a:extLst>
              </p14:cNvPr>
              <p14:cNvContentPartPr/>
              <p14:nvPr/>
            </p14:nvContentPartPr>
            <p14:xfrm>
              <a:off x="2082996" y="189486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8D26A3-37CD-4201-8616-6AE15FCD2A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3996" y="188586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C44F3F-078F-4685-A7C0-C2E7698F8B76}"/>
              </a:ext>
            </a:extLst>
          </p:cNvPr>
          <p:cNvSpPr txBox="1"/>
          <p:nvPr/>
        </p:nvSpPr>
        <p:spPr>
          <a:xfrm>
            <a:off x="755576" y="5085184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Observing HXR’s (or microwaves) from this electron population would immediately tell us the ion energy distribution  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0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900</Words>
  <Application>Microsoft Office PowerPoint</Application>
  <PresentationFormat>On-screen Show (4:3)</PresentationFormat>
  <Paragraphs>131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Cambria Math</vt:lpstr>
      <vt:lpstr>StarSymbol</vt:lpstr>
      <vt:lpstr>Times New Roman</vt:lpstr>
      <vt:lpstr>Office Theme</vt:lpstr>
      <vt:lpstr>Office Theme</vt:lpstr>
      <vt:lpstr>Office Theme</vt:lpstr>
      <vt:lpstr>1_Default Design</vt:lpstr>
      <vt:lpstr>Equation</vt:lpstr>
      <vt:lpstr>PowerPoint Presentation</vt:lpstr>
      <vt:lpstr> Flare spectrum from X- to -rays</vt:lpstr>
      <vt:lpstr> Flare spectrum from X- to -rays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Pion decay gamma-ray directivity  </vt:lpstr>
      <vt:lpstr>X- and -rays from secondary electrons</vt:lpstr>
      <vt:lpstr>X- and -rays from secondary electrons</vt:lpstr>
      <vt:lpstr>Limb HXR imaging?</vt:lpstr>
      <vt:lpstr>Hudson et al. (2020)</vt:lpstr>
      <vt:lpstr>Tuneu et al. (2017):  microwaves from ion secondaries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alec</dc:creator>
  <cp:lastModifiedBy>Alexander Mackinnon</cp:lastModifiedBy>
  <cp:revision>152</cp:revision>
  <dcterms:modified xsi:type="dcterms:W3CDTF">2021-07-02T19:48:09Z</dcterms:modified>
</cp:coreProperties>
</file>