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3" r:id="rId2"/>
    <p:sldId id="513" r:id="rId3"/>
    <p:sldId id="516" r:id="rId4"/>
    <p:sldId id="518" r:id="rId5"/>
    <p:sldId id="517" r:id="rId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1"/>
    <p:restoredTop sz="94674"/>
  </p:normalViewPr>
  <p:slideViewPr>
    <p:cSldViewPr>
      <p:cViewPr varScale="1">
        <p:scale>
          <a:sx n="120" d="100"/>
          <a:sy n="120" d="100"/>
        </p:scale>
        <p:origin x="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ABA712D-76B8-BE4F-A547-E481FFD5E0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29F3080-E14A-C14B-B966-3DCB8F7DAD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78B5FE3E-47A7-3440-844F-61801F2134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CADD0E55-BF3D-F14D-A6AB-09968459173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3299F29A-1718-2640-9004-686C05C38EB0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DB31FF6-80D8-BD49-91D0-BEB8899B7F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3665256-02B1-E246-BB15-FE5A9F4F1D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E1D3822-7F23-C84B-92F5-1030F21CDF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C472849-E710-434D-AF04-5D7FAB7447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2DD0E77-4FA8-BE4B-AB72-1255961246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B6FC44FC-3C27-C64B-B60C-81595821A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2A0F909E-F6F8-A44D-B5C7-C0755CCC0B10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B93E8A5-8A6D-6F4C-AAC3-793A09B26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C02644-22D2-E64E-B585-17BD7AE3356E}" type="slidenum">
              <a:rPr lang="en-US" altLang="english-US" sz="1200"/>
              <a:pPr eaLnBrk="1" hangingPunct="1"/>
              <a:t>1</a:t>
            </a:fld>
            <a:endParaRPr lang="en-US" altLang="english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34A6B6F-8D64-DD44-9E72-84E4BD848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07CDB1D-ADAF-F24D-835F-77E1F9E4F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glish-US" altLang="english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814E8-182C-BF49-9383-9420A6687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3FE74-C01D-774B-8B2E-ACF0F33BE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DD470-6E9A-1B43-B2FD-E87D600AA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AEB0D-DB95-434B-9DD7-D04A0804E534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248913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702D9-8F7E-BA43-96D3-70A80065F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F195-53B2-A945-A99A-AC48A3E28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BAE0E-83EF-514D-ADCE-25F77EB55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372C3-B473-4340-BADA-4F7497282CFF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36643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40010-6042-9E47-B912-F6C444CEA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B794A-5B66-504B-AC5E-00C0CB49C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D0614-AE93-5746-9AB1-4C2F05ED3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AC078-D6F3-D543-A1FB-C2318C6222F3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299881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4A3D4E-E800-1149-95B1-86F5DBCE9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F87DD-F8CD-5A4E-8780-16AAF4FEB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30F33C-1927-8743-BF44-574500E7B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E211B-55F6-BD4D-81BE-441CB2C62875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39901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A547C0-2AC9-3B45-B587-416684551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D6AB3-344E-7E41-9754-EB6A39822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93975-F389-524C-87B2-292E5F319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4C655-0A28-6D4D-BF1C-05CBC8384F57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47053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72D25-B5F6-EC49-B4F5-742F0EA1C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5A42F-0E49-C148-BA10-7EE23837F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0B98E-6635-F74C-B6BF-E35D0CB9C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5F640-C30C-AB40-9BC9-3F25B30ED599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230066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9F540B-716B-4149-A6B5-205675EB2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049CDA-CC16-8D4B-9B66-DD4145C0E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1C0500-2F58-5E48-B031-84D059828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8CA13-E48D-584B-BD82-950430FADF25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32643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1B8DBE-3EA5-CD4B-926B-8C469BBAB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A986ED-FE3B-7D4C-B3D5-122B6D223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283649-8C8E-A245-A4D6-1BF6CDD7D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BE356-C5E1-C44F-8339-9E25E7F44542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105593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53B860-343C-B046-BDFD-DD911B121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9BCEA2-23A7-B545-BDD1-61F76127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19BFF3-8156-274F-97A0-69CB1A84B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B0E19-F60E-E64E-9277-F24AA6034703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282367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E83A3-AAEE-2C43-8F18-B23FFFB96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CD2D-887D-3F46-8C90-7DA3B4CF7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D351F-4559-3042-832F-CF067100D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3D4F4-60DA-1748-B485-9AFAA3111912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255587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509A3-20C9-3944-B9A7-F617966FB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EEA9C-D128-DE4B-95B7-8ABB93315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92E1E-B840-564B-A36E-D711E7F70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639F7-1869-AD4A-A44C-0618A5B11AD6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  <p:extLst>
      <p:ext uri="{BB962C8B-B14F-4D97-AF65-F5344CB8AC3E}">
        <p14:creationId xmlns:p14="http://schemas.microsoft.com/office/powerpoint/2010/main" val="286862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F40BA3-8809-8649-A27C-DE452201A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glish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13E3F4-C2C6-F44A-A71D-5F7139D6E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glish-US"/>
              <a:t>Click to edit Master text styles</a:t>
            </a:r>
          </a:p>
          <a:p>
            <a:pPr lvl="1"/>
            <a:r>
              <a:rPr lang="en-US" altLang="english-US"/>
              <a:t>Second level</a:t>
            </a:r>
          </a:p>
          <a:p>
            <a:pPr lvl="2"/>
            <a:r>
              <a:rPr lang="en-US" altLang="english-US"/>
              <a:t>Third level</a:t>
            </a:r>
          </a:p>
          <a:p>
            <a:pPr lvl="3"/>
            <a:r>
              <a:rPr lang="en-US" altLang="english-US"/>
              <a:t>Fourth level</a:t>
            </a:r>
          </a:p>
          <a:p>
            <a:pPr lvl="4"/>
            <a:r>
              <a:rPr lang="en-US" altLang="english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4AF2BC-BA18-B04D-B3C7-64B064E5C0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F6A279-73D9-C14B-8839-00618EB626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07343A-D550-FB45-BD5C-AABE99859B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14DC25-060B-7E49-BE30-BCF03B45EB4D}" type="slidenum">
              <a:rPr lang="en-US" altLang="english-US"/>
              <a:pPr/>
              <a:t>‹#›</a:t>
            </a:fld>
            <a:endParaRPr lang="en-US" altLang="english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BADFB43F-8969-354A-AB3C-4275946A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915400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Gamma-ray Observations of Impulsive Flare-Accelerated Electrons and Ions on 2017 September 10</a:t>
            </a:r>
          </a:p>
          <a:p>
            <a:endParaRPr lang="en-US" altLang="english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glish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Gerry Share, Ron Murphy and Kim Tolbert</a:t>
            </a: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glish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glish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RHESSI-20 Working Group 2</a:t>
            </a:r>
          </a:p>
          <a:p>
            <a:pPr algn="ctr" eaLnBrk="1" hangingPunct="1"/>
            <a:r>
              <a:rPr lang="en-US" altLang="english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 Studies and Fermi LAT</a:t>
            </a:r>
          </a:p>
          <a:p>
            <a:pPr algn="ctr" eaLnBrk="1" hangingPunct="1"/>
            <a:r>
              <a:rPr lang="en-US" altLang="english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8, 2021</a:t>
            </a:r>
          </a:p>
        </p:txBody>
      </p:sp>
    </p:spTree>
  </p:cSld>
  <p:clrMapOvr>
    <a:masterClrMapping/>
  </p:clrMapOvr>
  <p:transition advTm="979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5AE0C-D2E0-534A-932D-67669EF913E7}"/>
              </a:ext>
            </a:extLst>
          </p:cNvPr>
          <p:cNvSpPr txBox="1"/>
          <p:nvPr/>
        </p:nvSpPr>
        <p:spPr>
          <a:xfrm>
            <a:off x="723900" y="358556"/>
            <a:ext cx="7696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brief report we update measurements of the 2017 September 10 eruptive event by the Fermi/LAT and GBM instruments discussed earlier   (e.g. </a:t>
            </a:r>
            <a:r>
              <a:rPr lang="en-US" sz="18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Omodei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2018, </a:t>
            </a:r>
            <a:r>
              <a:rPr lang="en-US" sz="18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Kouloumvakos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2020, </a:t>
            </a:r>
            <a:r>
              <a:rPr lang="en-US" sz="18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Kocharov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 al. 2020).</a:t>
            </a: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focus on the GBM measurements.  This instrument has limited spectroscopic capabilities for solar flare observations.  We fit the spectra &gt;300 keV for most time intervals from 15:54-16:11 UT with a simple two-component photon model: a power-law x exponential (electron bremsstrahlung component) and a nuclear-line component.</a:t>
            </a: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flare-produced bremsstrahlung starts minutes earlier and ends minutes after the nuclear-lines but their fluxes peak both within a minute of one another and the intense peak &gt;100 MeV gamma rays observed by LAT.   </a:t>
            </a:r>
            <a:r>
              <a:rPr lang="en-US" sz="18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Kouloumvakos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2020 have shown that the &gt;100 MeV peak is likely produced by protons accelerated by the CME shock.</a:t>
            </a: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we study the spectral evolution of the electron bremsstrahlung. The spectrum is very steep during the onset of the emission and hardens rapidly within 3-4 minutes.  The spectrum gradually softens after the peak in hard X-rays.</a:t>
            </a: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50BF5-18D1-DD42-AD5B-8EF321BDB104}"/>
              </a:ext>
            </a:extLst>
          </p:cNvPr>
          <p:cNvSpPr txBox="1"/>
          <p:nvPr/>
        </p:nvSpPr>
        <p:spPr>
          <a:xfrm>
            <a:off x="1828800" y="5791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glish-US" dirty="0"/>
          </a:p>
        </p:txBody>
      </p:sp>
    </p:spTree>
    <p:extLst>
      <p:ext uri="{BB962C8B-B14F-4D97-AF65-F5344CB8AC3E}">
        <p14:creationId xmlns:p14="http://schemas.microsoft.com/office/powerpoint/2010/main" val="166688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6191C0-9AE8-4E40-93A1-E9B8C9C5B185}"/>
              </a:ext>
            </a:extLst>
          </p:cNvPr>
          <p:cNvSpPr txBox="1"/>
          <p:nvPr/>
        </p:nvSpPr>
        <p:spPr>
          <a:xfrm>
            <a:off x="685800" y="5410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data points show the time history of the &gt;100 MeV gamma-ray emission along with the calculated history of protons accelerated by the accompanying CME shock onto field lines returning to the Sun (</a:t>
            </a:r>
            <a:r>
              <a:rPr lang="en-US" sz="18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Kouloumvakos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2020).</a:t>
            </a:r>
            <a:endParaRPr lang="english-US" sz="1800" dirty="0"/>
          </a:p>
          <a:p>
            <a:pPr algn="ctr"/>
            <a:endParaRPr lang="english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A0BBE-0E65-7D4A-ABBC-C4C866DA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44" y="304800"/>
            <a:ext cx="587288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2DF2B-02E2-4044-A47F-77FCC5E2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"/>
            <a:ext cx="5410200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91396-473A-0244-BD7A-3500BFC1043A}"/>
              </a:ext>
            </a:extLst>
          </p:cNvPr>
          <p:cNvSpPr txBox="1"/>
          <p:nvPr/>
        </p:nvSpPr>
        <p:spPr>
          <a:xfrm>
            <a:off x="76200" y="5715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 to a five minute accumulation of the 2017 September flare spectrum observed by Fermi/GBM with power-law x exponential (index -1.7, exponential energy 1.3 MeV) and nuclear line components (a weak steep power law improves the fit for 2 minutes near the peak).</a:t>
            </a:r>
            <a:endParaRPr lang="english-US" sz="1800" dirty="0"/>
          </a:p>
        </p:txBody>
      </p:sp>
    </p:spTree>
    <p:extLst>
      <p:ext uri="{BB962C8B-B14F-4D97-AF65-F5344CB8AC3E}">
        <p14:creationId xmlns:p14="http://schemas.microsoft.com/office/powerpoint/2010/main" val="230408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D753BD-D9A6-8B4E-8347-0B32DED8EBF6}"/>
              </a:ext>
            </a:extLst>
          </p:cNvPr>
          <p:cNvSpPr txBox="1"/>
          <p:nvPr/>
        </p:nvSpPr>
        <p:spPr>
          <a:xfrm>
            <a:off x="457200" y="4876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histories of bremsstrahlung, nuclear line, and &gt;100 MeV gamma-rays observed by Fermi LAT and GBM.  The electron spectrum is very steep up until 15:55 after which time it hardens rapidly (in agreement with a comment in Chen et al. 2021) until the peak near 16:00 UT, after which time it softens. The flare-produced nuclear line flux rises and peaks earlier than the &gt;100 MeV pion decay flux, that we attribute to CME/shock accelerated protons returning to the Sun.</a:t>
            </a:r>
            <a:endParaRPr lang="english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9919B-0C21-A144-B287-1EF18F1D7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1" t="8889" r="8301" b="42222"/>
          <a:stretch/>
        </p:blipFill>
        <p:spPr>
          <a:xfrm>
            <a:off x="1541318" y="381000"/>
            <a:ext cx="5756564" cy="43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9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68078</TotalTime>
  <Words>418</Words>
  <Application>Microsoft Macintosh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HESE/NRL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Share</dc:creator>
  <cp:lastModifiedBy>Gerald Share</cp:lastModifiedBy>
  <cp:revision>729</cp:revision>
  <dcterms:created xsi:type="dcterms:W3CDTF">2011-01-30T14:18:57Z</dcterms:created>
  <dcterms:modified xsi:type="dcterms:W3CDTF">2021-07-01T22:25:35Z</dcterms:modified>
</cp:coreProperties>
</file>