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4392E-1334-4411-B4EE-DAA0C3E811E0}" type="datetimeFigureOut">
              <a:rPr lang="zh-CN" altLang="en-US" smtClean="0"/>
              <a:t>2021/7/6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CB55C-4503-49BA-A2BB-13637EB91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842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CB55C-4503-49BA-A2BB-13637EB917C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435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CB55C-4503-49BA-A2BB-13637EB917C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81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CB55C-4503-49BA-A2BB-13637EB917C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35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CB55C-4503-49BA-A2BB-13637EB917C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2233F4D9-167F-40F9-8933-3043FD742AA0}"/>
              </a:ext>
            </a:extLst>
          </p:cNvPr>
          <p:cNvSpPr/>
          <p:nvPr userDrawn="1"/>
        </p:nvSpPr>
        <p:spPr>
          <a:xfrm>
            <a:off x="0" y="0"/>
            <a:ext cx="12192000" cy="102257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1D7E55D-266F-4F04-B08D-21F1BE91C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5918C6-01D4-40E5-9EDC-D0D895B5F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5A8669-6370-473C-B21E-ACEEBC588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E07A4E-479F-4957-B522-1DE8B860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7881A2-B2A4-4EF1-A6F4-9881AAA7D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F691-A9D0-4660-9012-7F0A4F71903A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8C28A03-DFF7-4158-8C2D-54C46C4540D9}"/>
              </a:ext>
            </a:extLst>
          </p:cNvPr>
          <p:cNvCxnSpPr>
            <a:cxnSpLocks/>
          </p:cNvCxnSpPr>
          <p:nvPr userDrawn="1"/>
        </p:nvCxnSpPr>
        <p:spPr>
          <a:xfrm flipV="1">
            <a:off x="630382" y="6037348"/>
            <a:ext cx="1108363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15F31ADA-A04A-463F-83C4-62A7F3B8BA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73" y="25352"/>
            <a:ext cx="960486" cy="9604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A4CBB7-3EB5-485A-95DE-A691D62410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5" y="49838"/>
            <a:ext cx="2468869" cy="93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FBCC4FC-FB79-408F-B996-2B09C8FC81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45" y="4661460"/>
            <a:ext cx="2126673" cy="22279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5762312-07C8-4738-AD74-1ACBB70F32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906"/>
            <a:ext cx="2131117" cy="22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3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C4263-2427-4635-9482-5CC9305C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F4D105B-224C-41DB-A935-2C983443C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01FF3-F3D1-4BDE-85E3-9C0FB745F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0CCD1-992B-4CBF-9459-3431A7D8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33AC4-18E2-491C-9B2F-7A5F5CE7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F691-A9D0-4660-9012-7F0A4F7190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4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95346EB-8D2A-4A68-B212-55E8BBB20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797F72-CFEC-4CB0-AFAD-11845D5A8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1A6F49-39DE-4ECA-83FF-B53427B74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966E8C-1EA8-4F9D-B307-144F67F53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598AAF-4C10-43BA-8C58-8B4E5F375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F691-A9D0-4660-9012-7F0A4F7190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22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33AC7C-0381-4E2A-B95B-4C181F8EC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33B8FC-D082-49F6-A6FF-C77964086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D5EACA-7635-4B82-BE43-C830AE979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9ADA27-0D23-4DFB-A5B8-CAC287B1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409" y="6356350"/>
            <a:ext cx="1286609" cy="365125"/>
          </a:xfrm>
        </p:spPr>
        <p:txBody>
          <a:bodyPr/>
          <a:lstStyle>
            <a:lvl1pPr>
              <a:defRPr>
                <a:latin typeface="MV Boli" panose="02000500030200090000" pitchFamily="2" charset="0"/>
                <a:cs typeface="MV Boli" panose="02000500030200090000" pitchFamily="2" charset="0"/>
              </a:defRPr>
            </a:lvl1pPr>
          </a:lstStyle>
          <a:p>
            <a:fld id="{0AE7F691-A9D0-4660-9012-7F0A4F71903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F278C5F-959A-46FF-AEC5-69B273639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5402623"/>
            <a:ext cx="1474613" cy="1548680"/>
          </a:xfrm>
          <a:prstGeom prst="rect">
            <a:avLst/>
          </a:prstGeom>
        </p:spPr>
      </p:pic>
      <p:pic>
        <p:nvPicPr>
          <p:cNvPr id="10" name="Picture 4" descr="Brand">
            <a:extLst>
              <a:ext uri="{FF2B5EF4-FFF2-40B4-BE49-F238E27FC236}">
                <a16:creationId xmlns:a16="http://schemas.microsoft.com/office/drawing/2014/main" id="{C6700159-AFF9-4B07-9CF1-22B5C6DED1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464" y="5995987"/>
            <a:ext cx="2370536" cy="8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6D60408-C18B-4D2F-9D9E-3323D9FB6C43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182" y="438941"/>
            <a:ext cx="1108363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00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BAAF88-6967-46B7-8118-A1FFFC87F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6361AF-62AF-4E31-B142-A75EBB87D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3A49F1-A540-4CB1-B895-8FFD55134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2DCC85-F627-48CD-AAD5-96704F055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83EC3B-3686-441C-A973-E70432C5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F691-A9D0-4660-9012-7F0A4F7190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681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260326-8305-46BB-BAA4-40CFD95F2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62EB54-477E-42BA-81A0-473BE935F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0B95C7-2049-421D-8FFD-16B7CCBE3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8A838-1338-4CE8-934E-CC4285127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95031E-1ECB-43B7-A400-BB1D8CC53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370420-960C-4E43-8EA0-9FE2B1F9E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F691-A9D0-4660-9012-7F0A4F7190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09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E3DA6-C3E4-4127-A811-E12F45A55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9796E5-1008-4EA1-A21F-A18A2B8F7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FB69C10-F33F-4796-8995-AF2530ADA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E379C10-65FB-4CF7-80C3-79595FCE2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B509F99-BFAD-43F1-A956-15C66C8885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8389599-222E-42F6-8EFD-4D641267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F2123C5-73A8-4941-85A7-665C101C3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82705C2-0D56-4B54-B7E9-B3C3EC2A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F691-A9D0-4660-9012-7F0A4F7190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88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BFEC73-B719-4FEA-AAFF-37BF2FF8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271F0D-E6E5-48D6-AB21-2A9F837B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EC4FC3-74BE-4894-8AD8-6D46DEC11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0BDD532-5444-4D83-B867-EDAE46C3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F691-A9D0-4660-9012-7F0A4F7190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84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0BF9A60-C972-4509-ABB7-5A02DE4C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8786A3-4960-4E2D-8690-48AA16521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1EA8DC-9601-4538-A490-79B3D1A3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F691-A9D0-4660-9012-7F0A4F7190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44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93BC3-2FEF-4AAD-9437-2FBFBD61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AA6F10-54D5-45FF-8453-72AFE736F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663A63-D53E-4746-B2CB-A30BCD48B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1E4BFF-AC12-47F9-9BA8-2633EEFD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4720F1-2E2E-4B40-AE47-E374F7EA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4323B2-140C-4C5D-B264-14C9F347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F691-A9D0-4660-9012-7F0A4F7190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997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C4861-992D-4053-8D10-9D5E3181A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5752DC-14E0-4CDD-8606-1BF7A3339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908FEF-58E4-4AB4-9EE9-835B7C9D0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67D893-2096-468D-85A3-2FBB64BE3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A24C7D-8C04-4BA0-BB00-8AD698000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78A1F2-586B-4097-B1D7-378D2A9C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F691-A9D0-4660-9012-7F0A4F7190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71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4E9FBAC-A0EA-49CB-BD6B-A9FCDAA5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034ECA-A4E3-4BD9-B3B3-D88075E7C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E3221F-32B1-4199-823B-3BF4D2A9F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59F078-351C-4F3B-982E-76EC30BA7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B7B18D-D074-4CEE-9196-5ACC80C3F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7F691-A9D0-4660-9012-7F0A4F7190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D210B4-278E-405D-A2F7-BA69FF655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745" y="1537853"/>
            <a:ext cx="10612581" cy="1528619"/>
          </a:xfrm>
        </p:spPr>
        <p:txBody>
          <a:bodyPr>
            <a:normAutofit/>
          </a:bodyPr>
          <a:lstStyle/>
          <a:p>
            <a:r>
              <a:rPr lang="en-US" altLang="zh-CN" sz="3200" b="1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The Extreme-ultraviolet late phase of a solar flare triggered by injection of nonthermal electrons to the footpoints of coronal loops</a:t>
            </a:r>
            <a:endParaRPr lang="zh-CN" altLang="en-US" sz="3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37CD55-08AD-4CBF-AA44-60D92CB9D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5836" y="3232728"/>
            <a:ext cx="8936181" cy="916707"/>
          </a:xfrm>
        </p:spPr>
        <p:txBody>
          <a:bodyPr>
            <a:noAutofit/>
          </a:bodyPr>
          <a:lstStyle/>
          <a:p>
            <a:r>
              <a:rPr lang="en-US" altLang="zh-CN" sz="20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Jiale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Zhang</a:t>
            </a:r>
            <a:r>
              <a:rPr lang="en-US" altLang="zh-CN" sz="2000" kern="100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Bin Chen</a:t>
            </a:r>
            <a:r>
              <a:rPr lang="en-US" altLang="zh-CN" sz="2000" kern="1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Sijie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Yu</a:t>
            </a:r>
            <a:r>
              <a:rPr lang="en-US" altLang="zh-CN" sz="2000" kern="1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Hui Tian</a:t>
            </a:r>
            <a:r>
              <a:rPr lang="en-US" altLang="zh-CN" sz="2000" kern="100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zh-CN" altLang="en-US" sz="2000" kern="100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，</a:t>
            </a:r>
            <a:r>
              <a:rPr lang="en-US" altLang="zh-CN" sz="2000" kern="1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Yuqian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Wei</a:t>
            </a:r>
            <a:r>
              <a:rPr lang="en-US" altLang="zh-CN" sz="2000" kern="1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Yingjie Luo</a:t>
            </a:r>
            <a:r>
              <a:rPr lang="en-US" altLang="zh-CN" sz="2000" kern="1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Guangyu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Tan</a:t>
            </a:r>
            <a:r>
              <a:rPr lang="en-US" altLang="zh-CN" sz="2000" kern="100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Hechao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Chen</a:t>
            </a:r>
            <a:r>
              <a:rPr lang="en-US" altLang="zh-CN" sz="2000" kern="1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Xingyao</a:t>
            </a:r>
            <a:r>
              <a:rPr lang="en-US" altLang="zh-CN" sz="2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Chen</a:t>
            </a:r>
            <a:r>
              <a:rPr lang="en-US" altLang="zh-CN" sz="2000" kern="1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DBC4703-BC87-46A4-A4DE-2AF85D94B128}"/>
              </a:ext>
            </a:extLst>
          </p:cNvPr>
          <p:cNvSpPr txBox="1"/>
          <p:nvPr/>
        </p:nvSpPr>
        <p:spPr>
          <a:xfrm>
            <a:off x="609600" y="6040583"/>
            <a:ext cx="294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RHESSI-20 workshop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694984D-0D66-4560-8B4C-E31AF759AA2C}"/>
              </a:ext>
            </a:extLst>
          </p:cNvPr>
          <p:cNvSpPr txBox="1"/>
          <p:nvPr/>
        </p:nvSpPr>
        <p:spPr>
          <a:xfrm>
            <a:off x="1416627" y="4211781"/>
            <a:ext cx="9358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i="1" u="none" strike="noStrike" baseline="30000" dirty="0">
                <a:latin typeface="CMR6"/>
              </a:rPr>
              <a:t>1</a:t>
            </a:r>
            <a:r>
              <a:rPr lang="en-US" altLang="zh-CN" sz="1800" b="0" i="1" u="none" strike="noStrike" baseline="0" dirty="0">
                <a:latin typeface="CMTI8"/>
              </a:rPr>
              <a:t>School of Earth and Space Sciences, Peking University, Beijing 100871, China</a:t>
            </a:r>
          </a:p>
          <a:p>
            <a:pPr algn="l"/>
            <a:r>
              <a:rPr lang="en-US" altLang="zh-CN" sz="1800" b="0" i="1" u="none" strike="noStrike" baseline="30000" dirty="0">
                <a:latin typeface="CMR6"/>
              </a:rPr>
              <a:t>2</a:t>
            </a:r>
            <a:r>
              <a:rPr lang="en-US" altLang="zh-CN" sz="1800" b="0" i="1" u="none" strike="noStrike" baseline="0" dirty="0">
                <a:latin typeface="CMTI8"/>
              </a:rPr>
              <a:t>Center for Solar-Terrestrial Research, New Jersey Institute of Technology, Newark, NJ 07102, USA</a:t>
            </a:r>
          </a:p>
          <a:p>
            <a:pPr algn="l"/>
            <a:r>
              <a:rPr lang="en-US" altLang="zh-CN" sz="1800" b="0" i="1" u="none" strike="noStrike" baseline="30000" dirty="0">
                <a:latin typeface="CMR6"/>
              </a:rPr>
              <a:t>3</a:t>
            </a:r>
            <a:r>
              <a:rPr lang="en-US" altLang="zh-CN" sz="1800" b="0" i="1" u="none" strike="noStrike" baseline="0" dirty="0">
                <a:latin typeface="CMTI8"/>
              </a:rPr>
              <a:t>Key Laboratory of Solar Activity, National Astronomical Observatories, Chinese Academy of Sciences, Beijing 100012, People's Republic of China</a:t>
            </a:r>
          </a:p>
        </p:txBody>
      </p:sp>
    </p:spTree>
    <p:extLst>
      <p:ext uri="{BB962C8B-B14F-4D97-AF65-F5344CB8AC3E}">
        <p14:creationId xmlns:p14="http://schemas.microsoft.com/office/powerpoint/2010/main" val="1102298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303B744-9B1A-4C9E-81C9-DCA5E64693D2}"/>
              </a:ext>
            </a:extLst>
          </p:cNvPr>
          <p:cNvSpPr txBox="1">
            <a:spLocks/>
          </p:cNvSpPr>
          <p:nvPr/>
        </p:nvSpPr>
        <p:spPr>
          <a:xfrm>
            <a:off x="304800" y="503670"/>
            <a:ext cx="11582400" cy="966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Print" panose="02000600000000000000" pitchFamily="2" charset="0"/>
              </a:rPr>
              <a:t>Late phase loops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5C2EEE-EEFE-4664-9EBA-A91C2EF303FC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9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DE285966-E613-438E-95AE-080074A99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5" y="1216863"/>
            <a:ext cx="7342332" cy="4636683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2C096FA-3145-42D1-9AB6-846B4918F545}"/>
              </a:ext>
            </a:extLst>
          </p:cNvPr>
          <p:cNvSpPr txBox="1"/>
          <p:nvPr/>
        </p:nvSpPr>
        <p:spPr>
          <a:xfrm>
            <a:off x="4229096" y="5805055"/>
            <a:ext cx="3210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ngsanaUPC" panose="02020603050405020304" pitchFamily="18" charset="-34"/>
                <a:cs typeface="AngsanaUPC" panose="02020603050405020304" pitchFamily="18" charset="-34"/>
              </a:rPr>
              <a:t>Credit: Mark Cheung &amp; Yang Su DEM code </a:t>
            </a:r>
            <a:endParaRPr lang="zh-CN" altLang="en-US" sz="20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07D4717-8865-4CF0-93A8-5A71EC9EECBF}"/>
              </a:ext>
            </a:extLst>
          </p:cNvPr>
          <p:cNvSpPr txBox="1">
            <a:spLocks/>
          </p:cNvSpPr>
          <p:nvPr/>
        </p:nvSpPr>
        <p:spPr>
          <a:xfrm>
            <a:off x="7509164" y="1290760"/>
            <a:ext cx="4378036" cy="5212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Heating at coronal loop footpoints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Chromospheric heating seen from AIA 1600Å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Evaporated plasma from the left footpoints fills in the ELP region. </a:t>
            </a:r>
          </a:p>
          <a:p>
            <a:pPr>
              <a:buClr>
                <a:schemeClr val="accent2"/>
              </a:buClr>
            </a:pPr>
            <a:endParaRPr lang="zh-CN" altLang="en-US" dirty="0">
              <a:latin typeface="Perpetua" panose="02020502060401020303" pitchFamily="18" charset="0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1367E018-A9F8-410A-BB36-02ACF23C9C11}"/>
              </a:ext>
            </a:extLst>
          </p:cNvPr>
          <p:cNvCxnSpPr>
            <a:cxnSpLocks/>
          </p:cNvCxnSpPr>
          <p:nvPr/>
        </p:nvCxnSpPr>
        <p:spPr>
          <a:xfrm flipH="1">
            <a:off x="5278582" y="3488871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7E1F57E-BBF3-4F80-A50F-88F34A0EEFEB}"/>
              </a:ext>
            </a:extLst>
          </p:cNvPr>
          <p:cNvCxnSpPr>
            <a:cxnSpLocks/>
          </p:cNvCxnSpPr>
          <p:nvPr/>
        </p:nvCxnSpPr>
        <p:spPr>
          <a:xfrm flipH="1">
            <a:off x="4128650" y="3535204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3A062F3-34A8-4A6E-AA7A-5ADA1085A848}"/>
              </a:ext>
            </a:extLst>
          </p:cNvPr>
          <p:cNvCxnSpPr>
            <a:cxnSpLocks/>
          </p:cNvCxnSpPr>
          <p:nvPr/>
        </p:nvCxnSpPr>
        <p:spPr>
          <a:xfrm flipH="1">
            <a:off x="1762989" y="1255412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77891C0C-C74B-48FA-AC5E-174D553974F0}"/>
              </a:ext>
            </a:extLst>
          </p:cNvPr>
          <p:cNvCxnSpPr>
            <a:cxnSpLocks/>
          </p:cNvCxnSpPr>
          <p:nvPr/>
        </p:nvCxnSpPr>
        <p:spPr>
          <a:xfrm flipH="1">
            <a:off x="2909455" y="1258164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38CB742-B18B-48CD-AB6E-BB8979243F01}"/>
              </a:ext>
            </a:extLst>
          </p:cNvPr>
          <p:cNvCxnSpPr>
            <a:cxnSpLocks/>
          </p:cNvCxnSpPr>
          <p:nvPr/>
        </p:nvCxnSpPr>
        <p:spPr>
          <a:xfrm flipH="1">
            <a:off x="4028204" y="1270183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096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303B744-9B1A-4C9E-81C9-DCA5E64693D2}"/>
              </a:ext>
            </a:extLst>
          </p:cNvPr>
          <p:cNvSpPr txBox="1">
            <a:spLocks/>
          </p:cNvSpPr>
          <p:nvPr/>
        </p:nvSpPr>
        <p:spPr>
          <a:xfrm>
            <a:off x="304800" y="503670"/>
            <a:ext cx="11582400" cy="966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Print" panose="02000600000000000000" pitchFamily="2" charset="0"/>
              </a:rPr>
              <a:t>Electron transportation and spectral fitting 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5C2EEE-EEFE-4664-9EBA-A91C2EF303FC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10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3C5920-CAFD-4590-82FD-53C47BE67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401" b="8622"/>
          <a:stretch/>
        </p:blipFill>
        <p:spPr>
          <a:xfrm>
            <a:off x="6393871" y="1470561"/>
            <a:ext cx="2770911" cy="2814500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525429B3-FA23-447E-A19C-0978BF516BC5}"/>
              </a:ext>
            </a:extLst>
          </p:cNvPr>
          <p:cNvSpPr txBox="1">
            <a:spLocks/>
          </p:cNvSpPr>
          <p:nvPr/>
        </p:nvSpPr>
        <p:spPr>
          <a:xfrm>
            <a:off x="6442365" y="4255001"/>
            <a:ext cx="5444835" cy="2053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Simultaneous emission peaks in the two regions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Colored lines - time for spectral fitting</a:t>
            </a:r>
            <a:endParaRPr lang="zh-CN" altLang="en-US" dirty="0">
              <a:latin typeface="Perpetua" panose="02020502060401020303" pitchFamily="18" charset="0"/>
            </a:endParaRPr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95D12CD5-6C2C-4D24-B496-AFECAF152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r="6968"/>
          <a:stretch/>
        </p:blipFill>
        <p:spPr>
          <a:xfrm>
            <a:off x="0" y="1228401"/>
            <a:ext cx="6096000" cy="4698377"/>
          </a:xfrm>
        </p:spPr>
      </p:pic>
    </p:spTree>
    <p:extLst>
      <p:ext uri="{BB962C8B-B14F-4D97-AF65-F5344CB8AC3E}">
        <p14:creationId xmlns:p14="http://schemas.microsoft.com/office/powerpoint/2010/main" val="1079084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303B744-9B1A-4C9E-81C9-DCA5E64693D2}"/>
              </a:ext>
            </a:extLst>
          </p:cNvPr>
          <p:cNvSpPr txBox="1">
            <a:spLocks/>
          </p:cNvSpPr>
          <p:nvPr/>
        </p:nvSpPr>
        <p:spPr>
          <a:xfrm>
            <a:off x="304800" y="503670"/>
            <a:ext cx="11582400" cy="966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Print" panose="02000600000000000000" pitchFamily="2" charset="0"/>
              </a:rPr>
              <a:t>Electron transportation and spectral fitting 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5C2EEE-EEFE-4664-9EBA-A91C2EF303FC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11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31F79E8-19F7-4997-B717-DA62921F14EF}"/>
              </a:ext>
            </a:extLst>
          </p:cNvPr>
          <p:cNvSpPr txBox="1">
            <a:spLocks/>
          </p:cNvSpPr>
          <p:nvPr/>
        </p:nvSpPr>
        <p:spPr>
          <a:xfrm>
            <a:off x="1731818" y="5070764"/>
            <a:ext cx="10155382" cy="1106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Kappa distribution – a Maxwellian distribution with a nonthermal tail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Increase in population of electrons with energy of ~keV</a:t>
            </a:r>
            <a:endParaRPr lang="zh-CN" altLang="en-US" dirty="0">
              <a:latin typeface="Perpetua" panose="02020502060401020303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39F09E4-04E2-4D42-95A0-B2D020A52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198"/>
            <a:ext cx="12192000" cy="36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20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303B744-9B1A-4C9E-81C9-DCA5E64693D2}"/>
              </a:ext>
            </a:extLst>
          </p:cNvPr>
          <p:cNvSpPr txBox="1">
            <a:spLocks/>
          </p:cNvSpPr>
          <p:nvPr/>
        </p:nvSpPr>
        <p:spPr>
          <a:xfrm>
            <a:off x="304800" y="503670"/>
            <a:ext cx="3075709" cy="966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Print" panose="02000600000000000000" pitchFamily="2" charset="0"/>
              </a:rPr>
              <a:t>Discussions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5C2EEE-EEFE-4664-9EBA-A91C2EF303FC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12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29B27AB8-DC03-4621-818C-1D508AFE0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455" y="1257795"/>
            <a:ext cx="10979727" cy="4332514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The  microwave enhancement is due to gyrosynchrotron emission from the nonthermal electrons trapped in the loop structures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What causes the microwave enhancement to last for 8-minute-long?</a:t>
            </a:r>
          </a:p>
          <a:p>
            <a:pPr marL="457200" lvl="1" indent="0">
              <a:buClr>
                <a:schemeClr val="accent2"/>
              </a:buClr>
              <a:buNone/>
            </a:pPr>
            <a:r>
              <a:rPr lang="en-US" altLang="zh-CN" dirty="0">
                <a:latin typeface="Perpetua" panose="02020502060401020303" pitchFamily="18" charset="0"/>
              </a:rPr>
              <a:t>   </a:t>
            </a:r>
            <a:r>
              <a:rPr lang="en-US" altLang="zh-CN" dirty="0">
                <a:solidFill>
                  <a:schemeClr val="accent2"/>
                </a:solidFill>
                <a:latin typeface="Perpetua" panose="02020502060401020303" pitchFamily="18" charset="0"/>
              </a:rPr>
              <a:t>1.</a:t>
            </a:r>
            <a:r>
              <a:rPr lang="en-US" altLang="zh-CN" dirty="0">
                <a:latin typeface="Perpetua" panose="02020502060401020303" pitchFamily="18" charset="0"/>
              </a:rPr>
              <a:t>  Initial injection and electron trapping</a:t>
            </a:r>
          </a:p>
          <a:p>
            <a:pPr marL="457200" lvl="1" indent="0">
              <a:buClr>
                <a:schemeClr val="accent2"/>
              </a:buClr>
              <a:buNone/>
            </a:pPr>
            <a:r>
              <a:rPr lang="en-US" altLang="zh-CN" dirty="0">
                <a:latin typeface="Perpetua" panose="02020502060401020303" pitchFamily="18" charset="0"/>
              </a:rPr>
              <a:t>	 Trapping time of nonthermal electrons in the weak diffusion limit. (Metcalf et al.</a:t>
            </a:r>
          </a:p>
          <a:p>
            <a:pPr marL="457200" lvl="1" indent="0">
              <a:buClr>
                <a:schemeClr val="accent2"/>
              </a:buClr>
              <a:buNone/>
            </a:pPr>
            <a:r>
              <a:rPr lang="en-US" altLang="zh-CN" dirty="0">
                <a:latin typeface="Perpetua" panose="02020502060401020303" pitchFamily="18" charset="0"/>
              </a:rPr>
              <a:t> 1999)</a:t>
            </a:r>
          </a:p>
          <a:p>
            <a:pPr marL="914400" lvl="1" indent="-457200">
              <a:buClr>
                <a:schemeClr val="accent2"/>
              </a:buClr>
              <a:buFont typeface="+mj-lt"/>
              <a:buAutoNum type="arabicPeriod"/>
            </a:pPr>
            <a:endParaRPr lang="en-US" altLang="zh-CN" dirty="0">
              <a:latin typeface="Perpetua" panose="02020502060401020303" pitchFamily="18" charset="0"/>
            </a:endParaRPr>
          </a:p>
          <a:p>
            <a:pPr marL="457200" lvl="1" indent="0">
              <a:buClr>
                <a:schemeClr val="accent2"/>
              </a:buClr>
              <a:buNone/>
            </a:pPr>
            <a:r>
              <a:rPr lang="en-US" altLang="zh-CN" dirty="0">
                <a:latin typeface="Perpetua" panose="02020502060401020303" pitchFamily="18" charset="0"/>
              </a:rPr>
              <a:t>   </a:t>
            </a:r>
            <a:r>
              <a:rPr lang="en-US" altLang="zh-CN" dirty="0">
                <a:solidFill>
                  <a:schemeClr val="accent2"/>
                </a:solidFill>
                <a:latin typeface="Perpetua" panose="02020502060401020303" pitchFamily="18" charset="0"/>
              </a:rPr>
              <a:t>2.</a:t>
            </a:r>
            <a:r>
              <a:rPr lang="en-US" altLang="zh-CN" dirty="0">
                <a:latin typeface="Perpetua" panose="02020502060401020303" pitchFamily="18" charset="0"/>
              </a:rPr>
              <a:t>  Continuous ejection and electron trapping</a:t>
            </a:r>
          </a:p>
          <a:p>
            <a:pPr marL="457200" lvl="1" indent="0">
              <a:buClr>
                <a:schemeClr val="accent2"/>
              </a:buClr>
              <a:buNone/>
            </a:pPr>
            <a:r>
              <a:rPr lang="en-US" altLang="zh-CN" dirty="0">
                <a:latin typeface="Perpetua" panose="02020502060401020303" pitchFamily="18" charset="0"/>
              </a:rPr>
              <a:t>	 Post-reconnection acceleration mechanism</a:t>
            </a:r>
          </a:p>
          <a:p>
            <a:pPr marL="457200" lvl="1" indent="0">
              <a:buClr>
                <a:schemeClr val="accent2"/>
              </a:buClr>
              <a:buNone/>
            </a:pPr>
            <a:r>
              <a:rPr lang="en-US" altLang="zh-CN" dirty="0">
                <a:latin typeface="Perpetua" panose="02020502060401020303" pitchFamily="18" charset="0"/>
              </a:rPr>
              <a:t>	Speculation: wave-particle interactions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511CB5C-96D2-49E9-B8FF-59D48DFC4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240" y="3429000"/>
            <a:ext cx="3664138" cy="7493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452EAA-7A65-41F6-B5C8-6AB04E0DF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621" y="3600458"/>
            <a:ext cx="3975304" cy="40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43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303B744-9B1A-4C9E-81C9-DCA5E64693D2}"/>
              </a:ext>
            </a:extLst>
          </p:cNvPr>
          <p:cNvSpPr txBox="1">
            <a:spLocks/>
          </p:cNvSpPr>
          <p:nvPr/>
        </p:nvSpPr>
        <p:spPr>
          <a:xfrm>
            <a:off x="304800" y="503670"/>
            <a:ext cx="11582400" cy="966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Print" panose="02000600000000000000" pitchFamily="2" charset="0"/>
              </a:rPr>
              <a:t>Discussions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5C2EEE-EEFE-4664-9EBA-A91C2EF303FC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13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FBE3F419-AE89-4579-A8C3-8FB5CE046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68" y="3874364"/>
            <a:ext cx="7169632" cy="2867852"/>
          </a:xfr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B0484087-D7AC-416C-AC4A-AFFAE60F1844}"/>
              </a:ext>
            </a:extLst>
          </p:cNvPr>
          <p:cNvSpPr txBox="1">
            <a:spLocks/>
          </p:cNvSpPr>
          <p:nvPr/>
        </p:nvSpPr>
        <p:spPr>
          <a:xfrm>
            <a:off x="1004455" y="1257795"/>
            <a:ext cx="10979727" cy="4332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endParaRPr lang="en-US" altLang="zh-CN" dirty="0">
              <a:latin typeface="Perpetua" panose="02020502060401020303" pitchFamily="18" charset="0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EDA3F12-E6D4-4AE0-9DD5-D767C401066E}"/>
              </a:ext>
            </a:extLst>
          </p:cNvPr>
          <p:cNvSpPr txBox="1">
            <a:spLocks/>
          </p:cNvSpPr>
          <p:nvPr/>
        </p:nvSpPr>
        <p:spPr>
          <a:xfrm>
            <a:off x="928255" y="1410195"/>
            <a:ext cx="11208327" cy="4332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Microwave enhancement reveal additional heating process, but it is not long enough to explain the hour-long delay of EUV late phase.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Main cause: extended cooling in ELP loops</a:t>
            </a:r>
          </a:p>
          <a:p>
            <a:pPr>
              <a:buClr>
                <a:schemeClr val="accent2"/>
              </a:buClr>
            </a:pPr>
            <a:r>
              <a:rPr lang="en-US" altLang="zh-CN" sz="2400" dirty="0">
                <a:latin typeface="Perpetua" panose="02020502060401020303" pitchFamily="18" charset="0"/>
              </a:rPr>
              <a:t>Cooling time of semi-circular coronal loops (Cargill et al. 1995)</a:t>
            </a:r>
          </a:p>
          <a:p>
            <a:pPr>
              <a:buClr>
                <a:schemeClr val="accent2"/>
              </a:buClr>
            </a:pPr>
            <a:endParaRPr lang="en-US" altLang="zh-CN" sz="2400" dirty="0">
              <a:latin typeface="Perpetua" panose="02020502060401020303" pitchFamily="18" charset="0"/>
            </a:endParaRPr>
          </a:p>
          <a:p>
            <a:pPr>
              <a:buClr>
                <a:schemeClr val="accent2"/>
              </a:buClr>
            </a:pPr>
            <a:endParaRPr lang="en-US" altLang="zh-CN" sz="2400" dirty="0">
              <a:latin typeface="Perpetua" panose="02020502060401020303" pitchFamily="18" charset="0"/>
            </a:endParaRPr>
          </a:p>
          <a:p>
            <a:pPr>
              <a:buClr>
                <a:schemeClr val="accent2"/>
              </a:buClr>
            </a:pPr>
            <a:r>
              <a:rPr lang="en-US" altLang="zh-CN" sz="2400" dirty="0">
                <a:latin typeface="Perpetua" panose="02020502060401020303" pitchFamily="18" charset="0"/>
              </a:rPr>
              <a:t>Energy budget</a:t>
            </a:r>
            <a:endParaRPr lang="en-US" altLang="zh-CN" sz="2000" dirty="0">
              <a:latin typeface="Perpetua" panose="02020502060401020303" pitchFamily="18" charset="0"/>
            </a:endParaRPr>
          </a:p>
          <a:p>
            <a:pPr marL="457200" lvl="1" indent="0">
              <a:buClr>
                <a:schemeClr val="accent2"/>
              </a:buClr>
              <a:buNone/>
            </a:pPr>
            <a:r>
              <a:rPr lang="en-US" altLang="zh-CN" sz="2000" dirty="0">
                <a:latin typeface="Perpetua" panose="02020502060401020303" pitchFamily="18" charset="0"/>
              </a:rPr>
              <a:t>Nonthermal energy does not account</a:t>
            </a:r>
          </a:p>
          <a:p>
            <a:pPr marL="457200" lvl="1" indent="0">
              <a:buClr>
                <a:schemeClr val="accent2"/>
              </a:buClr>
              <a:buNone/>
            </a:pPr>
            <a:r>
              <a:rPr lang="en-US" altLang="zh-CN" sz="2000" dirty="0">
                <a:latin typeface="Perpetua" panose="02020502060401020303" pitchFamily="18" charset="0"/>
              </a:rPr>
              <a:t>for all the thermal energy for ELP loops.</a:t>
            </a:r>
          </a:p>
          <a:p>
            <a:pPr marL="457200" lvl="1" indent="0">
              <a:buClr>
                <a:schemeClr val="accent2"/>
              </a:buClr>
              <a:buNone/>
            </a:pPr>
            <a:r>
              <a:rPr lang="en-US" altLang="zh-CN" sz="2000" dirty="0">
                <a:latin typeface="Perpetua" panose="02020502060401020303" pitchFamily="18" charset="0"/>
              </a:rPr>
              <a:t>Acceptable.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927E687-0512-4D27-807E-301D0650B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737" y="3324814"/>
            <a:ext cx="3073558" cy="76838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310D08F-3308-4E72-B53C-D86F9558C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5" y="3461593"/>
            <a:ext cx="4381725" cy="4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19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303B744-9B1A-4C9E-81C9-DCA5E64693D2}"/>
              </a:ext>
            </a:extLst>
          </p:cNvPr>
          <p:cNvSpPr txBox="1">
            <a:spLocks/>
          </p:cNvSpPr>
          <p:nvPr/>
        </p:nvSpPr>
        <p:spPr>
          <a:xfrm>
            <a:off x="304800" y="503670"/>
            <a:ext cx="11582400" cy="966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Print" panose="02000600000000000000" pitchFamily="2" charset="0"/>
              </a:rPr>
              <a:t>Summary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5C2EEE-EEFE-4664-9EBA-A91C2EF303FC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14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C4592F36-5F87-44E3-91C1-DD9B9DB2E9A4}"/>
              </a:ext>
            </a:extLst>
          </p:cNvPr>
          <p:cNvSpPr txBox="1">
            <a:spLocks/>
          </p:cNvSpPr>
          <p:nvPr/>
        </p:nvSpPr>
        <p:spPr>
          <a:xfrm>
            <a:off x="981942" y="1470561"/>
            <a:ext cx="9649690" cy="1870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altLang="zh-CN" sz="2400" dirty="0">
                <a:latin typeface="Perpetua" panose="02020502060401020303" pitchFamily="18" charset="0"/>
              </a:rPr>
              <a:t>Summary</a:t>
            </a:r>
          </a:p>
          <a:p>
            <a:pPr lvl="1">
              <a:buClr>
                <a:schemeClr val="accent2"/>
              </a:buClr>
            </a:pPr>
            <a:r>
              <a:rPr lang="en-US" altLang="zh-CN" sz="2000" dirty="0">
                <a:latin typeface="Perpetua" panose="02020502060401020303" pitchFamily="18" charset="0"/>
              </a:rPr>
              <a:t>First analysis of a solar flare with EUV late phase using radio observation.</a:t>
            </a:r>
          </a:p>
          <a:p>
            <a:pPr lvl="1">
              <a:buClr>
                <a:schemeClr val="accent2"/>
              </a:buClr>
            </a:pPr>
            <a:r>
              <a:rPr lang="en-US" altLang="zh-CN" sz="2000" dirty="0">
                <a:latin typeface="Perpetua" panose="02020502060401020303" pitchFamily="18" charset="0"/>
              </a:rPr>
              <a:t>The EUV late phase of the flare is proceeded by an eight-minute long microwave enhancement.</a:t>
            </a:r>
          </a:p>
          <a:p>
            <a:pPr lvl="1">
              <a:buClr>
                <a:schemeClr val="accent2"/>
              </a:buClr>
            </a:pPr>
            <a:r>
              <a:rPr lang="en-US" altLang="zh-CN" sz="2000" dirty="0">
                <a:latin typeface="Perpetua" panose="02020502060401020303" pitchFamily="18" charset="0"/>
              </a:rPr>
              <a:t>The microwave enhancement indicates the presence of non-thermal electrons, which heat the chromosphere and lead to evaporation of the heated plasma into the ELP loops</a:t>
            </a:r>
            <a:endParaRPr lang="en-US" altLang="zh-CN" sz="2400" dirty="0">
              <a:latin typeface="Perpetua" panose="02020502060401020303" pitchFamily="18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FC94CC10-B1CE-425F-91E2-CCF889DE81A1}"/>
              </a:ext>
            </a:extLst>
          </p:cNvPr>
          <p:cNvSpPr txBox="1">
            <a:spLocks/>
          </p:cNvSpPr>
          <p:nvPr/>
        </p:nvSpPr>
        <p:spPr>
          <a:xfrm>
            <a:off x="1884218" y="4019281"/>
            <a:ext cx="8278091" cy="966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latin typeface="Segoe Print" panose="02000600000000000000" pitchFamily="2" charset="0"/>
              </a:rPr>
              <a:t>Thank you for your attention!</a:t>
            </a:r>
            <a:endParaRPr lang="zh-CN" altLang="en-US" sz="40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54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7F171B-E55A-4381-A655-13B69B5C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5852"/>
            <a:ext cx="11582400" cy="1663577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Segoe Print" panose="02000600000000000000" pitchFamily="2" charset="0"/>
              </a:rPr>
              <a:t>Introduction to ELP</a:t>
            </a:r>
            <a:br>
              <a:rPr lang="en-US" altLang="zh-CN" sz="3200" dirty="0">
                <a:latin typeface="Segoe Print" panose="02000600000000000000" pitchFamily="2" charset="0"/>
              </a:rPr>
            </a:br>
            <a:r>
              <a:rPr lang="en-US" altLang="zh-CN" sz="3200" dirty="0">
                <a:latin typeface="Segoe Print" panose="02000600000000000000" pitchFamily="2" charset="0"/>
              </a:rPr>
              <a:t> (The Extreme-ultraviolet late phase)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14C114-851F-43E6-9E71-15B8EB18D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798914"/>
            <a:ext cx="5936673" cy="3504606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Second EUV emission enhancement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Often appears at warm EUV emission lines</a:t>
            </a:r>
          </a:p>
          <a:p>
            <a:pPr marL="0" indent="0">
              <a:buClr>
                <a:schemeClr val="accent2"/>
              </a:buClr>
              <a:buNone/>
            </a:pPr>
            <a:r>
              <a:rPr lang="en-US" altLang="zh-CN" dirty="0">
                <a:latin typeface="Perpetua" panose="02020502060401020303" pitchFamily="18" charset="0"/>
              </a:rPr>
              <a:t>    (particularly Fe XVI 335Å, ~3MK)</a:t>
            </a:r>
          </a:p>
          <a:p>
            <a:pPr>
              <a:buClr>
                <a:schemeClr val="accent2"/>
              </a:buClr>
            </a:pPr>
            <a:endParaRPr lang="en-US" altLang="zh-CN" dirty="0">
              <a:latin typeface="Perpetua" panose="02020502060401020303" pitchFamily="18" charset="0"/>
            </a:endParaRP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Hour-long time delay</a:t>
            </a:r>
            <a:endParaRPr lang="en-US" alt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D057295-6C98-4D1E-928E-9516EF7C881F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1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F78D22E-94C0-4527-A6BC-44D036A4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897" y="1499658"/>
            <a:ext cx="4438878" cy="524537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763AD57-EFE5-4E46-92F1-EBC85D818A3B}"/>
              </a:ext>
            </a:extLst>
          </p:cNvPr>
          <p:cNvSpPr txBox="1"/>
          <p:nvPr/>
        </p:nvSpPr>
        <p:spPr>
          <a:xfrm>
            <a:off x="5000616" y="5872385"/>
            <a:ext cx="184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Woods et al. 2011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85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4B58A7-63C3-4683-9323-5BFFB735E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37566"/>
            <a:ext cx="8706394" cy="1443841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Distinct configurations</a:t>
            </a:r>
          </a:p>
          <a:p>
            <a:pPr marL="0" indent="0">
              <a:buNone/>
            </a:pPr>
            <a:r>
              <a:rPr lang="en-US" altLang="zh-CN" dirty="0">
                <a:latin typeface="Perpetua" panose="02020502060401020303" pitchFamily="18" charset="0"/>
              </a:rPr>
              <a:t>   Extended loops, distinguishing from main phase loops</a:t>
            </a:r>
          </a:p>
          <a:p>
            <a:pPr marL="0" indent="0">
              <a:buNone/>
            </a:pPr>
            <a:r>
              <a:rPr lang="en-US" altLang="zh-CN" dirty="0">
                <a:latin typeface="Perpetua" panose="02020502060401020303" pitchFamily="18" charset="0"/>
              </a:rPr>
              <a:t>   </a:t>
            </a:r>
            <a:endParaRPr lang="zh-CN" altLang="en-US" dirty="0">
              <a:latin typeface="Perpetua" panose="02020502060401020303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72CB242-43E6-4BDB-9130-78CF8D67C04A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2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FF539AA-83C4-4A37-B5CA-502E33B4A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" r="2692"/>
          <a:stretch/>
        </p:blipFill>
        <p:spPr>
          <a:xfrm>
            <a:off x="838199" y="2040342"/>
            <a:ext cx="7225024" cy="356497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067C863-EAC0-408D-BA0E-210A41D536E8}"/>
              </a:ext>
            </a:extLst>
          </p:cNvPr>
          <p:cNvSpPr txBox="1"/>
          <p:nvPr/>
        </p:nvSpPr>
        <p:spPr>
          <a:xfrm>
            <a:off x="8212885" y="4820889"/>
            <a:ext cx="184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 et al. 2020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6E80126A-4F19-4091-B4D5-F6B38EE4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5852"/>
            <a:ext cx="11582400" cy="1663577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Segoe Print" panose="02000600000000000000" pitchFamily="2" charset="0"/>
              </a:rPr>
              <a:t>Introduction to ELP</a:t>
            </a:r>
            <a:br>
              <a:rPr lang="en-US" altLang="zh-CN" sz="3200" dirty="0">
                <a:latin typeface="Segoe Print" panose="02000600000000000000" pitchFamily="2" charset="0"/>
              </a:rPr>
            </a:br>
            <a:endParaRPr lang="zh-CN" altLang="en-US" sz="32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86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2B3713-AC2E-4123-B0BE-BB2EE8004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743"/>
            <a:ext cx="9403080" cy="3892731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Additional heating</a:t>
            </a:r>
          </a:p>
          <a:p>
            <a:pPr lvl="1"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Long-term mild energy release process</a:t>
            </a:r>
          </a:p>
          <a:p>
            <a:pPr>
              <a:buClr>
                <a:schemeClr val="accent2"/>
              </a:buClr>
            </a:pPr>
            <a:endParaRPr lang="en-US" altLang="zh-CN" dirty="0">
              <a:latin typeface="Perpetua" panose="02020502060401020303" pitchFamily="18" charset="0"/>
            </a:endParaRP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Initial heating and prolonged cooling</a:t>
            </a:r>
          </a:p>
          <a:p>
            <a:pPr lvl="1"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Cooling time lengthens with the increase in loop length</a:t>
            </a:r>
          </a:p>
          <a:p>
            <a:pPr>
              <a:buClr>
                <a:schemeClr val="accent2"/>
              </a:buClr>
            </a:pPr>
            <a:endParaRPr lang="en-US" altLang="zh-CN" dirty="0">
              <a:latin typeface="Perpetua" panose="02020502060401020303" pitchFamily="18" charset="0"/>
            </a:endParaRP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Two mechanism can be both at work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D68048E-C8F3-4A3F-B37C-82195B797153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3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1E0CB8F-BCD2-4C5B-B261-530DBD14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03670"/>
            <a:ext cx="11582400" cy="966891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Segoe Print" panose="02000600000000000000" pitchFamily="2" charset="0"/>
              </a:rPr>
              <a:t>Origin of ELP (still in debate)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09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9C92F62-A277-4BD2-B89A-242F1C2823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r="2171"/>
          <a:stretch/>
        </p:blipFill>
        <p:spPr>
          <a:xfrm>
            <a:off x="0" y="1257795"/>
            <a:ext cx="7952509" cy="4640647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82AEEC-4EF0-43E0-BFD3-3F30A7B18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509" y="1726177"/>
            <a:ext cx="4129052" cy="3405645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The C1.4 flare took place around 19:21 UT on 2017-7-14 at NOAA AR 12665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A radio source appears at the flaring region at first, and then evolves into two separate sources.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3DCA97-9C43-4471-80BE-7742BCFA769B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4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8DD3F7A-C372-40FA-806D-626718EC8784}"/>
              </a:ext>
            </a:extLst>
          </p:cNvPr>
          <p:cNvSpPr txBox="1">
            <a:spLocks/>
          </p:cNvSpPr>
          <p:nvPr/>
        </p:nvSpPr>
        <p:spPr>
          <a:xfrm>
            <a:off x="304800" y="503670"/>
            <a:ext cx="11582400" cy="966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Print" panose="02000600000000000000" pitchFamily="2" charset="0"/>
              </a:rPr>
              <a:t>Observation of a C1.4 solar flare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28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A5CCFC-AE6A-4D7B-ACE2-BF2C32C17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9164" y="1290760"/>
            <a:ext cx="3844636" cy="488620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SXR derivative V.S. microwave flux 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Spike-like emission V.S. continuum emission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A long-lasting microwave emission during the flare gradual phase.</a:t>
            </a:r>
          </a:p>
          <a:p>
            <a:pPr>
              <a:buClr>
                <a:schemeClr val="accent2"/>
              </a:buClr>
            </a:pPr>
            <a:endParaRPr lang="zh-CN" altLang="en-US" dirty="0">
              <a:latin typeface="Perpetua" panose="020205020604010203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036A048-E2D5-47EA-900F-917BCBE95E15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5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A7EDF6D-DDB2-49A4-9ABB-947199B8F9A6}"/>
              </a:ext>
            </a:extLst>
          </p:cNvPr>
          <p:cNvSpPr txBox="1">
            <a:spLocks/>
          </p:cNvSpPr>
          <p:nvPr/>
        </p:nvSpPr>
        <p:spPr>
          <a:xfrm>
            <a:off x="304800" y="503670"/>
            <a:ext cx="11582400" cy="966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Print" panose="02000600000000000000" pitchFamily="2" charset="0"/>
              </a:rPr>
              <a:t>Observation of a C1.4 solar flare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938695-0181-4442-AC46-30B8E0F9D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92" y="1290760"/>
            <a:ext cx="5957454" cy="484043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94B0BCB-97DD-442C-AE92-8F6587972231}"/>
              </a:ext>
            </a:extLst>
          </p:cNvPr>
          <p:cNvSpPr/>
          <p:nvPr/>
        </p:nvSpPr>
        <p:spPr>
          <a:xfrm>
            <a:off x="2119747" y="4879727"/>
            <a:ext cx="429491" cy="966891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1EBEB65-C957-447D-B555-F09BEFED136A}"/>
              </a:ext>
            </a:extLst>
          </p:cNvPr>
          <p:cNvSpPr/>
          <p:nvPr/>
        </p:nvSpPr>
        <p:spPr>
          <a:xfrm>
            <a:off x="2632365" y="4879727"/>
            <a:ext cx="1759526" cy="966891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69B4466-8772-4797-918E-94FCC3E7F431}"/>
              </a:ext>
            </a:extLst>
          </p:cNvPr>
          <p:cNvSpPr txBox="1"/>
          <p:nvPr/>
        </p:nvSpPr>
        <p:spPr>
          <a:xfrm>
            <a:off x="1460790" y="5992297"/>
            <a:ext cx="147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spike-like emission</a:t>
            </a:r>
            <a:endParaRPr lang="zh-CN" altLang="en-US" dirty="0">
              <a:solidFill>
                <a:schemeClr val="accent6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52B403C-EC59-40AE-B8CC-3F53A983D064}"/>
              </a:ext>
            </a:extLst>
          </p:cNvPr>
          <p:cNvSpPr txBox="1"/>
          <p:nvPr/>
        </p:nvSpPr>
        <p:spPr>
          <a:xfrm>
            <a:off x="2802080" y="5984998"/>
            <a:ext cx="171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continuum emission</a:t>
            </a:r>
            <a:endParaRPr lang="zh-CN" altLang="en-US" dirty="0">
              <a:solidFill>
                <a:schemeClr val="accent6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2983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303B744-9B1A-4C9E-81C9-DCA5E64693D2}"/>
              </a:ext>
            </a:extLst>
          </p:cNvPr>
          <p:cNvSpPr txBox="1">
            <a:spLocks/>
          </p:cNvSpPr>
          <p:nvPr/>
        </p:nvSpPr>
        <p:spPr>
          <a:xfrm>
            <a:off x="290946" y="628360"/>
            <a:ext cx="4994563" cy="122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Print" panose="02000600000000000000" pitchFamily="2" charset="0"/>
              </a:rPr>
              <a:t>Late phase loops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5C2EEE-EEFE-4664-9EBA-A91C2EF303FC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6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EA86C67-DC41-4E0A-B744-EB3380F264FA}"/>
              </a:ext>
            </a:extLst>
          </p:cNvPr>
          <p:cNvCxnSpPr>
            <a:cxnSpLocks/>
          </p:cNvCxnSpPr>
          <p:nvPr/>
        </p:nvCxnSpPr>
        <p:spPr>
          <a:xfrm>
            <a:off x="5340927" y="325582"/>
            <a:ext cx="100445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2D195F5-0B3E-4629-95DF-39B4132B1086}"/>
              </a:ext>
            </a:extLst>
          </p:cNvPr>
          <p:cNvCxnSpPr>
            <a:cxnSpLocks/>
          </p:cNvCxnSpPr>
          <p:nvPr/>
        </p:nvCxnSpPr>
        <p:spPr>
          <a:xfrm>
            <a:off x="6400801" y="325582"/>
            <a:ext cx="5167745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B48FC681-79C5-4342-8B6F-20292CDA2DD8}"/>
              </a:ext>
            </a:extLst>
          </p:cNvPr>
          <p:cNvSpPr txBox="1"/>
          <p:nvPr/>
        </p:nvSpPr>
        <p:spPr>
          <a:xfrm>
            <a:off x="5360844" y="-60673"/>
            <a:ext cx="984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Main </a:t>
            </a:r>
            <a:r>
              <a:rPr lang="en-US" altLang="zh-CN" sz="2000" dirty="0">
                <a:solidFill>
                  <a:srgbClr val="FFC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phase</a:t>
            </a:r>
            <a:endParaRPr lang="zh-CN" altLang="en-US" sz="2000" dirty="0">
              <a:solidFill>
                <a:srgbClr val="FFC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0965C13-6DA4-4758-9B2E-8DE349FC8895}"/>
              </a:ext>
            </a:extLst>
          </p:cNvPr>
          <p:cNvSpPr txBox="1"/>
          <p:nvPr/>
        </p:nvSpPr>
        <p:spPr>
          <a:xfrm>
            <a:off x="8340436" y="-36000"/>
            <a:ext cx="135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6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EUV late phase</a:t>
            </a:r>
            <a:endParaRPr lang="zh-CN" altLang="en-US" sz="2000" dirty="0">
              <a:solidFill>
                <a:schemeClr val="accent6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3CEBFF-AE97-4ED3-95D2-D63515999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"/>
          <a:stretch/>
        </p:blipFill>
        <p:spPr>
          <a:xfrm>
            <a:off x="5059913" y="364110"/>
            <a:ext cx="6962827" cy="6493890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D94427B2-AC23-499F-848D-6D1EC62CA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64" y="1849581"/>
            <a:ext cx="4426925" cy="3130324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Late phase loops can be seen in six AIA bands.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Late phase loops are higher compared to main phase loops.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The loops brighten up in sequential order.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CD54348-2D03-468F-A7FF-85E2B54DF73F}"/>
              </a:ext>
            </a:extLst>
          </p:cNvPr>
          <p:cNvCxnSpPr>
            <a:cxnSpLocks/>
          </p:cNvCxnSpPr>
          <p:nvPr/>
        </p:nvCxnSpPr>
        <p:spPr>
          <a:xfrm flipH="1">
            <a:off x="7287491" y="780308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9E67F891-17D1-4CDD-93A7-646AB1AC3231}"/>
              </a:ext>
            </a:extLst>
          </p:cNvPr>
          <p:cNvCxnSpPr>
            <a:cxnSpLocks/>
          </p:cNvCxnSpPr>
          <p:nvPr/>
        </p:nvCxnSpPr>
        <p:spPr>
          <a:xfrm flipH="1">
            <a:off x="8340436" y="1849581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A4044A4-F292-4D95-BD92-7291DBCA6C04}"/>
              </a:ext>
            </a:extLst>
          </p:cNvPr>
          <p:cNvCxnSpPr>
            <a:cxnSpLocks/>
          </p:cNvCxnSpPr>
          <p:nvPr/>
        </p:nvCxnSpPr>
        <p:spPr>
          <a:xfrm flipH="1">
            <a:off x="9337963" y="2886198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158FED9-F515-4762-841D-E95298120721}"/>
              </a:ext>
            </a:extLst>
          </p:cNvPr>
          <p:cNvCxnSpPr>
            <a:cxnSpLocks/>
          </p:cNvCxnSpPr>
          <p:nvPr/>
        </p:nvCxnSpPr>
        <p:spPr>
          <a:xfrm flipH="1">
            <a:off x="11416345" y="3994562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7CE3F7FA-04B0-4030-8887-87AF89068197}"/>
              </a:ext>
            </a:extLst>
          </p:cNvPr>
          <p:cNvCxnSpPr>
            <a:cxnSpLocks/>
          </p:cNvCxnSpPr>
          <p:nvPr/>
        </p:nvCxnSpPr>
        <p:spPr>
          <a:xfrm flipH="1">
            <a:off x="11416345" y="5068289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6D9C85B-75C6-47BF-9EE3-2EA4835C03CA}"/>
              </a:ext>
            </a:extLst>
          </p:cNvPr>
          <p:cNvCxnSpPr>
            <a:cxnSpLocks/>
          </p:cNvCxnSpPr>
          <p:nvPr/>
        </p:nvCxnSpPr>
        <p:spPr>
          <a:xfrm flipH="1">
            <a:off x="11416345" y="6142016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FCA9207-4710-4E5B-8B31-ABF573677203}"/>
              </a:ext>
            </a:extLst>
          </p:cNvPr>
          <p:cNvCxnSpPr>
            <a:cxnSpLocks/>
          </p:cNvCxnSpPr>
          <p:nvPr/>
        </p:nvCxnSpPr>
        <p:spPr>
          <a:xfrm flipH="1">
            <a:off x="10363200" y="2909354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41E5D373-5772-4C74-9C29-C156CCC24886}"/>
              </a:ext>
            </a:extLst>
          </p:cNvPr>
          <p:cNvCxnSpPr>
            <a:cxnSpLocks/>
          </p:cNvCxnSpPr>
          <p:nvPr/>
        </p:nvCxnSpPr>
        <p:spPr>
          <a:xfrm flipH="1">
            <a:off x="10363200" y="3994562"/>
            <a:ext cx="200891" cy="244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1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303B744-9B1A-4C9E-81C9-DCA5E64693D2}"/>
              </a:ext>
            </a:extLst>
          </p:cNvPr>
          <p:cNvSpPr txBox="1">
            <a:spLocks/>
          </p:cNvSpPr>
          <p:nvPr/>
        </p:nvSpPr>
        <p:spPr>
          <a:xfrm>
            <a:off x="304800" y="503670"/>
            <a:ext cx="11582400" cy="966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Print" panose="02000600000000000000" pitchFamily="2" charset="0"/>
              </a:rPr>
              <a:t>Late phase loops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5C2EEE-EEFE-4664-9EBA-A91C2EF303FC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7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39A8BCE-6A7A-457C-AAD0-FC0C82F33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8" y="1393028"/>
            <a:ext cx="6220691" cy="4492721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D538571-2BFA-4D15-B74B-D671487ECFC7}"/>
              </a:ext>
            </a:extLst>
          </p:cNvPr>
          <p:cNvSpPr txBox="1">
            <a:spLocks/>
          </p:cNvSpPr>
          <p:nvPr/>
        </p:nvSpPr>
        <p:spPr>
          <a:xfrm>
            <a:off x="193964" y="3645728"/>
            <a:ext cx="5902036" cy="1948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Apply AIA 335Å images to define the Main phase region and EUV late phase region.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Different peak time of different bands indicate a slow cooling process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AFD4F604-9980-48B5-8B58-7758ABAFF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" r="1237"/>
          <a:stretch/>
        </p:blipFill>
        <p:spPr>
          <a:xfrm>
            <a:off x="5892" y="1182731"/>
            <a:ext cx="6090108" cy="2275121"/>
          </a:xfrm>
        </p:spPr>
      </p:pic>
    </p:spTree>
    <p:extLst>
      <p:ext uri="{BB962C8B-B14F-4D97-AF65-F5344CB8AC3E}">
        <p14:creationId xmlns:p14="http://schemas.microsoft.com/office/powerpoint/2010/main" val="1966228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35C2EEE-EEFE-4664-9EBA-A91C2EF303FC}"/>
              </a:ext>
            </a:extLst>
          </p:cNvPr>
          <p:cNvSpPr txBox="1"/>
          <p:nvPr/>
        </p:nvSpPr>
        <p:spPr>
          <a:xfrm>
            <a:off x="1205344" y="6308209"/>
            <a:ext cx="11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slide 8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8ADF28B3-F6B3-49AE-A6C0-CDB13E3FCB23}"/>
              </a:ext>
            </a:extLst>
          </p:cNvPr>
          <p:cNvSpPr txBox="1">
            <a:spLocks/>
          </p:cNvSpPr>
          <p:nvPr/>
        </p:nvSpPr>
        <p:spPr>
          <a:xfrm>
            <a:off x="290946" y="628360"/>
            <a:ext cx="4994563" cy="122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Print" panose="02000600000000000000" pitchFamily="2" charset="0"/>
              </a:rPr>
              <a:t>Late phase loops</a:t>
            </a:r>
            <a:endParaRPr lang="zh-CN" altLang="en-US" sz="3200" dirty="0">
              <a:latin typeface="Segoe Print" panose="02000600000000000000" pitchFamily="2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9C922486-5793-4B4F-A6CE-6D19B00BB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4397" r="1434" b="7839"/>
          <a:stretch/>
        </p:blipFill>
        <p:spPr>
          <a:xfrm>
            <a:off x="5145017" y="200891"/>
            <a:ext cx="7046983" cy="3228109"/>
          </a:xfr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D88D7A5A-734C-4E42-9AE4-3E0E782C229C}"/>
              </a:ext>
            </a:extLst>
          </p:cNvPr>
          <p:cNvSpPr txBox="1">
            <a:spLocks/>
          </p:cNvSpPr>
          <p:nvPr/>
        </p:nvSpPr>
        <p:spPr>
          <a:xfrm>
            <a:off x="482418" y="1898073"/>
            <a:ext cx="4477509" cy="3744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AIA 131Å and 94Å show second emission enhancement the same time or shortly after the microwave enhancement.</a:t>
            </a:r>
          </a:p>
          <a:p>
            <a:pPr>
              <a:buClr>
                <a:schemeClr val="accent2"/>
              </a:buClr>
            </a:pPr>
            <a:r>
              <a:rPr lang="en-US" altLang="zh-CN" dirty="0">
                <a:latin typeface="Perpetua" panose="02020502060401020303" pitchFamily="18" charset="0"/>
              </a:rPr>
              <a:t>The background-subtracted microwave image demonstrates a radio-emitting loop structure apart from the ELP loops.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1961EB0-3C43-4180-B891-1698A758D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9162" r="2386" b="12167"/>
          <a:stretch/>
        </p:blipFill>
        <p:spPr>
          <a:xfrm>
            <a:off x="5009862" y="3429000"/>
            <a:ext cx="7182138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00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</TotalTime>
  <Words>692</Words>
  <Application>Microsoft Office PowerPoint</Application>
  <PresentationFormat>宽屏</PresentationFormat>
  <Paragraphs>102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Batang</vt:lpstr>
      <vt:lpstr>CMR6</vt:lpstr>
      <vt:lpstr>CMTI8</vt:lpstr>
      <vt:lpstr>等线</vt:lpstr>
      <vt:lpstr>等线 Light</vt:lpstr>
      <vt:lpstr>AngsanaUPC</vt:lpstr>
      <vt:lpstr>Arial</vt:lpstr>
      <vt:lpstr>MV Boli</vt:lpstr>
      <vt:lpstr>Perpetua</vt:lpstr>
      <vt:lpstr>Segoe Print</vt:lpstr>
      <vt:lpstr>Times New Roman</vt:lpstr>
      <vt:lpstr>Verdana</vt:lpstr>
      <vt:lpstr>Office 主题​​</vt:lpstr>
      <vt:lpstr>The Extreme-ultraviolet late phase of a solar flare triggered by injection of nonthermal electrons to the footpoints of coronal loops</vt:lpstr>
      <vt:lpstr>Introduction to ELP  (The Extreme-ultraviolet late phase)</vt:lpstr>
      <vt:lpstr>Introduction to ELP </vt:lpstr>
      <vt:lpstr>Origin of ELP (still in debate)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佳乐</dc:creator>
  <cp:lastModifiedBy>张 佳乐</cp:lastModifiedBy>
  <cp:revision>99</cp:revision>
  <dcterms:created xsi:type="dcterms:W3CDTF">2021-06-29T09:46:59Z</dcterms:created>
  <dcterms:modified xsi:type="dcterms:W3CDTF">2021-07-06T01:56:42Z</dcterms:modified>
</cp:coreProperties>
</file>