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0" r:id="rId4"/>
    <p:sldId id="420" r:id="rId5"/>
    <p:sldId id="261" r:id="rId6"/>
    <p:sldId id="360" r:id="rId7"/>
    <p:sldId id="434" r:id="rId8"/>
    <p:sldId id="364" r:id="rId9"/>
    <p:sldId id="366" r:id="rId10"/>
    <p:sldId id="381" r:id="rId11"/>
    <p:sldId id="369" r:id="rId12"/>
    <p:sldId id="370" r:id="rId13"/>
    <p:sldId id="435" r:id="rId14"/>
    <p:sldId id="421" r:id="rId15"/>
    <p:sldId id="422" r:id="rId16"/>
    <p:sldId id="423" r:id="rId17"/>
    <p:sldId id="424" r:id="rId18"/>
    <p:sldId id="433" r:id="rId19"/>
    <p:sldId id="432" r:id="rId20"/>
    <p:sldId id="292" r:id="rId21"/>
    <p:sldId id="376" r:id="rId22"/>
    <p:sldId id="378" r:id="rId23"/>
    <p:sldId id="379" r:id="rId24"/>
    <p:sldId id="383" r:id="rId25"/>
    <p:sldId id="399" r:id="rId26"/>
    <p:sldId id="401" r:id="rId27"/>
    <p:sldId id="418" r:id="rId28"/>
    <p:sldId id="419" r:id="rId29"/>
    <p:sldId id="413" r:id="rId30"/>
    <p:sldId id="414" r:id="rId31"/>
    <p:sldId id="417" r:id="rId32"/>
    <p:sldId id="415" r:id="rId33"/>
    <p:sldId id="406" r:id="rId34"/>
    <p:sldId id="412" r:id="rId35"/>
    <p:sldId id="436" r:id="rId36"/>
  </p:sldIdLst>
  <p:sldSz cx="9144000" cy="6858000" type="screen4x3"/>
  <p:notesSz cx="6858000" cy="9144000"/>
  <p:defaultTextStyle>
    <a:defPPr>
      <a:defRPr lang="it-IT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600"/>
    <a:srgbClr val="EAEAEA"/>
    <a:srgbClr val="FFFFCC"/>
    <a:srgbClr val="FF6600"/>
    <a:srgbClr val="99CCFF"/>
    <a:srgbClr val="5F5F5F"/>
    <a:srgbClr val="FFCC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42" autoAdjust="0"/>
    <p:restoredTop sz="94660"/>
  </p:normalViewPr>
  <p:slideViewPr>
    <p:cSldViewPr snapToGrid="0">
      <p:cViewPr>
        <p:scale>
          <a:sx n="80" d="100"/>
          <a:sy n="80" d="100"/>
        </p:scale>
        <p:origin x="-1397" y="-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16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44B96-31D4-4D3A-9EDD-DCD4C5758AF2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0052-4B9F-4AC8-B1E7-5FBB620F65C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9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36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11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11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5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E9836E-2544-47D5-9E67-FAE90F82DD55}" type="slidenum">
              <a:rPr lang="en-US" altLang="it-IT"/>
              <a:pPr/>
              <a:t>21</a:t>
            </a:fld>
            <a:endParaRPr lang="en-US" altLang="it-IT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429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003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35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25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38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4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22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98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60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DEEE-052C-471A-AE91-9B220C363F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42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82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146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0052-4B9F-4AC8-B1E7-5FBB620F65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7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5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4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43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24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6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16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21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3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9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2020 January 28th, INFN Headquarters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INFN Machine Advisory Committee meeting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27DF-2731-4FEC-8CB5-29EDBD8072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3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emf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zioinnova.it/bandi-post/infrastrutture-la-ricerc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7650" y="939577"/>
            <a:ext cx="8515350" cy="147002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Panoramica attività acceleratori </a:t>
            </a:r>
            <a:r>
              <a:rPr lang="it-IT" b="1" dirty="0">
                <a:solidFill>
                  <a:schemeClr val="tx2"/>
                </a:solidFill>
              </a:rPr>
              <a:t>ai </a:t>
            </a:r>
            <a:r>
              <a:rPr lang="it-IT" b="1" dirty="0" smtClean="0">
                <a:solidFill>
                  <a:schemeClr val="tx2"/>
                </a:solidFill>
              </a:rPr>
              <a:t>LNF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16560"/>
            <a:ext cx="6400800" cy="1752600"/>
          </a:xfrm>
        </p:spPr>
        <p:txBody>
          <a:bodyPr/>
          <a:lstStyle/>
          <a:p>
            <a:r>
              <a:rPr lang="en-GB" i="1" dirty="0" smtClean="0">
                <a:solidFill>
                  <a:srgbClr val="FF0000"/>
                </a:solidFill>
              </a:rPr>
              <a:t>Alessandro Gallo,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INFN, </a:t>
            </a:r>
            <a:r>
              <a:rPr lang="en-GB" i="1" dirty="0" err="1" smtClean="0">
                <a:solidFill>
                  <a:srgbClr val="FF0000"/>
                </a:solidFill>
              </a:rPr>
              <a:t>Laboratori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i="1" dirty="0" err="1" smtClean="0">
                <a:solidFill>
                  <a:srgbClr val="FF0000"/>
                </a:solidFill>
              </a:rPr>
              <a:t>Nazionali</a:t>
            </a:r>
            <a:r>
              <a:rPr lang="en-GB" i="1" dirty="0" smtClean="0">
                <a:solidFill>
                  <a:srgbClr val="FF0000"/>
                </a:solidFill>
              </a:rPr>
              <a:t> di </a:t>
            </a:r>
            <a:r>
              <a:rPr lang="en-GB" i="1" dirty="0" err="1" smtClean="0">
                <a:solidFill>
                  <a:srgbClr val="FF0000"/>
                </a:solidFill>
              </a:rPr>
              <a:t>Frascati</a:t>
            </a:r>
            <a:endParaRPr lang="en-GB" i="1" dirty="0" smtClean="0">
              <a:solidFill>
                <a:srgbClr val="FF0000"/>
              </a:solidFill>
            </a:endParaRPr>
          </a:p>
          <a:p>
            <a:r>
              <a:rPr lang="en-GB" sz="2400" i="1" dirty="0">
                <a:solidFill>
                  <a:srgbClr val="FF0000"/>
                </a:solidFill>
              </a:rPr>
              <a:t>Accelerator Division Director</a:t>
            </a:r>
          </a:p>
        </p:txBody>
      </p:sp>
    </p:spTree>
    <p:extLst>
      <p:ext uri="{BB962C8B-B14F-4D97-AF65-F5344CB8AC3E}">
        <p14:creationId xmlns:p14="http://schemas.microsoft.com/office/powerpoint/2010/main" val="15106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70117" y="3464316"/>
            <a:ext cx="841465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200" dirty="0" smtClean="0"/>
              <a:t>I Laboratori Nazionali di Frascati dell’INFN sono risultati tra i vincitori dell’Avviso Pubblico “Progetti Strategici” della Regione Lazio. Tale Avviso prevede la collaborazione tra più Organismi di Ricerca per la realizzazione di progetti di Ricerca e Sviluppo Industriale presentati da PMI del Lazio (RIF AL BANDO http://www.lazioeuropa.it/bandi/por_fesr_avviso_pubblico_progetti_strategici-580/).</a:t>
            </a:r>
          </a:p>
          <a:p>
            <a:pPr algn="just">
              <a:spcAft>
                <a:spcPts val="600"/>
              </a:spcAft>
            </a:pPr>
            <a:r>
              <a:rPr lang="it-IT" sz="1200" dirty="0" smtClean="0"/>
              <a:t>L’INFN si è candidato nella collaborazione denominata “</a:t>
            </a:r>
            <a:r>
              <a:rPr lang="it-IT" sz="1200" dirty="0" err="1" smtClean="0"/>
              <a:t>LaerospAZIO</a:t>
            </a:r>
            <a:r>
              <a:rPr lang="it-IT" sz="1200" dirty="0" smtClean="0"/>
              <a:t>”, che coinvolge l’ENEA come Mandatario, l’ASI e il Consorzio di Ricerca </a:t>
            </a:r>
            <a:r>
              <a:rPr lang="it-IT" sz="1200" dirty="0" err="1" smtClean="0"/>
              <a:t>Hypatia</a:t>
            </a:r>
            <a:r>
              <a:rPr lang="it-IT" sz="1200" dirty="0" smtClean="0"/>
              <a:t>, per raccogliere proposte relative all’Area di Specializzazione Aerospazio.</a:t>
            </a:r>
          </a:p>
          <a:p>
            <a:pPr algn="just">
              <a:spcAft>
                <a:spcPts val="600"/>
              </a:spcAft>
            </a:pPr>
            <a:r>
              <a:rPr lang="it-IT" sz="1200" dirty="0" smtClean="0"/>
              <a:t>Il progetto presentato dai LNF è denominato </a:t>
            </a:r>
            <a:r>
              <a:rPr lang="it-IT" sz="1200" dirty="0" err="1" smtClean="0"/>
              <a:t>eRAD</a:t>
            </a:r>
            <a:r>
              <a:rPr lang="it-IT" sz="1200" dirty="0" smtClean="0"/>
              <a:t> - Test di resistenza alle radiazioni per componenti aerospaziali e coinvolge la ditta IMT (http://www.imtsrl.it/) e l’ASI (https://www.asi.it/#divSlideshow). Il progetto prevede l’utilizzo delle sorgenti di elettroni, disponibili presso i LNF, per effettuare test di irraggiamento e misurare il comportamento di dispositivi optoelettronici destinati ad essere sottoposti alle radiazioni in ambiente aerospaziale. I valori e risultati acquisiti con tali misurazioni saranno confrontati con omologhe misurazioni effettuate con i fotoni al fine di definire soglie comparative di resistenza e relativi indicatori. La conoscenza approfondita sia dell’ambiente di radiazione spaziale che dei meccanismi di danno indotto dalla radiazione è fondamentale per la elaborazione di appropriate procedure di qualificazione dei componenti elettronici di impiego in ambito spaziale.</a:t>
            </a:r>
          </a:p>
          <a:p>
            <a:pPr algn="just">
              <a:spcAft>
                <a:spcPts val="600"/>
              </a:spcAft>
            </a:pPr>
            <a:r>
              <a:rPr lang="it-IT" sz="1200" dirty="0" smtClean="0"/>
              <a:t>Il progetto, del valore complessivo di oltre 1.1M€ e della durata di 24 mesi, verrà cofinanziato dalla Regione Lazio per un importo di oltre 850k€ a valere sul POR FESR 2014-2020.</a:t>
            </a:r>
            <a:endParaRPr lang="en-GB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7" y="119745"/>
            <a:ext cx="5323131" cy="31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 rot="2305583">
            <a:off x="5775062" y="918729"/>
            <a:ext cx="3243943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400" b="1" i="1" dirty="0" err="1">
                <a:solidFill>
                  <a:srgbClr val="C00000"/>
                </a:solidFill>
              </a:rPr>
              <a:t>O</a:t>
            </a:r>
            <a:r>
              <a:rPr lang="en-GB" sz="2400" b="1" i="1" dirty="0" err="1" smtClean="0">
                <a:solidFill>
                  <a:srgbClr val="C00000"/>
                </a:solidFill>
              </a:rPr>
              <a:t>pportunità</a:t>
            </a:r>
            <a:r>
              <a:rPr lang="en-GB" sz="2400" b="1" i="1" dirty="0" smtClean="0">
                <a:solidFill>
                  <a:srgbClr val="C00000"/>
                </a:solidFill>
              </a:rPr>
              <a:t> di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consolidamento</a:t>
            </a:r>
            <a:r>
              <a:rPr lang="en-GB" sz="2400" b="1" i="1" dirty="0" smtClean="0">
                <a:solidFill>
                  <a:srgbClr val="C00000"/>
                </a:solidFill>
              </a:rPr>
              <a:t> del LINAC con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fondi</a:t>
            </a:r>
            <a:r>
              <a:rPr lang="en-GB" sz="2400" b="1" i="1" dirty="0" smtClean="0">
                <a:solidFill>
                  <a:srgbClr val="C00000"/>
                </a:solidFill>
              </a:rPr>
              <a:t>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esterni</a:t>
            </a:r>
            <a:endParaRPr lang="en-GB" sz="2400" b="1" i="1" dirty="0">
              <a:solidFill>
                <a:srgbClr val="C00000"/>
              </a:solidFill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10</a:t>
            </a:fld>
            <a:endParaRPr lang="en-GB"/>
          </a:p>
        </p:txBody>
      </p:sp>
      <p:sp>
        <p:nvSpPr>
          <p:cNvPr id="9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0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352425" y="627565"/>
            <a:ext cx="8342860" cy="867861"/>
          </a:xfrm>
          <a:prstGeom prst="rect">
            <a:avLst/>
          </a:prstGeom>
        </p:spPr>
        <p:txBody>
          <a:bodyPr lIns="91430" tIns="45715" rIns="91430" bIns="4571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en-GB" sz="1800" b="1" dirty="0">
                <a:solidFill>
                  <a:srgbClr val="006600"/>
                </a:solidFill>
              </a:rPr>
              <a:t>A reduced version of the detector is presently installed (the so called “</a:t>
            </a:r>
            <a:r>
              <a:rPr lang="en-GB" sz="1800" b="1" i="1" dirty="0">
                <a:solidFill>
                  <a:srgbClr val="006600"/>
                </a:solidFill>
              </a:rPr>
              <a:t>SIDDHARTINO</a:t>
            </a:r>
            <a:r>
              <a:rPr lang="en-GB" sz="1800" b="1" dirty="0">
                <a:solidFill>
                  <a:srgbClr val="006600"/>
                </a:solidFill>
              </a:rPr>
              <a:t>”) for preliminary testing the signal-to-background conditions  of the measurement provided by the collider/detector complex.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6628" y="110983"/>
            <a:ext cx="4420377" cy="58477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rgbClr val="006600"/>
                </a:solidFill>
              </a:rPr>
              <a:t>SIDDHARTA-2 DAFNE run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2" y="1676178"/>
            <a:ext cx="6302829" cy="45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11</a:t>
            </a:fld>
            <a:endParaRPr lang="en-GB"/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98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43853" y="165410"/>
            <a:ext cx="8465887" cy="5847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i="1" dirty="0">
                <a:solidFill>
                  <a:srgbClr val="006600"/>
                </a:solidFill>
              </a:rPr>
              <a:t>SIDDHARTA-2 DAFNE run: status at machine </a:t>
            </a:r>
            <a:r>
              <a:rPr lang="en-US" sz="3200" b="1" i="1" dirty="0" smtClean="0">
                <a:solidFill>
                  <a:srgbClr val="006600"/>
                </a:solidFill>
              </a:rPr>
              <a:t>stop</a:t>
            </a:r>
          </a:p>
        </p:txBody>
      </p:sp>
      <p:pic>
        <p:nvPicPr>
          <p:cNvPr id="10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C6E9E33-29D7-6145-B457-F3394F54B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36" y="3244390"/>
            <a:ext cx="3815185" cy="25054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73903" y="3488806"/>
            <a:ext cx="12763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rgbClr val="006600"/>
                </a:solidFill>
                <a:latin typeface="Symbol" pitchFamily="2" charset="2"/>
              </a:rPr>
              <a:t>s</a:t>
            </a:r>
            <a:r>
              <a:rPr lang="en-GB" b="1" i="1" baseline="-25000" dirty="0" err="1">
                <a:solidFill>
                  <a:srgbClr val="006600"/>
                </a:solidFill>
              </a:rPr>
              <a:t>y</a:t>
            </a:r>
            <a:r>
              <a:rPr lang="en-GB" b="1" i="1" dirty="0">
                <a:solidFill>
                  <a:srgbClr val="006600"/>
                </a:solidFill>
              </a:rPr>
              <a:t> </a:t>
            </a:r>
            <a:r>
              <a:rPr lang="en-GB" b="1" i="1" dirty="0" smtClean="0">
                <a:solidFill>
                  <a:srgbClr val="006600"/>
                </a:solidFill>
              </a:rPr>
              <a:t>≈ 5.4 </a:t>
            </a:r>
            <a:r>
              <a:rPr lang="en-GB" b="1" i="1" dirty="0">
                <a:solidFill>
                  <a:srgbClr val="006600"/>
                </a:solidFill>
                <a:latin typeface="Symbol" pitchFamily="2" charset="2"/>
              </a:rPr>
              <a:t>m</a:t>
            </a:r>
            <a:r>
              <a:rPr lang="en-GB" b="1" i="1" dirty="0">
                <a:solidFill>
                  <a:srgbClr val="006600"/>
                </a:solidFill>
              </a:rPr>
              <a:t>m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5650124" y="1231463"/>
            <a:ext cx="3397250" cy="1785164"/>
            <a:chOff x="916214" y="2222201"/>
            <a:chExt cx="3397250" cy="1785164"/>
          </a:xfrm>
        </p:grpSpPr>
        <p:pic>
          <p:nvPicPr>
            <p:cNvPr id="11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xmlns="" id="{C5A81B64-6B31-394E-A097-A4091630D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030" r="50000"/>
            <a:stretch/>
          </p:blipFill>
          <p:spPr>
            <a:xfrm>
              <a:off x="916214" y="2516702"/>
              <a:ext cx="3397250" cy="1490663"/>
            </a:xfrm>
            <a:prstGeom prst="rect">
              <a:avLst/>
            </a:prstGeom>
          </p:spPr>
        </p:pic>
        <p:pic>
          <p:nvPicPr>
            <p:cNvPr id="12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xmlns="" id="{C5A81B64-6B31-394E-A097-A4091630D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00" b="92989"/>
            <a:stretch/>
          </p:blipFill>
          <p:spPr>
            <a:xfrm>
              <a:off x="916214" y="2222201"/>
              <a:ext cx="3397250" cy="3169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3836333" y="2247157"/>
              <a:ext cx="476208" cy="1073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6EF5815D-8B20-A54D-B37D-03E79723D5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106" b="45962"/>
          <a:stretch/>
        </p:blipFill>
        <p:spPr>
          <a:xfrm>
            <a:off x="126540" y="1035406"/>
            <a:ext cx="2747289" cy="1595827"/>
          </a:xfrm>
          <a:prstGeom prst="rect">
            <a:avLst/>
          </a:prstGeom>
        </p:spPr>
      </p:pic>
      <p:pic>
        <p:nvPicPr>
          <p:cNvPr id="15" name="Picture 5" descr="A picture containing sitting, red, city, parked&#10;&#10;Description automatically generated">
            <a:extLst>
              <a:ext uri="{FF2B5EF4-FFF2-40B4-BE49-F238E27FC236}">
                <a16:creationId xmlns:a16="http://schemas.microsoft.com/office/drawing/2014/main" xmlns="" id="{8529C402-F155-BC46-B473-3F984B6A4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990" b="45019"/>
          <a:stretch/>
        </p:blipFill>
        <p:spPr>
          <a:xfrm>
            <a:off x="2873830" y="1039471"/>
            <a:ext cx="2659224" cy="159176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06484" y="1117438"/>
            <a:ext cx="1464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Synchrotron light</a:t>
            </a:r>
          </a:p>
          <a:p>
            <a:r>
              <a:rPr lang="en-GB" sz="1400" b="1" i="1" dirty="0" smtClean="0">
                <a:solidFill>
                  <a:schemeClr val="bg1"/>
                </a:solidFill>
              </a:rPr>
              <a:t>monitor imaging</a:t>
            </a:r>
          </a:p>
          <a:p>
            <a:endParaRPr lang="en-GB" sz="1400" b="1" i="1" dirty="0" smtClean="0">
              <a:solidFill>
                <a:schemeClr val="bg1"/>
              </a:solidFill>
            </a:endParaRPr>
          </a:p>
          <a:p>
            <a:r>
              <a:rPr lang="en-GB" sz="1400" b="1" i="1" dirty="0" smtClean="0">
                <a:solidFill>
                  <a:schemeClr val="bg1"/>
                </a:solidFill>
              </a:rPr>
              <a:t>electron beam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475076" y="1339610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positron beam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63687" y="2612565"/>
            <a:ext cx="382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betatron</a:t>
            </a:r>
            <a:r>
              <a:rPr lang="en-GB" dirty="0" smtClean="0"/>
              <a:t> coupling &lt; 1% on both beams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283714" y="862131"/>
            <a:ext cx="21300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r>
              <a:rPr lang="it-IT" dirty="0" smtClean="0"/>
              <a:t> </a:t>
            </a:r>
            <a:r>
              <a:rPr lang="en-GB" dirty="0" smtClean="0"/>
              <a:t>luminosity monitor</a:t>
            </a:r>
            <a:endParaRPr lang="en-GB" dirty="0"/>
          </a:p>
        </p:txBody>
      </p:sp>
      <p:sp>
        <p:nvSpPr>
          <p:cNvPr id="20" name="Freccia in giù 19"/>
          <p:cNvSpPr/>
          <p:nvPr/>
        </p:nvSpPr>
        <p:spPr>
          <a:xfrm>
            <a:off x="7732574" y="1731770"/>
            <a:ext cx="240445" cy="128863"/>
          </a:xfrm>
          <a:prstGeom prst="downArrow">
            <a:avLst>
              <a:gd name="adj1" fmla="val 50000"/>
              <a:gd name="adj2" fmla="val 5693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ccia in giù 20"/>
          <p:cNvSpPr/>
          <p:nvPr/>
        </p:nvSpPr>
        <p:spPr>
          <a:xfrm>
            <a:off x="8116541" y="2369771"/>
            <a:ext cx="240445" cy="128863"/>
          </a:xfrm>
          <a:prstGeom prst="downArrow">
            <a:avLst>
              <a:gd name="adj1" fmla="val 50000"/>
              <a:gd name="adj2" fmla="val 5693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/>
          <p:cNvSpPr txBox="1"/>
          <p:nvPr/>
        </p:nvSpPr>
        <p:spPr>
          <a:xfrm>
            <a:off x="7858850" y="2016337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b="1" dirty="0" err="1" smtClean="0"/>
              <a:t>collisions</a:t>
            </a:r>
            <a:endParaRPr lang="it-IT" sz="1000" b="1" dirty="0" smtClean="0"/>
          </a:p>
          <a:p>
            <a:pPr algn="ctr"/>
            <a:r>
              <a:rPr lang="it-IT" sz="1000" b="1" dirty="0" smtClean="0"/>
              <a:t> off</a:t>
            </a:r>
            <a:endParaRPr lang="en-GB" sz="10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997213" y="1584310"/>
            <a:ext cx="841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b="1" dirty="0" err="1"/>
              <a:t>c</a:t>
            </a:r>
            <a:r>
              <a:rPr lang="it-IT" sz="1000" b="1" dirty="0" err="1" smtClean="0"/>
              <a:t>ollisions</a:t>
            </a:r>
            <a:r>
              <a:rPr lang="it-IT" sz="1000" b="1" dirty="0" smtClean="0"/>
              <a:t> on</a:t>
            </a:r>
            <a:endParaRPr lang="en-GB" sz="1000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6405619" y="1999059"/>
            <a:ext cx="116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1"/>
                </a:solidFill>
              </a:rPr>
              <a:t>s</a:t>
            </a:r>
            <a:r>
              <a:rPr lang="it-IT" sz="1200" b="1" dirty="0" err="1" smtClean="0">
                <a:solidFill>
                  <a:schemeClr val="bg1"/>
                </a:solidFill>
              </a:rPr>
              <a:t>ignal</a:t>
            </a:r>
            <a:r>
              <a:rPr lang="it-IT" sz="1200" b="1" dirty="0" smtClean="0">
                <a:solidFill>
                  <a:schemeClr val="bg1"/>
                </a:solidFill>
              </a:rPr>
              <a:t>-to-</a:t>
            </a:r>
            <a:r>
              <a:rPr lang="it-IT" sz="1200" b="1" dirty="0" err="1" smtClean="0">
                <a:solidFill>
                  <a:schemeClr val="bg1"/>
                </a:solidFill>
              </a:rPr>
              <a:t>noise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ratio &gt;10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86318" y="5705495"/>
            <a:ext cx="382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vertical beam-beam scan to measure the convoluted beam width at IP</a:t>
            </a:r>
            <a:endParaRPr lang="en-GB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731164" y="5398309"/>
            <a:ext cx="4036105" cy="8156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/>
              <a:t>estimated (not measured!) luminosity:</a:t>
            </a:r>
            <a:endParaRPr lang="en-GB" dirty="0"/>
          </a:p>
          <a:p>
            <a:pPr algn="ctr"/>
            <a:r>
              <a:rPr lang="en-GB" sz="2400" b="1" dirty="0" smtClean="0"/>
              <a:t>≈ 5∙10</a:t>
            </a:r>
            <a:r>
              <a:rPr lang="en-GB" sz="2400" b="1" baseline="30000" dirty="0" smtClean="0"/>
              <a:t>31</a:t>
            </a:r>
            <a:r>
              <a:rPr lang="en-GB" sz="2400" b="1" dirty="0" smtClean="0"/>
              <a:t> cm</a:t>
            </a:r>
            <a:r>
              <a:rPr lang="en-GB" sz="2400" b="1" baseline="30000" dirty="0" smtClean="0"/>
              <a:t>-2</a:t>
            </a:r>
            <a:r>
              <a:rPr lang="en-GB" sz="2400" b="1" dirty="0" smtClean="0"/>
              <a:t>s</a:t>
            </a:r>
            <a:r>
              <a:rPr lang="en-GB" sz="2400" b="1" baseline="30000" dirty="0" smtClean="0"/>
              <a:t>-1 </a:t>
            </a:r>
            <a:r>
              <a:rPr lang="en-GB" dirty="0" smtClean="0"/>
              <a:t>(</a:t>
            </a:r>
            <a:r>
              <a:rPr lang="en-GB" dirty="0"/>
              <a:t>@</a:t>
            </a:r>
            <a:r>
              <a:rPr lang="en-GB" dirty="0" smtClean="0"/>
              <a:t> 0.4 vs. 0.4 Amps)</a:t>
            </a:r>
            <a:endParaRPr lang="en-GB" baseline="30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87" y="3117237"/>
            <a:ext cx="4438181" cy="22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6625099" y="3193562"/>
            <a:ext cx="240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>
                <a:solidFill>
                  <a:schemeClr val="bg1"/>
                </a:solidFill>
              </a:rPr>
              <a:t>regular </a:t>
            </a:r>
            <a:r>
              <a:rPr lang="it-IT" i="1" dirty="0" err="1" smtClean="0">
                <a:solidFill>
                  <a:schemeClr val="bg1"/>
                </a:solidFill>
              </a:rPr>
              <a:t>beam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injection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7973019" y="4859972"/>
            <a:ext cx="96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 smtClean="0">
                <a:solidFill>
                  <a:schemeClr val="bg1"/>
                </a:solidFill>
              </a:rPr>
              <a:t>&gt; 3 </a:t>
            </a:r>
            <a:r>
              <a:rPr lang="it-IT" i="1" dirty="0" err="1" smtClean="0">
                <a:solidFill>
                  <a:schemeClr val="bg1"/>
                </a:solidFill>
              </a:rPr>
              <a:t>days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12</a:t>
            </a:fld>
            <a:endParaRPr lang="en-GB"/>
          </a:p>
        </p:txBody>
      </p:sp>
      <p:sp>
        <p:nvSpPr>
          <p:cNvPr id="32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8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43903" y="165410"/>
            <a:ext cx="7023826" cy="5847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i="1" dirty="0">
                <a:solidFill>
                  <a:srgbClr val="006600"/>
                </a:solidFill>
              </a:rPr>
              <a:t>SIDDHARTA-2 DAFNE run: </a:t>
            </a:r>
            <a:r>
              <a:rPr lang="en-US" sz="3200" b="1" i="1" dirty="0" smtClean="0">
                <a:solidFill>
                  <a:srgbClr val="006600"/>
                </a:solidFill>
              </a:rPr>
              <a:t>present status</a:t>
            </a:r>
            <a:endParaRPr lang="en-US" sz="3200" b="1" i="1" dirty="0" smtClean="0">
              <a:solidFill>
                <a:srgbClr val="006600"/>
              </a:solidFill>
            </a:endParaRPr>
          </a:p>
        </p:txBody>
      </p:sp>
      <p:sp>
        <p:nvSpPr>
          <p:cNvPr id="3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13</a:t>
            </a:fld>
            <a:endParaRPr lang="en-GB"/>
          </a:p>
        </p:txBody>
      </p:sp>
      <p:sp>
        <p:nvSpPr>
          <p:cNvPr id="32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r="62292" b="2593"/>
          <a:stretch/>
        </p:blipFill>
        <p:spPr>
          <a:xfrm>
            <a:off x="4772025" y="1159813"/>
            <a:ext cx="4152900" cy="485270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247650" y="1209695"/>
            <a:ext cx="4810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Run resumed on January 2021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Restart </a:t>
            </a:r>
            <a:r>
              <a:rPr lang="en-GB" dirty="0" err="1" smtClean="0"/>
              <a:t>slowered</a:t>
            </a:r>
            <a:r>
              <a:rPr lang="en-GB" dirty="0" smtClean="0"/>
              <a:t> by arching problems with </a:t>
            </a:r>
            <a:r>
              <a:rPr lang="en-GB" dirty="0" err="1" smtClean="0"/>
              <a:t>Linac</a:t>
            </a:r>
            <a:r>
              <a:rPr lang="en-GB" dirty="0" smtClean="0"/>
              <a:t> power plant “C” and 2 stops from electric power shutdown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Status is promising but still not as it was before the pandemic shutdown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22483" r="8884" b="36862"/>
          <a:stretch/>
        </p:blipFill>
        <p:spPr bwMode="auto">
          <a:xfrm>
            <a:off x="621687" y="3580019"/>
            <a:ext cx="3493114" cy="241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62600" y="2524125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FF00"/>
                </a:solidFill>
              </a:rPr>
              <a:t>e</a:t>
            </a:r>
            <a:r>
              <a:rPr lang="en-GB" sz="2400" b="1" i="1" baseline="30000" dirty="0" smtClean="0">
                <a:solidFill>
                  <a:srgbClr val="FFFF00"/>
                </a:solidFill>
              </a:rPr>
              <a:t>-</a:t>
            </a:r>
            <a:r>
              <a:rPr lang="en-GB" sz="2400" b="1" i="1" dirty="0">
                <a:solidFill>
                  <a:srgbClr val="FFFF00"/>
                </a:solidFill>
              </a:rPr>
              <a:t> </a:t>
            </a:r>
            <a:r>
              <a:rPr lang="en-GB" sz="2400" b="1" i="1" dirty="0" smtClean="0">
                <a:solidFill>
                  <a:srgbClr val="FFFF00"/>
                </a:solidFill>
              </a:rPr>
              <a:t> 1200 mA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288558" y="4848225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FF00"/>
                </a:solidFill>
              </a:rPr>
              <a:t>e</a:t>
            </a:r>
            <a:r>
              <a:rPr lang="en-GB" sz="2400" b="1" i="1" baseline="30000" dirty="0" smtClean="0">
                <a:solidFill>
                  <a:srgbClr val="FFFF00"/>
                </a:solidFill>
              </a:rPr>
              <a:t>+</a:t>
            </a:r>
            <a:r>
              <a:rPr lang="en-GB" sz="2400" b="1" i="1" dirty="0" smtClean="0">
                <a:solidFill>
                  <a:srgbClr val="FFFF00"/>
                </a:solidFill>
              </a:rPr>
              <a:t>  &gt;400 mA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957" y="227194"/>
            <a:ext cx="8773898" cy="583859"/>
          </a:xfrm>
          <a:prstGeom prst="rect">
            <a:avLst/>
          </a:prstGeom>
          <a:noFill/>
        </p:spPr>
        <p:txBody>
          <a:bodyPr wrap="square" lIns="90528" tIns="45266" rIns="90528" bIns="45266" rtlCol="0">
            <a:spAutoFit/>
          </a:bodyPr>
          <a:lstStyle/>
          <a:p>
            <a:pPr algn="ctr" defTabSz="90682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C000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3200" dirty="0">
              <a:solidFill>
                <a:srgbClr val="C000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143" y="1478284"/>
            <a:ext cx="8913526" cy="4420529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2114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4" y="1948418"/>
              <a:ext cx="151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5" y="4831318"/>
              <a:ext cx="1895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1" y="3358236"/>
              <a:ext cx="389778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2341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area @3nm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348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7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699668" y="2708920"/>
              <a:ext cx="225318" cy="64807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539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297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algn="ctr"/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9797541">
            <a:off x="4089785" y="3467244"/>
            <a:ext cx="335175" cy="145737"/>
          </a:xfrm>
          <a:prstGeom prst="rect">
            <a:avLst/>
          </a:prstGeom>
        </p:spPr>
      </p:pic>
      <p:sp>
        <p:nvSpPr>
          <p:cNvPr id="27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14</a:t>
            </a:fld>
            <a:endParaRPr lang="en-GB"/>
          </a:p>
        </p:txBody>
      </p:sp>
      <p:sp>
        <p:nvSpPr>
          <p:cNvPr id="28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4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A777E3-21C0-DF4C-AEAC-C49A43931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95" t="15459"/>
          <a:stretch/>
        </p:blipFill>
        <p:spPr>
          <a:xfrm>
            <a:off x="47617" y="-2526"/>
            <a:ext cx="3083310" cy="271682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562EE2A-9D70-C144-9AEA-BBD193A2512C}"/>
              </a:ext>
            </a:extLst>
          </p:cNvPr>
          <p:cNvGrpSpPr/>
          <p:nvPr/>
        </p:nvGrpSpPr>
        <p:grpSpPr>
          <a:xfrm>
            <a:off x="3272589" y="283219"/>
            <a:ext cx="5346469" cy="2062210"/>
            <a:chOff x="3272589" y="283219"/>
            <a:chExt cx="5346469" cy="20622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9B16C17C-1681-A343-A6FE-B7CF9F09737B}"/>
                </a:ext>
              </a:extLst>
            </p:cNvPr>
            <p:cNvGrpSpPr/>
            <p:nvPr/>
          </p:nvGrpSpPr>
          <p:grpSpPr>
            <a:xfrm>
              <a:off x="3272589" y="283219"/>
              <a:ext cx="5346469" cy="2062210"/>
              <a:chOff x="3272589" y="283219"/>
              <a:chExt cx="5346469" cy="20622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0AA375BD-1F45-0D46-8DA0-E3BF55813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0832" y="283219"/>
                <a:ext cx="4158226" cy="2062210"/>
              </a:xfrm>
              <a:prstGeom prst="rect">
                <a:avLst/>
              </a:prstGeom>
            </p:spPr>
          </p:pic>
          <p:sp>
            <p:nvSpPr>
              <p:cNvPr id="5" name="Right Arrow 4">
                <a:extLst>
                  <a:ext uri="{FF2B5EF4-FFF2-40B4-BE49-F238E27FC236}">
                    <a16:creationId xmlns:a16="http://schemas.microsoft.com/office/drawing/2014/main" xmlns="" id="{31D9169D-775E-5F4A-B310-3E16A15B5414}"/>
                  </a:ext>
                </a:extLst>
              </p:cNvPr>
              <p:cNvSpPr/>
              <p:nvPr/>
            </p:nvSpPr>
            <p:spPr>
              <a:xfrm rot="9482360">
                <a:off x="3272589" y="1197294"/>
                <a:ext cx="1127398" cy="37483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7880139-A999-1B41-9E3B-82D1600C9610}"/>
                </a:ext>
              </a:extLst>
            </p:cNvPr>
            <p:cNvSpPr txBox="1"/>
            <p:nvPr/>
          </p:nvSpPr>
          <p:spPr>
            <a:xfrm>
              <a:off x="4572000" y="406816"/>
              <a:ext cx="257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dirty="0">
                  <a:solidFill>
                    <a:srgbClr val="FFFF00"/>
                  </a:solidFill>
                </a:rPr>
                <a:t>EuPRAXIA@SPARC_LAB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85A5EBB-D8F5-F449-8DA8-CE4488CE30CE}"/>
              </a:ext>
            </a:extLst>
          </p:cNvPr>
          <p:cNvGrpSpPr/>
          <p:nvPr/>
        </p:nvGrpSpPr>
        <p:grpSpPr>
          <a:xfrm>
            <a:off x="388124" y="3524906"/>
            <a:ext cx="5812317" cy="1459335"/>
            <a:chOff x="388124" y="3524906"/>
            <a:chExt cx="5812317" cy="14593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087FF92-BB0A-A543-8702-11FBC4E90498}"/>
                </a:ext>
              </a:extLst>
            </p:cNvPr>
            <p:cNvGrpSpPr/>
            <p:nvPr/>
          </p:nvGrpSpPr>
          <p:grpSpPr>
            <a:xfrm>
              <a:off x="2380890" y="3524906"/>
              <a:ext cx="2189001" cy="1459335"/>
              <a:chOff x="2380890" y="3524906"/>
              <a:chExt cx="2189001" cy="14593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2F612469-E913-D44B-A98D-CF22F994A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0890" y="3524906"/>
                <a:ext cx="2189001" cy="145933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6D2DB47-F460-9441-AD4C-4C291707141D}"/>
                  </a:ext>
                </a:extLst>
              </p:cNvPr>
              <p:cNvSpPr txBox="1"/>
              <p:nvPr/>
            </p:nvSpPr>
            <p:spPr>
              <a:xfrm>
                <a:off x="2612520" y="4035909"/>
                <a:ext cx="79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dirty="0">
                    <a:solidFill>
                      <a:srgbClr val="FFFF00"/>
                    </a:solidFill>
                  </a:rPr>
                  <a:t>TEX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B7EADA1-E525-C547-A3DB-3F8367ECF8FD}"/>
                </a:ext>
              </a:extLst>
            </p:cNvPr>
            <p:cNvGrpSpPr/>
            <p:nvPr/>
          </p:nvGrpSpPr>
          <p:grpSpPr>
            <a:xfrm>
              <a:off x="388124" y="3825148"/>
              <a:ext cx="1118683" cy="858851"/>
              <a:chOff x="727606" y="3562173"/>
              <a:chExt cx="1118683" cy="85885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FABA9588-287D-474A-B793-7BCF1A3B9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2906"/>
              <a:stretch/>
            </p:blipFill>
            <p:spPr>
              <a:xfrm>
                <a:off x="727606" y="3926590"/>
                <a:ext cx="1118683" cy="494434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1EAF587-21C8-DD4D-B8F2-C1D4D3237732}"/>
                  </a:ext>
                </a:extLst>
              </p:cNvPr>
              <p:cNvSpPr txBox="1"/>
              <p:nvPr/>
            </p:nvSpPr>
            <p:spPr>
              <a:xfrm>
                <a:off x="846846" y="3562173"/>
                <a:ext cx="88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dirty="0">
                    <a:solidFill>
                      <a:srgbClr val="FFFF00"/>
                    </a:solidFill>
                  </a:rPr>
                  <a:t>LATINO</a:t>
                </a:r>
              </a:p>
            </p:txBody>
          </p:sp>
        </p:grp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xmlns="" id="{1D9CF747-E501-D745-B192-105401BE5AAE}"/>
                </a:ext>
              </a:extLst>
            </p:cNvPr>
            <p:cNvSpPr/>
            <p:nvPr/>
          </p:nvSpPr>
          <p:spPr>
            <a:xfrm>
              <a:off x="5222888" y="4145371"/>
              <a:ext cx="977553" cy="2184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xmlns="" id="{139C13FA-B745-A546-9AF9-D684704B933B}"/>
                </a:ext>
              </a:extLst>
            </p:cNvPr>
            <p:cNvSpPr/>
            <p:nvPr/>
          </p:nvSpPr>
          <p:spPr>
            <a:xfrm>
              <a:off x="1625118" y="4145372"/>
              <a:ext cx="606090" cy="2184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D9A8DA5-A986-DA40-8A4F-299125EB2AB6}"/>
              </a:ext>
            </a:extLst>
          </p:cNvPr>
          <p:cNvGrpSpPr/>
          <p:nvPr/>
        </p:nvGrpSpPr>
        <p:grpSpPr>
          <a:xfrm>
            <a:off x="376249" y="5182778"/>
            <a:ext cx="5824192" cy="1454508"/>
            <a:chOff x="376249" y="5182778"/>
            <a:chExt cx="5824192" cy="145450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30A1195-EF52-6A4C-8FB5-C16BFCD07E36}"/>
                </a:ext>
              </a:extLst>
            </p:cNvPr>
            <p:cNvGrpSpPr/>
            <p:nvPr/>
          </p:nvGrpSpPr>
          <p:grpSpPr>
            <a:xfrm>
              <a:off x="2380890" y="5182778"/>
              <a:ext cx="2841998" cy="1454508"/>
              <a:chOff x="2720732" y="5183577"/>
              <a:chExt cx="2841998" cy="1454508"/>
            </a:xfrm>
          </p:grpSpPr>
          <p:pic>
            <p:nvPicPr>
              <p:cNvPr id="8" name="Picture 141">
                <a:extLst>
                  <a:ext uri="{FF2B5EF4-FFF2-40B4-BE49-F238E27FC236}">
                    <a16:creationId xmlns:a16="http://schemas.microsoft.com/office/drawing/2014/main" xmlns="" id="{7E3AF951-3456-784E-9EA1-3728195EE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622" y="5221999"/>
                <a:ext cx="2351758" cy="1416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0D33100-A7FF-E040-9C20-7A6EE39D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0732" y="6200121"/>
                <a:ext cx="573883" cy="43796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1E843C6F-F894-404A-B2CB-04F80C1F0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0171" y="5746135"/>
                <a:ext cx="564444" cy="42852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E5E48E4F-64B8-284A-BCB2-22F244933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246" t="23298" r="14373" b="5186"/>
              <a:stretch/>
            </p:blipFill>
            <p:spPr>
              <a:xfrm>
                <a:off x="2752844" y="5230732"/>
                <a:ext cx="554112" cy="49793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B33D8C8-18EC-5747-89A3-1B03F0CB8DA9}"/>
                  </a:ext>
                </a:extLst>
              </p:cNvPr>
              <p:cNvSpPr txBox="1"/>
              <p:nvPr/>
            </p:nvSpPr>
            <p:spPr>
              <a:xfrm>
                <a:off x="4330493" y="5183577"/>
                <a:ext cx="12322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dirty="0">
                    <a:solidFill>
                      <a:srgbClr val="FFFF00"/>
                    </a:solidFill>
                  </a:rPr>
                  <a:t>SPARC_LAB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05C12C6-6924-C74D-90C7-FDE240334B92}"/>
                </a:ext>
              </a:extLst>
            </p:cNvPr>
            <p:cNvGrpSpPr/>
            <p:nvPr/>
          </p:nvGrpSpPr>
          <p:grpSpPr>
            <a:xfrm>
              <a:off x="376249" y="5489641"/>
              <a:ext cx="1118683" cy="840782"/>
              <a:chOff x="755995" y="5359339"/>
              <a:chExt cx="1118683" cy="84078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7D08885F-374E-FA4F-ACDB-1A38B6CCB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2906"/>
              <a:stretch/>
            </p:blipFill>
            <p:spPr>
              <a:xfrm>
                <a:off x="755995" y="5705687"/>
                <a:ext cx="1118683" cy="4944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299ACDE-BBBA-7D4C-ACFE-90D34C40ED59}"/>
                  </a:ext>
                </a:extLst>
              </p:cNvPr>
              <p:cNvSpPr txBox="1"/>
              <p:nvPr/>
            </p:nvSpPr>
            <p:spPr>
              <a:xfrm>
                <a:off x="875235" y="5359339"/>
                <a:ext cx="88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dirty="0">
                    <a:solidFill>
                      <a:srgbClr val="FFFF00"/>
                    </a:solidFill>
                  </a:rPr>
                  <a:t>SABINA</a:t>
                </a:r>
              </a:p>
            </p:txBody>
          </p:sp>
        </p:grp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xmlns="" id="{0EC36930-5CC8-EF49-A448-6084499D15C9}"/>
                </a:ext>
              </a:extLst>
            </p:cNvPr>
            <p:cNvSpPr/>
            <p:nvPr/>
          </p:nvSpPr>
          <p:spPr>
            <a:xfrm>
              <a:off x="5222888" y="5800830"/>
              <a:ext cx="977553" cy="2184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xmlns="" id="{389A799E-E1DA-BA4C-8A03-056175D83DC1}"/>
                </a:ext>
              </a:extLst>
            </p:cNvPr>
            <p:cNvSpPr/>
            <p:nvPr/>
          </p:nvSpPr>
          <p:spPr>
            <a:xfrm>
              <a:off x="1598277" y="5800831"/>
              <a:ext cx="606090" cy="2184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BB9DD89-5522-174B-943B-4B507CBDF288}"/>
              </a:ext>
            </a:extLst>
          </p:cNvPr>
          <p:cNvSpPr txBox="1"/>
          <p:nvPr/>
        </p:nvSpPr>
        <p:spPr>
          <a:xfrm>
            <a:off x="931668" y="43145"/>
            <a:ext cx="219926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dirty="0">
                <a:solidFill>
                  <a:srgbClr val="FFFF00"/>
                </a:solidFill>
              </a:rPr>
              <a:t>HEAD QUARTER @LNF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7639753-CEA1-9146-A62A-9210EEBAF2B8}"/>
              </a:ext>
            </a:extLst>
          </p:cNvPr>
          <p:cNvGrpSpPr/>
          <p:nvPr/>
        </p:nvGrpSpPr>
        <p:grpSpPr>
          <a:xfrm>
            <a:off x="6342409" y="2475197"/>
            <a:ext cx="1868511" cy="3831072"/>
            <a:chOff x="6342409" y="2475197"/>
            <a:chExt cx="1868511" cy="38310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1DCF89E2-F8F8-0544-ACD9-CD79E113F2A9}"/>
                </a:ext>
              </a:extLst>
            </p:cNvPr>
            <p:cNvGrpSpPr/>
            <p:nvPr/>
          </p:nvGrpSpPr>
          <p:grpSpPr>
            <a:xfrm>
              <a:off x="6342409" y="2475197"/>
              <a:ext cx="1868511" cy="3831072"/>
              <a:chOff x="6342409" y="2475197"/>
              <a:chExt cx="1868511" cy="383107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74BB23F-C07A-0E46-A22D-64F190807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2409" y="3662213"/>
                <a:ext cx="1868511" cy="2644056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</p:pic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xmlns="" id="{70B4453A-3E4F-DA47-84AB-4A712AF50492}"/>
                  </a:ext>
                </a:extLst>
              </p:cNvPr>
              <p:cNvSpPr/>
              <p:nvPr/>
            </p:nvSpPr>
            <p:spPr>
              <a:xfrm rot="16200000">
                <a:off x="6787888" y="2854772"/>
                <a:ext cx="977553" cy="218404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A3ED520-6303-F940-BF0D-3101EF70FEF3}"/>
                </a:ext>
              </a:extLst>
            </p:cNvPr>
            <p:cNvSpPr txBox="1"/>
            <p:nvPr/>
          </p:nvSpPr>
          <p:spPr>
            <a:xfrm>
              <a:off x="6342409" y="4729295"/>
              <a:ext cx="1868511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400" dirty="0">
                  <a:solidFill>
                    <a:srgbClr val="FFFF00"/>
                  </a:solidFill>
                </a:rPr>
                <a:t>Technical Design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4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22375" y="6453336"/>
            <a:ext cx="1806588" cy="307074"/>
          </a:xfrm>
          <a:prstGeom prst="rect">
            <a:avLst/>
          </a:prstGeom>
          <a:solidFill>
            <a:srgbClr val="FFFF00"/>
          </a:solidFill>
        </p:spPr>
        <p:txBody>
          <a:bodyPr wrap="none" lIns="90734" tIns="45372" rIns="90734" bIns="45372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A. </a:t>
            </a:r>
            <a:r>
              <a:rPr lang="en-US" sz="1400" dirty="0" err="1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Falone</a:t>
            </a:r>
            <a:endParaRPr lang="en-US" sz="1400" dirty="0">
              <a:solidFill>
                <a:prstClr val="black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5464"/>
          </a:xfrm>
          <a:prstGeom prst="rect">
            <a:avLst/>
          </a:prstGeom>
        </p:spPr>
      </p:pic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16</a:t>
            </a:fld>
            <a:endParaRPr lang="en-GB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8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5052"/>
          </a:xfrm>
          <a:prstGeom prst="rect">
            <a:avLst/>
          </a:prstGeom>
        </p:spPr>
      </p:pic>
      <p:sp>
        <p:nvSpPr>
          <p:cNvPr id="3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17</a:t>
            </a:fld>
            <a:endParaRPr lang="en-GB"/>
          </a:p>
        </p:txBody>
      </p:sp>
      <p:sp>
        <p:nvSpPr>
          <p:cNvPr id="4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2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Plasma_accelerator_2018_Massimo_Ferrario_CMYK_05_T-Shir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4" b="24343"/>
          <a:stretch/>
        </p:blipFill>
        <p:spPr>
          <a:xfrm>
            <a:off x="-351548" y="-209549"/>
            <a:ext cx="9844049" cy="706755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9" y="1020181"/>
            <a:ext cx="8328507" cy="40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90880" y="5283517"/>
            <a:ext cx="83285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Very small contingency —&gt; TDR oriented and guided by financial sustainability </a:t>
            </a:r>
            <a:endParaRPr lang="en-US" dirty="0" smtClean="0"/>
          </a:p>
          <a:p>
            <a:r>
              <a:rPr lang="en-US" dirty="0" smtClean="0"/>
              <a:t>Cost </a:t>
            </a:r>
            <a:r>
              <a:rPr lang="en-US" dirty="0"/>
              <a:t>&amp; Schedule review by the end of 2021 to better assess potential risks for delays and/or extra costs and validation of mitigation actions 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1913413" y="149065"/>
            <a:ext cx="4930368" cy="584765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i="1" dirty="0" smtClean="0">
                <a:solidFill>
                  <a:srgbClr val="006600"/>
                </a:solidFill>
              </a:rPr>
              <a:t>Implementation cost profile</a:t>
            </a:r>
            <a:endParaRPr lang="en-GB" sz="3200" b="1" i="1" dirty="0">
              <a:solidFill>
                <a:srgbClr val="006600"/>
              </a:solidFill>
            </a:endParaRPr>
          </a:p>
        </p:txBody>
      </p:sp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>
                <a:solidFill>
                  <a:srgbClr val="FFFF00"/>
                </a:solidFill>
              </a:rPr>
              <a:t>18</a:t>
            </a:fld>
            <a:endParaRPr lang="en-GB">
              <a:solidFill>
                <a:srgbClr val="FFFF00"/>
              </a:solidFill>
            </a:endParaRPr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2021 </a:t>
            </a:r>
            <a:r>
              <a:rPr lang="it-IT" dirty="0" err="1" smtClean="0">
                <a:solidFill>
                  <a:srgbClr val="FFFF00"/>
                </a:solidFill>
              </a:rPr>
              <a:t>February</a:t>
            </a:r>
            <a:r>
              <a:rPr lang="it-IT" dirty="0" smtClean="0">
                <a:solidFill>
                  <a:srgbClr val="FFFF00"/>
                </a:solidFill>
              </a:rPr>
              <a:t>  17th </a:t>
            </a:r>
            <a:r>
              <a:rPr lang="en-US" dirty="0" smtClean="0">
                <a:solidFill>
                  <a:srgbClr val="FFFF00"/>
                </a:solidFill>
              </a:rPr>
              <a:t>– INFN/LNF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3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sma_accelerator_2018_Massimo_Ferrario_CMYK_05_T-Shir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36398"/>
          </a:xfrm>
          <a:prstGeom prst="rect">
            <a:avLst/>
          </a:prstGeom>
        </p:spPr>
      </p:pic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>
                <a:solidFill>
                  <a:srgbClr val="FFFF00"/>
                </a:solidFill>
              </a:rPr>
              <a:t>19</a:t>
            </a:fld>
            <a:endParaRPr lang="en-GB">
              <a:solidFill>
                <a:srgbClr val="FFFF00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2021 </a:t>
            </a:r>
            <a:r>
              <a:rPr lang="it-IT" dirty="0" err="1" smtClean="0">
                <a:solidFill>
                  <a:srgbClr val="FFFF00"/>
                </a:solidFill>
              </a:rPr>
              <a:t>February</a:t>
            </a:r>
            <a:r>
              <a:rPr lang="it-IT" dirty="0" smtClean="0">
                <a:solidFill>
                  <a:srgbClr val="FFFF00"/>
                </a:solidFill>
              </a:rPr>
              <a:t>  17th </a:t>
            </a:r>
            <a:r>
              <a:rPr lang="en-US" dirty="0" smtClean="0">
                <a:solidFill>
                  <a:srgbClr val="FFFF00"/>
                </a:solidFill>
              </a:rPr>
              <a:t>– INFN/LNF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2" y="245664"/>
            <a:ext cx="8181543" cy="60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</a:t>
            </a:fld>
            <a:endParaRPr lang="en-GB"/>
          </a:p>
        </p:txBody>
      </p:sp>
      <p:sp>
        <p:nvSpPr>
          <p:cNvPr id="7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9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65" y="1066697"/>
            <a:ext cx="4408331" cy="29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4"/>
          <a:srcRect l="7254" t="15574" r="3021"/>
          <a:stretch/>
        </p:blipFill>
        <p:spPr>
          <a:xfrm>
            <a:off x="35294" y="4280922"/>
            <a:ext cx="2808514" cy="206435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04003" y="4409605"/>
            <a:ext cx="2008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65">
              <a:defRPr/>
            </a:pPr>
            <a:r>
              <a:rPr lang="it-IT" b="1" i="1" dirty="0" err="1">
                <a:solidFill>
                  <a:schemeClr val="bg1"/>
                </a:solidFill>
              </a:rPr>
              <a:t>Ti:Sa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smtClean="0">
                <a:solidFill>
                  <a:schemeClr val="bg1"/>
                </a:solidFill>
              </a:rPr>
              <a:t>laser FLAME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642492" y="4227373"/>
            <a:ext cx="24186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Capillary Discharge at SPARC_LAB</a:t>
            </a:r>
            <a:endParaRPr lang="en-US" sz="1100" b="1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2" descr="IMG_179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78" y="4831370"/>
            <a:ext cx="1358822" cy="1397188"/>
          </a:xfrm>
          <a:prstGeom prst="rect">
            <a:avLst/>
          </a:prstGeom>
        </p:spPr>
      </p:pic>
      <p:sp>
        <p:nvSpPr>
          <p:cNvPr id="21" name="Segnaposto numero diapositiva 2"/>
          <p:cNvSpPr txBox="1">
            <a:spLocks/>
          </p:cNvSpPr>
          <p:nvPr/>
        </p:nvSpPr>
        <p:spPr>
          <a:xfrm>
            <a:off x="6553200" y="58882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1DFF5-15C2-4B3F-94B3-10BF93258423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4440257"/>
            <a:ext cx="3299599" cy="1856025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5410695" y="5713569"/>
            <a:ext cx="3364913" cy="646331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>
            <a:spAutoFit/>
          </a:bodyPr>
          <a:lstStyle/>
          <a:p>
            <a:pPr algn="ctr" defTabSz="456942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/>
              </a:rPr>
              <a:t>C-Band accelerating structure and PWFA chamber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+mj-lt"/>
              <a:cs typeface="Times New Roman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249184" y="45553"/>
            <a:ext cx="4968006" cy="5847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smtClean="0">
                <a:solidFill>
                  <a:srgbClr val="006600"/>
                </a:solidFill>
              </a:rPr>
              <a:t>SPARC_LAB status and plans</a:t>
            </a:r>
            <a:endParaRPr lang="en-GB" sz="3200" b="1" dirty="0">
              <a:solidFill>
                <a:srgbClr val="0066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6140"/>
          <a:stretch/>
        </p:blipFill>
        <p:spPr bwMode="auto">
          <a:xfrm>
            <a:off x="6553200" y="8513"/>
            <a:ext cx="2557236" cy="95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78838" y="739188"/>
            <a:ext cx="45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SPARC_LAB</a:t>
            </a:r>
            <a:r>
              <a:rPr lang="en-US" sz="1600" dirty="0" smtClean="0"/>
              <a:t> is a multidisciplinary test facility of the INFN </a:t>
            </a:r>
            <a:r>
              <a:rPr lang="en-US" sz="1600" dirty="0" err="1" smtClean="0"/>
              <a:t>Frascati</a:t>
            </a:r>
            <a:r>
              <a:rPr lang="en-US" sz="1600" dirty="0" smtClean="0"/>
              <a:t> Labs based on 2 pillars: a conventional high brightness </a:t>
            </a:r>
            <a:r>
              <a:rPr lang="en-US" sz="1600" b="1" dirty="0" smtClean="0"/>
              <a:t>RF photo-injector</a:t>
            </a:r>
            <a:r>
              <a:rPr lang="en-US" sz="1600" dirty="0" smtClean="0"/>
              <a:t> (</a:t>
            </a:r>
            <a:r>
              <a:rPr lang="en-US" sz="1600" b="1" dirty="0" smtClean="0"/>
              <a:t>SPARC</a:t>
            </a:r>
            <a:r>
              <a:rPr lang="en-US" sz="1600" dirty="0" smtClean="0"/>
              <a:t>) and a </a:t>
            </a:r>
            <a:r>
              <a:rPr lang="en-US" sz="1600" b="1" dirty="0" smtClean="0"/>
              <a:t>multi-hundred TW laser</a:t>
            </a:r>
            <a:r>
              <a:rPr lang="en-US" sz="1600" dirty="0" smtClean="0"/>
              <a:t> system (</a:t>
            </a:r>
            <a:r>
              <a:rPr lang="en-US" sz="1600" b="1" dirty="0" smtClean="0"/>
              <a:t>FLAME</a:t>
            </a:r>
            <a:r>
              <a:rPr lang="en-US" sz="1600" dirty="0" smtClean="0"/>
              <a:t>). Several experiments have been performed and many others are in preparation using the photo-injector and the laser either independently or jointly. The experimental activities cover various fields such as FEL, THz radiation production, Thomson scattering, beam dynamics and beam diagnostics studies. </a:t>
            </a:r>
          </a:p>
          <a:p>
            <a:pPr algn="just"/>
            <a:r>
              <a:rPr lang="en-US" sz="1600" dirty="0" smtClean="0"/>
              <a:t>In the last years </a:t>
            </a:r>
            <a:r>
              <a:rPr lang="en-US" sz="1600" b="1" dirty="0" smtClean="0"/>
              <a:t>plasma acceleration</a:t>
            </a:r>
            <a:r>
              <a:rPr lang="en-US" sz="1600" dirty="0" smtClean="0"/>
              <a:t> research, in the self-injection and external injection (both particle and laser driven) modalities, has become a relevant part of the SPARC_LAB scientific program.</a:t>
            </a:r>
            <a:endParaRPr lang="en-US" sz="1600" dirty="0"/>
          </a:p>
        </p:txBody>
      </p:sp>
      <p:sp>
        <p:nvSpPr>
          <p:cNvPr id="17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20</a:t>
            </a:fld>
            <a:endParaRPr lang="en-GB"/>
          </a:p>
        </p:txBody>
      </p:sp>
      <p:sp>
        <p:nvSpPr>
          <p:cNvPr id="2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5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8023" y="120777"/>
            <a:ext cx="8892217" cy="741872"/>
          </a:xfrm>
          <a:ln/>
        </p:spPr>
        <p:txBody>
          <a:bodyPr>
            <a:noAutofit/>
          </a:bodyPr>
          <a:lstStyle/>
          <a:p>
            <a:pPr algn="l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it-IT" sz="3200" dirty="0" smtClean="0"/>
              <a:t>SPARC_LAB: Summary </a:t>
            </a:r>
            <a:r>
              <a:rPr lang="en-US" altLang="it-IT" sz="3200" dirty="0"/>
              <a:t>of plasma acceleration results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00" y="851157"/>
            <a:ext cx="4976640" cy="298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3801" r="7498" b="32349"/>
          <a:stretch>
            <a:fillRect/>
          </a:stretch>
        </p:blipFill>
        <p:spPr bwMode="auto">
          <a:xfrm>
            <a:off x="545761" y="1463222"/>
            <a:ext cx="2784960" cy="1078673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558" t="23801" r="7498" b="323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49120" y="4291679"/>
            <a:ext cx="281520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/>
              <a:t>Driver+Witness (200+20 pC, plasma ON)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586" r="502" b="15211"/>
          <a:stretch>
            <a:fillRect/>
          </a:stretch>
        </p:blipFill>
        <p:spPr bwMode="auto">
          <a:xfrm>
            <a:off x="249121" y="4650276"/>
            <a:ext cx="4063680" cy="163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23" t="14586" r="502" b="152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94880" y="1178072"/>
            <a:ext cx="210384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/>
              <a:t>Driver+Witness (plasma OFF)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13" r="5945" b="23273"/>
          <a:stretch>
            <a:fillRect/>
          </a:stretch>
        </p:blipFill>
        <p:spPr bwMode="auto">
          <a:xfrm>
            <a:off x="4645440" y="4546584"/>
            <a:ext cx="4176000" cy="173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66" t="12213" r="5945" b="232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690080" y="4291679"/>
            <a:ext cx="281520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/>
              <a:t>Driver+Witness (350+20 pC, plasma ON)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819520" y="4931106"/>
            <a:ext cx="1160640" cy="1440"/>
          </a:xfrm>
          <a:prstGeom prst="line">
            <a:avLst/>
          </a:prstGeom>
          <a:noFill/>
          <a:ln w="9525" cap="flat">
            <a:solidFill>
              <a:srgbClr val="3465A4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7032961" y="4931106"/>
            <a:ext cx="1594080" cy="1440"/>
          </a:xfrm>
          <a:prstGeom prst="line">
            <a:avLst/>
          </a:prstGeom>
          <a:noFill/>
          <a:ln w="9525" cap="flat">
            <a:solidFill>
              <a:srgbClr val="3465A4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986560" y="4599871"/>
            <a:ext cx="85392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 b="1" i="1">
                <a:ea typeface="Source Sans Pro" pitchFamily="32" charset="0"/>
                <a:cs typeface="Source Sans Pro" pitchFamily="32" charset="0"/>
              </a:rPr>
              <a:t>ΔE=4 MeV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427520" y="4599871"/>
            <a:ext cx="85392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 b="1" i="1">
                <a:ea typeface="Source Sans Pro" pitchFamily="32" charset="0"/>
                <a:cs typeface="Source Sans Pro" pitchFamily="32" charset="0"/>
              </a:rPr>
              <a:t>ΔE=7 MeV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37151" r="7353" b="27361"/>
          <a:stretch>
            <a:fillRect/>
          </a:stretch>
        </p:blipFill>
        <p:spPr bwMode="auto">
          <a:xfrm>
            <a:off x="204480" y="3045947"/>
            <a:ext cx="4488480" cy="1072913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184" t="37151" r="7353" b="273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4240" y="2723354"/>
            <a:ext cx="3464640" cy="28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Source Sans Pro" pitchFamily="32" charset="0"/>
                <a:ea typeface="DejaVu Sans" charset="0"/>
                <a:cs typeface="DejaVu Sans" charset="0"/>
              </a:defRPr>
            </a:lvl9pPr>
          </a:lstStyle>
          <a:p>
            <a:r>
              <a:rPr lang="en-US" altLang="it-IT" sz="1300"/>
              <a:t>Witness energy spread reduced after acceleration</a:t>
            </a:r>
          </a:p>
        </p:txBody>
      </p:sp>
      <p:sp>
        <p:nvSpPr>
          <p:cNvPr id="2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21</a:t>
            </a:fld>
            <a:endParaRPr lang="en-GB"/>
          </a:p>
        </p:txBody>
      </p:sp>
      <p:sp>
        <p:nvSpPr>
          <p:cNvPr id="23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638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 smtClean="0"/>
              <a:t>Facility: SPARC_LAB</a:t>
            </a:r>
            <a:br>
              <a:rPr lang="en-US" sz="3600" b="1" i="1" dirty="0" smtClean="0"/>
            </a:br>
            <a:r>
              <a:rPr lang="en-US" sz="3600" b="1" i="1" dirty="0" smtClean="0"/>
              <a:t>Funding sources 2018-2020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511755"/>
            <a:ext cx="8382000" cy="464956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1600" b="1" dirty="0" smtClean="0"/>
              <a:t>SPARC_LAB</a:t>
            </a:r>
            <a:r>
              <a:rPr lang="it-IT" sz="1600" dirty="0" smtClean="0"/>
              <a:t> (fondi INFN, attivo dal 2012, </a:t>
            </a:r>
            <a:r>
              <a:rPr lang="it-IT" sz="1600" b="1" dirty="0" smtClean="0"/>
              <a:t>350 </a:t>
            </a:r>
            <a:r>
              <a:rPr lang="it-IT" sz="1600" b="1" dirty="0"/>
              <a:t>k</a:t>
            </a:r>
            <a:r>
              <a:rPr lang="it-IT" sz="1600" b="1" dirty="0" smtClean="0"/>
              <a:t>€/</a:t>
            </a:r>
            <a:r>
              <a:rPr lang="it-IT" sz="1600" b="1" dirty="0"/>
              <a:t>anno</a:t>
            </a:r>
            <a:r>
              <a:rPr lang="it-IT" sz="1600" dirty="0" smtClean="0"/>
              <a:t>) – finanziamento annuale dell’INFN dedicato a “Manutenzione e Funzionamento della </a:t>
            </a:r>
            <a:r>
              <a:rPr lang="it-IT" sz="1600" dirty="0" err="1"/>
              <a:t>f</a:t>
            </a:r>
            <a:r>
              <a:rPr lang="it-IT" sz="1600" dirty="0" err="1" smtClean="0"/>
              <a:t>acility</a:t>
            </a:r>
            <a:r>
              <a:rPr lang="it-IT" sz="1600" dirty="0" smtClean="0"/>
              <a:t> SPARC_LAB”, generalmente assegnato tra Aprile e Luglio</a:t>
            </a:r>
            <a:r>
              <a:rPr lang="it-IT" sz="1600" dirty="0"/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1600" b="1" dirty="0" smtClean="0"/>
              <a:t>PLASMAR </a:t>
            </a:r>
            <a:r>
              <a:rPr lang="it-IT" sz="1600" dirty="0"/>
              <a:t>(ex progetto Premiale MIUR, attivo dal 2017 al 2020, assegnati a LNF in totale </a:t>
            </a:r>
            <a:r>
              <a:rPr lang="it-IT" sz="1600" b="1" dirty="0" smtClean="0"/>
              <a:t>1 </a:t>
            </a:r>
            <a:r>
              <a:rPr lang="it-IT" sz="1600" b="1" dirty="0"/>
              <a:t>M€ </a:t>
            </a:r>
            <a:r>
              <a:rPr lang="it-IT" sz="1600" dirty="0"/>
              <a:t>di cui </a:t>
            </a:r>
            <a:r>
              <a:rPr lang="it-IT" sz="1600" b="1" dirty="0"/>
              <a:t>0.5 M€</a:t>
            </a:r>
            <a:r>
              <a:rPr lang="it-IT" sz="1600" dirty="0"/>
              <a:t>  per </a:t>
            </a:r>
            <a:r>
              <a:rPr lang="it-IT" sz="1600" dirty="0" smtClean="0"/>
              <a:t>personale): </a:t>
            </a:r>
            <a:r>
              <a:rPr lang="it-IT" sz="1600" dirty="0"/>
              <a:t>dedicato </a:t>
            </a:r>
            <a:r>
              <a:rPr lang="it-IT" sz="1600" dirty="0" smtClean="0"/>
              <a:t>all’upgrade </a:t>
            </a:r>
            <a:r>
              <a:rPr lang="it-IT" sz="1600" dirty="0"/>
              <a:t>delle attività di accelerazione a plasma PWFA, lente a plasma, esperimento FEL pilotato da plasma, modularità della accelerazione a plasma,  diagnostica e sistema di controllo</a:t>
            </a:r>
            <a:r>
              <a:rPr lang="it-IT" sz="1600" dirty="0" smtClean="0"/>
              <a:t>.</a:t>
            </a:r>
            <a:endParaRPr lang="it-IT" sz="1600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1600" b="1" dirty="0" err="1" smtClean="0"/>
              <a:t>EuPRAXIA_MIUR</a:t>
            </a:r>
            <a:r>
              <a:rPr lang="it-IT" sz="1600" dirty="0" smtClean="0"/>
              <a:t> (fondi FOE, attivo solo nel 2019, assegnati </a:t>
            </a:r>
            <a:r>
              <a:rPr lang="it-IT" sz="1600" b="1" dirty="0" smtClean="0"/>
              <a:t>600 </a:t>
            </a:r>
            <a:r>
              <a:rPr lang="it-IT" sz="1600" b="1" dirty="0"/>
              <a:t>k</a:t>
            </a:r>
            <a:r>
              <a:rPr lang="it-IT" sz="1600" b="1" dirty="0" smtClean="0"/>
              <a:t>€ </a:t>
            </a:r>
            <a:r>
              <a:rPr lang="it-IT" sz="1600" dirty="0"/>
              <a:t>di cui </a:t>
            </a:r>
            <a:r>
              <a:rPr lang="it-IT" sz="1600" b="1" dirty="0" smtClean="0"/>
              <a:t>450</a:t>
            </a:r>
            <a:r>
              <a:rPr lang="it-IT" sz="1600" dirty="0" smtClean="0"/>
              <a:t> </a:t>
            </a:r>
            <a:r>
              <a:rPr lang="it-IT" sz="1600" b="1" dirty="0"/>
              <a:t>k€</a:t>
            </a:r>
            <a:r>
              <a:rPr lang="it-IT" sz="1600" dirty="0" smtClean="0"/>
              <a:t> </a:t>
            </a:r>
            <a:r>
              <a:rPr lang="it-IT" sz="1600" dirty="0"/>
              <a:t>per personale</a:t>
            </a:r>
            <a:r>
              <a:rPr lang="it-IT" sz="1600" dirty="0" smtClean="0"/>
              <a:t>) dedicato alle attività di R&amp;D per </a:t>
            </a:r>
            <a:r>
              <a:rPr lang="it-IT" sz="1600" dirty="0" err="1" smtClean="0"/>
              <a:t>EuPRAXIA@SPARC_LAB</a:t>
            </a:r>
            <a:r>
              <a:rPr lang="it-IT" sz="1600" dirty="0" smtClean="0"/>
              <a:t>. Disponibili residui.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1600" b="1" dirty="0" smtClean="0"/>
              <a:t>SPARC_LAB_MIUR</a:t>
            </a:r>
            <a:r>
              <a:rPr lang="it-IT" sz="1600" dirty="0" smtClean="0"/>
              <a:t> (ex progetto Premiale MIUR, attivo dal 2014 al 2017, assegnati a LNF in totale  </a:t>
            </a:r>
            <a:r>
              <a:rPr lang="it-IT" sz="1600" b="1" dirty="0" smtClean="0"/>
              <a:t>4 M€ </a:t>
            </a:r>
            <a:r>
              <a:rPr lang="it-IT" sz="1600" dirty="0" smtClean="0"/>
              <a:t>di cui </a:t>
            </a:r>
            <a:r>
              <a:rPr lang="it-IT" sz="1600" b="1" dirty="0" smtClean="0"/>
              <a:t>1 M€</a:t>
            </a:r>
            <a:r>
              <a:rPr lang="it-IT" sz="1600" dirty="0" smtClean="0"/>
              <a:t> per personale): dedicato all’upgrade del sistema laser FLAME, delle relative  linee sperimentali LWFA,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diagnostica</a:t>
            </a:r>
            <a:r>
              <a:rPr lang="en-US" sz="1600" dirty="0" smtClean="0"/>
              <a:t> ad </a:t>
            </a:r>
            <a:r>
              <a:rPr lang="en-US" sz="1600" dirty="0" err="1" smtClean="0"/>
              <a:t>alta</a:t>
            </a:r>
            <a:r>
              <a:rPr lang="en-US" sz="1600" dirty="0" smtClean="0"/>
              <a:t> </a:t>
            </a:r>
            <a:r>
              <a:rPr lang="en-US" sz="1600" dirty="0" err="1" smtClean="0"/>
              <a:t>risoluzione</a:t>
            </a:r>
            <a:r>
              <a:rPr lang="en-US" sz="1600" dirty="0" smtClean="0"/>
              <a:t> e del </a:t>
            </a:r>
            <a:r>
              <a:rPr lang="en-US" sz="1600" dirty="0" err="1" smtClean="0"/>
              <a:t>sistema</a:t>
            </a:r>
            <a:r>
              <a:rPr lang="en-US" sz="1600" dirty="0" smtClean="0"/>
              <a:t> di </a:t>
            </a:r>
            <a:r>
              <a:rPr lang="en-US" sz="1600" dirty="0" err="1" smtClean="0"/>
              <a:t>sincronizzazione</a:t>
            </a:r>
            <a:r>
              <a:rPr lang="it-IT" sz="1600" dirty="0"/>
              <a:t>. Disponibili residui.</a:t>
            </a:r>
            <a:endParaRPr lang="it-IT" sz="1600" dirty="0" smtClean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1600" b="1" dirty="0"/>
              <a:t>EUROFEL_MIUR</a:t>
            </a:r>
            <a:r>
              <a:rPr lang="it-IT" sz="1600" dirty="0"/>
              <a:t> (fondi FOE, attivo dal 2012 al 2016, assegnati a LNF circa </a:t>
            </a:r>
            <a:r>
              <a:rPr lang="it-IT" sz="1600" b="1" dirty="0" smtClean="0"/>
              <a:t>600 k€</a:t>
            </a:r>
            <a:r>
              <a:rPr lang="it-IT" sz="1600" b="1" dirty="0"/>
              <a:t>/</a:t>
            </a:r>
            <a:r>
              <a:rPr lang="it-IT" sz="1600" b="1" dirty="0" smtClean="0"/>
              <a:t>anno</a:t>
            </a:r>
            <a:r>
              <a:rPr lang="it-IT" sz="1600" dirty="0" smtClean="0"/>
              <a:t>) </a:t>
            </a:r>
            <a:r>
              <a:rPr lang="it-IT" sz="1600" dirty="0"/>
              <a:t>dedicato allo sviluppo della sorgente FEL SPARC convenzionale</a:t>
            </a:r>
            <a:r>
              <a:rPr lang="it-IT" sz="1600" dirty="0" smtClean="0"/>
              <a:t>. Praticamente esaurito (disponibili pochi </a:t>
            </a:r>
            <a:r>
              <a:rPr lang="it-IT" sz="1600" dirty="0"/>
              <a:t>k</a:t>
            </a:r>
            <a:r>
              <a:rPr lang="it-IT" sz="1600" dirty="0" smtClean="0"/>
              <a:t>€).</a:t>
            </a:r>
            <a:endParaRPr lang="it-IT" sz="1600" strike="sngStrike" dirty="0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22</a:t>
            </a:fld>
            <a:endParaRPr lang="en-GB"/>
          </a:p>
        </p:txBody>
      </p:sp>
      <p:sp>
        <p:nvSpPr>
          <p:cNvPr id="8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52" b="13607"/>
          <a:stretch/>
        </p:blipFill>
        <p:spPr>
          <a:xfrm>
            <a:off x="2699390" y="243107"/>
            <a:ext cx="5825618" cy="555765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16200000">
            <a:off x="3402514" y="3283030"/>
            <a:ext cx="103086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SPARC_LAB</a:t>
            </a:r>
            <a:endParaRPr lang="en-GB" sz="1400" b="1" i="1" dirty="0"/>
          </a:p>
        </p:txBody>
      </p:sp>
      <p:sp>
        <p:nvSpPr>
          <p:cNvPr id="7" name="CasellaDiTesto 6"/>
          <p:cNvSpPr txBox="1"/>
          <p:nvPr/>
        </p:nvSpPr>
        <p:spPr>
          <a:xfrm rot="16200000">
            <a:off x="4853013" y="3669429"/>
            <a:ext cx="154382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SPARC_LAB_MIUR</a:t>
            </a:r>
            <a:endParaRPr lang="en-GB" sz="1400" b="1" i="1" dirty="0"/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4091871" y="4376023"/>
            <a:ext cx="136793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EUROFEL_MIUR</a:t>
            </a:r>
            <a:endParaRPr lang="en-GB" sz="1400" b="1" i="1" dirty="0"/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6482996" y="4441339"/>
            <a:ext cx="146546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EUPRAXIA_MIUR</a:t>
            </a:r>
            <a:endParaRPr lang="en-GB" sz="1400" b="1" i="1" dirty="0"/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5837010" y="4822350"/>
            <a:ext cx="91563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PLASMAR</a:t>
            </a:r>
            <a:endParaRPr lang="en-GB" sz="1400" b="1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704130" y="1056499"/>
            <a:ext cx="73379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TOTALE</a:t>
            </a:r>
            <a:endParaRPr lang="en-GB" sz="1400" b="1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526564" y="5725878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err="1" smtClean="0"/>
              <a:t>Sigle</a:t>
            </a:r>
            <a:endParaRPr lang="en-GB" sz="3200" b="1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423016" y="790949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/>
              <a:t>k</a:t>
            </a:r>
            <a:r>
              <a:rPr lang="en-GB" sz="3200" b="1" i="1" dirty="0" smtClean="0"/>
              <a:t>€</a:t>
            </a:r>
            <a:endParaRPr lang="en-GB" sz="3200" b="1" i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3013" y="317765"/>
            <a:ext cx="2678832" cy="1489270"/>
          </a:xfrm>
        </p:spPr>
        <p:txBody>
          <a:bodyPr>
            <a:noAutofit/>
          </a:bodyPr>
          <a:lstStyle/>
          <a:p>
            <a:pPr algn="l"/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SPARC_LAB</a:t>
            </a:r>
            <a:b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Funding sources 2018-2020</a:t>
            </a:r>
            <a:endParaRPr lang="en-US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23</a:t>
            </a:fld>
            <a:endParaRPr lang="en-GB"/>
          </a:p>
        </p:txBody>
      </p:sp>
      <p:sp>
        <p:nvSpPr>
          <p:cNvPr id="1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7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7927" y="350057"/>
            <a:ext cx="8358909" cy="1016981"/>
          </a:xfrm>
        </p:spPr>
        <p:txBody>
          <a:bodyPr>
            <a:noAutofit/>
          </a:bodyPr>
          <a:lstStyle/>
          <a:p>
            <a:pPr algn="l"/>
            <a:r>
              <a:rPr lang="it-IT" sz="3200" b="1" dirty="0"/>
              <a:t>SABINA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800" b="1" cap="small" dirty="0"/>
              <a:t>S</a:t>
            </a:r>
            <a:r>
              <a:rPr lang="it-IT" sz="2800" cap="small" dirty="0"/>
              <a:t>ource of </a:t>
            </a:r>
            <a:r>
              <a:rPr lang="it-IT" sz="2800" b="1" cap="small" dirty="0"/>
              <a:t>A</a:t>
            </a:r>
            <a:r>
              <a:rPr lang="it-IT" sz="2800" cap="small" dirty="0"/>
              <a:t>dvanced </a:t>
            </a:r>
            <a:r>
              <a:rPr lang="it-IT" sz="2800" b="1" cap="small" dirty="0" err="1"/>
              <a:t>B</a:t>
            </a:r>
            <a:r>
              <a:rPr lang="it-IT" sz="2800" cap="small" dirty="0" err="1"/>
              <a:t>eam</a:t>
            </a:r>
            <a:r>
              <a:rPr lang="it-IT" sz="2800" cap="small" dirty="0"/>
              <a:t> </a:t>
            </a:r>
            <a:r>
              <a:rPr lang="it-IT" sz="2800" b="1" cap="small" dirty="0" err="1"/>
              <a:t>I</a:t>
            </a:r>
            <a:r>
              <a:rPr lang="it-IT" sz="2800" cap="small" dirty="0" err="1"/>
              <a:t>maging</a:t>
            </a:r>
            <a:r>
              <a:rPr lang="it-IT" sz="2800" cap="small" dirty="0"/>
              <a:t> for </a:t>
            </a:r>
            <a:r>
              <a:rPr lang="it-IT" sz="2800" b="1" cap="small" dirty="0" err="1"/>
              <a:t>N</a:t>
            </a:r>
            <a:r>
              <a:rPr lang="it-IT" sz="2800" cap="small" dirty="0" err="1"/>
              <a:t>ovel</a:t>
            </a:r>
            <a:r>
              <a:rPr lang="it-IT" sz="2800" cap="small" dirty="0"/>
              <a:t> </a:t>
            </a:r>
            <a:r>
              <a:rPr lang="it-IT" sz="2800" b="1" cap="small" dirty="0"/>
              <a:t>A</a:t>
            </a:r>
            <a:r>
              <a:rPr lang="it-IT" sz="2800" cap="small" dirty="0"/>
              <a:t>pplications</a:t>
            </a:r>
            <a:endParaRPr lang="it-IT" sz="28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4004" y="2912142"/>
            <a:ext cx="8864868" cy="3749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Obiettivo: Potenziamento di SPARC</a:t>
            </a:r>
            <a:r>
              <a:rPr lang="it-IT" sz="2000" dirty="0"/>
              <a:t> </a:t>
            </a:r>
          </a:p>
          <a:p>
            <a:r>
              <a:rPr lang="it-IT" sz="1800" dirty="0"/>
              <a:t>Consolidamento degli impianti tecnologici</a:t>
            </a:r>
          </a:p>
          <a:p>
            <a:r>
              <a:rPr lang="it-IT" sz="1800" dirty="0"/>
              <a:t>Acquisizione nuova strumentazione (</a:t>
            </a:r>
            <a:r>
              <a:rPr lang="it-IT" sz="1800" dirty="0" err="1"/>
              <a:t>fotoiniettore</a:t>
            </a:r>
            <a:r>
              <a:rPr lang="it-IT" sz="1800" dirty="0"/>
              <a:t>, trasporto fascio, diagnostica, …)</a:t>
            </a:r>
          </a:p>
          <a:p>
            <a:r>
              <a:rPr lang="it-IT" sz="1800" dirty="0" smtClean="0"/>
              <a:t>Creazione e messa </a:t>
            </a:r>
            <a:r>
              <a:rPr lang="it-IT" sz="1800" dirty="0"/>
              <a:t>in </a:t>
            </a:r>
            <a:r>
              <a:rPr lang="it-IT" sz="1800" dirty="0" smtClean="0"/>
              <a:t>funzione </a:t>
            </a:r>
            <a:r>
              <a:rPr lang="it-IT" sz="1800" dirty="0"/>
              <a:t>di due </a:t>
            </a:r>
            <a:r>
              <a:rPr lang="it-IT" sz="1800" dirty="0" err="1"/>
              <a:t>facilities</a:t>
            </a:r>
            <a:r>
              <a:rPr lang="it-IT" sz="1800" dirty="0"/>
              <a:t> per utenti:</a:t>
            </a:r>
          </a:p>
          <a:p>
            <a:pPr marL="457200" lvl="1" indent="0">
              <a:buNone/>
            </a:pPr>
            <a:r>
              <a:rPr lang="it-IT" sz="1800" dirty="0"/>
              <a:t>	1. </a:t>
            </a:r>
            <a:r>
              <a:rPr lang="it-IT" sz="1800" dirty="0" smtClean="0"/>
              <a:t>Linea </a:t>
            </a:r>
            <a:r>
              <a:rPr lang="it-IT" sz="1800" dirty="0" err="1" smtClean="0"/>
              <a:t>THz</a:t>
            </a:r>
            <a:r>
              <a:rPr lang="it-IT" sz="1800" dirty="0"/>
              <a:t>: analisi spettroscopiche su singolo punto, </a:t>
            </a:r>
            <a:r>
              <a:rPr lang="it-IT" sz="1800" dirty="0" err="1"/>
              <a:t>imaging</a:t>
            </a:r>
            <a:r>
              <a:rPr lang="it-IT" sz="1800" dirty="0"/>
              <a:t>, T variabile</a:t>
            </a:r>
          </a:p>
          <a:p>
            <a:pPr marL="457200" lvl="1" indent="0">
              <a:buNone/>
            </a:pPr>
            <a:r>
              <a:rPr lang="it-IT" sz="1800" dirty="0"/>
              <a:t>	2. </a:t>
            </a:r>
            <a:r>
              <a:rPr lang="it-IT" sz="1800" dirty="0" smtClean="0"/>
              <a:t>Laser di potenza FLAME</a:t>
            </a:r>
            <a:r>
              <a:rPr lang="it-IT" sz="1800" dirty="0"/>
              <a:t>: </a:t>
            </a:r>
            <a:r>
              <a:rPr lang="it-IT" sz="1800" dirty="0" err="1"/>
              <a:t>surface</a:t>
            </a:r>
            <a:r>
              <a:rPr lang="it-IT" sz="1800" dirty="0"/>
              <a:t> </a:t>
            </a:r>
            <a:r>
              <a:rPr lang="it-IT" sz="1800" dirty="0" err="1"/>
              <a:t>coating</a:t>
            </a:r>
            <a:r>
              <a:rPr lang="it-IT" sz="1800" dirty="0"/>
              <a:t> test nel verde, infrarosso, in vuoto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it-IT" sz="2000" b="1" dirty="0"/>
              <a:t>GOAL: aumentare </a:t>
            </a:r>
            <a:r>
              <a:rPr lang="it-IT" sz="2000" b="1" dirty="0" err="1"/>
              <a:t>uptime</a:t>
            </a:r>
            <a:r>
              <a:rPr lang="it-IT" sz="2000" b="1" dirty="0"/>
              <a:t> di SPARC </a:t>
            </a:r>
            <a:r>
              <a:rPr lang="it-IT" sz="2000" dirty="0"/>
              <a:t>(da 1200 a 2400 h/y)</a:t>
            </a:r>
            <a:endParaRPr lang="it-IT" sz="2000" b="1" dirty="0"/>
          </a:p>
          <a:p>
            <a:pPr marL="0" indent="0">
              <a:buNone/>
            </a:pPr>
            <a:r>
              <a:rPr lang="it-IT" sz="1800" dirty="0" smtClean="0"/>
              <a:t>Budget</a:t>
            </a:r>
            <a:r>
              <a:rPr lang="it-IT" sz="1800" dirty="0"/>
              <a:t>: circa </a:t>
            </a:r>
            <a:r>
              <a:rPr lang="it-IT" sz="1800" b="1" dirty="0"/>
              <a:t>6.1 M€</a:t>
            </a:r>
            <a:r>
              <a:rPr lang="it-IT" sz="1800" dirty="0"/>
              <a:t> (4.5 dalla Regione, 1.6 da INFN</a:t>
            </a:r>
            <a:r>
              <a:rPr lang="it-IT" sz="1800" dirty="0" smtClean="0"/>
              <a:t>)</a:t>
            </a:r>
          </a:p>
          <a:p>
            <a:pPr marL="0" indent="0">
              <a:buNone/>
            </a:pPr>
            <a:r>
              <a:rPr lang="it-IT" sz="1800" dirty="0" smtClean="0"/>
              <a:t>Durata: </a:t>
            </a:r>
            <a:r>
              <a:rPr lang="it-IT" sz="1800" b="1" dirty="0" smtClean="0"/>
              <a:t>18 mesi </a:t>
            </a:r>
            <a:r>
              <a:rPr lang="it-IT" sz="1800" dirty="0" smtClean="0"/>
              <a:t>(+6 proroga + 2 COVID): da agosto 2019 ad ottobre 2021</a:t>
            </a:r>
          </a:p>
          <a:p>
            <a:pPr marL="0" indent="0">
              <a:buNone/>
            </a:pPr>
            <a:r>
              <a:rPr lang="it-IT" sz="1800" dirty="0" smtClean="0"/>
              <a:t>Status: </a:t>
            </a:r>
            <a:r>
              <a:rPr lang="it-IT" sz="1800" dirty="0" smtClean="0"/>
              <a:t>dicembre </a:t>
            </a:r>
            <a:r>
              <a:rPr lang="it-IT" sz="1800" dirty="0" smtClean="0"/>
              <a:t>2020 (14 mesi dall’avvio) </a:t>
            </a:r>
            <a:r>
              <a:rPr lang="it-IT" sz="1800" dirty="0" smtClean="0"/>
              <a:t>-&gt; 4.3M</a:t>
            </a:r>
            <a:r>
              <a:rPr lang="it-IT" sz="1800" dirty="0" smtClean="0"/>
              <a:t>€ impegnati</a:t>
            </a:r>
            <a:endParaRPr lang="it-IT" sz="1800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89857" y="1309622"/>
            <a:ext cx="8030117" cy="1749261"/>
          </a:xfrm>
          <a:prstGeom prst="rect">
            <a:avLst/>
          </a:prstGeom>
          <a:noFill/>
          <a:ln w="31750" cap="sq" cmpd="sng">
            <a:noFill/>
            <a:round/>
          </a:ln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it-IT" sz="900" dirty="0" smtClean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 smtClean="0"/>
              <a:t>Avviso Pubblico Regione LAZIO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dirty="0" smtClean="0"/>
              <a:t>«Potenziamento delle Infrastrutture di Ricerca PNIR per elevare il tasso di innovazione del tessuto produttivo regionale» (</a:t>
            </a:r>
            <a:r>
              <a:rPr lang="it-IT" sz="1800" i="1" dirty="0" err="1" smtClean="0"/>
              <a:t>aka</a:t>
            </a:r>
            <a:r>
              <a:rPr lang="it-IT" sz="1800" i="1" dirty="0" smtClean="0"/>
              <a:t> Infrastrutture per la Ricerca</a:t>
            </a:r>
            <a:r>
              <a:rPr lang="it-IT" sz="2000" dirty="0" smtClean="0"/>
              <a:t>)</a:t>
            </a:r>
            <a:br>
              <a:rPr lang="it-IT" sz="2000" dirty="0" smtClean="0"/>
            </a:br>
            <a:r>
              <a:rPr lang="it-IT" sz="1800" dirty="0" smtClean="0">
                <a:hlinkClick r:id="rId3"/>
              </a:rPr>
              <a:t>http://www.lazioinnova.it/bandi-post/infrastrutture-la-ricerca/</a:t>
            </a:r>
            <a:endParaRPr lang="it-IT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800" dirty="0" smtClean="0"/>
              <a:t>POR-FESR 2014-2020d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035" y="32451"/>
            <a:ext cx="3996965" cy="774187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620481" y="1418393"/>
            <a:ext cx="8030117" cy="1455436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w="31750" cap="sq" cmpd="sng">
            <a:solidFill>
              <a:schemeClr val="accent1"/>
            </a:solidFill>
            <a:round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it-IT" sz="900" dirty="0" smtClean="0"/>
          </a:p>
        </p:txBody>
      </p: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24</a:t>
            </a:fld>
            <a:endParaRPr lang="en-GB"/>
          </a:p>
        </p:txBody>
      </p:sp>
      <p:sp>
        <p:nvSpPr>
          <p:cNvPr id="11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0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893799" y="119644"/>
            <a:ext cx="7212595" cy="5847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 dirty="0" smtClean="0">
                <a:solidFill>
                  <a:srgbClr val="006600"/>
                </a:solidFill>
              </a:rPr>
              <a:t>The LATINO project </a:t>
            </a:r>
            <a:r>
              <a:rPr lang="en-GB" sz="2400" b="1" i="1" dirty="0" smtClean="0">
                <a:solidFill>
                  <a:srgbClr val="006600"/>
                </a:solidFill>
              </a:rPr>
              <a:t>(co-funded by </a:t>
            </a:r>
            <a:r>
              <a:rPr lang="en-GB" sz="2400" b="1" i="1" dirty="0" err="1" smtClean="0">
                <a:solidFill>
                  <a:srgbClr val="006600"/>
                </a:solidFill>
              </a:rPr>
              <a:t>Regione</a:t>
            </a:r>
            <a:r>
              <a:rPr lang="en-GB" sz="2400" b="1" i="1" dirty="0" smtClean="0">
                <a:solidFill>
                  <a:srgbClr val="006600"/>
                </a:solidFill>
              </a:rPr>
              <a:t> Lazio)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4388" r="3743" b="8125"/>
          <a:stretch/>
        </p:blipFill>
        <p:spPr bwMode="auto">
          <a:xfrm>
            <a:off x="217423" y="3288499"/>
            <a:ext cx="5251226" cy="29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19765" y="773616"/>
            <a:ext cx="555306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it-IT" b="1" i="1" dirty="0">
                <a:solidFill>
                  <a:srgbClr val="FF0000"/>
                </a:solidFill>
              </a:rPr>
              <a:t>f</a:t>
            </a:r>
            <a:r>
              <a:rPr lang="it-IT" b="1" i="1" dirty="0" smtClean="0">
                <a:solidFill>
                  <a:srgbClr val="FF0000"/>
                </a:solidFill>
              </a:rPr>
              <a:t>rom LATINO </a:t>
            </a:r>
            <a:r>
              <a:rPr lang="it-IT" b="1" i="1" dirty="0" err="1" smtClean="0">
                <a:solidFill>
                  <a:srgbClr val="FF0000"/>
                </a:solidFill>
              </a:rPr>
              <a:t>Businnes</a:t>
            </a:r>
            <a:r>
              <a:rPr lang="it-IT" b="1" i="1" dirty="0" smtClean="0">
                <a:solidFill>
                  <a:srgbClr val="FF0000"/>
                </a:solidFill>
              </a:rPr>
              <a:t> Plan Executive </a:t>
            </a:r>
            <a:r>
              <a:rPr lang="it-IT" b="1" i="1" dirty="0" err="1" smtClean="0">
                <a:solidFill>
                  <a:srgbClr val="FF0000"/>
                </a:solidFill>
              </a:rPr>
              <a:t>Summary</a:t>
            </a:r>
            <a:endParaRPr lang="it-IT" b="1" i="1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sz="1400" dirty="0" smtClean="0"/>
              <a:t>«LATINO </a:t>
            </a:r>
            <a:r>
              <a:rPr lang="it-IT" sz="1400" dirty="0"/>
              <a:t>è un'infrastruttura di ricerca aperta che mette a disposizione delle imprese tecnologie avanzate e sviluppate nell'ambito degli acceleratori per ricerca ed applicazioni mediche ed industriali, in 4 settori ad alto valore aggiunto: sistemi radiofrequenza di alta/bassa potenza, caratterizzazione di elementi magnetici, ultra-vuoto e trattamenti termici, progettazione meccanica. Tali tecnologie intercettano trasversalmente la KET di riferimento AMS e risultano rilevanti per diverse S3: aerospazio/aeronautica, biomedicale, beni culturali, ambiente, sicurezza. </a:t>
            </a:r>
            <a:endParaRPr lang="en-GB" sz="140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5734978" y="721035"/>
            <a:ext cx="3187083" cy="5546600"/>
            <a:chOff x="5672832" y="721035"/>
            <a:chExt cx="3187083" cy="5546600"/>
          </a:xfrm>
        </p:grpSpPr>
        <p:sp>
          <p:nvSpPr>
            <p:cNvPr id="3" name="Rettangolo 2"/>
            <p:cNvSpPr/>
            <p:nvPr/>
          </p:nvSpPr>
          <p:spPr>
            <a:xfrm>
              <a:off x="5672832" y="721035"/>
              <a:ext cx="3187083" cy="554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672832" y="787531"/>
              <a:ext cx="3108552" cy="5410789"/>
              <a:chOff x="3172690" y="1355725"/>
              <a:chExt cx="2828059" cy="4922559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"/>
              <a:stretch/>
            </p:blipFill>
            <p:spPr bwMode="auto">
              <a:xfrm>
                <a:off x="3172690" y="1355725"/>
                <a:ext cx="2828059" cy="41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690" y="5268600"/>
                <a:ext cx="2819181" cy="1009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ttangolo 11"/>
            <p:cNvSpPr/>
            <p:nvPr/>
          </p:nvSpPr>
          <p:spPr>
            <a:xfrm>
              <a:off x="5756681" y="1005585"/>
              <a:ext cx="3018895" cy="51194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ttangolo 3"/>
          <p:cNvSpPr/>
          <p:nvPr/>
        </p:nvSpPr>
        <p:spPr>
          <a:xfrm>
            <a:off x="5672832" y="5768411"/>
            <a:ext cx="3377164" cy="42136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25</a:t>
            </a:fld>
            <a:endParaRPr lang="en-GB"/>
          </a:p>
        </p:txBody>
      </p:sp>
      <p:sp>
        <p:nvSpPr>
          <p:cNvPr id="18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1325555"/>
            <a:ext cx="6161314" cy="43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122713" y="167492"/>
            <a:ext cx="5148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2060"/>
                </a:solidFill>
              </a:rPr>
              <a:t>Sketch of LNF bld. #7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6645" y="1642627"/>
            <a:ext cx="2558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The building will host various activities including: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X-box test stand;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/>
              <a:t>New oven for brazing</a:t>
            </a:r>
            <a:r>
              <a:rPr lang="en-GB" dirty="0" smtClean="0"/>
              <a:t>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THz user end station;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RF structure tuning and preparation area;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Meeting area;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smtClean="0"/>
              <a:t>Storage area</a:t>
            </a:r>
            <a:endParaRPr lang="en-GB" dirty="0"/>
          </a:p>
        </p:txBody>
      </p:sp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26</a:t>
            </a:fld>
            <a:endParaRPr lang="en-GB"/>
          </a:p>
        </p:txBody>
      </p:sp>
      <p:sp>
        <p:nvSpPr>
          <p:cNvPr id="12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0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0" y="897113"/>
            <a:ext cx="8819132" cy="50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27</a:t>
            </a:fld>
            <a:endParaRPr lang="en-GB"/>
          </a:p>
        </p:txBody>
      </p:sp>
      <p:sp>
        <p:nvSpPr>
          <p:cNvPr id="7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60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1001503"/>
            <a:ext cx="8929298" cy="49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28</a:t>
            </a:fld>
            <a:endParaRPr lang="en-GB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712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1C2700-1807-2448-A168-6AA5FA9EE336}"/>
              </a:ext>
            </a:extLst>
          </p:cNvPr>
          <p:cNvSpPr txBox="1"/>
          <p:nvPr/>
        </p:nvSpPr>
        <p:spPr>
          <a:xfrm>
            <a:off x="4139952" y="1635344"/>
            <a:ext cx="71488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it-IT" sz="110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6B77D3-033E-654B-A36E-A8063ECE265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262" r="6102" b="14341"/>
          <a:stretch/>
        </p:blipFill>
        <p:spPr bwMode="auto">
          <a:xfrm>
            <a:off x="20053" y="1322006"/>
            <a:ext cx="9123947" cy="33528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728E6F-962B-4242-B647-65018B56A070}"/>
              </a:ext>
            </a:extLst>
          </p:cNvPr>
          <p:cNvSpPr/>
          <p:nvPr/>
        </p:nvSpPr>
        <p:spPr>
          <a:xfrm>
            <a:off x="190917" y="24632"/>
            <a:ext cx="8772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STAR2 (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outhern Europe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homson Source for 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pplied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esearch – phase 2)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970212D-4EB6-FB47-8D11-70D58B9D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09624"/>
              </p:ext>
            </p:extLst>
          </p:nvPr>
        </p:nvGraphicFramePr>
        <p:xfrm>
          <a:off x="2665750" y="4764127"/>
          <a:ext cx="6109970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xmlns="" val="46695461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526477460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xmlns="" val="18789754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HE-linac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5728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Intervallo di energia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– 150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23 – 65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4596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Rateo di ripetizione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Hz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782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Intervallo di carica dei pacchetto di elettroni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100 - 500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 (bf: 2000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4354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Emittanza normalizzata (x,y)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2.0 mm-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 (bf: 1 mm-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45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Fluttuazione energia elettroni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0.5%                 (bf: 0.2%)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0926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Lunghezza pacchetto di elettroni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≤ 5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rms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018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Dimesione pacchetti di elettroni al punto di interazione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40 um               (bf: 20 um)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3829888"/>
                  </a:ext>
                </a:extLst>
              </a:tr>
            </a:tbl>
          </a:graphicData>
        </a:graphic>
      </p:graphicFrame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0728E6F-962B-4242-B647-65018B56A070}"/>
              </a:ext>
            </a:extLst>
          </p:cNvPr>
          <p:cNvSpPr/>
          <p:nvPr/>
        </p:nvSpPr>
        <p:spPr>
          <a:xfrm>
            <a:off x="1101618" y="4067834"/>
            <a:ext cx="713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be assembled and tested in 20 months from contract signature!</a:t>
            </a:r>
            <a:endParaRPr lang="it-IT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29</a:t>
            </a:fld>
            <a:endParaRPr lang="en-GB"/>
          </a:p>
        </p:txBody>
      </p:sp>
      <p:sp>
        <p:nvSpPr>
          <p:cNvPr id="13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33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529938" y="160840"/>
            <a:ext cx="8165348" cy="1252324"/>
          </a:xfrm>
          <a:prstGeom prst="rect">
            <a:avLst/>
          </a:prstGeom>
        </p:spPr>
        <p:txBody>
          <a:bodyPr lIns="91430" tIns="45715" rIns="91430" bIns="4571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006600"/>
                </a:solidFill>
              </a:rPr>
              <a:t>DA Personnel in </a:t>
            </a:r>
            <a:r>
              <a:rPr lang="en-GB" b="1" dirty="0" smtClean="0">
                <a:solidFill>
                  <a:srgbClr val="006600"/>
                </a:solidFill>
              </a:rPr>
              <a:t>numbers</a:t>
            </a:r>
          </a:p>
          <a:p>
            <a:pPr>
              <a:spcAft>
                <a:spcPts val="1200"/>
              </a:spcAft>
            </a:pPr>
            <a:r>
              <a:rPr lang="en-GB" sz="2400" b="1" i="1" dirty="0" smtClean="0">
                <a:solidFill>
                  <a:srgbClr val="006600"/>
                </a:solidFill>
              </a:rPr>
              <a:t>(do not include Seniors and Guests)</a:t>
            </a:r>
            <a:endParaRPr lang="en-GB" sz="2400" b="1" i="1" dirty="0">
              <a:solidFill>
                <a:srgbClr val="0066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11765" y="1898963"/>
            <a:ext cx="5273702" cy="307775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 smtClean="0"/>
              <a:t>Permanent positions:		  	  82</a:t>
            </a:r>
          </a:p>
          <a:p>
            <a:pPr algn="just">
              <a:spcAft>
                <a:spcPts val="600"/>
              </a:spcAft>
            </a:pPr>
            <a:r>
              <a:rPr lang="en-GB" dirty="0" smtClean="0"/>
              <a:t>Temporary positions:		    	    5</a:t>
            </a:r>
          </a:p>
          <a:p>
            <a:pPr algn="just">
              <a:spcAft>
                <a:spcPts val="600"/>
              </a:spcAft>
            </a:pPr>
            <a:r>
              <a:rPr lang="en-GB" i="1" dirty="0" smtClean="0"/>
              <a:t>      </a:t>
            </a:r>
            <a:r>
              <a:rPr lang="en-GB" b="1" i="1" dirty="0" smtClean="0">
                <a:solidFill>
                  <a:srgbClr val="FF0000"/>
                </a:solidFill>
              </a:rPr>
              <a:t>Total employed personnel:</a:t>
            </a:r>
            <a:r>
              <a:rPr lang="en-GB" b="1" dirty="0" smtClean="0"/>
              <a:t>	</a:t>
            </a:r>
            <a:r>
              <a:rPr lang="en-GB" dirty="0" smtClean="0"/>
              <a:t>  	  </a:t>
            </a:r>
            <a:r>
              <a:rPr lang="en-GB" b="1" dirty="0" smtClean="0">
                <a:solidFill>
                  <a:srgbClr val="FF0000"/>
                </a:solidFill>
              </a:rPr>
              <a:t>87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/>
              <a:t>Research grants (AR):		  	  11</a:t>
            </a:r>
          </a:p>
          <a:p>
            <a:pPr algn="just">
              <a:spcAft>
                <a:spcPts val="600"/>
              </a:spcAft>
            </a:pPr>
            <a:r>
              <a:rPr lang="en-GB" dirty="0" smtClean="0"/>
              <a:t>PhD students and fellows (also </a:t>
            </a:r>
            <a:r>
              <a:rPr lang="en-GB" dirty="0" err="1" smtClean="0"/>
              <a:t>ugraduated</a:t>
            </a:r>
            <a:r>
              <a:rPr lang="en-GB" dirty="0" smtClean="0"/>
              <a:t>):</a:t>
            </a:r>
            <a:r>
              <a:rPr lang="en-GB" dirty="0"/>
              <a:t>	</a:t>
            </a:r>
            <a:r>
              <a:rPr lang="en-GB" dirty="0" smtClean="0"/>
              <a:t>  10</a:t>
            </a:r>
          </a:p>
          <a:p>
            <a:pPr algn="just">
              <a:spcAft>
                <a:spcPts val="600"/>
              </a:spcAft>
            </a:pPr>
            <a:r>
              <a:rPr lang="en-GB" i="1" dirty="0" smtClean="0"/>
              <a:t>      </a:t>
            </a:r>
            <a:r>
              <a:rPr lang="en-GB" b="1" i="1" dirty="0" smtClean="0">
                <a:solidFill>
                  <a:srgbClr val="FF0000"/>
                </a:solidFill>
              </a:rPr>
              <a:t>Total manpower:</a:t>
            </a:r>
            <a:r>
              <a:rPr lang="en-GB" b="1" dirty="0" smtClean="0"/>
              <a:t>			</a:t>
            </a:r>
            <a:r>
              <a:rPr lang="en-GB" b="1" dirty="0" smtClean="0">
                <a:solidFill>
                  <a:srgbClr val="FF0000"/>
                </a:solidFill>
              </a:rPr>
              <a:t>108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GB" dirty="0" smtClean="0"/>
              <a:t>Employed Technicians:			  46</a:t>
            </a:r>
          </a:p>
          <a:p>
            <a:pPr algn="just">
              <a:spcAft>
                <a:spcPts val="600"/>
              </a:spcAft>
            </a:pPr>
            <a:r>
              <a:rPr lang="en-GB" dirty="0" smtClean="0"/>
              <a:t>Machine operators on shift (*):	  	  29</a:t>
            </a:r>
            <a:endParaRPr lang="en-GB" dirty="0"/>
          </a:p>
        </p:txBody>
      </p:sp>
      <p:cxnSp>
        <p:nvCxnSpPr>
          <p:cNvPr id="10" name="Connettore 1 9"/>
          <p:cNvCxnSpPr/>
          <p:nvPr/>
        </p:nvCxnSpPr>
        <p:spPr>
          <a:xfrm>
            <a:off x="1112706" y="2612476"/>
            <a:ext cx="511029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1112706" y="3755476"/>
            <a:ext cx="51780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258107" y="5543650"/>
            <a:ext cx="7184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smtClean="0"/>
              <a:t>(*): during a machine run operators spend ≈ 65÷70 % of their working time on shift </a:t>
            </a:r>
            <a:endParaRPr lang="en-GB" sz="1600" i="1" dirty="0"/>
          </a:p>
        </p:txBody>
      </p:sp>
      <p:sp>
        <p:nvSpPr>
          <p:cNvPr id="6" name="Freccia a destra 5"/>
          <p:cNvSpPr/>
          <p:nvPr/>
        </p:nvSpPr>
        <p:spPr>
          <a:xfrm>
            <a:off x="6369366" y="2272957"/>
            <a:ext cx="387816" cy="338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6796225" y="2264483"/>
            <a:ext cx="1898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4 </a:t>
            </a:r>
            <a:r>
              <a:rPr lang="en-GB" sz="1600" i="1" baseline="10000" dirty="0" smtClean="0"/>
              <a:t>x</a:t>
            </a:r>
            <a:r>
              <a:rPr lang="en-GB" sz="1600" i="1" dirty="0" smtClean="0"/>
              <a:t> art. 36, 1 </a:t>
            </a:r>
            <a:r>
              <a:rPr lang="en-GB" sz="1600" i="1" baseline="10000" dirty="0" smtClean="0"/>
              <a:t>x</a:t>
            </a:r>
            <a:r>
              <a:rPr lang="en-GB" sz="1600" i="1" dirty="0" smtClean="0"/>
              <a:t> art. 15</a:t>
            </a:r>
            <a:endParaRPr lang="en-GB" sz="1600" i="1" dirty="0"/>
          </a:p>
        </p:txBody>
      </p:sp>
      <p:sp>
        <p:nvSpPr>
          <p:cNvPr id="24" name="Ovale 23"/>
          <p:cNvSpPr/>
          <p:nvPr/>
        </p:nvSpPr>
        <p:spPr>
          <a:xfrm>
            <a:off x="5819156" y="4177529"/>
            <a:ext cx="534691" cy="46928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/>
          <p:cNvSpPr txBox="1"/>
          <p:nvPr/>
        </p:nvSpPr>
        <p:spPr>
          <a:xfrm>
            <a:off x="6541893" y="4135500"/>
            <a:ext cx="199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7030A0"/>
                </a:solidFill>
              </a:rPr>
              <a:t>- 13 people retiring in 5 years time</a:t>
            </a:r>
            <a:endParaRPr lang="en-GB" sz="1600" i="1" dirty="0">
              <a:solidFill>
                <a:srgbClr val="7030A0"/>
              </a:solidFill>
            </a:endParaRPr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</a:t>
            </a:fld>
            <a:endParaRPr lang="en-GB"/>
          </a:p>
        </p:txBody>
      </p:sp>
      <p:sp>
        <p:nvSpPr>
          <p:cNvPr id="15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9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E228C5D-A93B-9643-929E-B7C20166B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569165"/>
              </p:ext>
            </p:extLst>
          </p:nvPr>
        </p:nvGraphicFramePr>
        <p:xfrm>
          <a:off x="833004" y="695673"/>
          <a:ext cx="7696200" cy="5749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5014">
                  <a:extLst>
                    <a:ext uri="{9D8B030D-6E8A-4147-A177-3AD203B41FA5}">
                      <a16:colId xmlns:a16="http://schemas.microsoft.com/office/drawing/2014/main" xmlns="" val="1883282897"/>
                    </a:ext>
                  </a:extLst>
                </a:gridCol>
                <a:gridCol w="1861186">
                  <a:extLst>
                    <a:ext uri="{9D8B030D-6E8A-4147-A177-3AD203B41FA5}">
                      <a16:colId xmlns:a16="http://schemas.microsoft.com/office/drawing/2014/main" xmlns="" val="2980270655"/>
                    </a:ext>
                  </a:extLst>
                </a:gridCol>
              </a:tblGrid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FF00"/>
                          </a:solidFill>
                          <a:effectLst/>
                        </a:rPr>
                        <a:t>Sorgente RF (copia della attuale)</a:t>
                      </a:r>
                      <a:endParaRPr lang="it-IT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1010.</a:t>
                      </a:r>
                      <a:endParaRPr lang="it-IT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549750708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2 sezioni acceleranti (banda S, 2.3 m)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260.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91635851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RF network addizionale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310.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62477289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Magnets + power supplies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410.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73617489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Beam pipes - Vacuum – Stands - Dump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417855649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Beam Diagnostics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72145413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Interaction Chamber</a:t>
                      </a:r>
                      <a:endParaRPr lang="it-IT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17040061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Computer Control</a:t>
                      </a:r>
                      <a:endParaRPr lang="it-IT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257014229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Consumables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648357400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STAR-1 (strumentazione mancante 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                 manut. straordinaria impianti)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420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959032188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193012055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TOTALE Strumentazione da acquistare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                 (gare/ordini a ditte esterne)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3450.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845643095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179227456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Contratti dedicati al progetto (2x36 mesi)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300.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287377194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Assegni dedicati al progetto (2x36 mesi)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418178503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Missioni x 3 anni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79660340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335597523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FF00"/>
                          </a:solidFill>
                          <a:effectLst/>
                        </a:rPr>
                        <a:t>TOTALE</a:t>
                      </a:r>
                      <a:endParaRPr lang="it-IT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4110.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xmlns="" val="218799677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B2EBDD-8AC8-2E41-9224-95885A5142DC}"/>
              </a:ext>
            </a:extLst>
          </p:cNvPr>
          <p:cNvSpPr/>
          <p:nvPr/>
        </p:nvSpPr>
        <p:spPr>
          <a:xfrm>
            <a:off x="3022210" y="25998"/>
            <a:ext cx="312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Budget STAR- 2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30</a:t>
            </a:fld>
            <a:endParaRPr lang="en-GB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127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2852" y="8637"/>
            <a:ext cx="8052568" cy="1450757"/>
          </a:xfrm>
        </p:spPr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from 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ELI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to 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ALTO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3465" y="3070950"/>
            <a:ext cx="8039818" cy="322632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smtClean="0">
                <a:latin typeface="Comic Sans MS" panose="030F0702030302020204" pitchFamily="66" charset="0"/>
              </a:rPr>
              <a:t>Pass from a </a:t>
            </a:r>
            <a:r>
              <a:rPr lang="it-IT" dirty="0" err="1" smtClean="0">
                <a:latin typeface="Comic Sans MS" panose="030F0702030302020204" pitchFamily="66" charset="0"/>
              </a:rPr>
              <a:t>very</a:t>
            </a:r>
            <a:r>
              <a:rPr lang="it-IT" dirty="0" smtClean="0">
                <a:latin typeface="Comic Sans MS" panose="030F0702030302020204" pitchFamily="66" charset="0"/>
              </a:rPr>
              <a:t> high </a:t>
            </a:r>
            <a:r>
              <a:rPr lang="it-IT" dirty="0" err="1" smtClean="0">
                <a:latin typeface="Comic Sans MS" panose="030F0702030302020204" pitchFamily="66" charset="0"/>
              </a:rPr>
              <a:t>brillance</a:t>
            </a:r>
            <a:r>
              <a:rPr lang="it-IT" dirty="0" smtClean="0">
                <a:latin typeface="Comic Sans MS" panose="030F0702030302020204" pitchFamily="66" charset="0"/>
              </a:rPr>
              <a:t> LINAC to a high </a:t>
            </a:r>
            <a:r>
              <a:rPr lang="it-IT" dirty="0" err="1" smtClean="0">
                <a:latin typeface="Comic Sans MS" panose="030F0702030302020204" pitchFamily="66" charset="0"/>
              </a:rPr>
              <a:t>average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current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one</a:t>
            </a:r>
            <a:endParaRPr lang="it-IT" dirty="0" smtClean="0">
              <a:latin typeface="Comic Sans MS" panose="030F0702030302020204" pitchFamily="66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err="1" smtClean="0">
                <a:latin typeface="Comic Sans MS" panose="030F0702030302020204" pitchFamily="66" charset="0"/>
              </a:rPr>
              <a:t>Emittance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can </a:t>
            </a:r>
            <a:r>
              <a:rPr lang="it-IT" dirty="0" err="1" smtClean="0">
                <a:latin typeface="Comic Sans MS" panose="030F0702030302020204" pitchFamily="66" charset="0"/>
              </a:rPr>
              <a:t>increase</a:t>
            </a:r>
            <a:r>
              <a:rPr lang="it-IT" dirty="0" smtClean="0">
                <a:latin typeface="Comic Sans MS" panose="030F0702030302020204" pitchFamily="66" charset="0"/>
              </a:rPr>
              <a:t> of a </a:t>
            </a:r>
            <a:r>
              <a:rPr lang="it-IT" dirty="0" err="1" smtClean="0">
                <a:latin typeface="Comic Sans MS" panose="030F0702030302020204" pitchFamily="66" charset="0"/>
              </a:rPr>
              <a:t>factor</a:t>
            </a:r>
            <a:r>
              <a:rPr lang="it-IT" dirty="0" smtClean="0">
                <a:latin typeface="Comic Sans MS" panose="030F0702030302020204" pitchFamily="66" charset="0"/>
              </a:rPr>
              <a:t> 100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smtClean="0">
                <a:latin typeface="Comic Sans MS" panose="030F0702030302020204" pitchFamily="66" charset="0"/>
              </a:rPr>
              <a:t>Energy </a:t>
            </a:r>
            <a:r>
              <a:rPr lang="it-IT" dirty="0" smtClean="0">
                <a:latin typeface="Comic Sans MS" panose="030F0702030302020204" pitchFamily="66" charset="0"/>
              </a:rPr>
              <a:t>spread can </a:t>
            </a:r>
            <a:r>
              <a:rPr lang="it-IT" dirty="0" err="1" smtClean="0">
                <a:latin typeface="Comic Sans MS" panose="030F0702030302020204" pitchFamily="66" charset="0"/>
              </a:rPr>
              <a:t>increase</a:t>
            </a:r>
            <a:r>
              <a:rPr lang="it-IT" dirty="0" smtClean="0">
                <a:latin typeface="Comic Sans MS" panose="030F0702030302020204" pitchFamily="66" charset="0"/>
              </a:rPr>
              <a:t> to 1 %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err="1" smtClean="0">
                <a:latin typeface="Comic Sans MS" panose="030F0702030302020204" pitchFamily="66" charset="0"/>
              </a:rPr>
              <a:t>Average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current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has</a:t>
            </a:r>
            <a:r>
              <a:rPr lang="it-IT" dirty="0" smtClean="0">
                <a:latin typeface="Comic Sans MS" panose="030F0702030302020204" pitchFamily="66" charset="0"/>
              </a:rPr>
              <a:t> to </a:t>
            </a:r>
            <a:r>
              <a:rPr lang="it-IT" dirty="0" err="1" smtClean="0">
                <a:latin typeface="Comic Sans MS" panose="030F0702030302020204" pitchFamily="66" charset="0"/>
              </a:rPr>
              <a:t>increase</a:t>
            </a:r>
            <a:r>
              <a:rPr lang="it-IT" dirty="0" smtClean="0">
                <a:latin typeface="Comic Sans MS" panose="030F0702030302020204" pitchFamily="66" charset="0"/>
              </a:rPr>
              <a:t> of a </a:t>
            </a:r>
            <a:r>
              <a:rPr lang="it-IT" dirty="0" err="1" smtClean="0">
                <a:latin typeface="Comic Sans MS" panose="030F0702030302020204" pitchFamily="66" charset="0"/>
              </a:rPr>
              <a:t>factor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20-30</a:t>
            </a:r>
            <a:endParaRPr lang="it-IT" dirty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smtClean="0">
                <a:latin typeface="Comic Sans MS" panose="030F0702030302020204" pitchFamily="66" charset="0"/>
              </a:rPr>
              <a:t>Solutions: </a:t>
            </a:r>
            <a:endParaRPr lang="it-IT" dirty="0" smtClean="0">
              <a:latin typeface="Comic Sans MS" panose="030F0702030302020204" pitchFamily="66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err="1" smtClean="0">
                <a:latin typeface="Comic Sans MS" panose="030F0702030302020204" pitchFamily="66" charset="0"/>
              </a:rPr>
              <a:t>Change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the </a:t>
            </a:r>
            <a:r>
              <a:rPr lang="it-IT" dirty="0" err="1" smtClean="0">
                <a:latin typeface="Comic Sans MS" panose="030F0702030302020204" pitchFamily="66" charset="0"/>
              </a:rPr>
              <a:t>gun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cathode</a:t>
            </a:r>
            <a:r>
              <a:rPr lang="it-IT" dirty="0" smtClean="0">
                <a:latin typeface="Comic Sans MS" panose="030F0702030302020204" pitchFamily="66" charset="0"/>
              </a:rPr>
              <a:t> to </a:t>
            </a:r>
            <a:r>
              <a:rPr lang="it-IT" dirty="0" err="1" smtClean="0">
                <a:latin typeface="Comic Sans MS" panose="030F0702030302020204" pitchFamily="66" charset="0"/>
              </a:rPr>
              <a:t>increase</a:t>
            </a:r>
            <a:r>
              <a:rPr lang="it-IT" dirty="0" smtClean="0">
                <a:latin typeface="Comic Sans MS" panose="030F0702030302020204" pitchFamily="66" charset="0"/>
              </a:rPr>
              <a:t> the QE </a:t>
            </a:r>
            <a:r>
              <a:rPr lang="it-IT" dirty="0" err="1" smtClean="0">
                <a:latin typeface="Comic Sans MS" panose="030F0702030302020204" pitchFamily="66" charset="0"/>
              </a:rPr>
              <a:t>at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same</a:t>
            </a:r>
            <a:r>
              <a:rPr lang="it-IT" dirty="0" smtClean="0">
                <a:latin typeface="Comic Sans MS" panose="030F0702030302020204" pitchFamily="66" charset="0"/>
              </a:rPr>
              <a:t> laser </a:t>
            </a:r>
            <a:r>
              <a:rPr lang="it-IT" dirty="0" err="1" smtClean="0">
                <a:latin typeface="Comic Sans MS" panose="030F0702030302020204" pitchFamily="66" charset="0"/>
              </a:rPr>
              <a:t>wavelength</a:t>
            </a:r>
            <a:endParaRPr lang="it-IT" dirty="0" smtClean="0">
              <a:latin typeface="Comic Sans MS" panose="030F0702030302020204" pitchFamily="66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it-IT" dirty="0" err="1" smtClean="0">
                <a:latin typeface="Comic Sans MS" panose="030F0702030302020204" pitchFamily="66" charset="0"/>
              </a:rPr>
              <a:t>Retune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the LINAC and </a:t>
            </a:r>
            <a:r>
              <a:rPr lang="it-IT" dirty="0" err="1" smtClean="0">
                <a:latin typeface="Comic Sans MS" panose="030F0702030302020204" pitchFamily="66" charset="0"/>
              </a:rPr>
              <a:t>evaluate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beam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loading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effects</a:t>
            </a:r>
            <a:r>
              <a:rPr lang="it-IT" dirty="0" smtClean="0">
                <a:latin typeface="Comic Sans MS" panose="030F0702030302020204" pitchFamily="66" charset="0"/>
              </a:rPr>
              <a:t> to </a:t>
            </a:r>
            <a:r>
              <a:rPr lang="it-IT" dirty="0" err="1" smtClean="0">
                <a:latin typeface="Comic Sans MS" panose="030F0702030302020204" pitchFamily="66" charset="0"/>
              </a:rPr>
              <a:t>assure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eam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quality</a:t>
            </a:r>
            <a:r>
              <a:rPr lang="it-IT" dirty="0" smtClean="0">
                <a:latin typeface="Comic Sans MS" panose="030F0702030302020204" pitchFamily="66" charset="0"/>
              </a:rPr>
              <a:t> with high </a:t>
            </a:r>
            <a:r>
              <a:rPr lang="it-IT" dirty="0" err="1" smtClean="0">
                <a:latin typeface="Comic Sans MS" panose="030F0702030302020204" pitchFamily="66" charset="0"/>
              </a:rPr>
              <a:t>current</a:t>
            </a:r>
            <a:endParaRPr lang="it-IT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latin typeface="Comic Sans MS" panose="030F0702030302020204" pitchFamily="66" charset="0"/>
              </a:rPr>
              <a:t>What about a </a:t>
            </a:r>
            <a:r>
              <a:rPr lang="en-US" dirty="0" err="1">
                <a:latin typeface="Comic Sans MS" panose="030F0702030302020204" pitchFamily="66" charset="0"/>
              </a:rPr>
              <a:t>thermoionic</a:t>
            </a:r>
            <a:r>
              <a:rPr lang="en-US" dirty="0">
                <a:latin typeface="Comic Sans MS" panose="030F0702030302020204" pitchFamily="66" charset="0"/>
              </a:rPr>
              <a:t> gun ? Difficult scenario (AMPLITUDE</a:t>
            </a:r>
            <a:r>
              <a:rPr lang="en-US" dirty="0" smtClean="0">
                <a:latin typeface="Comic Sans MS" panose="030F0702030302020204" pitchFamily="66" charset="0"/>
              </a:rPr>
              <a:t>) </a:t>
            </a:r>
            <a:endParaRPr lang="it-IT" dirty="0" smtClean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1320" y="1190442"/>
            <a:ext cx="794492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err="1">
                <a:latin typeface="Comic Sans MS" panose="030F0702030302020204" pitchFamily="66" charset="0"/>
              </a:rPr>
              <a:t>Find</a:t>
            </a:r>
            <a:r>
              <a:rPr lang="it-IT" dirty="0">
                <a:latin typeface="Comic Sans MS" panose="030F0702030302020204" pitchFamily="66" charset="0"/>
              </a:rPr>
              <a:t> a new </a:t>
            </a:r>
            <a:r>
              <a:rPr lang="it-IT" dirty="0" err="1">
                <a:latin typeface="Comic Sans MS" panose="030F0702030302020204" pitchFamily="66" charset="0"/>
              </a:rPr>
              <a:t>project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that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is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not</a:t>
            </a:r>
            <a:r>
              <a:rPr lang="it-IT" dirty="0">
                <a:latin typeface="Comic Sans MS" panose="030F0702030302020204" pitchFamily="66" charset="0"/>
              </a:rPr>
              <a:t> a ‘gamma source’</a:t>
            </a:r>
          </a:p>
          <a:p>
            <a:pPr>
              <a:lnSpc>
                <a:spcPct val="120000"/>
              </a:lnSpc>
            </a:pPr>
            <a:r>
              <a:rPr lang="it-IT" dirty="0">
                <a:latin typeface="Comic Sans MS" panose="030F0702030302020204" pitchFamily="66" charset="0"/>
              </a:rPr>
              <a:t>The </a:t>
            </a:r>
            <a:r>
              <a:rPr lang="it-IT" dirty="0" err="1">
                <a:latin typeface="Comic Sans MS" panose="030F0702030302020204" pitchFamily="66" charset="0"/>
              </a:rPr>
              <a:t>project</a:t>
            </a:r>
            <a:r>
              <a:rPr lang="it-IT" dirty="0">
                <a:latin typeface="Comic Sans MS" panose="030F0702030302020204" pitchFamily="66" charset="0"/>
              </a:rPr>
              <a:t> must </a:t>
            </a:r>
            <a:r>
              <a:rPr lang="it-IT" dirty="0" err="1">
                <a:latin typeface="Comic Sans MS" panose="030F0702030302020204" pitchFamily="66" charset="0"/>
              </a:rPr>
              <a:t>fit</a:t>
            </a:r>
            <a:r>
              <a:rPr lang="it-IT" dirty="0">
                <a:latin typeface="Comic Sans MS" panose="030F0702030302020204" pitchFamily="66" charset="0"/>
              </a:rPr>
              <a:t> the </a:t>
            </a:r>
            <a:r>
              <a:rPr lang="it-IT" dirty="0" err="1">
                <a:latin typeface="Comic Sans MS" panose="030F0702030302020204" pitchFamily="66" charset="0"/>
              </a:rPr>
              <a:t>needs</a:t>
            </a:r>
            <a:r>
              <a:rPr lang="it-IT" dirty="0">
                <a:latin typeface="Comic Sans MS" panose="030F0702030302020204" pitchFamily="66" charset="0"/>
              </a:rPr>
              <a:t> of the </a:t>
            </a:r>
            <a:r>
              <a:rPr lang="it-IT" dirty="0" err="1">
                <a:latin typeface="Comic Sans MS" panose="030F0702030302020204" pitchFamily="66" charset="0"/>
              </a:rPr>
              <a:t>Romanian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users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comunity</a:t>
            </a:r>
            <a:r>
              <a:rPr lang="it-IT" dirty="0" smtClean="0">
                <a:latin typeface="Comic Sans MS" panose="030F0702030302020204" pitchFamily="66" charset="0"/>
              </a:rPr>
              <a:t> re </a:t>
            </a:r>
            <a:r>
              <a:rPr lang="it-IT" dirty="0" err="1" smtClean="0">
                <a:latin typeface="Comic Sans MS" panose="030F0702030302020204" pitchFamily="66" charset="0"/>
              </a:rPr>
              <a:t>using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all</a:t>
            </a:r>
            <a:r>
              <a:rPr lang="it-IT" dirty="0">
                <a:latin typeface="Comic Sans MS" panose="030F0702030302020204" pitchFamily="66" charset="0"/>
              </a:rPr>
              <a:t> the </a:t>
            </a:r>
            <a:r>
              <a:rPr lang="it-IT" dirty="0" err="1">
                <a:latin typeface="Comic Sans MS" panose="030F0702030302020204" pitchFamily="66" charset="0"/>
              </a:rPr>
              <a:t>elements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that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have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already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been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paid</a:t>
            </a:r>
            <a:r>
              <a:rPr lang="it-IT" dirty="0">
                <a:latin typeface="Comic Sans MS" panose="030F0702030302020204" pitchFamily="66" charset="0"/>
              </a:rPr>
              <a:t> in </a:t>
            </a:r>
            <a:r>
              <a:rPr lang="it-IT" dirty="0" err="1">
                <a:latin typeface="Comic Sans MS" panose="030F0702030302020204" pitchFamily="66" charset="0"/>
              </a:rPr>
              <a:t>phase</a:t>
            </a:r>
            <a:r>
              <a:rPr lang="it-IT" dirty="0">
                <a:latin typeface="Comic Sans MS" panose="030F0702030302020204" pitchFamily="66" charset="0"/>
              </a:rPr>
              <a:t> 1 by IFIN-HH</a:t>
            </a:r>
            <a:r>
              <a:rPr lang="it-IT" dirty="0" smtClean="0">
                <a:latin typeface="Comic Sans MS" panose="030F0702030302020204" pitchFamily="66" charset="0"/>
              </a:rPr>
              <a:t>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facility for radioactive beams (ALTO TYPE) seems the most reasonable proposal.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31</a:t>
            </a:fld>
            <a:endParaRPr lang="en-GB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136769" y="492265"/>
            <a:ext cx="4663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Machine </a:t>
            </a:r>
            <a:r>
              <a:rPr lang="en-US" sz="40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LAYOUT</a:t>
            </a:r>
            <a:endParaRPr lang="en-US" sz="4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8007" y="19074795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532415" y="18787952"/>
            <a:ext cx="48668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27417" y="18787046"/>
            <a:ext cx="48104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982487" y="18535976"/>
            <a:ext cx="186671" cy="14460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969181" y="18132805"/>
            <a:ext cx="9781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LEL-MAG-QUAD01 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914699" y="18049846"/>
            <a:ext cx="128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LEL-MAG-QUAD02 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025735" y="18058433"/>
            <a:ext cx="1262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LEL-MAG-QUAD03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4175" y="19073097"/>
            <a:ext cx="932168" cy="3905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475580" y="19063572"/>
            <a:ext cx="963848" cy="3905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567894" y="18232353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81149" y="19071118"/>
            <a:ext cx="527489" cy="3905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199362" y="17759932"/>
            <a:ext cx="7290" cy="137854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1650274" y="17781142"/>
            <a:ext cx="88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44836" y="18789940"/>
            <a:ext cx="48668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711560" y="19005279"/>
            <a:ext cx="79478" cy="49973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4728406" y="19081387"/>
            <a:ext cx="34289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323324" y="19082712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5387530" y="19074705"/>
            <a:ext cx="34508" cy="35941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 rot="3385340">
            <a:off x="6462971" y="19999538"/>
            <a:ext cx="70183" cy="2320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0" name="Rectangle 29"/>
          <p:cNvSpPr/>
          <p:nvPr/>
        </p:nvSpPr>
        <p:spPr>
          <a:xfrm rot="3381024">
            <a:off x="6504818" y="20386216"/>
            <a:ext cx="368241" cy="195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872265" y="19120976"/>
            <a:ext cx="151918" cy="2748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024182" y="18960318"/>
            <a:ext cx="53987" cy="121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2429743" y="19099765"/>
            <a:ext cx="29864" cy="29844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>
            <a:off x="2319683" y="19106826"/>
            <a:ext cx="267" cy="2974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62907" y="19099203"/>
            <a:ext cx="2306" cy="31068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93878" y="19118129"/>
            <a:ext cx="869" cy="2765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258785" y="19117102"/>
            <a:ext cx="32672" cy="2745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2173045" y="19191688"/>
            <a:ext cx="59017" cy="10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404513" y="19100941"/>
            <a:ext cx="2306" cy="31068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025764" y="19430964"/>
            <a:ext cx="53987" cy="121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490415" y="19073776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546058" y="19072390"/>
            <a:ext cx="34508" cy="35941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6835819" y="20729123"/>
            <a:ext cx="6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</a:rPr>
              <a:t>140 MeV 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Beam Dump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517519" y="19006724"/>
            <a:ext cx="158626" cy="484395"/>
            <a:chOff x="1907122" y="23373366"/>
            <a:chExt cx="211501" cy="484395"/>
          </a:xfrm>
        </p:grpSpPr>
        <p:sp>
          <p:nvSpPr>
            <p:cNvPr id="48" name="Rectangle 47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38997" y="19017295"/>
            <a:ext cx="158626" cy="484395"/>
            <a:chOff x="1907122" y="23373366"/>
            <a:chExt cx="211501" cy="484395"/>
          </a:xfrm>
        </p:grpSpPr>
        <p:sp>
          <p:nvSpPr>
            <p:cNvPr id="51" name="Rectangle 50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339229" y="19017295"/>
            <a:ext cx="158626" cy="484395"/>
            <a:chOff x="1907122" y="23373366"/>
            <a:chExt cx="211501" cy="484395"/>
          </a:xfrm>
        </p:grpSpPr>
        <p:sp>
          <p:nvSpPr>
            <p:cNvPr id="54" name="Rectangle 53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628377" y="19007721"/>
            <a:ext cx="158626" cy="484395"/>
            <a:chOff x="1907122" y="23373366"/>
            <a:chExt cx="211501" cy="484395"/>
          </a:xfrm>
        </p:grpSpPr>
        <p:sp>
          <p:nvSpPr>
            <p:cNvPr id="57" name="Rectangle 56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6062616" y="19254876"/>
            <a:ext cx="549196" cy="107370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629674" y="17559554"/>
            <a:ext cx="0" cy="1220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12561" y="17295073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80 MeV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2445476" y="18088347"/>
            <a:ext cx="1192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LEL-MAG-SOL02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529006" y="19083529"/>
            <a:ext cx="42971" cy="355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>
            <a:off x="2486795" y="19522139"/>
            <a:ext cx="950906" cy="105568"/>
            <a:chOff x="1888462" y="23886075"/>
            <a:chExt cx="1267875" cy="105568"/>
          </a:xfrm>
        </p:grpSpPr>
        <p:sp>
          <p:nvSpPr>
            <p:cNvPr id="65" name="Rectangle 64"/>
            <p:cNvSpPr/>
            <p:nvPr/>
          </p:nvSpPr>
          <p:spPr>
            <a:xfrm>
              <a:off x="1888462" y="23915260"/>
              <a:ext cx="126787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1996442" y="238860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2105292" y="2390274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208730" y="23897981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525165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2411131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308911" y="23893669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2638484" y="23892174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744953" y="238921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848391" y="2388741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3053173" y="2389097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948572" y="2389500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498399" y="18877587"/>
            <a:ext cx="950906" cy="105568"/>
            <a:chOff x="1888462" y="23886075"/>
            <a:chExt cx="1267875" cy="105568"/>
          </a:xfrm>
        </p:grpSpPr>
        <p:sp>
          <p:nvSpPr>
            <p:cNvPr id="78" name="Rectangle 77"/>
            <p:cNvSpPr/>
            <p:nvPr/>
          </p:nvSpPr>
          <p:spPr>
            <a:xfrm>
              <a:off x="1888462" y="23915260"/>
              <a:ext cx="126787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1996442" y="238860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105292" y="2390274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08730" y="23897981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2525165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411131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2308911" y="23893669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2638484" y="23892174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2744953" y="238921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2848391" y="2388741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3053173" y="2389097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2948572" y="2389500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 rot="16200000">
            <a:off x="5644455" y="17874211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LEL-MAG-DIP01 </a:t>
            </a:r>
          </a:p>
        </p:txBody>
      </p:sp>
      <p:sp>
        <p:nvSpPr>
          <p:cNvPr id="91" name="TextBox 90"/>
          <p:cNvSpPr txBox="1"/>
          <p:nvPr/>
        </p:nvSpPr>
        <p:spPr>
          <a:xfrm rot="16200000">
            <a:off x="2712854" y="18130179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LEL-MAG-HCOR03</a:t>
            </a:r>
          </a:p>
        </p:txBody>
      </p:sp>
      <p:sp>
        <p:nvSpPr>
          <p:cNvPr id="92" name="TextBox 91"/>
          <p:cNvSpPr txBox="1"/>
          <p:nvPr/>
        </p:nvSpPr>
        <p:spPr>
          <a:xfrm rot="16200000">
            <a:off x="2779442" y="18103599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LEL-MAG-VCOR03</a:t>
            </a:r>
          </a:p>
        </p:txBody>
      </p:sp>
      <p:sp>
        <p:nvSpPr>
          <p:cNvPr id="93" name="TextBox 92"/>
          <p:cNvSpPr txBox="1"/>
          <p:nvPr/>
        </p:nvSpPr>
        <p:spPr>
          <a:xfrm rot="16200000">
            <a:off x="3677170" y="18234227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LEL-RF-ACC02</a:t>
            </a:r>
          </a:p>
        </p:txBody>
      </p:sp>
      <p:sp>
        <p:nvSpPr>
          <p:cNvPr id="94" name="TextBox 93"/>
          <p:cNvSpPr txBox="1"/>
          <p:nvPr/>
        </p:nvSpPr>
        <p:spPr>
          <a:xfrm rot="16200000">
            <a:off x="3073164" y="18129580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LEL-MAG-HCOR04</a:t>
            </a:r>
          </a:p>
        </p:txBody>
      </p:sp>
      <p:sp>
        <p:nvSpPr>
          <p:cNvPr id="95" name="TextBox 94"/>
          <p:cNvSpPr txBox="1"/>
          <p:nvPr/>
        </p:nvSpPr>
        <p:spPr>
          <a:xfrm rot="16200000">
            <a:off x="3139752" y="18103000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LEL-MAG-VCOR04</a:t>
            </a:r>
          </a:p>
        </p:txBody>
      </p:sp>
      <p:sp>
        <p:nvSpPr>
          <p:cNvPr id="96" name="TextBox 95"/>
          <p:cNvSpPr txBox="1"/>
          <p:nvPr/>
        </p:nvSpPr>
        <p:spPr>
          <a:xfrm rot="16200000">
            <a:off x="3806853" y="18134286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LEL-MAG-HCOR05</a:t>
            </a:r>
          </a:p>
        </p:txBody>
      </p:sp>
      <p:sp>
        <p:nvSpPr>
          <p:cNvPr id="97" name="TextBox 96"/>
          <p:cNvSpPr txBox="1"/>
          <p:nvPr/>
        </p:nvSpPr>
        <p:spPr>
          <a:xfrm rot="16200000">
            <a:off x="3888795" y="18111844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LEL-MAG-VCOR05</a:t>
            </a:r>
          </a:p>
        </p:txBody>
      </p:sp>
      <p:sp>
        <p:nvSpPr>
          <p:cNvPr id="98" name="TextBox 97"/>
          <p:cNvSpPr txBox="1"/>
          <p:nvPr/>
        </p:nvSpPr>
        <p:spPr>
          <a:xfrm rot="16200000">
            <a:off x="4636544" y="18238518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LEL-RF-ACC03</a:t>
            </a:r>
          </a:p>
        </p:txBody>
      </p:sp>
      <p:sp>
        <p:nvSpPr>
          <p:cNvPr id="99" name="TextBox 98"/>
          <p:cNvSpPr txBox="1"/>
          <p:nvPr/>
        </p:nvSpPr>
        <p:spPr>
          <a:xfrm rot="16200000">
            <a:off x="2867177" y="20291159"/>
            <a:ext cx="1262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LEL-DIA-SCN02</a:t>
            </a: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3023575" y="18167985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LEL-DIA-BPM02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2146678" y="19105480"/>
            <a:ext cx="2306" cy="31068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 rot="16200000">
            <a:off x="4275352" y="20148732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LEL-DIA-SCN03</a:t>
            </a: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4138638" y="20187044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LEL-DIA-BPM03</a:t>
            </a:r>
          </a:p>
        </p:txBody>
      </p:sp>
      <p:sp>
        <p:nvSpPr>
          <p:cNvPr id="104" name="TextBox 103"/>
          <p:cNvSpPr txBox="1"/>
          <p:nvPr/>
        </p:nvSpPr>
        <p:spPr>
          <a:xfrm rot="16200000">
            <a:off x="4863946" y="20142519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LEL-DIA-SCN04</a:t>
            </a:r>
          </a:p>
        </p:txBody>
      </p:sp>
      <p:sp>
        <p:nvSpPr>
          <p:cNvPr id="105" name="TextBox 104"/>
          <p:cNvSpPr txBox="1"/>
          <p:nvPr/>
        </p:nvSpPr>
        <p:spPr>
          <a:xfrm rot="16200000">
            <a:off x="4837793" y="18172386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LEL-DIA-BPM04</a:t>
            </a:r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5434638" y="20133980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LEL-DIA-SCN05</a:t>
            </a: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5305854" y="20182864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LEL-DIA-BPM05</a:t>
            </a:r>
          </a:p>
        </p:txBody>
      </p:sp>
      <p:sp>
        <p:nvSpPr>
          <p:cNvPr id="108" name="TextBox 107"/>
          <p:cNvSpPr txBox="1"/>
          <p:nvPr/>
        </p:nvSpPr>
        <p:spPr>
          <a:xfrm rot="16200000">
            <a:off x="5140035" y="18065713"/>
            <a:ext cx="1262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LEL-RF-TDC01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799440" y="19077857"/>
            <a:ext cx="114243" cy="359418"/>
            <a:chOff x="32426085" y="20978230"/>
            <a:chExt cx="152324" cy="359418"/>
          </a:xfrm>
        </p:grpSpPr>
        <p:sp>
          <p:nvSpPr>
            <p:cNvPr id="110" name="Oval 109"/>
            <p:cNvSpPr/>
            <p:nvPr/>
          </p:nvSpPr>
          <p:spPr>
            <a:xfrm>
              <a:off x="32453613" y="20978230"/>
              <a:ext cx="89409" cy="3594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/>
            <p:cNvSpPr/>
            <p:nvPr/>
          </p:nvSpPr>
          <p:spPr>
            <a:xfrm>
              <a:off x="32426085" y="21075730"/>
              <a:ext cx="152324" cy="1585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607039" y="19071117"/>
            <a:ext cx="114243" cy="359418"/>
            <a:chOff x="32420799" y="20978230"/>
            <a:chExt cx="152324" cy="359418"/>
          </a:xfrm>
        </p:grpSpPr>
        <p:sp>
          <p:nvSpPr>
            <p:cNvPr id="113" name="Oval 112"/>
            <p:cNvSpPr/>
            <p:nvPr/>
          </p:nvSpPr>
          <p:spPr>
            <a:xfrm>
              <a:off x="32453613" y="20978230"/>
              <a:ext cx="89409" cy="3594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/>
            <p:cNvSpPr/>
            <p:nvPr/>
          </p:nvSpPr>
          <p:spPr>
            <a:xfrm>
              <a:off x="32420799" y="21075730"/>
              <a:ext cx="152324" cy="1585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4636527" y="18928137"/>
            <a:ext cx="1532632" cy="6384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2486794" y="18859059"/>
            <a:ext cx="987762" cy="7969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3491130" y="18941268"/>
            <a:ext cx="1095056" cy="625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1909324" y="19693818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768479" y="19702150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M2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823694" y="19699296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M3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859355" y="19692992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M4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08571" y="19699343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M5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511391" y="20925655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M4A</a:t>
            </a: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2009654" y="18133989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LEL-MAG-HCOR02</a:t>
            </a:r>
          </a:p>
        </p:txBody>
      </p:sp>
      <p:sp>
        <p:nvSpPr>
          <p:cNvPr id="125" name="TextBox 124"/>
          <p:cNvSpPr txBox="1"/>
          <p:nvPr/>
        </p:nvSpPr>
        <p:spPr>
          <a:xfrm rot="16200000">
            <a:off x="2076242" y="18107409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LEL-MAG-VCOR02</a:t>
            </a:r>
          </a:p>
        </p:txBody>
      </p:sp>
      <p:sp>
        <p:nvSpPr>
          <p:cNvPr id="126" name="TextBox 125"/>
          <p:cNvSpPr txBox="1"/>
          <p:nvPr/>
        </p:nvSpPr>
        <p:spPr>
          <a:xfrm rot="16200000">
            <a:off x="3984170" y="18105468"/>
            <a:ext cx="1166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LEL-VAC-VALVP03</a:t>
            </a:r>
          </a:p>
        </p:txBody>
      </p:sp>
      <p:sp>
        <p:nvSpPr>
          <p:cNvPr id="127" name="Rectangle 126"/>
          <p:cNvSpPr/>
          <p:nvPr/>
        </p:nvSpPr>
        <p:spPr>
          <a:xfrm rot="3253228">
            <a:off x="6126770" y="20145208"/>
            <a:ext cx="1021754" cy="4788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ounded Rectangle 127"/>
          <p:cNvSpPr/>
          <p:nvPr/>
        </p:nvSpPr>
        <p:spPr>
          <a:xfrm>
            <a:off x="1901183" y="18826577"/>
            <a:ext cx="675975" cy="1295535"/>
          </a:xfrm>
          <a:prstGeom prst="roundRect">
            <a:avLst/>
          </a:prstGeom>
          <a:noFill/>
          <a:ln w="12700">
            <a:solidFill>
              <a:srgbClr val="002D5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6032307" y="19227195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5646715" y="18940352"/>
            <a:ext cx="48668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5741717" y="18939446"/>
            <a:ext cx="48104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6096787" y="18688376"/>
            <a:ext cx="186671" cy="14460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TextBox 132"/>
          <p:cNvSpPr txBox="1"/>
          <p:nvPr/>
        </p:nvSpPr>
        <p:spPr>
          <a:xfrm rot="16200000">
            <a:off x="5083481" y="18285205"/>
            <a:ext cx="9781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LEL-MAG-QUAD01 </a:t>
            </a:r>
          </a:p>
        </p:txBody>
      </p:sp>
      <p:sp>
        <p:nvSpPr>
          <p:cNvPr id="134" name="TextBox 133"/>
          <p:cNvSpPr txBox="1"/>
          <p:nvPr/>
        </p:nvSpPr>
        <p:spPr>
          <a:xfrm rot="16200000">
            <a:off x="5028999" y="18202246"/>
            <a:ext cx="128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LEL-MAG-QUAD02 </a:t>
            </a:r>
          </a:p>
        </p:txBody>
      </p:sp>
      <p:sp>
        <p:nvSpPr>
          <p:cNvPr id="135" name="TextBox 134"/>
          <p:cNvSpPr txBox="1"/>
          <p:nvPr/>
        </p:nvSpPr>
        <p:spPr>
          <a:xfrm rot="16200000">
            <a:off x="5140035" y="18210833"/>
            <a:ext cx="1262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LEL-MAG-QUAD03 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708475" y="19225497"/>
            <a:ext cx="932168" cy="3905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2589880" y="19215972"/>
            <a:ext cx="963848" cy="3905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2682194" y="18384753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LEL-RF-ACC01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4895449" y="19223518"/>
            <a:ext cx="527489" cy="3905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0" name="Straight Arrow Connector 139"/>
          <p:cNvCxnSpPr/>
          <p:nvPr/>
        </p:nvCxnSpPr>
        <p:spPr>
          <a:xfrm flipH="1">
            <a:off x="2313662" y="17912332"/>
            <a:ext cx="7290" cy="137854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 rot="16200000">
            <a:off x="1764574" y="17933542"/>
            <a:ext cx="88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5559136" y="18942340"/>
            <a:ext cx="48668" cy="9424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825860" y="19157679"/>
            <a:ext cx="79478" cy="49973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4842706" y="19233787"/>
            <a:ext cx="34289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437624" y="19235112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Oval 145"/>
          <p:cNvSpPr/>
          <p:nvPr/>
        </p:nvSpPr>
        <p:spPr>
          <a:xfrm>
            <a:off x="5501830" y="19227105"/>
            <a:ext cx="34508" cy="35941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 rot="3385340">
            <a:off x="6577271" y="20151938"/>
            <a:ext cx="70183" cy="2320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8" name="Rectangle 147"/>
          <p:cNvSpPr/>
          <p:nvPr/>
        </p:nvSpPr>
        <p:spPr>
          <a:xfrm rot="3381024">
            <a:off x="6619118" y="20538616"/>
            <a:ext cx="368241" cy="195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1986565" y="19273376"/>
            <a:ext cx="151918" cy="2748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2138482" y="19112718"/>
            <a:ext cx="53987" cy="121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/>
          <p:cNvSpPr/>
          <p:nvPr/>
        </p:nvSpPr>
        <p:spPr>
          <a:xfrm>
            <a:off x="2544043" y="19252165"/>
            <a:ext cx="29864" cy="29844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2" name="Straight Connector 151"/>
          <p:cNvCxnSpPr/>
          <p:nvPr/>
        </p:nvCxnSpPr>
        <p:spPr>
          <a:xfrm>
            <a:off x="2433983" y="19259226"/>
            <a:ext cx="267" cy="2974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2477207" y="19251603"/>
            <a:ext cx="2306" cy="31068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2208178" y="19270529"/>
            <a:ext cx="869" cy="2765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/>
          <p:cNvSpPr/>
          <p:nvPr/>
        </p:nvSpPr>
        <p:spPr>
          <a:xfrm>
            <a:off x="2373085" y="19269502"/>
            <a:ext cx="32672" cy="2745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6" name="Straight Connector 155"/>
          <p:cNvCxnSpPr/>
          <p:nvPr/>
        </p:nvCxnSpPr>
        <p:spPr>
          <a:xfrm flipV="1">
            <a:off x="2287345" y="19344088"/>
            <a:ext cx="59017" cy="10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2518813" y="19253341"/>
            <a:ext cx="2306" cy="31068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2140064" y="19583364"/>
            <a:ext cx="53987" cy="121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3604715" y="19226176"/>
            <a:ext cx="42971" cy="35523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Oval 159"/>
          <p:cNvSpPr/>
          <p:nvPr/>
        </p:nvSpPr>
        <p:spPr>
          <a:xfrm>
            <a:off x="3660358" y="19224790"/>
            <a:ext cx="34508" cy="35941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TextBox 160"/>
          <p:cNvSpPr txBox="1"/>
          <p:nvPr/>
        </p:nvSpPr>
        <p:spPr>
          <a:xfrm>
            <a:off x="6950119" y="20881523"/>
            <a:ext cx="6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</a:rPr>
              <a:t>140 MeV 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Beam Dump</a:t>
            </a:r>
          </a:p>
        </p:txBody>
      </p:sp>
      <p:grpSp>
        <p:nvGrpSpPr>
          <p:cNvPr id="162" name="Group 161"/>
          <p:cNvGrpSpPr/>
          <p:nvPr/>
        </p:nvGrpSpPr>
        <p:grpSpPr>
          <a:xfrm>
            <a:off x="2631819" y="19159124"/>
            <a:ext cx="158626" cy="484395"/>
            <a:chOff x="1907122" y="23373366"/>
            <a:chExt cx="211501" cy="484395"/>
          </a:xfrm>
        </p:grpSpPr>
        <p:sp>
          <p:nvSpPr>
            <p:cNvPr id="163" name="Rectangle 162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3353297" y="19169695"/>
            <a:ext cx="158626" cy="484395"/>
            <a:chOff x="1907122" y="23373366"/>
            <a:chExt cx="211501" cy="484395"/>
          </a:xfrm>
        </p:grpSpPr>
        <p:sp>
          <p:nvSpPr>
            <p:cNvPr id="166" name="Rectangle 165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453529" y="19169695"/>
            <a:ext cx="158626" cy="484395"/>
            <a:chOff x="1907122" y="23373366"/>
            <a:chExt cx="211501" cy="484395"/>
          </a:xfrm>
        </p:grpSpPr>
        <p:sp>
          <p:nvSpPr>
            <p:cNvPr id="169" name="Rectangle 168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3742677" y="19160121"/>
            <a:ext cx="158626" cy="484395"/>
            <a:chOff x="1907122" y="23373366"/>
            <a:chExt cx="211501" cy="484395"/>
          </a:xfrm>
        </p:grpSpPr>
        <p:sp>
          <p:nvSpPr>
            <p:cNvPr id="172" name="Rectangle 171"/>
            <p:cNvSpPr/>
            <p:nvPr/>
          </p:nvSpPr>
          <p:spPr>
            <a:xfrm>
              <a:off x="1907122" y="23374247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043666" y="23373366"/>
              <a:ext cx="74957" cy="4835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6176916" y="19407276"/>
            <a:ext cx="549196" cy="107370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4743974" y="17711954"/>
            <a:ext cx="0" cy="1220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4226861" y="17447473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80 MeV</a:t>
            </a:r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2559776" y="18240747"/>
            <a:ext cx="1192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LEL-MAG-SOL02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4643306" y="19235929"/>
            <a:ext cx="42971" cy="355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9" name="Group 178"/>
          <p:cNvGrpSpPr/>
          <p:nvPr/>
        </p:nvGrpSpPr>
        <p:grpSpPr>
          <a:xfrm>
            <a:off x="2601095" y="19674539"/>
            <a:ext cx="950906" cy="105568"/>
            <a:chOff x="1888462" y="23886075"/>
            <a:chExt cx="1267875" cy="105568"/>
          </a:xfrm>
        </p:grpSpPr>
        <p:sp>
          <p:nvSpPr>
            <p:cNvPr id="180" name="Rectangle 179"/>
            <p:cNvSpPr/>
            <p:nvPr/>
          </p:nvSpPr>
          <p:spPr>
            <a:xfrm>
              <a:off x="1888462" y="23915260"/>
              <a:ext cx="126787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1" name="Straight Connector 180"/>
            <p:cNvCxnSpPr/>
            <p:nvPr/>
          </p:nvCxnSpPr>
          <p:spPr>
            <a:xfrm flipV="1">
              <a:off x="1996442" y="238860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2105292" y="2390274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2208730" y="23897981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2525165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2411131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2308911" y="23893669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2638484" y="23892174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2744953" y="238921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2848391" y="2388741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3053173" y="2389097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2948572" y="2389500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2612699" y="19029987"/>
            <a:ext cx="950906" cy="105568"/>
            <a:chOff x="1888462" y="23886075"/>
            <a:chExt cx="1267875" cy="105568"/>
          </a:xfrm>
        </p:grpSpPr>
        <p:sp>
          <p:nvSpPr>
            <p:cNvPr id="193" name="Rectangle 192"/>
            <p:cNvSpPr/>
            <p:nvPr/>
          </p:nvSpPr>
          <p:spPr>
            <a:xfrm>
              <a:off x="1888462" y="23915260"/>
              <a:ext cx="126787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4" name="Straight Connector 193"/>
            <p:cNvCxnSpPr/>
            <p:nvPr/>
          </p:nvCxnSpPr>
          <p:spPr>
            <a:xfrm flipV="1">
              <a:off x="1996442" y="238860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2105292" y="2390274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V="1">
              <a:off x="2208730" y="23897981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2525165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2411131" y="2388963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2308911" y="23893669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2638484" y="23892174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2744953" y="23892175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2848391" y="2388741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3053173" y="23890973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V="1">
              <a:off x="2948572" y="23895006"/>
              <a:ext cx="0" cy="88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/>
          <p:cNvSpPr txBox="1"/>
          <p:nvPr/>
        </p:nvSpPr>
        <p:spPr>
          <a:xfrm rot="16200000">
            <a:off x="5758755" y="18026611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LEL-MAG-DIP01 </a:t>
            </a:r>
          </a:p>
        </p:txBody>
      </p:sp>
      <p:sp>
        <p:nvSpPr>
          <p:cNvPr id="206" name="TextBox 205"/>
          <p:cNvSpPr txBox="1"/>
          <p:nvPr/>
        </p:nvSpPr>
        <p:spPr>
          <a:xfrm rot="16200000">
            <a:off x="2827154" y="18282579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LEL-MAG-HCOR03</a:t>
            </a:r>
          </a:p>
        </p:txBody>
      </p:sp>
      <p:sp>
        <p:nvSpPr>
          <p:cNvPr id="207" name="TextBox 206"/>
          <p:cNvSpPr txBox="1"/>
          <p:nvPr/>
        </p:nvSpPr>
        <p:spPr>
          <a:xfrm rot="16200000">
            <a:off x="2893742" y="18255999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LEL-MAG-VCOR03</a:t>
            </a:r>
          </a:p>
        </p:txBody>
      </p:sp>
      <p:sp>
        <p:nvSpPr>
          <p:cNvPr id="208" name="TextBox 207"/>
          <p:cNvSpPr txBox="1"/>
          <p:nvPr/>
        </p:nvSpPr>
        <p:spPr>
          <a:xfrm rot="16200000">
            <a:off x="3791470" y="18386627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LEL-RF-ACC02</a:t>
            </a:r>
          </a:p>
        </p:txBody>
      </p:sp>
      <p:sp>
        <p:nvSpPr>
          <p:cNvPr id="209" name="TextBox 208"/>
          <p:cNvSpPr txBox="1"/>
          <p:nvPr/>
        </p:nvSpPr>
        <p:spPr>
          <a:xfrm rot="16200000">
            <a:off x="3187464" y="18281980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LEL-MAG-HCOR04</a:t>
            </a:r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3254052" y="18255400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LEL-MAG-VCOR04</a:t>
            </a:r>
          </a:p>
        </p:txBody>
      </p:sp>
      <p:sp>
        <p:nvSpPr>
          <p:cNvPr id="211" name="TextBox 210"/>
          <p:cNvSpPr txBox="1"/>
          <p:nvPr/>
        </p:nvSpPr>
        <p:spPr>
          <a:xfrm rot="16200000">
            <a:off x="3921153" y="18286686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LEL-MAG-HCOR05</a:t>
            </a:r>
          </a:p>
        </p:txBody>
      </p:sp>
      <p:sp>
        <p:nvSpPr>
          <p:cNvPr id="212" name="TextBox 211"/>
          <p:cNvSpPr txBox="1"/>
          <p:nvPr/>
        </p:nvSpPr>
        <p:spPr>
          <a:xfrm rot="16200000">
            <a:off x="4003095" y="18264244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LEL-MAG-VCOR05</a:t>
            </a:r>
          </a:p>
        </p:txBody>
      </p:sp>
      <p:sp>
        <p:nvSpPr>
          <p:cNvPr id="213" name="TextBox 212"/>
          <p:cNvSpPr txBox="1"/>
          <p:nvPr/>
        </p:nvSpPr>
        <p:spPr>
          <a:xfrm rot="16200000">
            <a:off x="4750844" y="18390918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LEL-RF-ACC03</a:t>
            </a:r>
          </a:p>
        </p:txBody>
      </p:sp>
      <p:sp>
        <p:nvSpPr>
          <p:cNvPr id="214" name="TextBox 213"/>
          <p:cNvSpPr txBox="1"/>
          <p:nvPr/>
        </p:nvSpPr>
        <p:spPr>
          <a:xfrm rot="16200000">
            <a:off x="2981477" y="20443559"/>
            <a:ext cx="1262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LEL-DIA-SCN02</a:t>
            </a:r>
          </a:p>
        </p:txBody>
      </p:sp>
      <p:sp>
        <p:nvSpPr>
          <p:cNvPr id="215" name="TextBox 214"/>
          <p:cNvSpPr txBox="1"/>
          <p:nvPr/>
        </p:nvSpPr>
        <p:spPr>
          <a:xfrm rot="16200000">
            <a:off x="3137875" y="18320385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LEL-DIA-BPM02</a:t>
            </a:r>
          </a:p>
        </p:txBody>
      </p:sp>
      <p:cxnSp>
        <p:nvCxnSpPr>
          <p:cNvPr id="216" name="Straight Connector 215"/>
          <p:cNvCxnSpPr/>
          <p:nvPr/>
        </p:nvCxnSpPr>
        <p:spPr>
          <a:xfrm>
            <a:off x="2260978" y="19257880"/>
            <a:ext cx="2306" cy="31068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 rot="16200000">
            <a:off x="4389652" y="20301132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LEL-DIA-SCN03</a:t>
            </a:r>
          </a:p>
        </p:txBody>
      </p:sp>
      <p:sp>
        <p:nvSpPr>
          <p:cNvPr id="218" name="TextBox 217"/>
          <p:cNvSpPr txBox="1"/>
          <p:nvPr/>
        </p:nvSpPr>
        <p:spPr>
          <a:xfrm rot="16200000">
            <a:off x="4252938" y="20339444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LEL-DIA-BPM03</a:t>
            </a:r>
          </a:p>
        </p:txBody>
      </p:sp>
      <p:sp>
        <p:nvSpPr>
          <p:cNvPr id="219" name="TextBox 218"/>
          <p:cNvSpPr txBox="1"/>
          <p:nvPr/>
        </p:nvSpPr>
        <p:spPr>
          <a:xfrm rot="16200000">
            <a:off x="4978246" y="20294919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LEL-DIA-SCN04</a:t>
            </a:r>
          </a:p>
        </p:txBody>
      </p:sp>
      <p:sp>
        <p:nvSpPr>
          <p:cNvPr id="220" name="TextBox 219"/>
          <p:cNvSpPr txBox="1"/>
          <p:nvPr/>
        </p:nvSpPr>
        <p:spPr>
          <a:xfrm rot="16200000">
            <a:off x="4952093" y="18324786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LEL-DIA-BPM04</a:t>
            </a:r>
          </a:p>
        </p:txBody>
      </p:sp>
      <p:sp>
        <p:nvSpPr>
          <p:cNvPr id="221" name="TextBox 220"/>
          <p:cNvSpPr txBox="1"/>
          <p:nvPr/>
        </p:nvSpPr>
        <p:spPr>
          <a:xfrm rot="16200000">
            <a:off x="5548938" y="20286380"/>
            <a:ext cx="965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LEL-DIA-SCN05</a:t>
            </a:r>
          </a:p>
        </p:txBody>
      </p:sp>
      <p:sp>
        <p:nvSpPr>
          <p:cNvPr id="222" name="TextBox 221"/>
          <p:cNvSpPr txBox="1"/>
          <p:nvPr/>
        </p:nvSpPr>
        <p:spPr>
          <a:xfrm rot="16200000">
            <a:off x="5420154" y="20335264"/>
            <a:ext cx="1051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/>
              <a:t>LEL-DIA-BPM05</a:t>
            </a:r>
          </a:p>
        </p:txBody>
      </p:sp>
      <p:sp>
        <p:nvSpPr>
          <p:cNvPr id="223" name="TextBox 222"/>
          <p:cNvSpPr txBox="1"/>
          <p:nvPr/>
        </p:nvSpPr>
        <p:spPr>
          <a:xfrm rot="16200000">
            <a:off x="5254335" y="18218113"/>
            <a:ext cx="1262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LEL-RF-TDC01 </a:t>
            </a:r>
          </a:p>
        </p:txBody>
      </p:sp>
      <p:grpSp>
        <p:nvGrpSpPr>
          <p:cNvPr id="224" name="Group 223"/>
          <p:cNvGrpSpPr/>
          <p:nvPr/>
        </p:nvGrpSpPr>
        <p:grpSpPr>
          <a:xfrm>
            <a:off x="5913740" y="19230257"/>
            <a:ext cx="114243" cy="359418"/>
            <a:chOff x="32426085" y="20978230"/>
            <a:chExt cx="152324" cy="359418"/>
          </a:xfrm>
        </p:grpSpPr>
        <p:sp>
          <p:nvSpPr>
            <p:cNvPr id="225" name="Oval 224"/>
            <p:cNvSpPr/>
            <p:nvPr/>
          </p:nvSpPr>
          <p:spPr>
            <a:xfrm>
              <a:off x="32453613" y="20978230"/>
              <a:ext cx="89409" cy="3594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Oval 225"/>
            <p:cNvSpPr/>
            <p:nvPr/>
          </p:nvSpPr>
          <p:spPr>
            <a:xfrm>
              <a:off x="32426085" y="21075730"/>
              <a:ext cx="152324" cy="1585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4721339" y="19223517"/>
            <a:ext cx="114243" cy="359418"/>
            <a:chOff x="32420799" y="20978230"/>
            <a:chExt cx="152324" cy="359418"/>
          </a:xfrm>
        </p:grpSpPr>
        <p:sp>
          <p:nvSpPr>
            <p:cNvPr id="228" name="Oval 227"/>
            <p:cNvSpPr/>
            <p:nvPr/>
          </p:nvSpPr>
          <p:spPr>
            <a:xfrm>
              <a:off x="32453613" y="20978230"/>
              <a:ext cx="89409" cy="3594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Oval 228"/>
            <p:cNvSpPr/>
            <p:nvPr/>
          </p:nvSpPr>
          <p:spPr>
            <a:xfrm>
              <a:off x="32420799" y="21075730"/>
              <a:ext cx="152324" cy="1585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0" name="Rectangle 229"/>
          <p:cNvSpPr/>
          <p:nvPr/>
        </p:nvSpPr>
        <p:spPr>
          <a:xfrm>
            <a:off x="4750827" y="19080537"/>
            <a:ext cx="1532632" cy="6384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2601094" y="19011459"/>
            <a:ext cx="987762" cy="7969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605430" y="19093668"/>
            <a:ext cx="1095056" cy="625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TextBox 232"/>
          <p:cNvSpPr txBox="1"/>
          <p:nvPr/>
        </p:nvSpPr>
        <p:spPr>
          <a:xfrm>
            <a:off x="2023624" y="19846218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M1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2882779" y="19854550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M2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3937994" y="19851696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M3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4973655" y="19845392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M4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6722871" y="19851743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M5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6625691" y="21078055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M4A</a:t>
            </a:r>
          </a:p>
        </p:txBody>
      </p:sp>
      <p:sp>
        <p:nvSpPr>
          <p:cNvPr id="239" name="TextBox 238"/>
          <p:cNvSpPr txBox="1"/>
          <p:nvPr/>
        </p:nvSpPr>
        <p:spPr>
          <a:xfrm rot="16200000">
            <a:off x="2123954" y="18286389"/>
            <a:ext cx="1120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LEL-MAG-HCOR02</a:t>
            </a:r>
          </a:p>
        </p:txBody>
      </p:sp>
      <p:sp>
        <p:nvSpPr>
          <p:cNvPr id="240" name="TextBox 239"/>
          <p:cNvSpPr txBox="1"/>
          <p:nvPr/>
        </p:nvSpPr>
        <p:spPr>
          <a:xfrm rot="16200000">
            <a:off x="2190542" y="18259809"/>
            <a:ext cx="1163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LEL-MAG-VCOR02</a:t>
            </a:r>
          </a:p>
        </p:txBody>
      </p:sp>
      <p:sp>
        <p:nvSpPr>
          <p:cNvPr id="241" name="TextBox 240"/>
          <p:cNvSpPr txBox="1"/>
          <p:nvPr/>
        </p:nvSpPr>
        <p:spPr>
          <a:xfrm rot="16200000">
            <a:off x="4098470" y="18257868"/>
            <a:ext cx="11669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LEL-VAC-VALVP03</a:t>
            </a:r>
          </a:p>
        </p:txBody>
      </p:sp>
      <p:sp>
        <p:nvSpPr>
          <p:cNvPr id="242" name="Rectangle 241"/>
          <p:cNvSpPr/>
          <p:nvPr/>
        </p:nvSpPr>
        <p:spPr>
          <a:xfrm rot="3253228">
            <a:off x="6241070" y="20297608"/>
            <a:ext cx="1021754" cy="4788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ounded Rectangle 242"/>
          <p:cNvSpPr/>
          <p:nvPr/>
        </p:nvSpPr>
        <p:spPr>
          <a:xfrm>
            <a:off x="2015483" y="18978977"/>
            <a:ext cx="675975" cy="1295535"/>
          </a:xfrm>
          <a:prstGeom prst="roundRect">
            <a:avLst/>
          </a:prstGeom>
          <a:noFill/>
          <a:ln w="12700">
            <a:solidFill>
              <a:srgbClr val="002D5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4" y="1774828"/>
            <a:ext cx="6114064" cy="3026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86" y="1907883"/>
            <a:ext cx="2642561" cy="2616583"/>
          </a:xfrm>
          <a:prstGeom prst="rect">
            <a:avLst/>
          </a:prstGeom>
        </p:spPr>
      </p:pic>
      <p:sp>
        <p:nvSpPr>
          <p:cNvPr id="244" name="Rectangle 44"/>
          <p:cNvSpPr/>
          <p:nvPr/>
        </p:nvSpPr>
        <p:spPr>
          <a:xfrm>
            <a:off x="144061" y="4949246"/>
            <a:ext cx="8827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Costing (±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30 % accuracy) to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be completed in ≈ 6 months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24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32</a:t>
            </a:fld>
            <a:endParaRPr lang="en-GB"/>
          </a:p>
        </p:txBody>
      </p:sp>
      <p:sp>
        <p:nvSpPr>
          <p:cNvPr id="246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13657" y="1799948"/>
            <a:ext cx="83819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XLS-Compact </a:t>
            </a:r>
            <a:r>
              <a:rPr lang="en-US" sz="2400" dirty="0" smtClean="0"/>
              <a:t>Light</a:t>
            </a:r>
            <a:endParaRPr lang="en-US" sz="2400" dirty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Cremlin</a:t>
            </a:r>
            <a:r>
              <a:rPr lang="en-US" sz="2400" dirty="0" smtClean="0"/>
              <a:t>+</a:t>
            </a:r>
            <a:endParaRPr lang="en-US" sz="2400" dirty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FCC-IS</a:t>
            </a:r>
            <a:endParaRPr lang="en-US" sz="2400" dirty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Mu-</a:t>
            </a:r>
            <a:r>
              <a:rPr lang="en-US" sz="2400" dirty="0" err="1" smtClean="0"/>
              <a:t>coll</a:t>
            </a:r>
            <a:endParaRPr lang="en-US" sz="2400" dirty="0" smtClean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CERN MoUs</a:t>
            </a:r>
            <a:endParaRPr lang="en-US" sz="2400" dirty="0" smtClean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CNSV</a:t>
            </a:r>
            <a:endParaRPr lang="en-US" sz="2400" dirty="0" smtClean="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6820" y="276232"/>
            <a:ext cx="7772400" cy="768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Other projects of LNF DA</a:t>
            </a:r>
            <a:endParaRPr lang="en-US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304797" y="1748518"/>
            <a:ext cx="7511143" cy="1676400"/>
          </a:xfrm>
          <a:prstGeom prst="roundRect">
            <a:avLst>
              <a:gd name="adj" fmla="val 22409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 rot="20919138">
            <a:off x="2553383" y="2230205"/>
            <a:ext cx="496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rgbClr val="C00000"/>
                </a:solidFill>
              </a:rPr>
              <a:t>EU Horizon 2020 projects</a:t>
            </a:r>
            <a:endParaRPr lang="en-GB" sz="3600" b="1" i="1" dirty="0">
              <a:solidFill>
                <a:srgbClr val="C00000"/>
              </a:solidFill>
            </a:endParaRPr>
          </a:p>
        </p:txBody>
      </p: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33</a:t>
            </a:fld>
            <a:endParaRPr lang="en-GB"/>
          </a:p>
        </p:txBody>
      </p:sp>
      <p:sp>
        <p:nvSpPr>
          <p:cNvPr id="13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" y="2530963"/>
            <a:ext cx="9093201" cy="27427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6" name="Connettore 1 5"/>
          <p:cNvCxnSpPr/>
          <p:nvPr/>
        </p:nvCxnSpPr>
        <p:spPr>
          <a:xfrm>
            <a:off x="1113043" y="2230789"/>
            <a:ext cx="0" cy="321321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884506" y="2237914"/>
            <a:ext cx="0" cy="321321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6496691" y="2245039"/>
            <a:ext cx="0" cy="321321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9110087" y="2252164"/>
            <a:ext cx="0" cy="321321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729728" y="527716"/>
            <a:ext cx="7772400" cy="154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PLAN of the DA internal facilities</a:t>
            </a:r>
          </a:p>
          <a:p>
            <a:r>
              <a:rPr lang="en-US" sz="3600" b="1" i="1" dirty="0" smtClean="0">
                <a:solidFill>
                  <a:srgbClr val="C00000"/>
                </a:solidFill>
              </a:rPr>
              <a:t>2021 - 2023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1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34</a:t>
            </a:fld>
            <a:endParaRPr lang="en-GB"/>
          </a:p>
        </p:txBody>
      </p:sp>
      <p:sp>
        <p:nvSpPr>
          <p:cNvPr id="17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752725" y="5570158"/>
            <a:ext cx="370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</a:rPr>
              <a:t>need to be revised …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3"/>
          <a:stretch/>
        </p:blipFill>
        <p:spPr bwMode="auto">
          <a:xfrm>
            <a:off x="444386" y="227182"/>
            <a:ext cx="7953778" cy="167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54546" r="19013" b="37747"/>
          <a:stretch/>
        </p:blipFill>
        <p:spPr bwMode="auto">
          <a:xfrm>
            <a:off x="1691175" y="1597612"/>
            <a:ext cx="4912050" cy="3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7" t="113157" r="21403" b="-18905"/>
          <a:stretch/>
        </p:blipFill>
        <p:spPr bwMode="auto">
          <a:xfrm>
            <a:off x="712799" y="4772249"/>
            <a:ext cx="3967201" cy="24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2" y="2049883"/>
            <a:ext cx="7930492" cy="31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35</a:t>
            </a:fld>
            <a:endParaRPr lang="en-GB"/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07262" y="5372100"/>
            <a:ext cx="789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DA is making an effort to implement professional management approach and tools to deal with the critical workload coming from the large number of projects and commitments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80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1" t="17507" r="35496" b="9347"/>
          <a:stretch/>
        </p:blipFill>
        <p:spPr>
          <a:xfrm>
            <a:off x="2217001" y="40665"/>
            <a:ext cx="5063771" cy="62600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20048264">
            <a:off x="3149647" y="1080337"/>
            <a:ext cx="4502199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/>
              <a:t>LNF-DA projects </a:t>
            </a:r>
          </a:p>
          <a:p>
            <a:r>
              <a:rPr lang="en-US" sz="2800" b="1" i="1" dirty="0" smtClean="0"/>
              <a:t>meeting</a:t>
            </a:r>
            <a:endParaRPr lang="en-US" sz="2800" b="1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0048264">
            <a:off x="3327925" y="3104669"/>
            <a:ext cx="4502199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FF0000"/>
                </a:solidFill>
              </a:rPr>
              <a:t>February 15, 2021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0048264">
            <a:off x="3327923" y="4887462"/>
            <a:ext cx="4502199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rgbClr val="006600"/>
                </a:solidFill>
              </a:rPr>
              <a:t>https://agenda.infn.it/event/25797/</a:t>
            </a:r>
          </a:p>
        </p:txBody>
      </p:sp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4</a:t>
            </a:fld>
            <a:endParaRPr lang="en-GB"/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421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529938" y="160840"/>
            <a:ext cx="8165348" cy="791661"/>
          </a:xfrm>
          <a:prstGeom prst="rect">
            <a:avLst/>
          </a:prstGeom>
        </p:spPr>
        <p:txBody>
          <a:bodyPr lIns="91430" tIns="45715" rIns="91430" bIns="4571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006600"/>
                </a:solidFill>
              </a:rPr>
              <a:t>DAFNE/BTF complex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784001" y="850897"/>
            <a:ext cx="7657270" cy="5476096"/>
            <a:chOff x="784001" y="833963"/>
            <a:chExt cx="7657270" cy="54760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" r="3271"/>
            <a:stretch/>
          </p:blipFill>
          <p:spPr bwMode="auto">
            <a:xfrm>
              <a:off x="784001" y="833963"/>
              <a:ext cx="7657270" cy="547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6502400" y="5867400"/>
              <a:ext cx="1938871" cy="442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5</a:t>
            </a:fld>
            <a:endParaRPr lang="en-GB"/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8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954" y="0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DAFNE 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GB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979" y="587896"/>
            <a:ext cx="5000625" cy="2490335"/>
            <a:chOff x="98296" y="1073166"/>
            <a:chExt cx="6667500" cy="2675001"/>
          </a:xfrm>
        </p:grpSpPr>
        <p:pic>
          <p:nvPicPr>
            <p:cNvPr id="7" name="image16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8296" y="1073166"/>
              <a:ext cx="6667500" cy="2675001"/>
            </a:xfrm>
            <a:prstGeom prst="rect">
              <a:avLst/>
            </a:prstGeom>
            <a:ln/>
          </p:spPr>
        </p:pic>
        <p:sp>
          <p:nvSpPr>
            <p:cNvPr id="8" name="Rectangle 7"/>
            <p:cNvSpPr/>
            <p:nvPr/>
          </p:nvSpPr>
          <p:spPr>
            <a:xfrm>
              <a:off x="98296" y="3378835"/>
              <a:ext cx="35360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TITAN Beta (</a:t>
              </a:r>
              <a:r>
                <a:rPr lang="en-US" dirty="0" err="1">
                  <a:solidFill>
                    <a:schemeClr val="bg1"/>
                  </a:solidFill>
                </a:rPr>
                <a:t>Ca,USA</a:t>
              </a:r>
              <a:r>
                <a:rPr lang="en-US" dirty="0">
                  <a:solidFill>
                    <a:schemeClr val="bg1"/>
                  </a:solidFill>
                </a:rPr>
                <a:t>) 1995 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10765"/>
              </p:ext>
            </p:extLst>
          </p:nvPr>
        </p:nvGraphicFramePr>
        <p:xfrm>
          <a:off x="5154241" y="500473"/>
          <a:ext cx="3852681" cy="5796156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20000">
                      <a:srgbClr val="39639D">
                        <a:tint val="9000"/>
                      </a:srgbClr>
                    </a:gs>
                    <a:gs pos="100000">
                      <a:srgbClr val="39639D">
                        <a:tint val="70000"/>
                        <a:satMod val="100000"/>
                      </a:srgbClr>
                    </a:gs>
                  </a:gsLst>
                  <a:path path="circle">
                    <a:fillToRect l="-15000" t="-15000" r="115000" b="115000"/>
                  </a:path>
                </a:gradFill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1804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6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1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Design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Operational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>
                      <a:noFill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Electron beam final energy 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800 MeV 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510 MeV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Positron beam final energy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550 MeV 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510 MeV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RF frequency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2856 MHz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Positron conversion energy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250 MeV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220 MeV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Beam pulse rep. rate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 to 50 Hz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 to 50 Hz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Beam </a:t>
                      </a:r>
                      <a:r>
                        <a:rPr lang="en-US" sz="1000" dirty="0" err="1"/>
                        <a:t>macropulse</a:t>
                      </a:r>
                      <a:r>
                        <a:rPr lang="en-US" sz="1000" dirty="0"/>
                        <a:t> length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 </a:t>
                      </a:r>
                      <a:r>
                        <a:rPr lang="en-US" sz="1000" dirty="0" err="1"/>
                        <a:t>nsec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1.4 to 300 </a:t>
                      </a:r>
                      <a:r>
                        <a:rPr lang="en-US" sz="1000" dirty="0" err="1"/>
                        <a:t>nsec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Gun current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8 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8 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1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Beam spot on positron</a:t>
                      </a:r>
                      <a:r>
                        <a:rPr lang="en-US" sz="1000" baseline="0" dirty="0"/>
                        <a:t> converter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 mm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 mm</a:t>
                      </a:r>
                    </a:p>
                    <a:p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91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norm. </a:t>
                      </a:r>
                      <a:r>
                        <a:rPr lang="en-US" sz="1000" dirty="0" err="1"/>
                        <a:t>Emittance</a:t>
                      </a:r>
                      <a:r>
                        <a:rPr lang="en-US" sz="1000" dirty="0"/>
                        <a:t> (mm. </a:t>
                      </a:r>
                      <a:r>
                        <a:rPr lang="en-US" sz="1000" dirty="0" err="1"/>
                        <a:t>mrad</a:t>
                      </a:r>
                      <a:r>
                        <a:rPr lang="en-US" sz="1000" dirty="0"/>
                        <a:t>)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1 (electron</a:t>
                      </a:r>
                      <a:r>
                        <a:rPr lang="en-US" sz="1000" baseline="0" dirty="0"/>
                        <a:t>) </a:t>
                      </a:r>
                    </a:p>
                    <a:p>
                      <a:r>
                        <a:rPr lang="en-US" sz="1000" baseline="0" dirty="0"/>
                        <a:t>10 (positron)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&lt;</a:t>
                      </a:r>
                      <a:r>
                        <a:rPr lang="en-US" sz="1000" baseline="0" dirty="0"/>
                        <a:t> 1.5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704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rms</a:t>
                      </a:r>
                      <a:r>
                        <a:rPr lang="en-US" sz="1000" dirty="0"/>
                        <a:t> Energy spread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0.5% (electron) </a:t>
                      </a:r>
                    </a:p>
                    <a:p>
                      <a:r>
                        <a:rPr lang="en-US" sz="1000" dirty="0"/>
                        <a:t>1.0% (positron)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0.5% (electron)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1.0% (positron)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91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electron current on positron</a:t>
                      </a:r>
                      <a:r>
                        <a:rPr lang="en-US" sz="1000" baseline="0" dirty="0"/>
                        <a:t> converter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5 A 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5.2 A</a:t>
                      </a:r>
                    </a:p>
                    <a:p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Max output electron current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&gt;150 mA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500 mA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Max output positron current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36 mA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    85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mA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291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Trasport</a:t>
                      </a:r>
                      <a:r>
                        <a:rPr lang="en-US" sz="1000" dirty="0"/>
                        <a:t> efficiency from capture section to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baseline="0" dirty="0" err="1"/>
                        <a:t>linac</a:t>
                      </a:r>
                      <a:r>
                        <a:rPr lang="en-US" sz="1000" baseline="0" dirty="0"/>
                        <a:t> end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r>
                        <a:rPr lang="en-US" sz="1000" dirty="0"/>
                        <a:t>90% 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90%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1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Accelerating structure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SLAC-type, CG, 2π/3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291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RF source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4 x 45 </a:t>
                      </a:r>
                      <a:r>
                        <a:rPr lang="en-US" sz="1000" dirty="0" err="1"/>
                        <a:t>MWp</a:t>
                      </a:r>
                      <a:r>
                        <a:rPr lang="en-US" sz="1000" dirty="0"/>
                        <a:t> sledded klystrons TH2128C</a:t>
                      </a:r>
                      <a:endParaRPr lang="en-US" sz="1000" b="0" dirty="0">
                        <a:latin typeface="Impact"/>
                        <a:cs typeface="Impact"/>
                      </a:endParaRPr>
                    </a:p>
                  </a:txBody>
                  <a:tcPr marL="68580" marR="68580" marT="42992" marB="42992">
                    <a:lnL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9639D">
                          <a:shade val="48000"/>
                          <a:satMod val="11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1" name="Rettangolo 7"/>
          <p:cNvSpPr/>
          <p:nvPr/>
        </p:nvSpPr>
        <p:spPr>
          <a:xfrm>
            <a:off x="48344" y="3324994"/>
            <a:ext cx="4996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 band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Accelerator ~60 m long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Termoionic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gun, 4x45 MW klystrons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SLED, 15 waveguide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2/3π SLAC type section 3m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5394" y="4540098"/>
            <a:ext cx="3565692" cy="1689553"/>
            <a:chOff x="1164830" y="4637328"/>
            <a:chExt cx="4754255" cy="1689553"/>
          </a:xfrm>
        </p:grpSpPr>
        <p:pic>
          <p:nvPicPr>
            <p:cNvPr id="13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5980" y="4687091"/>
              <a:ext cx="2295769" cy="1167293"/>
            </a:xfrm>
            <a:prstGeom prst="rect">
              <a:avLst/>
            </a:prstGeom>
          </p:spPr>
        </p:pic>
        <p:sp>
          <p:nvSpPr>
            <p:cNvPr id="14" name="CasellaDiTesto 9"/>
            <p:cNvSpPr txBox="1"/>
            <p:nvPr/>
          </p:nvSpPr>
          <p:spPr>
            <a:xfrm>
              <a:off x="1257401" y="5957549"/>
              <a:ext cx="4661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Upgrade pulse width: ~ 300 ns</a:t>
              </a:r>
            </a:p>
          </p:txBody>
        </p:sp>
        <p:pic>
          <p:nvPicPr>
            <p:cNvPr id="15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830" y="4637328"/>
              <a:ext cx="1518890" cy="1108545"/>
            </a:xfrm>
            <a:prstGeom prst="rect">
              <a:avLst/>
            </a:prstGeom>
          </p:spPr>
        </p:pic>
        <p:sp>
          <p:nvSpPr>
            <p:cNvPr id="16" name="Freccia destra 11"/>
            <p:cNvSpPr/>
            <p:nvPr/>
          </p:nvSpPr>
          <p:spPr>
            <a:xfrm>
              <a:off x="2760620" y="5007038"/>
              <a:ext cx="302847" cy="373378"/>
            </a:xfrm>
            <a:prstGeom prst="rightArrow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9953D4A-FDDE-42FB-BCAE-BDC8037B9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55" y="4275444"/>
            <a:ext cx="1892443" cy="1590060"/>
          </a:xfrm>
          <a:prstGeom prst="rect">
            <a:avLst/>
          </a:prstGeom>
        </p:spPr>
      </p:pic>
      <p:sp>
        <p:nvSpPr>
          <p:cNvPr id="2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6</a:t>
            </a:fld>
            <a:endParaRPr lang="en-GB"/>
          </a:p>
        </p:txBody>
      </p:sp>
      <p:sp>
        <p:nvSpPr>
          <p:cNvPr id="21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5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066800"/>
            <a:ext cx="31813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7</a:t>
            </a:fld>
            <a:endParaRPr lang="en-GB"/>
          </a:p>
        </p:txBody>
      </p:sp>
      <p:sp>
        <p:nvSpPr>
          <p:cNvPr id="7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152525" y="1079629"/>
            <a:ext cx="3362325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I Run: Commissioning</a:t>
            </a:r>
          </a:p>
          <a:p>
            <a:pPr lvl="1"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2018 October </a:t>
            </a:r>
            <a:r>
              <a:rPr lang="en-GB" sz="2400" dirty="0" smtClean="0">
                <a:solidFill>
                  <a:srgbClr val="002060"/>
                </a:solidFill>
              </a:rPr>
              <a:t>  START</a:t>
            </a:r>
            <a:endParaRPr lang="en-GB" sz="2400" dirty="0">
              <a:solidFill>
                <a:srgbClr val="002060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2019 February </a:t>
            </a:r>
            <a:r>
              <a:rPr lang="en-GB" sz="2400" dirty="0" smtClean="0">
                <a:solidFill>
                  <a:srgbClr val="002060"/>
                </a:solidFill>
              </a:rPr>
              <a:t> STOP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II Run</a:t>
            </a:r>
          </a:p>
          <a:p>
            <a:pPr lvl="1"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2020 Jul 6</a:t>
            </a:r>
            <a:r>
              <a:rPr lang="en-GB" sz="2400" baseline="30000" dirty="0">
                <a:solidFill>
                  <a:srgbClr val="002060"/>
                </a:solidFill>
              </a:rPr>
              <a:t>th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     START </a:t>
            </a:r>
            <a:endParaRPr lang="en-GB" sz="2400" dirty="0">
              <a:solidFill>
                <a:srgbClr val="002060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</a:rPr>
              <a:t>2020 </a:t>
            </a:r>
            <a:r>
              <a:rPr lang="en-GB" sz="2400" dirty="0" smtClean="0">
                <a:solidFill>
                  <a:srgbClr val="002060"/>
                </a:solidFill>
              </a:rPr>
              <a:t>Nov 25</a:t>
            </a:r>
            <a:r>
              <a:rPr lang="en-GB" sz="2400" baseline="30000" dirty="0" smtClean="0">
                <a:solidFill>
                  <a:srgbClr val="002060"/>
                </a:solidFill>
              </a:rPr>
              <a:t>th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END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xmlns="" id="{95F4AAB5-C003-42F8-A1E9-F24D84E1BC98}"/>
              </a:ext>
            </a:extLst>
          </p:cNvPr>
          <p:cNvSpPr txBox="1">
            <a:spLocks/>
          </p:cNvSpPr>
          <p:nvPr/>
        </p:nvSpPr>
        <p:spPr>
          <a:xfrm>
            <a:off x="101600" y="79897"/>
            <a:ext cx="8873067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0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i="1" dirty="0" smtClean="0"/>
              <a:t>PADME RUN</a:t>
            </a:r>
            <a:endParaRPr lang="it-IT" sz="3600" b="1" i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962025" y="2638426"/>
            <a:ext cx="3914775" cy="3114674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1209674" y="4391025"/>
            <a:ext cx="3419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en-GB" sz="2400" b="1" i="1" dirty="0" smtClean="0">
                <a:solidFill>
                  <a:srgbClr val="FF0000"/>
                </a:solidFill>
              </a:rPr>
              <a:t>≈ 5∙10</a:t>
            </a:r>
            <a:r>
              <a:rPr lang="en-GB" sz="2400" b="1" i="1" baseline="30000" dirty="0" smtClean="0">
                <a:solidFill>
                  <a:srgbClr val="FF0000"/>
                </a:solidFill>
              </a:rPr>
              <a:t>12</a:t>
            </a:r>
            <a:r>
              <a:rPr lang="en-GB" sz="2400" b="1" i="1" dirty="0" smtClean="0">
                <a:solidFill>
                  <a:srgbClr val="FF0000"/>
                </a:solidFill>
              </a:rPr>
              <a:t> e</a:t>
            </a:r>
            <a:r>
              <a:rPr lang="en-GB" sz="2400" b="1" i="1" baseline="30000" dirty="0" smtClean="0">
                <a:solidFill>
                  <a:srgbClr val="FF0000"/>
                </a:solidFill>
              </a:rPr>
              <a:t>+</a:t>
            </a:r>
            <a:r>
              <a:rPr lang="en-GB" sz="2400" b="1" i="1" dirty="0" smtClean="0">
                <a:solidFill>
                  <a:srgbClr val="FF0000"/>
                </a:solidFill>
              </a:rPr>
              <a:t> on target successfully delivered almost on schedule 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5F4AAB5-C003-42F8-A1E9-F24D84E1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9897"/>
            <a:ext cx="8873067" cy="1143000"/>
          </a:xfrm>
        </p:spPr>
        <p:txBody>
          <a:bodyPr>
            <a:noAutofit/>
          </a:bodyPr>
          <a:lstStyle/>
          <a:p>
            <a:r>
              <a:rPr lang="it-IT" sz="3600" b="1" i="1" dirty="0"/>
              <a:t>LINAC UPGRADE AND CONSOLIDATION COSTS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54EC34E-5484-46D7-B9EC-9E46364A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444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xmlns="" id="{CD9457A1-5CB6-4F38-A6C3-AB578C4DC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158960"/>
              </p:ext>
            </p:extLst>
          </p:nvPr>
        </p:nvGraphicFramePr>
        <p:xfrm>
          <a:off x="298451" y="1529280"/>
          <a:ext cx="4307416" cy="4724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xmlns="" val="3481930255"/>
                    </a:ext>
                  </a:extLst>
                </a:gridCol>
                <a:gridCol w="728560">
                  <a:extLst>
                    <a:ext uri="{9D8B030D-6E8A-4147-A177-3AD203B41FA5}">
                      <a16:colId xmlns:a16="http://schemas.microsoft.com/office/drawing/2014/main" xmlns="" val="935819192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u="none" strike="noStrike" dirty="0">
                          <a:effectLst/>
                        </a:rPr>
                        <a:t>Nr. 1 Special </a:t>
                      </a:r>
                      <a:r>
                        <a:rPr lang="it-IT" sz="1600" u="none" strike="noStrike" dirty="0" err="1">
                          <a:effectLst/>
                        </a:rPr>
                        <a:t>pulser</a:t>
                      </a:r>
                      <a:r>
                        <a:rPr lang="it-IT" sz="1600" u="none" strike="noStrike" dirty="0">
                          <a:effectLst/>
                        </a:rPr>
                        <a:t> (40ns-4us)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50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75499588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en-US" sz="1600" u="none" strike="noStrike" dirty="0">
                          <a:effectLst/>
                        </a:rPr>
                        <a:t>Nr. 20 high voltage capacitors 68nF 50 kV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80323703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t-BR" sz="1600" u="none" strike="noStrike" dirty="0">
                          <a:effectLst/>
                        </a:rPr>
                        <a:t>N, 4 pulse transformer 15:1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84068195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u="none" strike="noStrike" dirty="0">
                          <a:effectLst/>
                        </a:rPr>
                        <a:t>Thyratron per modulatori A B C D  </a:t>
                      </a:r>
                      <a:r>
                        <a:rPr lang="it-IT" sz="1600" u="none" strike="noStrike" dirty="0" err="1">
                          <a:effectLst/>
                        </a:rPr>
                        <a:t>Linac</a:t>
                      </a:r>
                      <a:r>
                        <a:rPr lang="it-IT" sz="1600" u="none" strike="noStrike" dirty="0">
                          <a:effectLst/>
                        </a:rPr>
                        <a:t> Dafne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57161648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Thyratron per modulatori positroni </a:t>
                      </a:r>
                      <a:r>
                        <a:rPr lang="it-IT" sz="1600" u="none" strike="noStrike" dirty="0" err="1">
                          <a:effectLst/>
                        </a:rPr>
                        <a:t>Linac</a:t>
                      </a:r>
                      <a:r>
                        <a:rPr lang="it-IT" sz="1600" u="none" strike="noStrike" dirty="0">
                          <a:effectLst/>
                        </a:rPr>
                        <a:t> Dafne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58939718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HVPS power supply for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Modulators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97526461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tank for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modulators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31514404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klystron focus power supply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82372172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Modulator Racks5k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400039360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Server LINAC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81135808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Klystron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filament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power supply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19851843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Modulator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controls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1004970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11829078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1456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046602006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7D0196D-31BA-4BA8-B6D6-90BC3F436B4C}"/>
              </a:ext>
            </a:extLst>
          </p:cNvPr>
          <p:cNvSpPr txBox="1"/>
          <p:nvPr/>
        </p:nvSpPr>
        <p:spPr>
          <a:xfrm>
            <a:off x="4851400" y="2402567"/>
            <a:ext cx="383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b="1" dirty="0" smtClean="0"/>
              <a:t>About </a:t>
            </a:r>
            <a:r>
              <a:rPr lang="en-GB" sz="2000" b="1" dirty="0" smtClean="0">
                <a:solidFill>
                  <a:srgbClr val="FF0000"/>
                </a:solidFill>
              </a:rPr>
              <a:t>1.5 </a:t>
            </a:r>
            <a:r>
              <a:rPr lang="en-GB" sz="2000" b="1" dirty="0" err="1" smtClean="0">
                <a:solidFill>
                  <a:srgbClr val="FF0000"/>
                </a:solidFill>
              </a:rPr>
              <a:t>MEuro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smtClean="0"/>
              <a:t>for upgrade and LINAC consolidation covered in 2017 and 2018 by the LINAC-BTF UPGRADE total funds (2.6 </a:t>
            </a:r>
            <a:r>
              <a:rPr lang="en-GB" sz="2000" b="1" dirty="0" err="1" smtClean="0"/>
              <a:t>MEuro</a:t>
            </a:r>
            <a:r>
              <a:rPr lang="en-GB" sz="2000" b="1" dirty="0" smtClean="0"/>
              <a:t>)</a:t>
            </a:r>
          </a:p>
        </p:txBody>
      </p:sp>
      <p:sp>
        <p:nvSpPr>
          <p:cNvPr id="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8</a:t>
            </a:fld>
            <a:endParaRPr lang="en-GB"/>
          </a:p>
        </p:txBody>
      </p:sp>
      <p:sp>
        <p:nvSpPr>
          <p:cNvPr id="10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9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8C1B94C-65AB-B349-AAFA-92773A43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39" t="5185" r="-3812"/>
          <a:stretch/>
        </p:blipFill>
        <p:spPr>
          <a:xfrm>
            <a:off x="376645" y="330200"/>
            <a:ext cx="8120743" cy="591127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xmlns="" id="{CCEF63E3-6805-BE49-89C6-E6F67D05BD04}"/>
              </a:ext>
            </a:extLst>
          </p:cNvPr>
          <p:cNvSpPr txBox="1">
            <a:spLocks/>
          </p:cNvSpPr>
          <p:nvPr/>
        </p:nvSpPr>
        <p:spPr>
          <a:xfrm>
            <a:off x="8983148" y="6356350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it-IT"/>
            </a:defPPr>
            <a:lvl1pPr marL="0" algn="r" defTabSz="91430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5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8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0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3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5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68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0" algn="l" defTabSz="9143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D00E77-0C82-E746-A744-9B0761327A0C}" type="slidenum">
              <a:rPr lang="en-GB" smtClean="0">
                <a:solidFill>
                  <a:srgbClr val="FF0000"/>
                </a:solidFill>
              </a:rPr>
              <a:pPr/>
              <a:t>9</a:t>
            </a:fld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034D5BA-CBFC-474F-B5AC-91C5EDBA98BD}"/>
              </a:ext>
            </a:extLst>
          </p:cNvPr>
          <p:cNvSpPr txBox="1"/>
          <p:nvPr/>
        </p:nvSpPr>
        <p:spPr>
          <a:xfrm>
            <a:off x="2910159" y="3429000"/>
            <a:ext cx="13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New chicane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07F24AD-C584-104C-B8E7-61C34DC8BF4B}"/>
              </a:ext>
            </a:extLst>
          </p:cNvPr>
          <p:cNvSpPr txBox="1"/>
          <p:nvPr/>
        </p:nvSpPr>
        <p:spPr>
          <a:xfrm>
            <a:off x="2144472" y="1764099"/>
            <a:ext cx="9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New bunker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439C12D-13B1-234B-A2E1-DE7F2F926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278" y="4144275"/>
            <a:ext cx="1539486" cy="86712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03329" y="101594"/>
            <a:ext cx="29002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i="1" dirty="0" smtClean="0">
                <a:solidFill>
                  <a:srgbClr val="002060"/>
                </a:solidFill>
              </a:rPr>
              <a:t>THE BTF2 new line</a:t>
            </a:r>
            <a:endParaRPr lang="en-GB" sz="2800" b="1" i="1" dirty="0">
              <a:solidFill>
                <a:srgbClr val="002060"/>
              </a:solidFill>
            </a:endParaRP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CB27DF-2731-4FEC-8CB5-29EDBD807213}" type="slidenum">
              <a:rPr lang="en-GB" smtClean="0"/>
              <a:t>9</a:t>
            </a:fld>
            <a:endParaRPr lang="en-GB"/>
          </a:p>
        </p:txBody>
      </p:sp>
      <p:sp>
        <p:nvSpPr>
          <p:cNvPr id="14" name="Segnaposto data 5"/>
          <p:cNvSpPr>
            <a:spLocks noGrp="1"/>
          </p:cNvSpPr>
          <p:nvPr>
            <p:ph type="dt" sz="half" idx="10"/>
          </p:nvPr>
        </p:nvSpPr>
        <p:spPr>
          <a:xfrm>
            <a:off x="257175" y="6356351"/>
            <a:ext cx="2962275" cy="365125"/>
          </a:xfrm>
        </p:spPr>
        <p:txBody>
          <a:bodyPr/>
          <a:lstStyle/>
          <a:p>
            <a:r>
              <a:rPr lang="it-IT" dirty="0" smtClean="0"/>
              <a:t>2021 </a:t>
            </a:r>
            <a:r>
              <a:rPr lang="it-IT" dirty="0" err="1" smtClean="0"/>
              <a:t>February</a:t>
            </a:r>
            <a:r>
              <a:rPr lang="it-IT" dirty="0" smtClean="0"/>
              <a:t>  17th </a:t>
            </a:r>
            <a:r>
              <a:rPr lang="en-US" dirty="0" smtClean="0"/>
              <a:t>– INFN/LNF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758678" y="5798858"/>
            <a:ext cx="5604147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en-GB" sz="2400" b="1" i="1" dirty="0" smtClean="0">
                <a:solidFill>
                  <a:srgbClr val="FF0000"/>
                </a:solidFill>
              </a:rPr>
              <a:t>expected to be completed by April 1</a:t>
            </a:r>
            <a:r>
              <a:rPr lang="en-GB" sz="2400" b="1" i="1" baseline="30000" dirty="0" smtClean="0">
                <a:solidFill>
                  <a:srgbClr val="FF0000"/>
                </a:solidFill>
              </a:rPr>
              <a:t>st</a:t>
            </a:r>
            <a:r>
              <a:rPr lang="en-GB" sz="2400" b="1" i="1" dirty="0" smtClean="0">
                <a:solidFill>
                  <a:srgbClr val="FF0000"/>
                </a:solidFill>
              </a:rPr>
              <a:t> 2021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20789</TotalTime>
  <Words>2284</Words>
  <Application>Microsoft Office PowerPoint</Application>
  <PresentationFormat>Presentazione su schermo (4:3)</PresentationFormat>
  <Paragraphs>472</Paragraphs>
  <Slides>35</Slides>
  <Notes>20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Panoramica attività acceleratori ai LNF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LINAC UPGRADE AND CONSOLIDATION COSTS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SPARC_LAB: Summary of plasma acceleration results</vt:lpstr>
      <vt:lpstr>Facility: SPARC_LAB Funding sources 2018-2020</vt:lpstr>
      <vt:lpstr>SPARC_LAB Funding sources 2018-2020</vt:lpstr>
      <vt:lpstr>SABINA Source of Advanced Beam Imaging for Novel Applications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from ELI to ALTO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accelerators in LNF</dc:title>
  <dc:creator>Sandro</dc:creator>
  <cp:lastModifiedBy>Sandro</cp:lastModifiedBy>
  <cp:revision>382</cp:revision>
  <dcterms:created xsi:type="dcterms:W3CDTF">2020-01-21T15:43:26Z</dcterms:created>
  <dcterms:modified xsi:type="dcterms:W3CDTF">2021-02-17T11:53:33Z</dcterms:modified>
</cp:coreProperties>
</file>