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4"/>
  </p:notesMasterIdLst>
  <p:handoutMasterIdLst>
    <p:handoutMasterId r:id="rId15"/>
  </p:handout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7" r:id="rId9"/>
    <p:sldId id="263" r:id="rId10"/>
    <p:sldId id="270" r:id="rId11"/>
    <p:sldId id="268" r:id="rId12"/>
    <p:sldId id="269" r:id="rId13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6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92EF94A-1014-4E0E-9E5D-6AF3B84963D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5348D5A-7119-47F6-BC66-C27BE0F1307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46B70F-3F8A-4E84-9C24-273C72A23F0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F164D1-D7BB-4CC0-91B5-AEF588982C45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D020CBF-B68C-4F9F-8C38-E1E9C9C0918A}" type="slidenum">
              <a:t>‹N›</a:t>
            </a:fld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17112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D1C7C6B-5040-43EF-BDA2-6146963602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8C45A66-0F33-4ED7-880A-C77CF54962F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570AEE91-A60A-4FDF-8080-CE05829DE88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276282-0F07-4779-AF8B-F798EEED345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B304E3-A8B9-418F-8951-ABA2656E68A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3C3C77-E885-4866-8D83-E123BD81717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D63AE505-836F-4D0F-83EB-8C8C9520842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27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7CC8D0-FC98-4044-BFEA-F092D9D8A5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F6A9FC4-D397-4D47-8560-EDAB850AE611}" type="slidenum">
              <a:t>3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D5813C5-2D27-465E-863A-6BEF670E590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460437E-6CE4-4A95-B931-6E88014A3A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11F7BC-35D7-4471-8C8F-111B6A5A4E4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D4B6C4F-6937-40DA-BAD5-870FEAA815C1}" type="slidenum">
              <a:t>4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988B744-B8AA-4060-88B8-D46206E00AB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3D28C5D-E21C-4612-AF41-E800FD65C4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628642-0770-426E-8651-292857338F2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3496B7-9723-471B-9584-571A784B048C}" type="slidenum">
              <a:t>5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4EC7DEC-5820-453D-B1E5-1A54C0F78D8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590A792-4B55-41DC-8542-5D89F6D020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DB7A50-7FB0-4D6F-8DC8-F7186995601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B9E6F3B-9FCC-4563-954E-BB69DBD9F00C}" type="slidenum">
              <a:t>6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34AFECE-1602-454D-9202-96151443BF5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996C00-F262-4074-812E-BC08EB7387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9A810F-5F9B-45B9-9924-B80D5F7FC8A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7EA9C6A-2D91-48CD-A9D8-C44A72FDB022}" type="slidenum">
              <a:t>7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E2B6B6E-E6BC-463F-B898-77D93B81AD0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2E03501-6A18-4246-B085-00FF5D1DA2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4D74DF-49AB-452F-AC6B-7D49E5038A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8FE1D92-AF20-44F7-BFDA-0DD1C19F7926}" type="slidenum">
              <a:t>9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4E7F833-7911-4E93-93D8-45AFABB093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0C3BE94-C2D3-4794-831C-949B704778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56" y="836604"/>
            <a:ext cx="8316516" cy="393103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18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547" y="4911497"/>
            <a:ext cx="8316516" cy="1259946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 algn="ctr">
              <a:buNone/>
              <a:defRPr sz="2646"/>
            </a:lvl2pPr>
            <a:lvl3pPr marL="1007943" indent="0" algn="ctr">
              <a:buNone/>
              <a:defRPr sz="2646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BA4652-A75F-4FBD-93D5-71BD18705A47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02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709087-68A0-43FC-96A2-58EE4FC679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51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57218"/>
            <a:ext cx="2173635" cy="634649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57217"/>
            <a:ext cx="6394896" cy="6346489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BEC9D3-6CBB-4364-9BF9-4F7A796786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06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A5A936-AFCD-4088-9263-BD4724266D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3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836604"/>
            <a:ext cx="8316516" cy="393103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1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4908749"/>
            <a:ext cx="8316516" cy="125994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7B5D32-2E87-4247-93AA-43B2D5DB42C7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70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56" y="2034580"/>
            <a:ext cx="4082653" cy="443500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1119" y="2034583"/>
            <a:ext cx="4082653" cy="443500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BEC9D3-6CBB-4364-9BF9-4F7A796786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90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256" y="2846545"/>
            <a:ext cx="4082653" cy="36230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1119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1119" y="2846545"/>
            <a:ext cx="4082653" cy="36230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E48F12-201E-4417-AC11-F10D2E9D1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37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3870C2-E383-4F99-90C2-6D9B0C62E3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79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28DA4D-2C88-4999-A7D5-5D6CAE867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0280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49287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3" y="655171"/>
            <a:ext cx="2646164" cy="2519892"/>
          </a:xfrm>
        </p:spPr>
        <p:txBody>
          <a:bodyPr anchor="b">
            <a:norm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672" y="806365"/>
            <a:ext cx="5522508" cy="57957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23" y="3225462"/>
            <a:ext cx="2646164" cy="372485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896" y="7120718"/>
            <a:ext cx="2165045" cy="402483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9246" y="7120718"/>
            <a:ext cx="3843238" cy="40248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F371CBE8-F0F9-4047-BC53-93935E99A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93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459765"/>
            <a:ext cx="10078000" cy="2099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17961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5594160"/>
            <a:ext cx="8366919" cy="907161"/>
          </a:xfrm>
        </p:spPr>
        <p:txBody>
          <a:bodyPr tIns="0" bIns="0" anchor="b">
            <a:no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80613" cy="5417961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527">
                <a:solidFill>
                  <a:schemeClr val="bg1"/>
                </a:solidFill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255" y="6511400"/>
            <a:ext cx="8366919" cy="65517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BEC9D3-6CBB-4364-9BF9-4F7A796786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34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5697"/>
            <a:ext cx="10080626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2410"/>
            <a:ext cx="10080626" cy="72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580"/>
            <a:ext cx="8316517" cy="4435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258" y="7120718"/>
            <a:ext cx="204413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FFFFFF"/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823" y="7120718"/>
            <a:ext cx="398760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cap="all" baseline="0">
                <a:solidFill>
                  <a:srgbClr val="FFFFFF"/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926" y="7120718"/>
            <a:ext cx="10848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rgbClr val="FFFFFF"/>
                </a:solidFill>
              </a:defRPr>
            </a:lvl1pPr>
          </a:lstStyle>
          <a:p>
            <a:pPr lvl="0"/>
            <a:fld id="{1DBEC9D3-6CBB-4364-9BF9-4F7A796786CE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986840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9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1007943" rtl="0" eaLnBrk="1" latinLnBrk="0" hangingPunct="1">
        <a:lnSpc>
          <a:spcPct val="85000"/>
        </a:lnSpc>
        <a:spcBef>
          <a:spcPct val="0"/>
        </a:spcBef>
        <a:buNone/>
        <a:defRPr sz="5291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336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4925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513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102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53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299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345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391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88161CE-504A-4975-8A04-1C83BAA86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23" y="655171"/>
            <a:ext cx="2646164" cy="1601646"/>
          </a:xfrm>
        </p:spPr>
        <p:txBody>
          <a:bodyPr/>
          <a:lstStyle/>
          <a:p>
            <a:r>
              <a:rPr lang="it-IT" dirty="0"/>
              <a:t>Obiettivi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60F3000-EF02-472A-B8DC-430120607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672" y="496111"/>
            <a:ext cx="5887930" cy="6106005"/>
          </a:xfrm>
        </p:spPr>
        <p:txBody>
          <a:bodyPr/>
          <a:lstStyle/>
          <a:p>
            <a:r>
              <a:rPr lang="it-IT" dirty="0"/>
              <a:t>Al fine di ricreare una acquisizione in Real-time, abbiamo utilizzato il file acquisito all’uscita del Mouse </a:t>
            </a:r>
            <a:r>
              <a:rPr lang="it-IT" dirty="0" err="1"/>
              <a:t>Bruker</a:t>
            </a:r>
            <a:r>
              <a:rPr lang="it-IT" dirty="0"/>
              <a:t> e lo abbiamo mandato in trasmissione sul </a:t>
            </a:r>
            <a:r>
              <a:rPr lang="it-IT" dirty="0" err="1"/>
              <a:t>frontend</a:t>
            </a:r>
            <a:r>
              <a:rPr lang="it-IT" dirty="0"/>
              <a:t> dell’SDR. Successivamente lo abbiamo </a:t>
            </a:r>
            <a:r>
              <a:rPr lang="it-IT" dirty="0" err="1"/>
              <a:t>ri</a:t>
            </a:r>
            <a:r>
              <a:rPr lang="it-IT" dirty="0"/>
              <a:t>-acquisito elaborando il segnale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16E0E5A-223A-4BD3-BCA2-B08080E54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29" y="3264372"/>
            <a:ext cx="3094751" cy="372485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SDR system bought and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SDR to process NMR signal before demodulation (this was not found possible on the low field Brucker scanner)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data were taken from the above scanner (echo signals)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 signal receiving, transmission and  manipulation implemented in GNU radio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7147602-BBBF-4514-A3A9-D1ECF6173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22" y="3139115"/>
            <a:ext cx="3538363" cy="291536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E82DAE3-C038-45B7-AAFB-8E3F988F1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85" y="5632846"/>
            <a:ext cx="3524250" cy="1295400"/>
          </a:xfrm>
          <a:prstGeom prst="rect">
            <a:avLst/>
          </a:prstGeom>
        </p:spPr>
      </p:pic>
      <p:pic>
        <p:nvPicPr>
          <p:cNvPr id="9" name="Picture 4" descr="Risultato immagini per antenna stilizzato wifi">
            <a:extLst>
              <a:ext uri="{FF2B5EF4-FFF2-40B4-BE49-F238E27FC236}">
                <a16:creationId xmlns:a16="http://schemas.microsoft.com/office/drawing/2014/main" id="{A260775F-9C5E-4404-AAA0-3E05B04C0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9" t="22528" r="21210" b="20726"/>
          <a:stretch/>
        </p:blipFill>
        <p:spPr bwMode="auto">
          <a:xfrm>
            <a:off x="5557525" y="2762655"/>
            <a:ext cx="1332689" cy="13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isultato immagini per antenna stilizzato wifi">
            <a:extLst>
              <a:ext uri="{FF2B5EF4-FFF2-40B4-BE49-F238E27FC236}">
                <a16:creationId xmlns:a16="http://schemas.microsoft.com/office/drawing/2014/main" id="{797AC0C4-8500-45C0-BA52-35E02F96E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9" t="22528" r="21210" b="20726"/>
          <a:stretch/>
        </p:blipFill>
        <p:spPr bwMode="auto">
          <a:xfrm>
            <a:off x="8320146" y="2744949"/>
            <a:ext cx="1332689" cy="13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57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C224B61-9A88-4DBA-85F3-750285F3D9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l="4285" t="48836" r="30713" b="19052"/>
          <a:stretch>
            <a:fillRect/>
          </a:stretch>
        </p:blipFill>
        <p:spPr>
          <a:xfrm>
            <a:off x="924128" y="658530"/>
            <a:ext cx="7850298" cy="21806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A87C31D-B8BC-423B-BE65-A93E42721EF4}"/>
              </a:ext>
            </a:extLst>
          </p:cNvPr>
          <p:cNvSpPr/>
          <p:nvPr/>
        </p:nvSpPr>
        <p:spPr>
          <a:xfrm>
            <a:off x="5457217" y="369651"/>
            <a:ext cx="1673157" cy="418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26204B30-D9BB-4292-90BB-91354BE7A1A1}"/>
              </a:ext>
            </a:extLst>
          </p:cNvPr>
          <p:cNvSpPr txBox="1">
            <a:spLocks/>
          </p:cNvSpPr>
          <p:nvPr/>
        </p:nvSpPr>
        <p:spPr>
          <a:xfrm>
            <a:off x="3382392" y="0"/>
            <a:ext cx="3171216" cy="841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00794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291" kern="1200" spc="-5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AGC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244B3D-3D77-4F06-9B13-B636E6D72701}"/>
              </a:ext>
            </a:extLst>
          </p:cNvPr>
          <p:cNvSpPr txBox="1"/>
          <p:nvPr/>
        </p:nvSpPr>
        <p:spPr>
          <a:xfrm>
            <a:off x="204282" y="3347536"/>
            <a:ext cx="4163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Controllo automatico del guadagno (AGC). Per prima cosa normalizzano la grandezza del segnale e dividiamo l'impulso per la sua grandezza.</a:t>
            </a:r>
          </a:p>
          <a:p>
            <a:r>
              <a:rPr lang="it-IT" dirty="0"/>
              <a:t>In questo modo siamo in grado di registrare il segnale normalizzato prendendo la grandezza del segnale.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FB1A8D-65CF-427A-B0EC-52706F010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755" r="18169"/>
          <a:stretch/>
        </p:blipFill>
        <p:spPr>
          <a:xfrm>
            <a:off x="4367718" y="3115805"/>
            <a:ext cx="5160525" cy="360278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F37CEB5-0D12-4D59-932D-1F4E3D2EE69B}"/>
              </a:ext>
            </a:extLst>
          </p:cNvPr>
          <p:cNvSpPr/>
          <p:nvPr/>
        </p:nvSpPr>
        <p:spPr>
          <a:xfrm>
            <a:off x="924128" y="841085"/>
            <a:ext cx="6099242" cy="1998083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21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C224B61-9A88-4DBA-85F3-750285F3D9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l="4285" t="48836" r="30713" b="19052"/>
          <a:stretch>
            <a:fillRect/>
          </a:stretch>
        </p:blipFill>
        <p:spPr>
          <a:xfrm>
            <a:off x="432000" y="648000"/>
            <a:ext cx="9072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91574B4-C47C-491F-9ABA-25B587B9EDDD}"/>
              </a:ext>
            </a:extLst>
          </p:cNvPr>
          <p:cNvSpPr/>
          <p:nvPr/>
        </p:nvSpPr>
        <p:spPr>
          <a:xfrm>
            <a:off x="7431933" y="2052052"/>
            <a:ext cx="1449422" cy="1122434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A87C31D-B8BC-423B-BE65-A93E42721EF4}"/>
              </a:ext>
            </a:extLst>
          </p:cNvPr>
          <p:cNvSpPr/>
          <p:nvPr/>
        </p:nvSpPr>
        <p:spPr>
          <a:xfrm>
            <a:off x="5457217" y="369651"/>
            <a:ext cx="1673157" cy="418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26204B30-D9BB-4292-90BB-91354BE7A1A1}"/>
              </a:ext>
            </a:extLst>
          </p:cNvPr>
          <p:cNvSpPr txBox="1">
            <a:spLocks/>
          </p:cNvSpPr>
          <p:nvPr/>
        </p:nvSpPr>
        <p:spPr>
          <a:xfrm>
            <a:off x="3382392" y="0"/>
            <a:ext cx="3171216" cy="8410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100794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291" kern="1200" spc="-5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Gate </a:t>
            </a:r>
            <a:r>
              <a:rPr lang="it-IT" dirty="0" err="1"/>
              <a:t>Vector</a:t>
            </a:r>
            <a:r>
              <a:rPr lang="it-IT" dirty="0"/>
              <a:t> </a:t>
            </a:r>
            <a:r>
              <a:rPr lang="it-IT" dirty="0" err="1"/>
              <a:t>Sink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244B3D-3D77-4F06-9B13-B636E6D72701}"/>
              </a:ext>
            </a:extLst>
          </p:cNvPr>
          <p:cNvSpPr txBox="1"/>
          <p:nvPr/>
        </p:nvSpPr>
        <p:spPr>
          <a:xfrm>
            <a:off x="768486" y="3900791"/>
            <a:ext cx="50847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Dopo aver normalizzano il </a:t>
            </a:r>
            <a:r>
              <a:rPr lang="it-IT" dirty="0" err="1"/>
              <a:t>Gated</a:t>
            </a:r>
            <a:r>
              <a:rPr lang="it-IT" dirty="0"/>
              <a:t> </a:t>
            </a:r>
            <a:r>
              <a:rPr lang="it-IT" dirty="0" err="1"/>
              <a:t>Vector</a:t>
            </a:r>
            <a:r>
              <a:rPr lang="it-IT" dirty="0"/>
              <a:t> </a:t>
            </a:r>
            <a:r>
              <a:rPr lang="it-IT" dirty="0" err="1"/>
              <a:t>Sink</a:t>
            </a:r>
            <a:r>
              <a:rPr lang="it-IT" dirty="0"/>
              <a:t> </a:t>
            </a:r>
            <a:r>
              <a:rPr lang="it-IT" dirty="0" err="1"/>
              <a:t>fà</a:t>
            </a:r>
            <a:r>
              <a:rPr lang="it-IT" dirty="0"/>
              <a:t> in modo che il segnale sia registrato solo nell'intervallo desiderato.</a:t>
            </a:r>
          </a:p>
          <a:p>
            <a:r>
              <a:rPr lang="it-IT" dirty="0"/>
              <a:t>Arrivati a questo punto generiamo il codice Python e lanciamo da terminale l’applicativo possiamo gestire l’informazione da Script.</a:t>
            </a:r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FB1A8D-65CF-427A-B0EC-52706F010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755" r="18169"/>
          <a:stretch/>
        </p:blipFill>
        <p:spPr>
          <a:xfrm>
            <a:off x="5949137" y="3900791"/>
            <a:ext cx="3817431" cy="266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87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CC9B3D1F-38DE-41B1-8562-9D169BD1CF0F}"/>
              </a:ext>
            </a:extLst>
          </p:cNvPr>
          <p:cNvSpPr txBox="1">
            <a:spLocks/>
          </p:cNvSpPr>
          <p:nvPr/>
        </p:nvSpPr>
        <p:spPr>
          <a:xfrm>
            <a:off x="3382392" y="0"/>
            <a:ext cx="3171216" cy="8410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100794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291" kern="1200" spc="-5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Prossimi sviluppi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CD841F-DFBB-4535-AF8C-64DDD2F03CB7}"/>
              </a:ext>
            </a:extLst>
          </p:cNvPr>
          <p:cNvSpPr txBox="1"/>
          <p:nvPr/>
        </p:nvSpPr>
        <p:spPr>
          <a:xfrm>
            <a:off x="1867711" y="1556426"/>
            <a:ext cx="68093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un ottica in cui si voglia utilizzare l’SDR per studiare il segnale NMR: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Possiamo acquisire il segnale del Fluoro non demodulato e cercare di elaborarlo al fine di studiare le tre modulazioni presenti (Andrea mi ha fornito degli spettri a tal proposito)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Possiamo utilizzarlo per trasmettere le nostre sequenze di eccitazioni personalizzate ed al contempo acquisire i segnale.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Potrebbe essere l’elettronica di </a:t>
            </a:r>
            <a:r>
              <a:rPr lang="it-IT" dirty="0" err="1"/>
              <a:t>frontend</a:t>
            </a:r>
            <a:r>
              <a:rPr lang="it-IT" dirty="0"/>
              <a:t> giusta per utilizzare l’antenna.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/>
              <a:t>In un futuro con un secondo SDR potremmo implementare dei gradienti per acquisire anche immagini.</a:t>
            </a:r>
          </a:p>
          <a:p>
            <a:endParaRPr lang="it-IT" dirty="0"/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324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DDAEDE-D1D4-4957-B920-E11A7E5F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Segnale all’uscita del Mouse </a:t>
            </a:r>
            <a:r>
              <a:rPr lang="it-IT" sz="2800" dirty="0" err="1"/>
              <a:t>Bruker</a:t>
            </a:r>
            <a:endParaRPr lang="it-IT" sz="28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89C5B34-4794-4455-9C57-8C01C6FA8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023" y="3947057"/>
            <a:ext cx="2646164" cy="372485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Sequenza Spin Eco CPMG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Presenta impulsi di eccitazione da 6 </a:t>
            </a:r>
            <a:r>
              <a:rPr lang="it-IT" dirty="0" err="1"/>
              <a:t>us</a:t>
            </a:r>
            <a:endParaRPr lang="it-IT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A seguire dopo i primi impulsi sono presenti i segnali di eco già demodulati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12C65EA-59D0-4167-B05A-62419260A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 l="3941" t="6733" r="6770"/>
          <a:stretch>
            <a:fillRect/>
          </a:stretch>
        </p:blipFill>
        <p:spPr>
          <a:xfrm>
            <a:off x="3610482" y="746805"/>
            <a:ext cx="5522912" cy="324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1591988-A662-4703-B4CE-3B48037B8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91" y="4552544"/>
            <a:ext cx="5582684" cy="25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1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29A50CF-987B-41D8-897F-04343C1AD92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4081" t="11426" r="32142" b="26345"/>
          <a:stretch>
            <a:fillRect/>
          </a:stretch>
        </p:blipFill>
        <p:spPr>
          <a:xfrm>
            <a:off x="576000" y="1800360"/>
            <a:ext cx="9000000" cy="4938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F3414133-4BC8-4EB9-83A0-F8C83C5007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0975" cy="1262063"/>
          </a:xfrm>
        </p:spPr>
        <p:txBody>
          <a:bodyPr/>
          <a:lstStyle/>
          <a:p>
            <a:pPr lvl="0"/>
            <a:r>
              <a:rPr lang="it-IT" dirty="0"/>
              <a:t>Struttura di Trasmissione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F1A194-F640-49A4-BA5B-605055E28A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4081" t="11426" r="32142" b="26345"/>
          <a:stretch>
            <a:fillRect/>
          </a:stretch>
        </p:blipFill>
        <p:spPr>
          <a:xfrm>
            <a:off x="3024000" y="144000"/>
            <a:ext cx="4968000" cy="272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D5C9D27-DBC2-400A-ACAB-85F8B13F10B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3941" t="6733" r="6770"/>
          <a:stretch>
            <a:fillRect/>
          </a:stretch>
        </p:blipFill>
        <p:spPr>
          <a:xfrm>
            <a:off x="1662019" y="2993080"/>
            <a:ext cx="6756586" cy="39698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B41B73B-F0DC-431F-A000-D0569D5A2DDA}"/>
              </a:ext>
            </a:extLst>
          </p:cNvPr>
          <p:cNvSpPr/>
          <p:nvPr/>
        </p:nvSpPr>
        <p:spPr>
          <a:xfrm>
            <a:off x="2859932" y="596777"/>
            <a:ext cx="846306" cy="794278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7A82632-A552-4DAB-B8EF-9D58C414D34A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490283" y="1391055"/>
            <a:ext cx="792802" cy="147922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C8AFBCC-05B6-4BA6-A2AB-527BC5D38686}"/>
              </a:ext>
            </a:extLst>
          </p:cNvPr>
          <p:cNvSpPr txBox="1"/>
          <p:nvPr/>
        </p:nvSpPr>
        <p:spPr>
          <a:xfrm>
            <a:off x="525294" y="719847"/>
            <a:ext cx="1692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File di partenza</a:t>
            </a:r>
          </a:p>
          <a:p>
            <a:pPr algn="ctr"/>
            <a:r>
              <a:rPr lang="it-IT" dirty="0"/>
              <a:t>Registrato su Mouse </a:t>
            </a:r>
            <a:r>
              <a:rPr lang="it-IT" dirty="0" err="1"/>
              <a:t>Bruker</a:t>
            </a:r>
            <a:r>
              <a:rPr lang="it-IT" dirty="0"/>
              <a:t> segnale demodulato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8D08764-F86E-44B0-84AF-63763059394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4081" t="11426" r="32142" b="26345"/>
          <a:stretch>
            <a:fillRect/>
          </a:stretch>
        </p:blipFill>
        <p:spPr>
          <a:xfrm>
            <a:off x="3024000" y="144000"/>
            <a:ext cx="4968000" cy="272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C1B51BA-F77D-4968-A26A-9F36E0D4B20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3900" t="23713" r="22780" b="10"/>
          <a:stretch>
            <a:fillRect/>
          </a:stretch>
        </p:blipFill>
        <p:spPr>
          <a:xfrm>
            <a:off x="1540423" y="2870280"/>
            <a:ext cx="6999778" cy="40960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B8F0913-CC2B-40F1-88D1-F705EA644F18}"/>
              </a:ext>
            </a:extLst>
          </p:cNvPr>
          <p:cNvSpPr/>
          <p:nvPr/>
        </p:nvSpPr>
        <p:spPr>
          <a:xfrm>
            <a:off x="3745149" y="505838"/>
            <a:ext cx="3326858" cy="120623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3F6B6B18-8CFE-4665-AAF9-9E34DF8BE127}"/>
              </a:ext>
            </a:extLst>
          </p:cNvPr>
          <p:cNvCxnSpPr>
            <a:cxnSpLocks/>
          </p:cNvCxnSpPr>
          <p:nvPr/>
        </p:nvCxnSpPr>
        <p:spPr>
          <a:xfrm flipH="1">
            <a:off x="2548647" y="1138136"/>
            <a:ext cx="1196502" cy="173214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DEFD5C-C87C-4C69-BAAC-37FA4AAD6C0A}"/>
              </a:ext>
            </a:extLst>
          </p:cNvPr>
          <p:cNvSpPr txBox="1"/>
          <p:nvPr/>
        </p:nvSpPr>
        <p:spPr>
          <a:xfrm>
            <a:off x="418291" y="336163"/>
            <a:ext cx="1877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segnale viene ritardato e subito dopo viene impostata una </a:t>
            </a:r>
            <a:r>
              <a:rPr lang="it-IT" dirty="0" err="1"/>
              <a:t>threshold</a:t>
            </a:r>
            <a:r>
              <a:rPr lang="it-IT" dirty="0"/>
              <a:t> al fine di ripulire il segnale dai picchi di eccitazione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19CDA92-FCA7-4902-BC7C-5701594A4F8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4081" t="11426" r="32142" b="26345"/>
          <a:stretch>
            <a:fillRect/>
          </a:stretch>
        </p:blipFill>
        <p:spPr>
          <a:xfrm>
            <a:off x="3023640" y="144000"/>
            <a:ext cx="4968000" cy="272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EBB1865-CBAD-4A94-9700-11A6E4120DD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4478" t="32339" r="5520" b="3"/>
          <a:stretch>
            <a:fillRect/>
          </a:stretch>
        </p:blipFill>
        <p:spPr>
          <a:xfrm>
            <a:off x="504492" y="2952015"/>
            <a:ext cx="9071640" cy="3835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58CF716-E510-4958-A341-5FE9419605DE}"/>
              </a:ext>
            </a:extLst>
          </p:cNvPr>
          <p:cNvSpPr/>
          <p:nvPr/>
        </p:nvSpPr>
        <p:spPr>
          <a:xfrm>
            <a:off x="7023370" y="554477"/>
            <a:ext cx="968270" cy="918313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AF0FE6F0-889D-47E2-8C95-506D924326EC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7507505" y="1472790"/>
            <a:ext cx="663729" cy="247664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A224B7-BFE5-47E3-9304-C3CE15137B9B}"/>
              </a:ext>
            </a:extLst>
          </p:cNvPr>
          <p:cNvSpPr txBox="1"/>
          <p:nvPr/>
        </p:nvSpPr>
        <p:spPr>
          <a:xfrm>
            <a:off x="352597" y="1245141"/>
            <a:ext cx="3472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Filtro passa banda:</a:t>
            </a:r>
          </a:p>
          <a:p>
            <a:r>
              <a:rPr lang="it-IT" dirty="0"/>
              <a:t>Impostiamo un low cutoff di 1Hz</a:t>
            </a:r>
          </a:p>
          <a:p>
            <a:r>
              <a:rPr lang="it-IT" dirty="0"/>
              <a:t>ed un high cutoff di 10kHz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0D96A76-73B4-4F2A-AEC5-69078EB12A6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4081" t="11426" r="32142" b="26345"/>
          <a:stretch>
            <a:fillRect/>
          </a:stretch>
        </p:blipFill>
        <p:spPr>
          <a:xfrm>
            <a:off x="3023280" y="144000"/>
            <a:ext cx="4968000" cy="272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AB173AC-A900-407B-9675-0F77B52B06C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3756" t="38236" r="6957"/>
          <a:stretch>
            <a:fillRect/>
          </a:stretch>
        </p:blipFill>
        <p:spPr>
          <a:xfrm>
            <a:off x="648000" y="3194640"/>
            <a:ext cx="8999640" cy="35013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06A325F-9A64-497A-BB73-EDF1064AABFB}"/>
              </a:ext>
            </a:extLst>
          </p:cNvPr>
          <p:cNvSpPr/>
          <p:nvPr/>
        </p:nvSpPr>
        <p:spPr>
          <a:xfrm>
            <a:off x="3171216" y="1974715"/>
            <a:ext cx="1400783" cy="895565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EDF4CCCA-A4B2-4696-838A-D5C58A5ACCE9}"/>
              </a:ext>
            </a:extLst>
          </p:cNvPr>
          <p:cNvCxnSpPr>
            <a:cxnSpLocks/>
          </p:cNvCxnSpPr>
          <p:nvPr/>
        </p:nvCxnSpPr>
        <p:spPr>
          <a:xfrm>
            <a:off x="3769467" y="2870280"/>
            <a:ext cx="491248" cy="76786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118F8C-2D07-46D9-8A44-EDF56492FAF2}"/>
              </a:ext>
            </a:extLst>
          </p:cNvPr>
          <p:cNvSpPr txBox="1"/>
          <p:nvPr/>
        </p:nvSpPr>
        <p:spPr>
          <a:xfrm>
            <a:off x="418291" y="336163"/>
            <a:ext cx="2470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Moltiplichiamo al segnale una frequenza portante di 1MHz</a:t>
            </a:r>
          </a:p>
          <a:p>
            <a:endParaRPr lang="it-IT" dirty="0"/>
          </a:p>
          <a:p>
            <a:r>
              <a:rPr lang="it-IT" dirty="0"/>
              <a:t>Anche se nel nostro caso sarebbe stato più appropriato una frequenza di 17 MHz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A5B87-8A72-494E-9290-349EFE1E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EACC7C-02C1-4F1C-AB90-A295A2B74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 questo punto ci mettiamo in ascolto del segnale. Per far ciò utilizziamo una antenna sul canale 0. Il segnale ricevuto è rappresentato in figura dal colore verde.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C6B5AC-0281-4DB0-9E6B-B8A3DAFA0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022" y="3225462"/>
            <a:ext cx="2782905" cy="372485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Il segnale risulta Attenuato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Piu sporco in frequenza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In questo modo abbiamo creato un segnale in real-time mandato a loop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9172FDE-A605-4A0A-A500-D8CB8CCCE5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  <a:alphaModFix/>
          </a:blip>
          <a:srcRect l="3883" t="8651" r="15533" b="1186"/>
          <a:stretch/>
        </p:blipFill>
        <p:spPr>
          <a:xfrm>
            <a:off x="3634765" y="3063340"/>
            <a:ext cx="6176252" cy="3886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89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DD16CC3-5EFB-4A41-9C07-0887EC6CF82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4285" t="48836" r="30713" b="19052"/>
          <a:stretch>
            <a:fillRect/>
          </a:stretch>
        </p:blipFill>
        <p:spPr>
          <a:xfrm>
            <a:off x="503999" y="360000"/>
            <a:ext cx="9072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6571304-77B8-4E91-BCFA-9A66D7CA7CF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3884" t="8651" r="2" b="1186"/>
          <a:stretch>
            <a:fillRect/>
          </a:stretch>
        </p:blipFill>
        <p:spPr>
          <a:xfrm>
            <a:off x="1296000" y="3306176"/>
            <a:ext cx="6912000" cy="36471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F0A78BF-653A-4CDC-92B7-EE9187DB878F}"/>
              </a:ext>
            </a:extLst>
          </p:cNvPr>
          <p:cNvSpPr/>
          <p:nvPr/>
        </p:nvSpPr>
        <p:spPr>
          <a:xfrm>
            <a:off x="430238" y="252919"/>
            <a:ext cx="1709847" cy="1245141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BADADFA0-2C40-4E91-893F-0C6A5274A496}"/>
              </a:ext>
            </a:extLst>
          </p:cNvPr>
          <p:cNvCxnSpPr>
            <a:cxnSpLocks/>
          </p:cNvCxnSpPr>
          <p:nvPr/>
        </p:nvCxnSpPr>
        <p:spPr>
          <a:xfrm>
            <a:off x="1872625" y="1498060"/>
            <a:ext cx="539835" cy="318161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063D2DC8-52CD-4806-A3A1-082442D3EC1E}"/>
              </a:ext>
            </a:extLst>
          </p:cNvPr>
          <p:cNvSpPr/>
          <p:nvPr/>
        </p:nvSpPr>
        <p:spPr>
          <a:xfrm>
            <a:off x="5710137" y="97315"/>
            <a:ext cx="1439693" cy="418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368</TotalTime>
  <Words>418</Words>
  <Application>Microsoft Office PowerPoint</Application>
  <PresentationFormat>Personalizzato</PresentationFormat>
  <Paragraphs>49</Paragraphs>
  <Slides>12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Liberation Sans</vt:lpstr>
      <vt:lpstr>Liberation Serif</vt:lpstr>
      <vt:lpstr>Wingdings</vt:lpstr>
      <vt:lpstr>Retrospettivo</vt:lpstr>
      <vt:lpstr>Obiettivi</vt:lpstr>
      <vt:lpstr>Segnale all’uscita del Mouse Bruker</vt:lpstr>
      <vt:lpstr>Struttura di Trasmissione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Ricezione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WS</dc:creator>
  <cp:lastModifiedBy>Daniele Carlotti</cp:lastModifiedBy>
  <cp:revision>22</cp:revision>
  <dcterms:created xsi:type="dcterms:W3CDTF">2021-02-17T12:03:00Z</dcterms:created>
  <dcterms:modified xsi:type="dcterms:W3CDTF">2021-02-18T11:13:52Z</dcterms:modified>
</cp:coreProperties>
</file>