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63EFE3A-B104-49EA-A404-1661CA7BA95F}">
  <a:tblStyle styleId="{963EFE3A-B104-49EA-A404-1661CA7BA95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b38737ba8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b38737ba8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b38737ba8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b38737ba8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b38737ba8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b38737ba8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b908a1ae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b908a1ae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b908a1ae8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b908a1ae8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b908a1ae8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b908a1ae8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b908a1ae8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b908a1ae8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908a1ae8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908a1ae8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908a1ae8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908a1ae8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908a1ae8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908a1ae8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b38737ba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b38737ba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908a1ae8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908a1ae8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ab87e57e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ab87e57e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ab87e57e4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ab87e57e4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b87e57e4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b87e57e4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ab87e57e4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ab87e57e4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ab87e57e4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ab87e57e4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ab87e57e4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ab87e57e4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ab87e57e4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ab87e57e4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b97314ed0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b97314ed0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b97314ed0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b97314ed0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b38737ba8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b38737ba8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b97314ed0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b97314ed0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b587600c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b587600c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af9d729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baf9d729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bb2afacb8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bb2afacb8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Live animal care and use commitee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b2afacb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b2afacb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Stima delvtempo reale in cui i dati erano disponibili.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be025646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be025646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be025646d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be025646d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be025646d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be025646d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bd9e6840e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bd9e6840e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be025646d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be025646d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38737ba8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38737ba8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bd9e6840e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bd9e6840e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bd9e6840e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bd9e6840e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bd9e6840e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bd9e6840e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bd9e6840e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bd9e6840e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bd9e6840e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bd9e6840e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bd9e6840e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bd9e6840e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bdcd6810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bdcd6810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bea4ab5d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bea4ab5d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bec3fe15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bec3fe15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be55b0f5d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be55b0f5d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b38737ba8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b38737ba8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be025646d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be025646d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be55b0f5d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be55b0f5d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be55b0f5d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be55b0f5d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be025646d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be025646d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ab87e57e4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ab87e57e4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ab87e57e4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ab87e57e4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b87e57e4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ab87e57e4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ab87e57e4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ab87e57e4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ab87e57e4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ab87e57e4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78ba762b5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78ba762b5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b38737ba8f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b38737ba8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78ba762b5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78ba762b5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ae1071c15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ae1071c15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ae1071c1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ae1071c1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ae1071c15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ae1071c15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ae1071c15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ae1071c15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78ba762b5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78ba762b5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78ba762b5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78ba762b5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78ba762b5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78ba762b5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b38737ba8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b38737ba8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38737ba8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38737ba8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b38737ba8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b38737ba8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0.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5.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doi.org/10.1016/j.nucmedbio.2016.08.012"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hyperlink" Target="https://doi.org/10.1016/j.apradiso.2009.03.059" TargetMode="External"/><Relationship Id="rId4" Type="http://schemas.openxmlformats.org/officeDocument/2006/relationships/image" Target="../media/image48.png"/><Relationship Id="rId5"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hyperlink" Target="https://doi.org/10.1016/j.apradiso.2011.02.006"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hyperlink" Target="http://dx.doi.org/10.14312/2052-4994.2013-11" TargetMode="Externa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ar.iiarjournals.org/content/32/7/2657.abstrac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oi.org/10.1007/s11060-005-9099-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Chapter 1:</a:t>
            </a:r>
            <a:endParaRPr/>
          </a:p>
          <a:p>
            <a:pPr indent="0" lvl="0" marL="0" rtl="0" algn="ctr">
              <a:spcBef>
                <a:spcPts val="0"/>
              </a:spcBef>
              <a:spcAft>
                <a:spcPts val="0"/>
              </a:spcAft>
              <a:buNone/>
            </a:pPr>
            <a:r>
              <a:rPr lang="en-GB"/>
              <a:t>Protocol Mixup</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BPA at </a:t>
            </a:r>
            <a:r>
              <a:rPr lang="en-GB"/>
              <a:t>therapeutic</a:t>
            </a:r>
            <a:r>
              <a:rPr lang="en-GB"/>
              <a:t> concentration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graphicFrame>
        <p:nvGraphicFramePr>
          <p:cNvPr id="112" name="Google Shape;112;p22"/>
          <p:cNvGraphicFramePr/>
          <p:nvPr/>
        </p:nvGraphicFramePr>
        <p:xfrm>
          <a:off x="80150" y="139850"/>
          <a:ext cx="3000000" cy="3000000"/>
        </p:xfrm>
        <a:graphic>
          <a:graphicData uri="http://schemas.openxmlformats.org/drawingml/2006/table">
            <a:tbl>
              <a:tblPr>
                <a:noFill/>
                <a:tableStyleId>{963EFE3A-B104-49EA-A404-1661CA7BA95F}</a:tableStyleId>
              </a:tblPr>
              <a:tblGrid>
                <a:gridCol w="1340300"/>
                <a:gridCol w="875850"/>
                <a:gridCol w="1108075"/>
                <a:gridCol w="961850"/>
                <a:gridCol w="1254300"/>
                <a:gridCol w="1108075"/>
                <a:gridCol w="1108075"/>
                <a:gridCol w="1108075"/>
              </a:tblGrid>
              <a:tr h="769525">
                <a:tc>
                  <a:txBody>
                    <a:bodyPr/>
                    <a:lstStyle/>
                    <a:p>
                      <a:pPr indent="0" lvl="0" marL="0" rtl="0" algn="ctr">
                        <a:spcBef>
                          <a:spcPts val="0"/>
                        </a:spcBef>
                        <a:spcAft>
                          <a:spcPts val="0"/>
                        </a:spcAft>
                        <a:buNone/>
                      </a:pPr>
                      <a:r>
                        <a:rPr b="1" lang="en-GB"/>
                        <a:t>Articolo</a:t>
                      </a:r>
                      <a:endParaRPr b="1"/>
                    </a:p>
                  </a:txBody>
                  <a:tcPr marT="91425" marB="91425" marR="91425" marL="91425"/>
                </a:tc>
                <a:tc>
                  <a:txBody>
                    <a:bodyPr/>
                    <a:lstStyle/>
                    <a:p>
                      <a:pPr indent="0" lvl="0" marL="0" rtl="0" algn="ctr">
                        <a:spcBef>
                          <a:spcPts val="0"/>
                        </a:spcBef>
                        <a:spcAft>
                          <a:spcPts val="0"/>
                        </a:spcAft>
                        <a:buNone/>
                      </a:pPr>
                      <a:r>
                        <a:rPr b="1" lang="en-GB"/>
                        <a:t>Specie</a:t>
                      </a:r>
                      <a:endParaRPr b="1"/>
                    </a:p>
                  </a:txBody>
                  <a:tcPr marT="91425" marB="91425" marR="91425" marL="91425"/>
                </a:tc>
                <a:tc>
                  <a:txBody>
                    <a:bodyPr/>
                    <a:lstStyle/>
                    <a:p>
                      <a:pPr indent="0" lvl="0" marL="0" rtl="0" algn="ctr">
                        <a:spcBef>
                          <a:spcPts val="0"/>
                        </a:spcBef>
                        <a:spcAft>
                          <a:spcPts val="0"/>
                        </a:spcAft>
                        <a:buNone/>
                      </a:pPr>
                      <a:r>
                        <a:rPr b="1" lang="en-GB"/>
                        <a:t>tumore</a:t>
                      </a:r>
                      <a:endParaRPr b="1"/>
                    </a:p>
                  </a:txBody>
                  <a:tcPr marT="91425" marB="91425" marR="91425" marL="91425"/>
                </a:tc>
                <a:tc>
                  <a:txBody>
                    <a:bodyPr/>
                    <a:lstStyle/>
                    <a:p>
                      <a:pPr indent="0" lvl="0" marL="0" rtl="0" algn="ctr">
                        <a:spcBef>
                          <a:spcPts val="0"/>
                        </a:spcBef>
                        <a:spcAft>
                          <a:spcPts val="0"/>
                        </a:spcAft>
                        <a:buNone/>
                      </a:pPr>
                      <a:r>
                        <a:rPr b="1" lang="en-GB"/>
                        <a:t>Molecola</a:t>
                      </a:r>
                      <a:endParaRPr b="1"/>
                    </a:p>
                  </a:txBody>
                  <a:tcPr marT="91425" marB="91425" marR="91425" marL="91425"/>
                </a:tc>
                <a:tc>
                  <a:txBody>
                    <a:bodyPr/>
                    <a:lstStyle/>
                    <a:p>
                      <a:pPr indent="0" lvl="0" marL="0" rtl="0" algn="ctr">
                        <a:spcBef>
                          <a:spcPts val="0"/>
                        </a:spcBef>
                        <a:spcAft>
                          <a:spcPts val="0"/>
                        </a:spcAft>
                        <a:buNone/>
                      </a:pPr>
                      <a:r>
                        <a:rPr b="1" lang="en-GB"/>
                        <a:t>dosaggio</a:t>
                      </a:r>
                      <a:endParaRPr b="1"/>
                    </a:p>
                  </a:txBody>
                  <a:tcPr marT="91425" marB="91425" marR="91425" marL="91425"/>
                </a:tc>
                <a:tc>
                  <a:txBody>
                    <a:bodyPr/>
                    <a:lstStyle/>
                    <a:p>
                      <a:pPr indent="0" lvl="0" marL="0" rtl="0" algn="ctr">
                        <a:spcBef>
                          <a:spcPts val="0"/>
                        </a:spcBef>
                        <a:spcAft>
                          <a:spcPts val="0"/>
                        </a:spcAft>
                        <a:buNone/>
                      </a:pPr>
                      <a:r>
                        <a:rPr b="1" lang="en-GB"/>
                        <a:t>somministazione</a:t>
                      </a:r>
                      <a:endParaRPr b="1"/>
                    </a:p>
                  </a:txBody>
                  <a:tcPr marT="91425" marB="91425" marR="91425" marL="91425"/>
                </a:tc>
                <a:tc>
                  <a:txBody>
                    <a:bodyPr/>
                    <a:lstStyle/>
                    <a:p>
                      <a:pPr indent="0" lvl="0" marL="0" rtl="0" algn="ctr">
                        <a:spcBef>
                          <a:spcPts val="0"/>
                        </a:spcBef>
                        <a:spcAft>
                          <a:spcPts val="0"/>
                        </a:spcAft>
                        <a:buNone/>
                      </a:pPr>
                      <a:r>
                        <a:rPr b="1" lang="en-GB"/>
                        <a:t>formulazione</a:t>
                      </a:r>
                      <a:endParaRPr b="1"/>
                    </a:p>
                  </a:txBody>
                  <a:tcPr marT="91425" marB="91425" marR="91425" marL="91425"/>
                </a:tc>
                <a:tc>
                  <a:txBody>
                    <a:bodyPr/>
                    <a:lstStyle/>
                    <a:p>
                      <a:pPr indent="0" lvl="0" marL="0" rtl="0" algn="ctr">
                        <a:spcBef>
                          <a:spcPts val="0"/>
                        </a:spcBef>
                        <a:spcAft>
                          <a:spcPts val="0"/>
                        </a:spcAft>
                        <a:buNone/>
                      </a:pPr>
                      <a:r>
                        <a:rPr b="1" lang="en-GB"/>
                        <a:t>note</a:t>
                      </a:r>
                      <a:endParaRPr b="1"/>
                    </a:p>
                  </a:txBody>
                  <a:tcPr marT="91425" marB="91425" marR="91425" marL="91425"/>
                </a:tc>
              </a:tr>
              <a:tr h="1037400">
                <a:tc>
                  <a:txBody>
                    <a:bodyPr/>
                    <a:lstStyle/>
                    <a:p>
                      <a:pPr indent="0" lvl="0" marL="0" rtl="0" algn="l">
                        <a:spcBef>
                          <a:spcPts val="0"/>
                        </a:spcBef>
                        <a:spcAft>
                          <a:spcPts val="0"/>
                        </a:spcAft>
                        <a:buNone/>
                      </a:pPr>
                      <a:r>
                        <a:rPr lang="en-GB"/>
                        <a:t>Capuani2009</a:t>
                      </a:r>
                      <a:endParaRPr/>
                    </a:p>
                  </a:txBody>
                  <a:tcPr marT="91425" marB="91425" marR="91425" marL="91425"/>
                </a:tc>
                <a:tc>
                  <a:txBody>
                    <a:bodyPr/>
                    <a:lstStyle/>
                    <a:p>
                      <a:pPr indent="0" lvl="0" marL="0" rtl="0" algn="l">
                        <a:spcBef>
                          <a:spcPts val="0"/>
                        </a:spcBef>
                        <a:spcAft>
                          <a:spcPts val="0"/>
                        </a:spcAft>
                        <a:buNone/>
                      </a:pPr>
                      <a:r>
                        <a:rPr lang="en-GB"/>
                        <a:t>rats</a:t>
                      </a:r>
                      <a:endParaRPr/>
                    </a:p>
                  </a:txBody>
                  <a:tcPr marT="91425" marB="91425" marR="91425" marL="91425"/>
                </a:tc>
                <a:tc>
                  <a:txBody>
                    <a:bodyPr/>
                    <a:lstStyle/>
                    <a:p>
                      <a:pPr indent="0" lvl="0" marL="0" rtl="0" algn="l">
                        <a:spcBef>
                          <a:spcPts val="0"/>
                        </a:spcBef>
                        <a:spcAft>
                          <a:spcPts val="0"/>
                        </a:spcAft>
                        <a:buNone/>
                      </a:pPr>
                      <a:r>
                        <a:rPr lang="en-GB"/>
                        <a:t>C6 Glioma</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300</a:t>
                      </a:r>
                      <a:endParaRPr/>
                    </a:p>
                  </a:txBody>
                  <a:tcPr marT="91425" marB="91425" marR="91425" marL="91425"/>
                </a:tc>
                <a:tc>
                  <a:txBody>
                    <a:bodyPr/>
                    <a:lstStyle/>
                    <a:p>
                      <a:pPr indent="0" lvl="0" marL="0" rtl="0" algn="l">
                        <a:spcBef>
                          <a:spcPts val="0"/>
                        </a:spcBef>
                        <a:spcAft>
                          <a:spcPts val="0"/>
                        </a:spcAft>
                        <a:buNone/>
                      </a:pPr>
                      <a:r>
                        <a:rPr lang="en-GB"/>
                        <a:t>c</a:t>
                      </a:r>
                      <a:r>
                        <a:rPr lang="en-GB"/>
                        <a:t>arotid , pump, 30 min</a:t>
                      </a:r>
                      <a:endParaRPr/>
                    </a:p>
                  </a:txBody>
                  <a:tcPr marT="91425" marB="91425" marR="91425" marL="91425"/>
                </a:tc>
                <a:tc>
                  <a:txBody>
                    <a:bodyPr/>
                    <a:lstStyle/>
                    <a:p>
                      <a:pPr indent="0" lvl="0" marL="0" rtl="0" algn="l">
                        <a:spcBef>
                          <a:spcPts val="0"/>
                        </a:spcBef>
                        <a:spcAft>
                          <a:spcPts val="0"/>
                        </a:spcAft>
                        <a:buNone/>
                      </a:pPr>
                      <a:r>
                        <a:rPr lang="en-GB"/>
                        <a:t>Fruttosio si’</a:t>
                      </a:r>
                      <a:endParaRPr/>
                    </a:p>
                    <a:p>
                      <a:pPr indent="0" lvl="0" marL="0" rtl="0" algn="l">
                        <a:spcBef>
                          <a:spcPts val="0"/>
                        </a:spcBef>
                        <a:spcAft>
                          <a:spcPts val="0"/>
                        </a:spcAft>
                        <a:buNone/>
                      </a:pPr>
                      <a:r>
                        <a:rPr lang="en-GB"/>
                        <a:t>Con ph ribilanciato</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305300">
                <a:tc>
                  <a:txBody>
                    <a:bodyPr/>
                    <a:lstStyle/>
                    <a:p>
                      <a:pPr indent="0" lvl="0" marL="0" rtl="0" algn="l">
                        <a:spcBef>
                          <a:spcPts val="0"/>
                        </a:spcBef>
                        <a:spcAft>
                          <a:spcPts val="0"/>
                        </a:spcAft>
                        <a:buClr>
                          <a:schemeClr val="dk1"/>
                        </a:buClr>
                        <a:buSzPts val="1100"/>
                        <a:buFont typeface="Arial"/>
                        <a:buNone/>
                      </a:pPr>
                      <a:r>
                        <a:rPr lang="en-GB">
                          <a:solidFill>
                            <a:schemeClr val="dk1"/>
                          </a:solidFill>
                        </a:rPr>
                        <a:t>Grunewald2017</a:t>
                      </a:r>
                      <a:endParaRPr/>
                    </a:p>
                  </a:txBody>
                  <a:tcPr marT="91425" marB="91425" marR="91425" marL="91425"/>
                </a:tc>
                <a:tc>
                  <a:txBody>
                    <a:bodyPr/>
                    <a:lstStyle/>
                    <a:p>
                      <a:pPr indent="0" lvl="0" marL="0" rtl="0" algn="l">
                        <a:spcBef>
                          <a:spcPts val="0"/>
                        </a:spcBef>
                        <a:spcAft>
                          <a:spcPts val="0"/>
                        </a:spcAft>
                        <a:buNone/>
                      </a:pPr>
                      <a:r>
                        <a:rPr lang="en-GB"/>
                        <a:t>mice</a:t>
                      </a:r>
                      <a:endParaRPr/>
                    </a:p>
                  </a:txBody>
                  <a:tcPr marT="91425" marB="91425" marR="91425" marL="91425"/>
                </a:tc>
                <a:tc>
                  <a:txBody>
                    <a:bodyPr/>
                    <a:lstStyle/>
                    <a:p>
                      <a:pPr indent="0" lvl="0" marL="0" rtl="0" algn="l">
                        <a:spcBef>
                          <a:spcPts val="0"/>
                        </a:spcBef>
                        <a:spcAft>
                          <a:spcPts val="0"/>
                        </a:spcAft>
                        <a:buNone/>
                      </a:pPr>
                      <a:r>
                        <a:rPr lang="en-GB"/>
                        <a:t>HuH-7 liver</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200</a:t>
                      </a:r>
                      <a:endParaRPr/>
                    </a:p>
                  </a:txBody>
                  <a:tcPr marT="91425" marB="91425" marR="91425" marL="91425"/>
                </a:tc>
                <a:tc>
                  <a:txBody>
                    <a:bodyPr/>
                    <a:lstStyle/>
                    <a:p>
                      <a:pPr indent="0" lvl="0" marL="0" rtl="0" algn="l">
                        <a:spcBef>
                          <a:spcPts val="0"/>
                        </a:spcBef>
                        <a:spcAft>
                          <a:spcPts val="0"/>
                        </a:spcAft>
                        <a:buNone/>
                      </a:pPr>
                      <a:r>
                        <a:rPr lang="en-GB"/>
                        <a:t>i.v</a:t>
                      </a:r>
                      <a:endParaRPr/>
                    </a:p>
                  </a:txBody>
                  <a:tcPr marT="91425" marB="91425" marR="91425" marL="91425"/>
                </a:tc>
                <a:tc>
                  <a:txBody>
                    <a:bodyPr/>
                    <a:lstStyle/>
                    <a:p>
                      <a:pPr indent="0" lvl="0" marL="0" rtl="0" algn="l">
                        <a:spcBef>
                          <a:spcPts val="0"/>
                        </a:spcBef>
                        <a:spcAft>
                          <a:spcPts val="0"/>
                        </a:spcAft>
                        <a:buNone/>
                      </a:pPr>
                      <a:r>
                        <a:rPr lang="en-GB"/>
                        <a:t>Fruttosio,sciolto a ph alto e </a:t>
                      </a:r>
                      <a:r>
                        <a:rPr lang="en-GB"/>
                        <a:t>ribilanciato</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286650">
                <a:tc>
                  <a:txBody>
                    <a:bodyPr/>
                    <a:lstStyle/>
                    <a:p>
                      <a:pPr indent="0" lvl="0" marL="0" rtl="0" algn="l">
                        <a:spcBef>
                          <a:spcPts val="0"/>
                        </a:spcBef>
                        <a:spcAft>
                          <a:spcPts val="0"/>
                        </a:spcAft>
                        <a:buClr>
                          <a:schemeClr val="dk1"/>
                        </a:buClr>
                        <a:buSzPts val="1100"/>
                        <a:buFont typeface="Arial"/>
                        <a:buNone/>
                      </a:pPr>
                      <a:r>
                        <a:rPr lang="en-GB">
                          <a:solidFill>
                            <a:schemeClr val="dk1"/>
                          </a:solidFill>
                        </a:rPr>
                        <a:t>Grunewald2017</a:t>
                      </a:r>
                      <a:endParaRPr/>
                    </a:p>
                  </a:txBody>
                  <a:tcPr marT="91425" marB="91425" marR="91425" marL="91425"/>
                </a:tc>
                <a:tc>
                  <a:txBody>
                    <a:bodyPr/>
                    <a:lstStyle/>
                    <a:p>
                      <a:pPr indent="0" lvl="0" marL="0" rtl="0" algn="l">
                        <a:spcBef>
                          <a:spcPts val="0"/>
                        </a:spcBef>
                        <a:spcAft>
                          <a:spcPts val="0"/>
                        </a:spcAft>
                        <a:buNone/>
                      </a:pPr>
                      <a:r>
                        <a:rPr lang="en-GB"/>
                        <a:t>mice</a:t>
                      </a:r>
                      <a:endParaRPr/>
                    </a:p>
                  </a:txBody>
                  <a:tcPr marT="91425" marB="91425" marR="91425" marL="91425"/>
                </a:tc>
                <a:tc>
                  <a:txBody>
                    <a:bodyPr/>
                    <a:lstStyle/>
                    <a:p>
                      <a:pPr indent="0" lvl="0" marL="0" rtl="0" algn="l">
                        <a:spcBef>
                          <a:spcPts val="0"/>
                        </a:spcBef>
                        <a:spcAft>
                          <a:spcPts val="0"/>
                        </a:spcAft>
                        <a:buNone/>
                      </a:pPr>
                      <a:r>
                        <a:rPr lang="en-GB"/>
                        <a:t>HuH-7 liver</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500</a:t>
                      </a:r>
                      <a:endParaRPr/>
                    </a:p>
                  </a:txBody>
                  <a:tcPr marT="91425" marB="91425" marR="91425" marL="91425"/>
                </a:tc>
                <a:tc>
                  <a:txBody>
                    <a:bodyPr/>
                    <a:lstStyle/>
                    <a:p>
                      <a:pPr indent="0" lvl="0" marL="0" rtl="0" algn="l">
                        <a:spcBef>
                          <a:spcPts val="0"/>
                        </a:spcBef>
                        <a:spcAft>
                          <a:spcPts val="0"/>
                        </a:spcAft>
                        <a:buNone/>
                      </a:pPr>
                      <a:r>
                        <a:rPr lang="en-GB"/>
                        <a:t>i.p</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Fruttosio,sciolto a ph alto e ribilanciato</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87075">
                <a:tc>
                  <a:txBody>
                    <a:bodyPr/>
                    <a:lstStyle/>
                    <a:p>
                      <a:pPr indent="0" lvl="0" marL="0" rtl="0" algn="l">
                        <a:spcBef>
                          <a:spcPts val="0"/>
                        </a:spcBef>
                        <a:spcAft>
                          <a:spcPts val="0"/>
                        </a:spcAft>
                        <a:buNone/>
                      </a:pPr>
                      <a:r>
                        <a:rPr lang="en-GB"/>
                        <a:t>Porcari2008</a:t>
                      </a:r>
                      <a:endParaRPr/>
                    </a:p>
                  </a:txBody>
                  <a:tcPr marT="91425" marB="91425" marR="91425" marL="91425"/>
                </a:tc>
                <a:tc>
                  <a:txBody>
                    <a:bodyPr/>
                    <a:lstStyle/>
                    <a:p>
                      <a:pPr indent="0" lvl="0" marL="0" rtl="0" algn="l">
                        <a:spcBef>
                          <a:spcPts val="0"/>
                        </a:spcBef>
                        <a:spcAft>
                          <a:spcPts val="0"/>
                        </a:spcAft>
                        <a:buNone/>
                      </a:pPr>
                      <a:r>
                        <a:rPr lang="en-GB"/>
                        <a:t>rats</a:t>
                      </a:r>
                      <a:endParaRPr/>
                    </a:p>
                  </a:txBody>
                  <a:tcPr marT="91425" marB="91425" marR="91425" marL="91425"/>
                </a:tc>
                <a:tc>
                  <a:txBody>
                    <a:bodyPr/>
                    <a:lstStyle/>
                    <a:p>
                      <a:pPr indent="0" lvl="0" marL="0" rtl="0" algn="l">
                        <a:spcBef>
                          <a:spcPts val="0"/>
                        </a:spcBef>
                        <a:spcAft>
                          <a:spcPts val="0"/>
                        </a:spcAft>
                        <a:buNone/>
                      </a:pPr>
                      <a:r>
                        <a:rPr lang="en-GB"/>
                        <a:t>C6 glioma</a:t>
                      </a:r>
                      <a:endParaRPr/>
                    </a:p>
                  </a:txBody>
                  <a:tcPr marT="91425" marB="91425" marR="91425" marL="91425"/>
                </a:tc>
                <a:tc>
                  <a:txBody>
                    <a:bodyPr/>
                    <a:lstStyle/>
                    <a:p>
                      <a:pPr indent="0" lvl="0" marL="0" rtl="0" algn="l">
                        <a:spcBef>
                          <a:spcPts val="0"/>
                        </a:spcBef>
                        <a:spcAft>
                          <a:spcPts val="0"/>
                        </a:spcAft>
                        <a:buNone/>
                      </a:pPr>
                      <a:r>
                        <a:rPr lang="en-GB"/>
                        <a:t>FBPA</a:t>
                      </a:r>
                      <a:endParaRPr/>
                    </a:p>
                  </a:txBody>
                  <a:tcPr marT="91425" marB="91425" marR="91425" marL="91425"/>
                </a:tc>
                <a:tc>
                  <a:txBody>
                    <a:bodyPr/>
                    <a:lstStyle/>
                    <a:p>
                      <a:pPr indent="0" lvl="0" marL="0" rtl="0" algn="l">
                        <a:spcBef>
                          <a:spcPts val="0"/>
                        </a:spcBef>
                        <a:spcAft>
                          <a:spcPts val="0"/>
                        </a:spcAft>
                        <a:buNone/>
                      </a:pPr>
                      <a:r>
                        <a:rPr lang="en-GB"/>
                        <a:t>300</a:t>
                      </a:r>
                      <a:endParaRPr/>
                    </a:p>
                  </a:txBody>
                  <a:tcPr marT="91425" marB="91425" marR="91425" marL="91425"/>
                </a:tc>
                <a:tc>
                  <a:txBody>
                    <a:bodyPr/>
                    <a:lstStyle/>
                    <a:p>
                      <a:pPr indent="0" lvl="0" marL="0" rtl="0" algn="l">
                        <a:spcBef>
                          <a:spcPts val="0"/>
                        </a:spcBef>
                        <a:spcAft>
                          <a:spcPts val="0"/>
                        </a:spcAft>
                        <a:buNone/>
                      </a:pPr>
                      <a:r>
                        <a:rPr lang="en-GB"/>
                        <a:t>Carotid pump</a:t>
                      </a:r>
                      <a:endParaRPr/>
                    </a:p>
                  </a:txBody>
                  <a:tcPr marT="91425" marB="91425" marR="91425" marL="91425"/>
                </a:tc>
                <a:tc>
                  <a:txBody>
                    <a:bodyPr/>
                    <a:lstStyle/>
                    <a:p>
                      <a:pPr indent="0" lvl="0" marL="0" rtl="0" algn="l">
                        <a:spcBef>
                          <a:spcPts val="0"/>
                        </a:spcBef>
                        <a:spcAft>
                          <a:spcPts val="0"/>
                        </a:spcAft>
                        <a:buNone/>
                      </a:pPr>
                      <a:r>
                        <a:rPr lang="en-GB"/>
                        <a:t>Fruttosio si’</a:t>
                      </a:r>
                      <a:endParaRPr/>
                    </a:p>
                    <a:p>
                      <a:pPr indent="0" lvl="0" marL="0" rtl="0" algn="l">
                        <a:spcBef>
                          <a:spcPts val="0"/>
                        </a:spcBef>
                        <a:spcAft>
                          <a:spcPts val="0"/>
                        </a:spcAft>
                        <a:buNone/>
                      </a:pPr>
                      <a:r>
                        <a:rPr lang="en-GB"/>
                        <a:t>Con ph ribilanciato</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graphicFrame>
        <p:nvGraphicFramePr>
          <p:cNvPr id="117" name="Google Shape;117;p23"/>
          <p:cNvGraphicFramePr/>
          <p:nvPr/>
        </p:nvGraphicFramePr>
        <p:xfrm>
          <a:off x="80150" y="139850"/>
          <a:ext cx="3000000" cy="3000000"/>
        </p:xfrm>
        <a:graphic>
          <a:graphicData uri="http://schemas.openxmlformats.org/drawingml/2006/table">
            <a:tbl>
              <a:tblPr>
                <a:noFill/>
                <a:tableStyleId>{963EFE3A-B104-49EA-A404-1661CA7BA95F}</a:tableStyleId>
              </a:tblPr>
              <a:tblGrid>
                <a:gridCol w="1340300"/>
                <a:gridCol w="875850"/>
                <a:gridCol w="1108075"/>
                <a:gridCol w="961850"/>
                <a:gridCol w="1254300"/>
                <a:gridCol w="1108075"/>
                <a:gridCol w="1108075"/>
                <a:gridCol w="1108075"/>
              </a:tblGrid>
              <a:tr h="769525">
                <a:tc>
                  <a:txBody>
                    <a:bodyPr/>
                    <a:lstStyle/>
                    <a:p>
                      <a:pPr indent="0" lvl="0" marL="0" rtl="0" algn="ctr">
                        <a:spcBef>
                          <a:spcPts val="0"/>
                        </a:spcBef>
                        <a:spcAft>
                          <a:spcPts val="0"/>
                        </a:spcAft>
                        <a:buNone/>
                      </a:pPr>
                      <a:r>
                        <a:rPr b="1" lang="en-GB"/>
                        <a:t>Articolo</a:t>
                      </a:r>
                      <a:endParaRPr b="1"/>
                    </a:p>
                  </a:txBody>
                  <a:tcPr marT="91425" marB="91425" marR="91425" marL="91425"/>
                </a:tc>
                <a:tc>
                  <a:txBody>
                    <a:bodyPr/>
                    <a:lstStyle/>
                    <a:p>
                      <a:pPr indent="0" lvl="0" marL="0" rtl="0" algn="ctr">
                        <a:spcBef>
                          <a:spcPts val="0"/>
                        </a:spcBef>
                        <a:spcAft>
                          <a:spcPts val="0"/>
                        </a:spcAft>
                        <a:buNone/>
                      </a:pPr>
                      <a:r>
                        <a:rPr b="1" lang="en-GB"/>
                        <a:t>Specie</a:t>
                      </a:r>
                      <a:endParaRPr b="1"/>
                    </a:p>
                  </a:txBody>
                  <a:tcPr marT="91425" marB="91425" marR="91425" marL="91425"/>
                </a:tc>
                <a:tc>
                  <a:txBody>
                    <a:bodyPr/>
                    <a:lstStyle/>
                    <a:p>
                      <a:pPr indent="0" lvl="0" marL="0" rtl="0" algn="ctr">
                        <a:spcBef>
                          <a:spcPts val="0"/>
                        </a:spcBef>
                        <a:spcAft>
                          <a:spcPts val="0"/>
                        </a:spcAft>
                        <a:buNone/>
                      </a:pPr>
                      <a:r>
                        <a:rPr b="1" lang="en-GB"/>
                        <a:t>tumore</a:t>
                      </a:r>
                      <a:endParaRPr b="1"/>
                    </a:p>
                  </a:txBody>
                  <a:tcPr marT="91425" marB="91425" marR="91425" marL="91425"/>
                </a:tc>
                <a:tc>
                  <a:txBody>
                    <a:bodyPr/>
                    <a:lstStyle/>
                    <a:p>
                      <a:pPr indent="0" lvl="0" marL="0" rtl="0" algn="ctr">
                        <a:spcBef>
                          <a:spcPts val="0"/>
                        </a:spcBef>
                        <a:spcAft>
                          <a:spcPts val="0"/>
                        </a:spcAft>
                        <a:buNone/>
                      </a:pPr>
                      <a:r>
                        <a:rPr b="1" lang="en-GB"/>
                        <a:t>Molecola</a:t>
                      </a:r>
                      <a:endParaRPr b="1"/>
                    </a:p>
                  </a:txBody>
                  <a:tcPr marT="91425" marB="91425" marR="91425" marL="91425"/>
                </a:tc>
                <a:tc>
                  <a:txBody>
                    <a:bodyPr/>
                    <a:lstStyle/>
                    <a:p>
                      <a:pPr indent="0" lvl="0" marL="0" rtl="0" algn="ctr">
                        <a:spcBef>
                          <a:spcPts val="0"/>
                        </a:spcBef>
                        <a:spcAft>
                          <a:spcPts val="0"/>
                        </a:spcAft>
                        <a:buNone/>
                      </a:pPr>
                      <a:r>
                        <a:rPr b="1" lang="en-GB"/>
                        <a:t>dosaggio</a:t>
                      </a:r>
                      <a:endParaRPr b="1"/>
                    </a:p>
                  </a:txBody>
                  <a:tcPr marT="91425" marB="91425" marR="91425" marL="91425"/>
                </a:tc>
                <a:tc>
                  <a:txBody>
                    <a:bodyPr/>
                    <a:lstStyle/>
                    <a:p>
                      <a:pPr indent="0" lvl="0" marL="0" rtl="0" algn="ctr">
                        <a:spcBef>
                          <a:spcPts val="0"/>
                        </a:spcBef>
                        <a:spcAft>
                          <a:spcPts val="0"/>
                        </a:spcAft>
                        <a:buNone/>
                      </a:pPr>
                      <a:r>
                        <a:rPr b="1" lang="en-GB"/>
                        <a:t>somministazione</a:t>
                      </a:r>
                      <a:endParaRPr b="1"/>
                    </a:p>
                  </a:txBody>
                  <a:tcPr marT="91425" marB="91425" marR="91425" marL="91425"/>
                </a:tc>
                <a:tc>
                  <a:txBody>
                    <a:bodyPr/>
                    <a:lstStyle/>
                    <a:p>
                      <a:pPr indent="0" lvl="0" marL="0" rtl="0" algn="ctr">
                        <a:spcBef>
                          <a:spcPts val="0"/>
                        </a:spcBef>
                        <a:spcAft>
                          <a:spcPts val="0"/>
                        </a:spcAft>
                        <a:buNone/>
                      </a:pPr>
                      <a:r>
                        <a:rPr b="1" lang="en-GB"/>
                        <a:t>formulazione</a:t>
                      </a:r>
                      <a:endParaRPr b="1"/>
                    </a:p>
                  </a:txBody>
                  <a:tcPr marT="91425" marB="91425" marR="91425" marL="91425"/>
                </a:tc>
                <a:tc>
                  <a:txBody>
                    <a:bodyPr/>
                    <a:lstStyle/>
                    <a:p>
                      <a:pPr indent="0" lvl="0" marL="0" rtl="0" algn="ctr">
                        <a:spcBef>
                          <a:spcPts val="0"/>
                        </a:spcBef>
                        <a:spcAft>
                          <a:spcPts val="0"/>
                        </a:spcAft>
                        <a:buNone/>
                      </a:pPr>
                      <a:r>
                        <a:rPr b="1" lang="en-GB"/>
                        <a:t>note</a:t>
                      </a:r>
                      <a:endParaRPr b="1"/>
                    </a:p>
                  </a:txBody>
                  <a:tcPr marT="91425" marB="91425" marR="91425" marL="91425"/>
                </a:tc>
              </a:tr>
              <a:tr h="1037400">
                <a:tc>
                  <a:txBody>
                    <a:bodyPr/>
                    <a:lstStyle/>
                    <a:p>
                      <a:pPr indent="0" lvl="0" marL="0" rtl="0" algn="l">
                        <a:spcBef>
                          <a:spcPts val="0"/>
                        </a:spcBef>
                        <a:spcAft>
                          <a:spcPts val="0"/>
                        </a:spcAft>
                        <a:buNone/>
                      </a:pPr>
                      <a:r>
                        <a:rPr lang="en-GB"/>
                        <a:t>Garabaldino2011</a:t>
                      </a:r>
                      <a:endParaRPr/>
                    </a:p>
                  </a:txBody>
                  <a:tcPr marT="91425" marB="91425" marR="91425" marL="91425"/>
                </a:tc>
                <a:tc>
                  <a:txBody>
                    <a:bodyPr/>
                    <a:lstStyle/>
                    <a:p>
                      <a:pPr indent="0" lvl="0" marL="0" rtl="0" algn="l">
                        <a:spcBef>
                          <a:spcPts val="0"/>
                        </a:spcBef>
                        <a:spcAft>
                          <a:spcPts val="0"/>
                        </a:spcAft>
                        <a:buNone/>
                      </a:pPr>
                      <a:r>
                        <a:rPr lang="en-GB"/>
                        <a:t>rats</a:t>
                      </a:r>
                      <a:endParaRPr/>
                    </a:p>
                  </a:txBody>
                  <a:tcPr marT="91425" marB="91425" marR="91425" marL="91425"/>
                </a:tc>
                <a:tc>
                  <a:txBody>
                    <a:bodyPr/>
                    <a:lstStyle/>
                    <a:p>
                      <a:pPr indent="0" lvl="0" marL="0" rtl="0" algn="l">
                        <a:spcBef>
                          <a:spcPts val="0"/>
                        </a:spcBef>
                        <a:spcAft>
                          <a:spcPts val="0"/>
                        </a:spcAft>
                        <a:buNone/>
                      </a:pPr>
                      <a:r>
                        <a:rPr lang="en-GB"/>
                        <a:t>no</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300</a:t>
                      </a:r>
                      <a:endParaRPr/>
                    </a:p>
                  </a:txBody>
                  <a:tcPr marT="91425" marB="91425" marR="91425" marL="91425"/>
                </a:tc>
                <a:tc>
                  <a:txBody>
                    <a:bodyPr/>
                    <a:lstStyle/>
                    <a:p>
                      <a:pPr indent="0" lvl="0" marL="0" rtl="0" algn="l">
                        <a:spcBef>
                          <a:spcPts val="0"/>
                        </a:spcBef>
                        <a:spcAft>
                          <a:spcPts val="0"/>
                        </a:spcAft>
                        <a:buNone/>
                      </a:pPr>
                      <a:r>
                        <a:rPr lang="en-GB"/>
                        <a:t>ip</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Fruttosio,sciolto a ph alto e ribilanciato</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305300">
                <a:tc>
                  <a:txBody>
                    <a:bodyPr/>
                    <a:lstStyle/>
                    <a:p>
                      <a:pPr indent="0" lvl="0" marL="0" rtl="0" algn="l">
                        <a:spcBef>
                          <a:spcPts val="0"/>
                        </a:spcBef>
                        <a:spcAft>
                          <a:spcPts val="0"/>
                        </a:spcAft>
                        <a:buNone/>
                      </a:pPr>
                      <a:r>
                        <a:rPr lang="en-GB">
                          <a:solidFill>
                            <a:schemeClr val="dk1"/>
                          </a:solidFill>
                        </a:rPr>
                        <a:t>Garabaldino2011</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GB"/>
                        <a:t>rats</a:t>
                      </a:r>
                      <a:endParaRPr/>
                    </a:p>
                  </a:txBody>
                  <a:tcPr marT="91425" marB="91425" marR="91425" marL="91425"/>
                </a:tc>
                <a:tc>
                  <a:txBody>
                    <a:bodyPr/>
                    <a:lstStyle/>
                    <a:p>
                      <a:pPr indent="0" lvl="0" marL="0" rtl="0" algn="l">
                        <a:spcBef>
                          <a:spcPts val="0"/>
                        </a:spcBef>
                        <a:spcAft>
                          <a:spcPts val="0"/>
                        </a:spcAft>
                        <a:buNone/>
                      </a:pPr>
                      <a:r>
                        <a:rPr lang="en-GB"/>
                        <a:t>no</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300</a:t>
                      </a:r>
                      <a:endParaRPr/>
                    </a:p>
                  </a:txBody>
                  <a:tcPr marT="91425" marB="91425" marR="91425" marL="91425"/>
                </a:tc>
                <a:tc>
                  <a:txBody>
                    <a:bodyPr/>
                    <a:lstStyle/>
                    <a:p>
                      <a:pPr indent="0" lvl="0" marL="0" rtl="0" algn="l">
                        <a:spcBef>
                          <a:spcPts val="0"/>
                        </a:spcBef>
                        <a:spcAft>
                          <a:spcPts val="0"/>
                        </a:spcAft>
                        <a:buNone/>
                      </a:pPr>
                      <a:r>
                        <a:rPr lang="en-GB"/>
                        <a:t>i.v</a:t>
                      </a:r>
                      <a:endParaRPr/>
                    </a:p>
                  </a:txBody>
                  <a:tcPr marT="91425" marB="91425" marR="91425" marL="91425"/>
                </a:tc>
                <a:tc>
                  <a:txBody>
                    <a:bodyPr/>
                    <a:lstStyle/>
                    <a:p>
                      <a:pPr indent="0" lvl="0" marL="0" rtl="0" algn="l">
                        <a:spcBef>
                          <a:spcPts val="0"/>
                        </a:spcBef>
                        <a:spcAft>
                          <a:spcPts val="0"/>
                        </a:spcAft>
                        <a:buNone/>
                      </a:pPr>
                      <a:r>
                        <a:rPr lang="en-GB"/>
                        <a:t>Fruttosio,sciolto a ph alto e </a:t>
                      </a:r>
                      <a:r>
                        <a:rPr lang="en-GB"/>
                        <a:t>ribilanciato</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65175">
                <a:tc>
                  <a:txBody>
                    <a:bodyPr/>
                    <a:lstStyle/>
                    <a:p>
                      <a:pPr indent="0" lvl="0" marL="0" rtl="0" algn="l">
                        <a:spcBef>
                          <a:spcPts val="0"/>
                        </a:spcBef>
                        <a:spcAft>
                          <a:spcPts val="0"/>
                        </a:spcAft>
                        <a:buNone/>
                      </a:pPr>
                      <a:r>
                        <a:rPr lang="en-GB">
                          <a:solidFill>
                            <a:schemeClr val="dk1"/>
                          </a:solidFill>
                        </a:rPr>
                        <a:t>Garabaldino2011</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GB"/>
                        <a:t>rats</a:t>
                      </a:r>
                      <a:endParaRPr/>
                    </a:p>
                  </a:txBody>
                  <a:tcPr marT="91425" marB="91425" marR="91425" marL="91425"/>
                </a:tc>
                <a:tc>
                  <a:txBody>
                    <a:bodyPr/>
                    <a:lstStyle/>
                    <a:p>
                      <a:pPr indent="0" lvl="0" marL="0" rtl="0" algn="l">
                        <a:spcBef>
                          <a:spcPts val="0"/>
                        </a:spcBef>
                        <a:spcAft>
                          <a:spcPts val="0"/>
                        </a:spcAft>
                        <a:buNone/>
                      </a:pPr>
                      <a:r>
                        <a:rPr lang="en-GB"/>
                        <a:t>no</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600</a:t>
                      </a:r>
                      <a:endParaRPr/>
                    </a:p>
                  </a:txBody>
                  <a:tcPr marT="91425" marB="91425" marR="91425" marL="91425"/>
                </a:tc>
                <a:tc>
                  <a:txBody>
                    <a:bodyPr/>
                    <a:lstStyle/>
                    <a:p>
                      <a:pPr indent="0" lvl="0" marL="0" rtl="0" algn="l">
                        <a:spcBef>
                          <a:spcPts val="0"/>
                        </a:spcBef>
                        <a:spcAft>
                          <a:spcPts val="0"/>
                        </a:spcAft>
                        <a:buNone/>
                      </a:pPr>
                      <a:r>
                        <a:rPr lang="en-GB"/>
                        <a:t>i.p</a:t>
                      </a:r>
                      <a:endParaRPr/>
                    </a:p>
                  </a:txBody>
                  <a:tcPr marT="91425" marB="91425" marR="91425" marL="91425"/>
                </a:tc>
                <a:tc>
                  <a:txBody>
                    <a:bodyPr/>
                    <a:lstStyle/>
                    <a:p>
                      <a:pPr indent="0" lvl="0" marL="0" rtl="0" algn="l">
                        <a:spcBef>
                          <a:spcPts val="0"/>
                        </a:spcBef>
                        <a:spcAft>
                          <a:spcPts val="0"/>
                        </a:spcAft>
                        <a:buNone/>
                      </a:pPr>
                      <a:r>
                        <a:rPr lang="en-GB">
                          <a:solidFill>
                            <a:schemeClr val="dk1"/>
                          </a:solidFill>
                        </a:rPr>
                        <a:t>Fruttosio,sciolto a ph alto e </a:t>
                      </a:r>
                      <a:r>
                        <a:rPr lang="en-GB">
                          <a:solidFill>
                            <a:schemeClr val="dk1"/>
                          </a:solidFill>
                        </a:rPr>
                        <a:t>ribilanciato</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GB"/>
                        <a:t>Anche i.v in due volte</a:t>
                      </a:r>
                      <a:endParaRPr/>
                    </a:p>
                  </a:txBody>
                  <a:tcPr marT="91425" marB="91425" marR="91425" marL="91425"/>
                </a:tc>
              </a:tr>
              <a:tr h="487075">
                <a:tc>
                  <a:txBody>
                    <a:bodyPr/>
                    <a:lstStyle/>
                    <a:p>
                      <a:pPr indent="0" lvl="0" marL="0" rtl="0" algn="l">
                        <a:spcBef>
                          <a:spcPts val="0"/>
                        </a:spcBef>
                        <a:spcAft>
                          <a:spcPts val="0"/>
                        </a:spcAft>
                        <a:buNone/>
                      </a:pPr>
                      <a:r>
                        <a:rPr lang="en-GB"/>
                        <a:t>Lin2012</a:t>
                      </a:r>
                      <a:endParaRPr/>
                    </a:p>
                  </a:txBody>
                  <a:tcPr marT="91425" marB="91425" marR="91425" marL="91425"/>
                </a:tc>
                <a:tc>
                  <a:txBody>
                    <a:bodyPr/>
                    <a:lstStyle/>
                    <a:p>
                      <a:pPr indent="0" lvl="0" marL="0" rtl="0" algn="l">
                        <a:spcBef>
                          <a:spcPts val="0"/>
                        </a:spcBef>
                        <a:spcAft>
                          <a:spcPts val="0"/>
                        </a:spcAft>
                        <a:buNone/>
                      </a:pPr>
                      <a:r>
                        <a:rPr lang="en-GB"/>
                        <a:t>mice</a:t>
                      </a:r>
                      <a:endParaRPr/>
                    </a:p>
                  </a:txBody>
                  <a:tcPr marT="91425" marB="91425" marR="91425" marL="91425"/>
                </a:tc>
                <a:tc>
                  <a:txBody>
                    <a:bodyPr/>
                    <a:lstStyle/>
                    <a:p>
                      <a:pPr indent="0" lvl="0" marL="0" rtl="0" algn="l">
                        <a:spcBef>
                          <a:spcPts val="0"/>
                        </a:spcBef>
                        <a:spcAft>
                          <a:spcPts val="0"/>
                        </a:spcAft>
                        <a:buNone/>
                      </a:pPr>
                      <a:r>
                        <a:rPr lang="en-GB"/>
                        <a:t>sas</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4</a:t>
                      </a:r>
                      <a:r>
                        <a:rPr lang="en-GB"/>
                        <a:t>00</a:t>
                      </a:r>
                      <a:endParaRPr/>
                    </a:p>
                  </a:txBody>
                  <a:tcPr marT="91425" marB="91425" marR="91425" marL="91425"/>
                </a:tc>
                <a:tc>
                  <a:txBody>
                    <a:bodyPr/>
                    <a:lstStyle/>
                    <a:p>
                      <a:pPr indent="0" lvl="0" marL="0" rtl="0" algn="l">
                        <a:spcBef>
                          <a:spcPts val="0"/>
                        </a:spcBef>
                        <a:spcAft>
                          <a:spcPts val="0"/>
                        </a:spcAft>
                        <a:buNone/>
                      </a:pPr>
                      <a:r>
                        <a:rPr lang="en-GB"/>
                        <a:t>Tail vein</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Fruttosio,sciolto a ph alto e ribilanciato</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graphicFrame>
        <p:nvGraphicFramePr>
          <p:cNvPr id="122" name="Google Shape;122;p24"/>
          <p:cNvGraphicFramePr/>
          <p:nvPr/>
        </p:nvGraphicFramePr>
        <p:xfrm>
          <a:off x="80150" y="139850"/>
          <a:ext cx="3000000" cy="3000000"/>
        </p:xfrm>
        <a:graphic>
          <a:graphicData uri="http://schemas.openxmlformats.org/drawingml/2006/table">
            <a:tbl>
              <a:tblPr>
                <a:noFill/>
                <a:tableStyleId>{963EFE3A-B104-49EA-A404-1661CA7BA95F}</a:tableStyleId>
              </a:tblPr>
              <a:tblGrid>
                <a:gridCol w="1340300"/>
                <a:gridCol w="875850"/>
                <a:gridCol w="1108075"/>
                <a:gridCol w="961850"/>
                <a:gridCol w="1254300"/>
                <a:gridCol w="1108075"/>
                <a:gridCol w="1108075"/>
                <a:gridCol w="1108075"/>
              </a:tblGrid>
              <a:tr h="769525">
                <a:tc>
                  <a:txBody>
                    <a:bodyPr/>
                    <a:lstStyle/>
                    <a:p>
                      <a:pPr indent="0" lvl="0" marL="0" rtl="0" algn="ctr">
                        <a:spcBef>
                          <a:spcPts val="0"/>
                        </a:spcBef>
                        <a:spcAft>
                          <a:spcPts val="0"/>
                        </a:spcAft>
                        <a:buNone/>
                      </a:pPr>
                      <a:r>
                        <a:rPr b="1" lang="en-GB"/>
                        <a:t>Articolo</a:t>
                      </a:r>
                      <a:endParaRPr b="1"/>
                    </a:p>
                  </a:txBody>
                  <a:tcPr marT="91425" marB="91425" marR="91425" marL="91425"/>
                </a:tc>
                <a:tc>
                  <a:txBody>
                    <a:bodyPr/>
                    <a:lstStyle/>
                    <a:p>
                      <a:pPr indent="0" lvl="0" marL="0" rtl="0" algn="ctr">
                        <a:spcBef>
                          <a:spcPts val="0"/>
                        </a:spcBef>
                        <a:spcAft>
                          <a:spcPts val="0"/>
                        </a:spcAft>
                        <a:buNone/>
                      </a:pPr>
                      <a:r>
                        <a:rPr b="1" lang="en-GB"/>
                        <a:t>Specie</a:t>
                      </a:r>
                      <a:endParaRPr b="1"/>
                    </a:p>
                  </a:txBody>
                  <a:tcPr marT="91425" marB="91425" marR="91425" marL="91425"/>
                </a:tc>
                <a:tc>
                  <a:txBody>
                    <a:bodyPr/>
                    <a:lstStyle/>
                    <a:p>
                      <a:pPr indent="0" lvl="0" marL="0" rtl="0" algn="ctr">
                        <a:spcBef>
                          <a:spcPts val="0"/>
                        </a:spcBef>
                        <a:spcAft>
                          <a:spcPts val="0"/>
                        </a:spcAft>
                        <a:buNone/>
                      </a:pPr>
                      <a:r>
                        <a:rPr b="1" lang="en-GB"/>
                        <a:t>tumore</a:t>
                      </a:r>
                      <a:endParaRPr b="1"/>
                    </a:p>
                  </a:txBody>
                  <a:tcPr marT="91425" marB="91425" marR="91425" marL="91425"/>
                </a:tc>
                <a:tc>
                  <a:txBody>
                    <a:bodyPr/>
                    <a:lstStyle/>
                    <a:p>
                      <a:pPr indent="0" lvl="0" marL="0" rtl="0" algn="ctr">
                        <a:spcBef>
                          <a:spcPts val="0"/>
                        </a:spcBef>
                        <a:spcAft>
                          <a:spcPts val="0"/>
                        </a:spcAft>
                        <a:buNone/>
                      </a:pPr>
                      <a:r>
                        <a:rPr b="1" lang="en-GB"/>
                        <a:t>Molecola</a:t>
                      </a:r>
                      <a:endParaRPr b="1"/>
                    </a:p>
                  </a:txBody>
                  <a:tcPr marT="91425" marB="91425" marR="91425" marL="91425"/>
                </a:tc>
                <a:tc>
                  <a:txBody>
                    <a:bodyPr/>
                    <a:lstStyle/>
                    <a:p>
                      <a:pPr indent="0" lvl="0" marL="0" rtl="0" algn="ctr">
                        <a:spcBef>
                          <a:spcPts val="0"/>
                        </a:spcBef>
                        <a:spcAft>
                          <a:spcPts val="0"/>
                        </a:spcAft>
                        <a:buNone/>
                      </a:pPr>
                      <a:r>
                        <a:rPr b="1" lang="en-GB"/>
                        <a:t>dosaggio</a:t>
                      </a:r>
                      <a:endParaRPr b="1"/>
                    </a:p>
                  </a:txBody>
                  <a:tcPr marT="91425" marB="91425" marR="91425" marL="91425"/>
                </a:tc>
                <a:tc>
                  <a:txBody>
                    <a:bodyPr/>
                    <a:lstStyle/>
                    <a:p>
                      <a:pPr indent="0" lvl="0" marL="0" rtl="0" algn="ctr">
                        <a:spcBef>
                          <a:spcPts val="0"/>
                        </a:spcBef>
                        <a:spcAft>
                          <a:spcPts val="0"/>
                        </a:spcAft>
                        <a:buNone/>
                      </a:pPr>
                      <a:r>
                        <a:rPr b="1" lang="en-GB"/>
                        <a:t>somministrazione</a:t>
                      </a:r>
                      <a:endParaRPr b="1"/>
                    </a:p>
                  </a:txBody>
                  <a:tcPr marT="91425" marB="91425" marR="91425" marL="91425"/>
                </a:tc>
                <a:tc>
                  <a:txBody>
                    <a:bodyPr/>
                    <a:lstStyle/>
                    <a:p>
                      <a:pPr indent="0" lvl="0" marL="0" rtl="0" algn="ctr">
                        <a:spcBef>
                          <a:spcPts val="0"/>
                        </a:spcBef>
                        <a:spcAft>
                          <a:spcPts val="0"/>
                        </a:spcAft>
                        <a:buNone/>
                      </a:pPr>
                      <a:r>
                        <a:rPr b="1" lang="en-GB"/>
                        <a:t>formulazione</a:t>
                      </a:r>
                      <a:endParaRPr b="1"/>
                    </a:p>
                  </a:txBody>
                  <a:tcPr marT="91425" marB="91425" marR="91425" marL="91425"/>
                </a:tc>
                <a:tc>
                  <a:txBody>
                    <a:bodyPr/>
                    <a:lstStyle/>
                    <a:p>
                      <a:pPr indent="0" lvl="0" marL="0" rtl="0" algn="ctr">
                        <a:spcBef>
                          <a:spcPts val="0"/>
                        </a:spcBef>
                        <a:spcAft>
                          <a:spcPts val="0"/>
                        </a:spcAft>
                        <a:buNone/>
                      </a:pPr>
                      <a:r>
                        <a:rPr b="1" lang="en-GB"/>
                        <a:t>note</a:t>
                      </a:r>
                      <a:endParaRPr b="1"/>
                    </a:p>
                  </a:txBody>
                  <a:tcPr marT="91425" marB="91425" marR="91425" marL="91425"/>
                </a:tc>
              </a:tr>
              <a:tr h="1037400">
                <a:tc>
                  <a:txBody>
                    <a:bodyPr/>
                    <a:lstStyle/>
                    <a:p>
                      <a:pPr indent="0" lvl="0" marL="0" rtl="0" algn="l">
                        <a:spcBef>
                          <a:spcPts val="0"/>
                        </a:spcBef>
                        <a:spcAft>
                          <a:spcPts val="0"/>
                        </a:spcAft>
                        <a:buNone/>
                      </a:pPr>
                      <a:r>
                        <a:rPr lang="en-GB"/>
                        <a:t>watanabe2016</a:t>
                      </a:r>
                      <a:endParaRPr/>
                    </a:p>
                  </a:txBody>
                  <a:tcPr marT="91425" marB="91425" marR="91425" marL="91425"/>
                </a:tc>
                <a:tc>
                  <a:txBody>
                    <a:bodyPr/>
                    <a:lstStyle/>
                    <a:p>
                      <a:pPr indent="0" lvl="0" marL="0" rtl="0" algn="l">
                        <a:spcBef>
                          <a:spcPts val="0"/>
                        </a:spcBef>
                        <a:spcAft>
                          <a:spcPts val="0"/>
                        </a:spcAft>
                        <a:buNone/>
                      </a:pPr>
                      <a:r>
                        <a:rPr lang="en-GB"/>
                        <a:t>mice</a:t>
                      </a:r>
                      <a:endParaRPr/>
                    </a:p>
                  </a:txBody>
                  <a:tcPr marT="91425" marB="91425" marR="91425" marL="91425"/>
                </a:tc>
                <a:tc>
                  <a:txBody>
                    <a:bodyPr/>
                    <a:lstStyle/>
                    <a:p>
                      <a:pPr indent="0" lvl="0" marL="0" rtl="0" algn="l">
                        <a:spcBef>
                          <a:spcPts val="0"/>
                        </a:spcBef>
                        <a:spcAft>
                          <a:spcPts val="0"/>
                        </a:spcAft>
                        <a:buNone/>
                      </a:pPr>
                      <a:r>
                        <a:rPr lang="en-GB"/>
                        <a:t>Squamous cell carcinoma</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500</a:t>
                      </a:r>
                      <a:endParaRPr/>
                    </a:p>
                  </a:txBody>
                  <a:tcPr marT="91425" marB="91425" marR="91425" marL="91425"/>
                </a:tc>
                <a:tc>
                  <a:txBody>
                    <a:bodyPr/>
                    <a:lstStyle/>
                    <a:p>
                      <a:pPr indent="0" lvl="0" marL="0" rtl="0" algn="l">
                        <a:spcBef>
                          <a:spcPts val="0"/>
                        </a:spcBef>
                        <a:spcAft>
                          <a:spcPts val="0"/>
                        </a:spcAft>
                        <a:buNone/>
                      </a:pPr>
                      <a:r>
                        <a:rPr lang="en-GB"/>
                        <a:t>subcutanea</a:t>
                      </a:r>
                      <a:endParaRPr/>
                    </a:p>
                  </a:txBody>
                  <a:tcPr marT="91425" marB="91425" marR="91425" marL="91425"/>
                </a:tc>
                <a:tc>
                  <a:txBody>
                    <a:bodyPr/>
                    <a:lstStyle/>
                    <a:p>
                      <a:pPr indent="0" lvl="0" marL="0" rtl="0" algn="l">
                        <a:spcBef>
                          <a:spcPts val="0"/>
                        </a:spcBef>
                        <a:spcAft>
                          <a:spcPts val="0"/>
                        </a:spcAft>
                        <a:buNone/>
                      </a:pPr>
                      <a:r>
                        <a:rPr lang="en-GB">
                          <a:solidFill>
                            <a:schemeClr val="dk1"/>
                          </a:solidFill>
                        </a:rPr>
                        <a:t>Fruttosio,sciolto a ph alto e ribilanciato</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305300">
                <a:tc>
                  <a:txBody>
                    <a:bodyPr/>
                    <a:lstStyle/>
                    <a:p>
                      <a:pPr indent="0" lvl="0" marL="0" rtl="0" algn="l">
                        <a:spcBef>
                          <a:spcPts val="0"/>
                        </a:spcBef>
                        <a:spcAft>
                          <a:spcPts val="0"/>
                        </a:spcAft>
                        <a:buNone/>
                      </a:pPr>
                      <a:r>
                        <a:rPr lang="en-GB">
                          <a:solidFill>
                            <a:schemeClr val="dk1"/>
                          </a:solidFill>
                        </a:rPr>
                        <a:t>watanabe2016</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GB"/>
                        <a:t>mice</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Squamous cell carcinoma</a:t>
                      </a:r>
                      <a:endParaRPr/>
                    </a:p>
                  </a:txBody>
                  <a:tcPr marT="91425" marB="91425" marR="91425" marL="91425"/>
                </a:tc>
                <a:tc>
                  <a:txBody>
                    <a:bodyPr/>
                    <a:lstStyle/>
                    <a:p>
                      <a:pPr indent="0" lvl="0" marL="0" rtl="0" algn="l">
                        <a:spcBef>
                          <a:spcPts val="0"/>
                        </a:spcBef>
                        <a:spcAft>
                          <a:spcPts val="0"/>
                        </a:spcAft>
                        <a:buNone/>
                      </a:pPr>
                      <a:r>
                        <a:rPr lang="en-GB"/>
                        <a:t>F</a:t>
                      </a:r>
                      <a:r>
                        <a:rPr lang="en-GB"/>
                        <a:t>BPA</a:t>
                      </a:r>
                      <a:endParaRPr/>
                    </a:p>
                  </a:txBody>
                  <a:tcPr marT="91425" marB="91425" marR="91425" marL="91425"/>
                </a:tc>
                <a:tc>
                  <a:txBody>
                    <a:bodyPr/>
                    <a:lstStyle/>
                    <a:p>
                      <a:pPr indent="0" lvl="0" marL="0" rtl="0" algn="l">
                        <a:spcBef>
                          <a:spcPts val="0"/>
                        </a:spcBef>
                        <a:spcAft>
                          <a:spcPts val="0"/>
                        </a:spcAft>
                        <a:buNone/>
                      </a:pPr>
                      <a:r>
                        <a:rPr lang="en-GB"/>
                        <a:t>500</a:t>
                      </a:r>
                      <a:endParaRPr/>
                    </a:p>
                  </a:txBody>
                  <a:tcPr marT="91425" marB="91425" marR="91425" marL="91425"/>
                </a:tc>
                <a:tc>
                  <a:txBody>
                    <a:bodyPr/>
                    <a:lstStyle/>
                    <a:p>
                      <a:pPr indent="0" lvl="0" marL="0" rtl="0" algn="l">
                        <a:spcBef>
                          <a:spcPts val="0"/>
                        </a:spcBef>
                        <a:spcAft>
                          <a:spcPts val="0"/>
                        </a:spcAft>
                        <a:buNone/>
                      </a:pPr>
                      <a:r>
                        <a:rPr lang="en-GB"/>
                        <a:t>subcutanea</a:t>
                      </a:r>
                      <a:endParaRPr/>
                    </a:p>
                  </a:txBody>
                  <a:tcPr marT="91425" marB="91425" marR="91425" marL="91425"/>
                </a:tc>
                <a:tc>
                  <a:txBody>
                    <a:bodyPr/>
                    <a:lstStyle/>
                    <a:p>
                      <a:pPr indent="0" lvl="0" marL="0" rtl="0" algn="l">
                        <a:spcBef>
                          <a:spcPts val="0"/>
                        </a:spcBef>
                        <a:spcAft>
                          <a:spcPts val="0"/>
                        </a:spcAft>
                        <a:buNone/>
                      </a:pPr>
                      <a:r>
                        <a:rPr lang="en-GB"/>
                        <a:t>Fruttosio,sciolto a ph alto e ribilanciato</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87075">
                <a:tc>
                  <a:txBody>
                    <a:bodyPr/>
                    <a:lstStyle/>
                    <a:p>
                      <a:pPr indent="0" lvl="0" marL="0" rtl="0" algn="l">
                        <a:spcBef>
                          <a:spcPts val="0"/>
                        </a:spcBef>
                        <a:spcAft>
                          <a:spcPts val="0"/>
                        </a:spcAft>
                        <a:buNone/>
                      </a:pPr>
                      <a:r>
                        <a:rPr lang="en-GB"/>
                        <a:t>yokoyama2006</a:t>
                      </a:r>
                      <a:endParaRPr/>
                    </a:p>
                  </a:txBody>
                  <a:tcPr marT="91425" marB="91425" marR="91425" marL="91425"/>
                </a:tc>
                <a:tc>
                  <a:txBody>
                    <a:bodyPr/>
                    <a:lstStyle/>
                    <a:p>
                      <a:pPr indent="0" lvl="0" marL="0" rtl="0" algn="l">
                        <a:spcBef>
                          <a:spcPts val="0"/>
                        </a:spcBef>
                        <a:spcAft>
                          <a:spcPts val="0"/>
                        </a:spcAft>
                        <a:buNone/>
                      </a:pPr>
                      <a:r>
                        <a:rPr lang="en-GB"/>
                        <a:t>rats</a:t>
                      </a:r>
                      <a:endParaRPr/>
                    </a:p>
                  </a:txBody>
                  <a:tcPr marT="91425" marB="91425" marR="91425" marL="91425"/>
                </a:tc>
                <a:tc>
                  <a:txBody>
                    <a:bodyPr/>
                    <a:lstStyle/>
                    <a:p>
                      <a:pPr indent="0" lvl="0" marL="0" rtl="0" algn="l">
                        <a:spcBef>
                          <a:spcPts val="0"/>
                        </a:spcBef>
                        <a:spcAft>
                          <a:spcPts val="0"/>
                        </a:spcAft>
                        <a:buNone/>
                      </a:pPr>
                      <a:r>
                        <a:rPr lang="en-GB"/>
                        <a:t>C6</a:t>
                      </a:r>
                      <a:endParaRPr/>
                    </a:p>
                  </a:txBody>
                  <a:tcPr marT="91425" marB="91425" marR="91425" marL="91425"/>
                </a:tc>
                <a:tc>
                  <a:txBody>
                    <a:bodyPr/>
                    <a:lstStyle/>
                    <a:p>
                      <a:pPr indent="0" lvl="0" marL="0" rtl="0" algn="l">
                        <a:spcBef>
                          <a:spcPts val="0"/>
                        </a:spcBef>
                        <a:spcAft>
                          <a:spcPts val="0"/>
                        </a:spcAft>
                        <a:buNone/>
                      </a:pPr>
                      <a:r>
                        <a:rPr lang="en-GB"/>
                        <a:t>BPA</a:t>
                      </a:r>
                      <a:endParaRPr/>
                    </a:p>
                  </a:txBody>
                  <a:tcPr marT="91425" marB="91425" marR="91425" marL="91425"/>
                </a:tc>
                <a:tc>
                  <a:txBody>
                    <a:bodyPr/>
                    <a:lstStyle/>
                    <a:p>
                      <a:pPr indent="0" lvl="0" marL="0" rtl="0" algn="l">
                        <a:spcBef>
                          <a:spcPts val="0"/>
                        </a:spcBef>
                        <a:spcAft>
                          <a:spcPts val="0"/>
                        </a:spcAft>
                        <a:buNone/>
                      </a:pPr>
                      <a:r>
                        <a:rPr lang="en-GB"/>
                        <a:t>500</a:t>
                      </a:r>
                      <a:endParaRPr/>
                    </a:p>
                  </a:txBody>
                  <a:tcPr marT="91425" marB="91425" marR="91425" marL="91425"/>
                </a:tc>
                <a:tc>
                  <a:txBody>
                    <a:bodyPr/>
                    <a:lstStyle/>
                    <a:p>
                      <a:pPr indent="0" lvl="0" marL="0" rtl="0" algn="l">
                        <a:spcBef>
                          <a:spcPts val="0"/>
                        </a:spcBef>
                        <a:spcAft>
                          <a:spcPts val="0"/>
                        </a:spcAft>
                        <a:buNone/>
                      </a:pPr>
                      <a:r>
                        <a:rPr lang="en-GB"/>
                        <a:t>?</a:t>
                      </a:r>
                      <a:endParaRPr/>
                    </a:p>
                  </a:txBody>
                  <a:tcPr marT="91425" marB="91425" marR="91425" marL="91425"/>
                </a:tc>
                <a:tc>
                  <a:txBody>
                    <a:bodyPr/>
                    <a:lstStyle/>
                    <a:p>
                      <a:pPr indent="0" lvl="0" marL="0" rtl="0" algn="l">
                        <a:spcBef>
                          <a:spcPts val="0"/>
                        </a:spcBef>
                        <a:spcAft>
                          <a:spcPts val="0"/>
                        </a:spcAft>
                        <a:buNone/>
                      </a:pPr>
                      <a:r>
                        <a:rPr lang="en-GB"/>
                        <a:t>?</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Chapter 2:</a:t>
            </a:r>
            <a:endParaRPr/>
          </a:p>
          <a:p>
            <a:pPr indent="0" lvl="0" marL="0" rtl="0" algn="ctr">
              <a:spcBef>
                <a:spcPts val="0"/>
              </a:spcBef>
              <a:spcAft>
                <a:spcPts val="0"/>
              </a:spcAft>
              <a:buNone/>
            </a:pPr>
            <a:r>
              <a:rPr lang="en-GB"/>
              <a:t>Micro CT</a:t>
            </a:r>
            <a:endParaRPr/>
          </a:p>
        </p:txBody>
      </p:sp>
      <p:sp>
        <p:nvSpPr>
          <p:cNvPr id="128" name="Google Shape;128;p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Setting optimization for soft tissue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6"/>
          <p:cNvSpPr txBox="1"/>
          <p:nvPr/>
        </p:nvSpPr>
        <p:spPr>
          <a:xfrm>
            <a:off x="0" y="0"/>
            <a:ext cx="30000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SCAN 1</a:t>
            </a:r>
            <a:endParaRPr b="1"/>
          </a:p>
          <a:p>
            <a:pPr indent="0" lvl="0" marL="0" rtl="0" algn="l">
              <a:spcBef>
                <a:spcPts val="0"/>
              </a:spcBef>
              <a:spcAft>
                <a:spcPts val="0"/>
              </a:spcAft>
              <a:buNone/>
            </a:pPr>
            <a:r>
              <a:rPr lang="en-GB"/>
              <a:t>Source Voltage (kV)=  45</a:t>
            </a:r>
            <a:endParaRPr/>
          </a:p>
          <a:p>
            <a:pPr indent="0" lvl="0" marL="0" rtl="0" algn="l">
              <a:spcBef>
                <a:spcPts val="0"/>
              </a:spcBef>
              <a:spcAft>
                <a:spcPts val="0"/>
              </a:spcAft>
              <a:buNone/>
            </a:pPr>
            <a:r>
              <a:rPr lang="en-GB"/>
              <a:t>Source Current (uA)= 556</a:t>
            </a:r>
            <a:endParaRPr/>
          </a:p>
          <a:p>
            <a:pPr indent="0" lvl="0" marL="0" rtl="0" algn="l">
              <a:spcBef>
                <a:spcPts val="0"/>
              </a:spcBef>
              <a:spcAft>
                <a:spcPts val="0"/>
              </a:spcAft>
              <a:buNone/>
            </a:pPr>
            <a:r>
              <a:rPr lang="en-GB"/>
              <a:t>Number of Rows=  668</a:t>
            </a:r>
            <a:endParaRPr/>
          </a:p>
          <a:p>
            <a:pPr indent="0" lvl="0" marL="0" rtl="0" algn="l">
              <a:spcBef>
                <a:spcPts val="0"/>
              </a:spcBef>
              <a:spcAft>
                <a:spcPts val="0"/>
              </a:spcAft>
              <a:buNone/>
            </a:pPr>
            <a:r>
              <a:rPr lang="en-GB"/>
              <a:t>Number of Columns= 1000</a:t>
            </a:r>
            <a:endParaRPr/>
          </a:p>
          <a:p>
            <a:pPr indent="0" lvl="0" marL="0" rtl="0" algn="l">
              <a:spcBef>
                <a:spcPts val="0"/>
              </a:spcBef>
              <a:spcAft>
                <a:spcPts val="0"/>
              </a:spcAft>
              <a:buNone/>
            </a:pPr>
            <a:r>
              <a:rPr lang="en-GB"/>
              <a:t>Image Pixel Size (um)=   35.39</a:t>
            </a:r>
            <a:endParaRPr/>
          </a:p>
          <a:p>
            <a:pPr indent="0" lvl="0" marL="0" rtl="0" algn="l">
              <a:spcBef>
                <a:spcPts val="0"/>
              </a:spcBef>
              <a:spcAft>
                <a:spcPts val="0"/>
              </a:spcAft>
              <a:buNone/>
            </a:pPr>
            <a:r>
              <a:rPr lang="en-GB"/>
              <a:t>Filter=Al 0.2mm</a:t>
            </a:r>
            <a:endParaRPr/>
          </a:p>
          <a:p>
            <a:pPr indent="0" lvl="0" marL="0" rtl="0" algn="l">
              <a:spcBef>
                <a:spcPts val="0"/>
              </a:spcBef>
              <a:spcAft>
                <a:spcPts val="0"/>
              </a:spcAft>
              <a:buNone/>
            </a:pPr>
            <a:r>
              <a:rPr lang="en-GB"/>
              <a:t>Exposure (ms)=	42</a:t>
            </a:r>
            <a:endParaRPr/>
          </a:p>
          <a:p>
            <a:pPr indent="0" lvl="0" marL="0" rtl="0" algn="l">
              <a:spcBef>
                <a:spcPts val="0"/>
              </a:spcBef>
              <a:spcAft>
                <a:spcPts val="0"/>
              </a:spcAft>
              <a:buClr>
                <a:schemeClr val="dk1"/>
              </a:buClr>
              <a:buSzPts val="1100"/>
              <a:buFont typeface="Arial"/>
              <a:buNone/>
            </a:pPr>
            <a:r>
              <a:rPr lang="en-GB"/>
              <a:t>Rotation Step (deg)=0.500</a:t>
            </a:r>
            <a:endParaRPr/>
          </a:p>
          <a:p>
            <a:pPr indent="0" lvl="0" marL="0" rtl="0" algn="l">
              <a:spcBef>
                <a:spcPts val="0"/>
              </a:spcBef>
              <a:spcAft>
                <a:spcPts val="0"/>
              </a:spcAft>
              <a:buNone/>
            </a:pPr>
            <a:r>
              <a:rPr lang="en-GB"/>
              <a:t>Frame Averaging=ON (4)</a:t>
            </a:r>
            <a:endParaRPr/>
          </a:p>
          <a:p>
            <a:pPr indent="0" lvl="0" marL="0" rtl="0" algn="l">
              <a:spcBef>
                <a:spcPts val="0"/>
              </a:spcBef>
              <a:spcAft>
                <a:spcPts val="0"/>
              </a:spcAft>
              <a:buNone/>
            </a:pPr>
            <a:r>
              <a:rPr lang="en-GB"/>
              <a:t>Scan duration=00:07:31</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Slice 244 (i pallini al centro sono i reni)</a:t>
            </a:r>
            <a:endParaRPr/>
          </a:p>
        </p:txBody>
      </p:sp>
      <p:pic>
        <p:nvPicPr>
          <p:cNvPr id="134" name="Google Shape;134;p26"/>
          <p:cNvPicPr preferRelativeResize="0"/>
          <p:nvPr/>
        </p:nvPicPr>
        <p:blipFill>
          <a:blip r:embed="rId3">
            <a:alphaModFix/>
          </a:blip>
          <a:stretch>
            <a:fillRect/>
          </a:stretch>
        </p:blipFill>
        <p:spPr>
          <a:xfrm>
            <a:off x="4305300" y="0"/>
            <a:ext cx="4838700"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7"/>
          <p:cNvPicPr preferRelativeResize="0"/>
          <p:nvPr/>
        </p:nvPicPr>
        <p:blipFill>
          <a:blip r:embed="rId3">
            <a:alphaModFix/>
          </a:blip>
          <a:stretch>
            <a:fillRect/>
          </a:stretch>
        </p:blipFill>
        <p:spPr>
          <a:xfrm>
            <a:off x="4305300" y="0"/>
            <a:ext cx="4838700" cy="4838700"/>
          </a:xfrm>
          <a:prstGeom prst="rect">
            <a:avLst/>
          </a:prstGeom>
          <a:noFill/>
          <a:ln>
            <a:noFill/>
          </a:ln>
        </p:spPr>
      </p:pic>
      <p:sp>
        <p:nvSpPr>
          <p:cNvPr id="140" name="Google Shape;140;p27"/>
          <p:cNvSpPr txBox="1"/>
          <p:nvPr/>
        </p:nvSpPr>
        <p:spPr>
          <a:xfrm>
            <a:off x="0" y="0"/>
            <a:ext cx="30000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rPr>
              <a:t>SCAN 2</a:t>
            </a:r>
            <a:endParaRPr/>
          </a:p>
          <a:p>
            <a:pPr indent="0" lvl="0" marL="0" rtl="0" algn="l">
              <a:spcBef>
                <a:spcPts val="0"/>
              </a:spcBef>
              <a:spcAft>
                <a:spcPts val="0"/>
              </a:spcAft>
              <a:buNone/>
            </a:pPr>
            <a:r>
              <a:rPr lang="en-GB"/>
              <a:t>Source Voltage (kV)=  40</a:t>
            </a:r>
            <a:endParaRPr/>
          </a:p>
          <a:p>
            <a:pPr indent="0" lvl="0" marL="0" rtl="0" algn="l">
              <a:spcBef>
                <a:spcPts val="0"/>
              </a:spcBef>
              <a:spcAft>
                <a:spcPts val="0"/>
              </a:spcAft>
              <a:buNone/>
            </a:pPr>
            <a:r>
              <a:rPr lang="en-GB"/>
              <a:t>Source Current (uA)= 500</a:t>
            </a:r>
            <a:endParaRPr/>
          </a:p>
          <a:p>
            <a:pPr indent="0" lvl="0" marL="0" rtl="0" algn="l">
              <a:spcBef>
                <a:spcPts val="0"/>
              </a:spcBef>
              <a:spcAft>
                <a:spcPts val="0"/>
              </a:spcAft>
              <a:buNone/>
            </a:pPr>
            <a:r>
              <a:rPr lang="en-GB"/>
              <a:t>Number of Rows=  668</a:t>
            </a:r>
            <a:endParaRPr/>
          </a:p>
          <a:p>
            <a:pPr indent="0" lvl="0" marL="0" rtl="0" algn="l">
              <a:spcBef>
                <a:spcPts val="0"/>
              </a:spcBef>
              <a:spcAft>
                <a:spcPts val="0"/>
              </a:spcAft>
              <a:buNone/>
            </a:pPr>
            <a:r>
              <a:rPr lang="en-GB"/>
              <a:t>Number of Columns= 1000</a:t>
            </a:r>
            <a:endParaRPr/>
          </a:p>
          <a:p>
            <a:pPr indent="0" lvl="0" marL="0" rtl="0" algn="l">
              <a:spcBef>
                <a:spcPts val="0"/>
              </a:spcBef>
              <a:spcAft>
                <a:spcPts val="0"/>
              </a:spcAft>
              <a:buNone/>
            </a:pPr>
            <a:r>
              <a:rPr lang="en-GB"/>
              <a:t>Image Pixel Size (um)=   35.39</a:t>
            </a:r>
            <a:endParaRPr/>
          </a:p>
          <a:p>
            <a:pPr indent="0" lvl="0" marL="0" rtl="0" algn="l">
              <a:spcBef>
                <a:spcPts val="0"/>
              </a:spcBef>
              <a:spcAft>
                <a:spcPts val="0"/>
              </a:spcAft>
              <a:buNone/>
            </a:pPr>
            <a:r>
              <a:rPr lang="en-GB"/>
              <a:t>Filter=Al 0.2mm</a:t>
            </a:r>
            <a:endParaRPr/>
          </a:p>
          <a:p>
            <a:pPr indent="0" lvl="0" marL="0" rtl="0" algn="l">
              <a:spcBef>
                <a:spcPts val="0"/>
              </a:spcBef>
              <a:spcAft>
                <a:spcPts val="0"/>
              </a:spcAft>
              <a:buNone/>
            </a:pPr>
            <a:r>
              <a:rPr lang="en-GB"/>
              <a:t>Exposure (ms)=   100</a:t>
            </a:r>
            <a:endParaRPr/>
          </a:p>
          <a:p>
            <a:pPr indent="0" lvl="0" marL="0" rtl="0" algn="l">
              <a:spcBef>
                <a:spcPts val="0"/>
              </a:spcBef>
              <a:spcAft>
                <a:spcPts val="0"/>
              </a:spcAft>
              <a:buNone/>
            </a:pPr>
            <a:r>
              <a:rPr lang="en-GB"/>
              <a:t>Rotation Step (deg)=0.700</a:t>
            </a:r>
            <a:endParaRPr/>
          </a:p>
          <a:p>
            <a:pPr indent="0" lvl="0" marL="0" rtl="0" algn="l">
              <a:spcBef>
                <a:spcPts val="0"/>
              </a:spcBef>
              <a:spcAft>
                <a:spcPts val="0"/>
              </a:spcAft>
              <a:buNone/>
            </a:pPr>
            <a:r>
              <a:rPr lang="en-GB"/>
              <a:t>Frame Averaging=ON (4)</a:t>
            </a:r>
            <a:endParaRPr/>
          </a:p>
          <a:p>
            <a:pPr indent="0" lvl="0" marL="0" rtl="0" algn="l">
              <a:spcBef>
                <a:spcPts val="0"/>
              </a:spcBef>
              <a:spcAft>
                <a:spcPts val="0"/>
              </a:spcAft>
              <a:buNone/>
            </a:pPr>
            <a:r>
              <a:rPr lang="en-GB"/>
              <a:t>Scan duration=00:06:15</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Slice 244 (i pallini al centro sono i reni)</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8"/>
          <p:cNvSpPr txBox="1"/>
          <p:nvPr/>
        </p:nvSpPr>
        <p:spPr>
          <a:xfrm>
            <a:off x="0" y="0"/>
            <a:ext cx="3000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SCAN 3</a:t>
            </a:r>
            <a:endParaRPr b="1"/>
          </a:p>
          <a:p>
            <a:pPr indent="0" lvl="0" marL="0" rtl="0" algn="l">
              <a:spcBef>
                <a:spcPts val="0"/>
              </a:spcBef>
              <a:spcAft>
                <a:spcPts val="0"/>
              </a:spcAft>
              <a:buNone/>
            </a:pPr>
            <a:r>
              <a:rPr lang="en-GB"/>
              <a:t>Source Voltage (kV)=  40</a:t>
            </a:r>
            <a:endParaRPr/>
          </a:p>
          <a:p>
            <a:pPr indent="0" lvl="0" marL="0" rtl="0" algn="l">
              <a:spcBef>
                <a:spcPts val="0"/>
              </a:spcBef>
              <a:spcAft>
                <a:spcPts val="0"/>
              </a:spcAft>
              <a:buNone/>
            </a:pPr>
            <a:r>
              <a:rPr lang="en-GB"/>
              <a:t>Source Current (uA)=  300</a:t>
            </a:r>
            <a:endParaRPr/>
          </a:p>
          <a:p>
            <a:pPr indent="0" lvl="0" marL="0" rtl="0" algn="l">
              <a:spcBef>
                <a:spcPts val="0"/>
              </a:spcBef>
              <a:spcAft>
                <a:spcPts val="0"/>
              </a:spcAft>
              <a:buNone/>
            </a:pPr>
            <a:r>
              <a:rPr lang="en-GB"/>
              <a:t>Number of Rows=  668</a:t>
            </a:r>
            <a:endParaRPr/>
          </a:p>
          <a:p>
            <a:pPr indent="0" lvl="0" marL="0" rtl="0" algn="l">
              <a:spcBef>
                <a:spcPts val="0"/>
              </a:spcBef>
              <a:spcAft>
                <a:spcPts val="0"/>
              </a:spcAft>
              <a:buNone/>
            </a:pPr>
            <a:r>
              <a:rPr lang="en-GB"/>
              <a:t>Number of Columns= 1000</a:t>
            </a:r>
            <a:endParaRPr/>
          </a:p>
          <a:p>
            <a:pPr indent="0" lvl="0" marL="0" rtl="0" algn="l">
              <a:spcBef>
                <a:spcPts val="0"/>
              </a:spcBef>
              <a:spcAft>
                <a:spcPts val="0"/>
              </a:spcAft>
              <a:buNone/>
            </a:pPr>
            <a:r>
              <a:rPr lang="en-GB"/>
              <a:t>Image Pixel Size (um)=   35.39</a:t>
            </a:r>
            <a:endParaRPr/>
          </a:p>
          <a:p>
            <a:pPr indent="0" lvl="0" marL="0" rtl="0" algn="l">
              <a:spcBef>
                <a:spcPts val="0"/>
              </a:spcBef>
              <a:spcAft>
                <a:spcPts val="0"/>
              </a:spcAft>
              <a:buNone/>
            </a:pPr>
            <a:r>
              <a:rPr lang="en-GB"/>
              <a:t>Filter=Al 0.2mm</a:t>
            </a:r>
            <a:endParaRPr/>
          </a:p>
          <a:p>
            <a:pPr indent="0" lvl="0" marL="0" rtl="0" algn="l">
              <a:spcBef>
                <a:spcPts val="0"/>
              </a:spcBef>
              <a:spcAft>
                <a:spcPts val="0"/>
              </a:spcAft>
              <a:buNone/>
            </a:pPr>
            <a:r>
              <a:rPr lang="en-GB"/>
              <a:t>Exposure (ms)=   60</a:t>
            </a:r>
            <a:endParaRPr/>
          </a:p>
          <a:p>
            <a:pPr indent="0" lvl="0" marL="0" rtl="0" algn="l">
              <a:spcBef>
                <a:spcPts val="0"/>
              </a:spcBef>
              <a:spcAft>
                <a:spcPts val="0"/>
              </a:spcAft>
              <a:buNone/>
            </a:pPr>
            <a:r>
              <a:rPr lang="en-GB"/>
              <a:t>Rotation Step (deg)=0.700</a:t>
            </a:r>
            <a:endParaRPr/>
          </a:p>
          <a:p>
            <a:pPr indent="0" lvl="0" marL="0" rtl="0" algn="l">
              <a:spcBef>
                <a:spcPts val="0"/>
              </a:spcBef>
              <a:spcAft>
                <a:spcPts val="0"/>
              </a:spcAft>
              <a:buNone/>
            </a:pPr>
            <a:r>
              <a:rPr lang="en-GB"/>
              <a:t>Frame Averaging=ON (4)</a:t>
            </a:r>
            <a:endParaRPr/>
          </a:p>
          <a:p>
            <a:pPr indent="0" lvl="0" marL="0" rtl="0" algn="l">
              <a:spcBef>
                <a:spcPts val="0"/>
              </a:spcBef>
              <a:spcAft>
                <a:spcPts val="0"/>
              </a:spcAft>
              <a:buNone/>
            </a:pPr>
            <a:r>
              <a:rPr lang="en-GB"/>
              <a:t>Scan duration=00:05:08</a:t>
            </a:r>
            <a:endParaRPr/>
          </a:p>
        </p:txBody>
      </p:sp>
      <p:pic>
        <p:nvPicPr>
          <p:cNvPr id="146" name="Google Shape;146;p28"/>
          <p:cNvPicPr preferRelativeResize="0"/>
          <p:nvPr/>
        </p:nvPicPr>
        <p:blipFill>
          <a:blip r:embed="rId3">
            <a:alphaModFix/>
          </a:blip>
          <a:stretch>
            <a:fillRect/>
          </a:stretch>
        </p:blipFill>
        <p:spPr>
          <a:xfrm>
            <a:off x="4305300" y="0"/>
            <a:ext cx="4838700"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9"/>
          <p:cNvPicPr preferRelativeResize="0"/>
          <p:nvPr/>
        </p:nvPicPr>
        <p:blipFill>
          <a:blip r:embed="rId3">
            <a:alphaModFix/>
          </a:blip>
          <a:stretch>
            <a:fillRect/>
          </a:stretch>
        </p:blipFill>
        <p:spPr>
          <a:xfrm>
            <a:off x="4305300" y="0"/>
            <a:ext cx="4838700" cy="4838700"/>
          </a:xfrm>
          <a:prstGeom prst="rect">
            <a:avLst/>
          </a:prstGeom>
          <a:noFill/>
          <a:ln>
            <a:noFill/>
          </a:ln>
        </p:spPr>
      </p:pic>
      <p:sp>
        <p:nvSpPr>
          <p:cNvPr id="152" name="Google Shape;152;p29"/>
          <p:cNvSpPr txBox="1"/>
          <p:nvPr/>
        </p:nvSpPr>
        <p:spPr>
          <a:xfrm>
            <a:off x="0" y="0"/>
            <a:ext cx="3000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SCAN 4</a:t>
            </a:r>
            <a:endParaRPr b="1"/>
          </a:p>
          <a:p>
            <a:pPr indent="0" lvl="0" marL="0" rtl="0" algn="l">
              <a:spcBef>
                <a:spcPts val="0"/>
              </a:spcBef>
              <a:spcAft>
                <a:spcPts val="0"/>
              </a:spcAft>
              <a:buNone/>
            </a:pPr>
            <a:r>
              <a:rPr lang="en-GB"/>
              <a:t>Source Voltage (kV)=  35</a:t>
            </a:r>
            <a:endParaRPr/>
          </a:p>
          <a:p>
            <a:pPr indent="0" lvl="0" marL="0" rtl="0" algn="l">
              <a:spcBef>
                <a:spcPts val="0"/>
              </a:spcBef>
              <a:spcAft>
                <a:spcPts val="0"/>
              </a:spcAft>
              <a:buNone/>
            </a:pPr>
            <a:r>
              <a:rPr lang="en-GB"/>
              <a:t>Source Current (uA)=  400</a:t>
            </a:r>
            <a:endParaRPr/>
          </a:p>
          <a:p>
            <a:pPr indent="0" lvl="0" marL="0" rtl="0" algn="l">
              <a:spcBef>
                <a:spcPts val="0"/>
              </a:spcBef>
              <a:spcAft>
                <a:spcPts val="0"/>
              </a:spcAft>
              <a:buNone/>
            </a:pPr>
            <a:r>
              <a:rPr lang="en-GB"/>
              <a:t>Number of Rows=  668</a:t>
            </a:r>
            <a:endParaRPr/>
          </a:p>
          <a:p>
            <a:pPr indent="0" lvl="0" marL="0" rtl="0" algn="l">
              <a:spcBef>
                <a:spcPts val="0"/>
              </a:spcBef>
              <a:spcAft>
                <a:spcPts val="0"/>
              </a:spcAft>
              <a:buNone/>
            </a:pPr>
            <a:r>
              <a:rPr lang="en-GB"/>
              <a:t>Number of Columns= 1000</a:t>
            </a:r>
            <a:endParaRPr/>
          </a:p>
          <a:p>
            <a:pPr indent="0" lvl="0" marL="0" rtl="0" algn="l">
              <a:spcBef>
                <a:spcPts val="0"/>
              </a:spcBef>
              <a:spcAft>
                <a:spcPts val="0"/>
              </a:spcAft>
              <a:buNone/>
            </a:pPr>
            <a:r>
              <a:rPr lang="en-GB"/>
              <a:t>Image Pixel Size (um)=   35.39</a:t>
            </a:r>
            <a:endParaRPr/>
          </a:p>
          <a:p>
            <a:pPr indent="0" lvl="0" marL="0" rtl="0" algn="l">
              <a:spcBef>
                <a:spcPts val="0"/>
              </a:spcBef>
              <a:spcAft>
                <a:spcPts val="0"/>
              </a:spcAft>
              <a:buNone/>
            </a:pPr>
            <a:r>
              <a:rPr lang="en-GB"/>
              <a:t>Filter=Al 0.2mm</a:t>
            </a:r>
            <a:endParaRPr/>
          </a:p>
          <a:p>
            <a:pPr indent="0" lvl="0" marL="0" rtl="0" algn="l">
              <a:spcBef>
                <a:spcPts val="0"/>
              </a:spcBef>
              <a:spcAft>
                <a:spcPts val="0"/>
              </a:spcAft>
              <a:buNone/>
            </a:pPr>
            <a:r>
              <a:rPr lang="en-GB"/>
              <a:t>Exposure (ms)=   300</a:t>
            </a:r>
            <a:endParaRPr/>
          </a:p>
          <a:p>
            <a:pPr indent="0" lvl="0" marL="0" rtl="0" algn="l">
              <a:spcBef>
                <a:spcPts val="0"/>
              </a:spcBef>
              <a:spcAft>
                <a:spcPts val="0"/>
              </a:spcAft>
              <a:buNone/>
            </a:pPr>
            <a:r>
              <a:rPr lang="en-GB"/>
              <a:t>Rotation Step (deg)=0.700</a:t>
            </a:r>
            <a:endParaRPr/>
          </a:p>
          <a:p>
            <a:pPr indent="0" lvl="0" marL="0" rtl="0" algn="l">
              <a:spcBef>
                <a:spcPts val="0"/>
              </a:spcBef>
              <a:spcAft>
                <a:spcPts val="0"/>
              </a:spcAft>
              <a:buNone/>
            </a:pPr>
            <a:r>
              <a:rPr lang="en-GB"/>
              <a:t>Frame Averaging=ON (4)</a:t>
            </a:r>
            <a:endParaRPr/>
          </a:p>
          <a:p>
            <a:pPr indent="0" lvl="0" marL="0" rtl="0" algn="l">
              <a:spcBef>
                <a:spcPts val="0"/>
              </a:spcBef>
              <a:spcAft>
                <a:spcPts val="0"/>
              </a:spcAft>
              <a:buNone/>
            </a:pPr>
            <a:r>
              <a:rPr lang="en-GB"/>
              <a:t>Scan duration=00:08:55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0"/>
          <p:cNvSpPr txBox="1"/>
          <p:nvPr/>
        </p:nvSpPr>
        <p:spPr>
          <a:xfrm>
            <a:off x="0" y="0"/>
            <a:ext cx="908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Slice 101 scan da 1-4 CC</a:t>
            </a:r>
            <a:endParaRPr/>
          </a:p>
        </p:txBody>
      </p:sp>
      <p:pic>
        <p:nvPicPr>
          <p:cNvPr id="158" name="Google Shape;158;p30"/>
          <p:cNvPicPr preferRelativeResize="0"/>
          <p:nvPr/>
        </p:nvPicPr>
        <p:blipFill>
          <a:blip r:embed="rId3">
            <a:alphaModFix/>
          </a:blip>
          <a:stretch>
            <a:fillRect/>
          </a:stretch>
        </p:blipFill>
        <p:spPr>
          <a:xfrm>
            <a:off x="2422725" y="44875"/>
            <a:ext cx="2416025" cy="2416025"/>
          </a:xfrm>
          <a:prstGeom prst="rect">
            <a:avLst/>
          </a:prstGeom>
          <a:noFill/>
          <a:ln>
            <a:noFill/>
          </a:ln>
        </p:spPr>
      </p:pic>
      <p:pic>
        <p:nvPicPr>
          <p:cNvPr id="159" name="Google Shape;159;p30"/>
          <p:cNvPicPr preferRelativeResize="0"/>
          <p:nvPr/>
        </p:nvPicPr>
        <p:blipFill>
          <a:blip r:embed="rId4">
            <a:alphaModFix/>
          </a:blip>
          <a:stretch>
            <a:fillRect/>
          </a:stretch>
        </p:blipFill>
        <p:spPr>
          <a:xfrm>
            <a:off x="5274150" y="44875"/>
            <a:ext cx="2416025" cy="2416025"/>
          </a:xfrm>
          <a:prstGeom prst="rect">
            <a:avLst/>
          </a:prstGeom>
          <a:noFill/>
          <a:ln>
            <a:noFill/>
          </a:ln>
        </p:spPr>
      </p:pic>
      <p:pic>
        <p:nvPicPr>
          <p:cNvPr id="160" name="Google Shape;160;p30"/>
          <p:cNvPicPr preferRelativeResize="0"/>
          <p:nvPr/>
        </p:nvPicPr>
        <p:blipFill>
          <a:blip r:embed="rId5">
            <a:alphaModFix/>
          </a:blip>
          <a:stretch>
            <a:fillRect/>
          </a:stretch>
        </p:blipFill>
        <p:spPr>
          <a:xfrm>
            <a:off x="2442675" y="2571750"/>
            <a:ext cx="2376125" cy="2376125"/>
          </a:xfrm>
          <a:prstGeom prst="rect">
            <a:avLst/>
          </a:prstGeom>
          <a:noFill/>
          <a:ln>
            <a:noFill/>
          </a:ln>
        </p:spPr>
      </p:pic>
      <p:pic>
        <p:nvPicPr>
          <p:cNvPr id="161" name="Google Shape;161;p30"/>
          <p:cNvPicPr preferRelativeResize="0"/>
          <p:nvPr/>
        </p:nvPicPr>
        <p:blipFill>
          <a:blip r:embed="rId6">
            <a:alphaModFix/>
          </a:blip>
          <a:stretch>
            <a:fillRect/>
          </a:stretch>
        </p:blipFill>
        <p:spPr>
          <a:xfrm>
            <a:off x="5274138" y="2551800"/>
            <a:ext cx="2416025" cy="241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1"/>
          <p:cNvPicPr preferRelativeResize="0"/>
          <p:nvPr/>
        </p:nvPicPr>
        <p:blipFill>
          <a:blip r:embed="rId3">
            <a:alphaModFix/>
          </a:blip>
          <a:stretch>
            <a:fillRect/>
          </a:stretch>
        </p:blipFill>
        <p:spPr>
          <a:xfrm>
            <a:off x="2290825" y="58200"/>
            <a:ext cx="2419350" cy="2419350"/>
          </a:xfrm>
          <a:prstGeom prst="rect">
            <a:avLst/>
          </a:prstGeom>
          <a:noFill/>
          <a:ln>
            <a:noFill/>
          </a:ln>
        </p:spPr>
      </p:pic>
      <p:pic>
        <p:nvPicPr>
          <p:cNvPr id="167" name="Google Shape;167;p31"/>
          <p:cNvPicPr preferRelativeResize="0"/>
          <p:nvPr/>
        </p:nvPicPr>
        <p:blipFill>
          <a:blip r:embed="rId4">
            <a:alphaModFix/>
          </a:blip>
          <a:stretch>
            <a:fillRect/>
          </a:stretch>
        </p:blipFill>
        <p:spPr>
          <a:xfrm>
            <a:off x="4911125" y="58200"/>
            <a:ext cx="2419350" cy="2419350"/>
          </a:xfrm>
          <a:prstGeom prst="rect">
            <a:avLst/>
          </a:prstGeom>
          <a:noFill/>
          <a:ln>
            <a:noFill/>
          </a:ln>
        </p:spPr>
      </p:pic>
      <p:pic>
        <p:nvPicPr>
          <p:cNvPr id="168" name="Google Shape;168;p31"/>
          <p:cNvPicPr preferRelativeResize="0"/>
          <p:nvPr/>
        </p:nvPicPr>
        <p:blipFill>
          <a:blip r:embed="rId5">
            <a:alphaModFix/>
          </a:blip>
          <a:stretch>
            <a:fillRect/>
          </a:stretch>
        </p:blipFill>
        <p:spPr>
          <a:xfrm>
            <a:off x="2290825" y="2477550"/>
            <a:ext cx="2419350" cy="2419350"/>
          </a:xfrm>
          <a:prstGeom prst="rect">
            <a:avLst/>
          </a:prstGeom>
          <a:noFill/>
          <a:ln>
            <a:noFill/>
          </a:ln>
        </p:spPr>
      </p:pic>
      <p:pic>
        <p:nvPicPr>
          <p:cNvPr id="169" name="Google Shape;169;p31"/>
          <p:cNvPicPr preferRelativeResize="0"/>
          <p:nvPr/>
        </p:nvPicPr>
        <p:blipFill>
          <a:blip r:embed="rId6">
            <a:alphaModFix/>
          </a:blip>
          <a:stretch>
            <a:fillRect/>
          </a:stretch>
        </p:blipFill>
        <p:spPr>
          <a:xfrm>
            <a:off x="4911125" y="2477550"/>
            <a:ext cx="2419350" cy="2419350"/>
          </a:xfrm>
          <a:prstGeom prst="rect">
            <a:avLst/>
          </a:prstGeom>
          <a:noFill/>
          <a:ln>
            <a:noFill/>
          </a:ln>
        </p:spPr>
      </p:pic>
      <p:sp>
        <p:nvSpPr>
          <p:cNvPr id="170" name="Google Shape;170;p31"/>
          <p:cNvSpPr txBox="1"/>
          <p:nvPr/>
        </p:nvSpPr>
        <p:spPr>
          <a:xfrm>
            <a:off x="0" y="0"/>
            <a:ext cx="908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Slice 172 scan da 1-4 CC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88075" y="118175"/>
            <a:ext cx="8520600" cy="9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Somministration and formulation of BPA / F-BPA for BNCT in literature</a:t>
            </a:r>
            <a:endParaRPr/>
          </a:p>
        </p:txBody>
      </p:sp>
      <p:sp>
        <p:nvSpPr>
          <p:cNvPr id="61" name="Google Shape;61;p14"/>
          <p:cNvSpPr txBox="1"/>
          <p:nvPr>
            <p:ph idx="1" type="body"/>
          </p:nvPr>
        </p:nvSpPr>
        <p:spPr>
          <a:xfrm>
            <a:off x="148275" y="1152475"/>
            <a:ext cx="8763300" cy="375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Common points:</a:t>
            </a:r>
            <a:endParaRPr/>
          </a:p>
          <a:p>
            <a:pPr indent="0" lvl="0" marL="0" rtl="0" algn="l">
              <a:spcBef>
                <a:spcPts val="1600"/>
              </a:spcBef>
              <a:spcAft>
                <a:spcPts val="0"/>
              </a:spcAft>
              <a:buNone/>
            </a:pPr>
            <a:r>
              <a:rPr lang="en-GB"/>
              <a:t>High dosage 200-600 mg/Kg</a:t>
            </a:r>
            <a:endParaRPr/>
          </a:p>
          <a:p>
            <a:pPr indent="0" lvl="0" marL="0" rtl="0" algn="l">
              <a:spcBef>
                <a:spcPts val="1600"/>
              </a:spcBef>
              <a:spcAft>
                <a:spcPts val="0"/>
              </a:spcAft>
              <a:buNone/>
            </a:pPr>
            <a:r>
              <a:rPr lang="en-GB"/>
              <a:t>Low solubility of BPA</a:t>
            </a:r>
            <a:endParaRPr/>
          </a:p>
          <a:p>
            <a:pPr indent="0" lvl="0" marL="0" rtl="0" algn="l">
              <a:spcBef>
                <a:spcPts val="1600"/>
              </a:spcBef>
              <a:spcAft>
                <a:spcPts val="1600"/>
              </a:spcAft>
              <a:buNone/>
            </a:pPr>
            <a:r>
              <a:t/>
            </a:r>
            <a:endParaRPr/>
          </a:p>
        </p:txBody>
      </p:sp>
      <p:pic>
        <p:nvPicPr>
          <p:cNvPr id="62" name="Google Shape;62;p14"/>
          <p:cNvPicPr preferRelativeResize="0"/>
          <p:nvPr/>
        </p:nvPicPr>
        <p:blipFill>
          <a:blip r:embed="rId3">
            <a:alphaModFix/>
          </a:blip>
          <a:stretch>
            <a:fillRect/>
          </a:stretch>
        </p:blipFill>
        <p:spPr>
          <a:xfrm>
            <a:off x="209326" y="2830625"/>
            <a:ext cx="4976075" cy="2074250"/>
          </a:xfrm>
          <a:prstGeom prst="rect">
            <a:avLst/>
          </a:prstGeom>
          <a:noFill/>
          <a:ln>
            <a:noFill/>
          </a:ln>
        </p:spPr>
      </p:pic>
      <p:sp>
        <p:nvSpPr>
          <p:cNvPr id="63" name="Google Shape;63;p14"/>
          <p:cNvSpPr txBox="1"/>
          <p:nvPr/>
        </p:nvSpPr>
        <p:spPr>
          <a:xfrm>
            <a:off x="6202175" y="4672600"/>
            <a:ext cx="16830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Da watanabe2016</a:t>
            </a:r>
            <a:endParaRPr/>
          </a:p>
        </p:txBody>
      </p:sp>
      <p:sp>
        <p:nvSpPr>
          <p:cNvPr id="64" name="Google Shape;64;p14"/>
          <p:cNvSpPr txBox="1"/>
          <p:nvPr/>
        </p:nvSpPr>
        <p:spPr>
          <a:xfrm>
            <a:off x="5410850" y="999875"/>
            <a:ext cx="3603900" cy="24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Quanto F-BPA può mettere Dante in 150 uL?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2"/>
          <p:cNvPicPr preferRelativeResize="0"/>
          <p:nvPr/>
        </p:nvPicPr>
        <p:blipFill rotWithShape="1">
          <a:blip r:embed="rId3">
            <a:alphaModFix/>
          </a:blip>
          <a:srcRect b="29428" l="7381" r="0" t="0"/>
          <a:stretch/>
        </p:blipFill>
        <p:spPr>
          <a:xfrm>
            <a:off x="2370350" y="476650"/>
            <a:ext cx="1684351" cy="2282876"/>
          </a:xfrm>
          <a:prstGeom prst="rect">
            <a:avLst/>
          </a:prstGeom>
          <a:noFill/>
          <a:ln>
            <a:noFill/>
          </a:ln>
        </p:spPr>
      </p:pic>
      <p:sp>
        <p:nvSpPr>
          <p:cNvPr id="176" name="Google Shape;176;p32"/>
          <p:cNvSpPr txBox="1"/>
          <p:nvPr/>
        </p:nvSpPr>
        <p:spPr>
          <a:xfrm>
            <a:off x="58400" y="43325"/>
            <a:ext cx="405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Tac </a:t>
            </a:r>
            <a:r>
              <a:rPr lang="en-GB" sz="2000"/>
              <a:t>su topo vivo </a:t>
            </a:r>
            <a:endParaRPr sz="2000"/>
          </a:p>
        </p:txBody>
      </p:sp>
      <p:pic>
        <p:nvPicPr>
          <p:cNvPr id="177" name="Google Shape;177;p32"/>
          <p:cNvPicPr preferRelativeResize="0"/>
          <p:nvPr/>
        </p:nvPicPr>
        <p:blipFill rotWithShape="1">
          <a:blip r:embed="rId4">
            <a:alphaModFix/>
          </a:blip>
          <a:srcRect b="5308" l="11686" r="13875" t="21564"/>
          <a:stretch/>
        </p:blipFill>
        <p:spPr>
          <a:xfrm>
            <a:off x="116350" y="535935"/>
            <a:ext cx="1477574" cy="1935340"/>
          </a:xfrm>
          <a:prstGeom prst="rect">
            <a:avLst/>
          </a:prstGeom>
          <a:noFill/>
          <a:ln>
            <a:noFill/>
          </a:ln>
        </p:spPr>
      </p:pic>
      <p:pic>
        <p:nvPicPr>
          <p:cNvPr id="178" name="Google Shape;178;p32"/>
          <p:cNvPicPr preferRelativeResize="0"/>
          <p:nvPr/>
        </p:nvPicPr>
        <p:blipFill rotWithShape="1">
          <a:blip r:embed="rId5">
            <a:alphaModFix/>
          </a:blip>
          <a:srcRect b="0" l="685" r="0" t="12778"/>
          <a:stretch/>
        </p:blipFill>
        <p:spPr>
          <a:xfrm>
            <a:off x="4374825" y="452338"/>
            <a:ext cx="2277999" cy="2667625"/>
          </a:xfrm>
          <a:prstGeom prst="rect">
            <a:avLst/>
          </a:prstGeom>
          <a:noFill/>
          <a:ln>
            <a:noFill/>
          </a:ln>
        </p:spPr>
      </p:pic>
      <p:cxnSp>
        <p:nvCxnSpPr>
          <p:cNvPr id="179" name="Google Shape;179;p32"/>
          <p:cNvCxnSpPr/>
          <p:nvPr/>
        </p:nvCxnSpPr>
        <p:spPr>
          <a:xfrm flipH="1" rot="10800000">
            <a:off x="3261325" y="1625900"/>
            <a:ext cx="1950000" cy="395700"/>
          </a:xfrm>
          <a:prstGeom prst="straightConnector1">
            <a:avLst/>
          </a:prstGeom>
          <a:noFill/>
          <a:ln cap="flat" cmpd="sng" w="38100">
            <a:solidFill>
              <a:srgbClr val="FF9900"/>
            </a:solidFill>
            <a:prstDash val="solid"/>
            <a:round/>
            <a:headEnd len="med" w="med" type="none"/>
            <a:tailEnd len="med" w="med" type="triangle"/>
          </a:ln>
        </p:spPr>
      </p:cxnSp>
      <p:cxnSp>
        <p:nvCxnSpPr>
          <p:cNvPr id="180" name="Google Shape;180;p32"/>
          <p:cNvCxnSpPr/>
          <p:nvPr/>
        </p:nvCxnSpPr>
        <p:spPr>
          <a:xfrm>
            <a:off x="1104075" y="1673050"/>
            <a:ext cx="2119500" cy="226200"/>
          </a:xfrm>
          <a:prstGeom prst="straightConnector1">
            <a:avLst/>
          </a:prstGeom>
          <a:noFill/>
          <a:ln cap="flat" cmpd="sng" w="38100">
            <a:solidFill>
              <a:srgbClr val="FF9900"/>
            </a:solidFill>
            <a:prstDash val="solid"/>
            <a:round/>
            <a:headEnd len="med" w="med" type="none"/>
            <a:tailEnd len="med" w="med" type="triangle"/>
          </a:ln>
        </p:spPr>
      </p:cxnSp>
      <p:pic>
        <p:nvPicPr>
          <p:cNvPr id="181" name="Google Shape;181;p32"/>
          <p:cNvPicPr preferRelativeResize="0"/>
          <p:nvPr/>
        </p:nvPicPr>
        <p:blipFill rotWithShape="1">
          <a:blip r:embed="rId6">
            <a:alphaModFix/>
          </a:blip>
          <a:srcRect b="23147" l="0" r="0" t="0"/>
          <a:stretch/>
        </p:blipFill>
        <p:spPr>
          <a:xfrm>
            <a:off x="6878725" y="535925"/>
            <a:ext cx="2227926" cy="2282876"/>
          </a:xfrm>
          <a:prstGeom prst="rect">
            <a:avLst/>
          </a:prstGeom>
          <a:noFill/>
          <a:ln>
            <a:noFill/>
          </a:ln>
        </p:spPr>
      </p:pic>
      <p:cxnSp>
        <p:nvCxnSpPr>
          <p:cNvPr id="182" name="Google Shape;182;p32"/>
          <p:cNvCxnSpPr/>
          <p:nvPr/>
        </p:nvCxnSpPr>
        <p:spPr>
          <a:xfrm>
            <a:off x="5738875" y="1569425"/>
            <a:ext cx="2281500" cy="56400"/>
          </a:xfrm>
          <a:prstGeom prst="straightConnector1">
            <a:avLst/>
          </a:prstGeom>
          <a:noFill/>
          <a:ln cap="flat" cmpd="sng" w="38100">
            <a:solidFill>
              <a:srgbClr val="FF9900"/>
            </a:solidFill>
            <a:prstDash val="solid"/>
            <a:round/>
            <a:headEnd len="med" w="med" type="none"/>
            <a:tailEnd len="med" w="med" type="triangle"/>
          </a:ln>
        </p:spPr>
      </p:cxnSp>
      <p:sp>
        <p:nvSpPr>
          <p:cNvPr id="183" name="Google Shape;183;p32"/>
          <p:cNvSpPr txBox="1"/>
          <p:nvPr/>
        </p:nvSpPr>
        <p:spPr>
          <a:xfrm>
            <a:off x="943900" y="2818800"/>
            <a:ext cx="206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Topo anestetizzato con isofluorano</a:t>
            </a:r>
            <a:endParaRPr/>
          </a:p>
        </p:txBody>
      </p:sp>
      <p:sp>
        <p:nvSpPr>
          <p:cNvPr id="184" name="Google Shape;184;p32"/>
          <p:cNvSpPr txBox="1"/>
          <p:nvPr/>
        </p:nvSpPr>
        <p:spPr>
          <a:xfrm>
            <a:off x="3760600" y="3219625"/>
            <a:ext cx="2063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a:solidFill>
                  <a:schemeClr val="dk1"/>
                </a:solidFill>
              </a:rPr>
              <a:t>Posizionato in una Falcon collegata all’erogatore di gas</a:t>
            </a:r>
            <a:endParaRPr/>
          </a:p>
        </p:txBody>
      </p:sp>
      <p:cxnSp>
        <p:nvCxnSpPr>
          <p:cNvPr id="185" name="Google Shape;185;p32"/>
          <p:cNvCxnSpPr>
            <a:stCxn id="186" idx="2"/>
          </p:cNvCxnSpPr>
          <p:nvPr/>
        </p:nvCxnSpPr>
        <p:spPr>
          <a:xfrm flipH="1">
            <a:off x="6351150" y="352700"/>
            <a:ext cx="221400" cy="1075500"/>
          </a:xfrm>
          <a:prstGeom prst="straightConnector1">
            <a:avLst/>
          </a:prstGeom>
          <a:noFill/>
          <a:ln cap="flat" cmpd="sng" w="76200">
            <a:solidFill>
              <a:srgbClr val="FF0000"/>
            </a:solidFill>
            <a:prstDash val="solid"/>
            <a:round/>
            <a:headEnd len="med" w="med" type="none"/>
            <a:tailEnd len="med" w="med" type="triangle"/>
          </a:ln>
        </p:spPr>
      </p:cxnSp>
      <p:sp>
        <p:nvSpPr>
          <p:cNvPr id="186" name="Google Shape;186;p32"/>
          <p:cNvSpPr txBox="1"/>
          <p:nvPr/>
        </p:nvSpPr>
        <p:spPr>
          <a:xfrm>
            <a:off x="5791650" y="-47500"/>
            <a:ext cx="15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Erogatore gas</a:t>
            </a:r>
            <a:endParaRPr>
              <a:solidFill>
                <a:srgbClr val="FF0000"/>
              </a:solidFill>
            </a:endParaRPr>
          </a:p>
        </p:txBody>
      </p:sp>
      <p:sp>
        <p:nvSpPr>
          <p:cNvPr id="187" name="Google Shape;187;p32"/>
          <p:cNvSpPr txBox="1"/>
          <p:nvPr/>
        </p:nvSpPr>
        <p:spPr>
          <a:xfrm>
            <a:off x="6464025" y="3219625"/>
            <a:ext cx="260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rPr>
              <a:t>Si esegue il prescan e la TAC</a:t>
            </a:r>
            <a:endParaRPr/>
          </a:p>
        </p:txBody>
      </p:sp>
      <p:sp>
        <p:nvSpPr>
          <p:cNvPr id="188" name="Google Shape;188;p32"/>
          <p:cNvSpPr txBox="1"/>
          <p:nvPr/>
        </p:nvSpPr>
        <p:spPr>
          <a:xfrm>
            <a:off x="877975" y="4273050"/>
            <a:ext cx="5426100" cy="6771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FF0000"/>
                </a:solidFill>
              </a:rPr>
              <a:t>Da quando il topo è stato messo nella falcon a quando è stato rimesso in gabbietta sono passati 12 minuti</a:t>
            </a:r>
            <a:endParaRPr sz="160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3"/>
          <p:cNvSpPr txBox="1"/>
          <p:nvPr>
            <p:ph type="ctrTitle"/>
          </p:nvPr>
        </p:nvSpPr>
        <p:spPr>
          <a:xfrm>
            <a:off x="174108" y="1683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Chapter 3:</a:t>
            </a:r>
            <a:endParaRPr/>
          </a:p>
          <a:p>
            <a:pPr indent="0" lvl="0" marL="0" rtl="0" algn="ctr">
              <a:spcBef>
                <a:spcPts val="0"/>
              </a:spcBef>
              <a:spcAft>
                <a:spcPts val="0"/>
              </a:spcAft>
              <a:buNone/>
            </a:pPr>
            <a:r>
              <a:rPr lang="en-GB"/>
              <a:t>BPA &amp; Pancreas</a:t>
            </a:r>
            <a:endParaRPr/>
          </a:p>
        </p:txBody>
      </p:sp>
      <p:sp>
        <p:nvSpPr>
          <p:cNvPr id="194" name="Google Shape;194;p33"/>
          <p:cNvSpPr txBox="1"/>
          <p:nvPr>
            <p:ph idx="1" type="subTitle"/>
          </p:nvPr>
        </p:nvSpPr>
        <p:spPr>
          <a:xfrm>
            <a:off x="36475" y="21754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T/N of tumors near the pancreas</a:t>
            </a:r>
            <a:endParaRPr/>
          </a:p>
        </p:txBody>
      </p:sp>
      <p:sp>
        <p:nvSpPr>
          <p:cNvPr id="195" name="Google Shape;195;p33"/>
          <p:cNvSpPr txBox="1"/>
          <p:nvPr/>
        </p:nvSpPr>
        <p:spPr>
          <a:xfrm>
            <a:off x="284550" y="2968050"/>
            <a:ext cx="6382200" cy="20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Per la BNCT:</a:t>
            </a:r>
            <a:endParaRPr/>
          </a:p>
          <a:p>
            <a:pPr indent="-317500" lvl="0" marL="457200" rtl="0" algn="l">
              <a:spcBef>
                <a:spcPts val="0"/>
              </a:spcBef>
              <a:spcAft>
                <a:spcPts val="0"/>
              </a:spcAft>
              <a:buSzPts val="1400"/>
              <a:buChar char="-"/>
            </a:pPr>
            <a:r>
              <a:rPr lang="en-GB"/>
              <a:t>Concentrazione di BORO &gt; di una certa soglia</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GB"/>
              <a:t>T/N &gt; 1 (rapporto tra concentrazione nel tumore e nel tessuto sano circostante) </a:t>
            </a:r>
            <a:endParaRPr/>
          </a:p>
          <a:p>
            <a:pPr indent="0" lvl="0" marL="457200" rtl="0" algn="l">
              <a:spcBef>
                <a:spcPts val="0"/>
              </a:spcBef>
              <a:spcAft>
                <a:spcPts val="0"/>
              </a:spcAft>
              <a:buNone/>
            </a:pPr>
            <a:r>
              <a:rPr lang="en-GB"/>
              <a:t>[con i neutroni non puoi “mirare”]</a:t>
            </a:r>
            <a:endParaRPr/>
          </a:p>
          <a:p>
            <a:pPr indent="-317500" lvl="0" marL="457200" rtl="0" algn="l">
              <a:spcBef>
                <a:spcPts val="0"/>
              </a:spcBef>
              <a:spcAft>
                <a:spcPts val="0"/>
              </a:spcAft>
              <a:buSzPts val="1400"/>
              <a:buChar char="-"/>
            </a:pPr>
            <a:r>
              <a:rPr lang="en-GB"/>
              <a:t>Senza un </a:t>
            </a:r>
            <a:r>
              <a:rPr lang="en-GB"/>
              <a:t>metodo</a:t>
            </a:r>
            <a:r>
              <a:rPr lang="en-GB"/>
              <a:t> “furbo” di delivery la strategia è pompare tanto Boro nel sangue e sperare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4"/>
          <p:cNvPicPr preferRelativeResize="0"/>
          <p:nvPr/>
        </p:nvPicPr>
        <p:blipFill>
          <a:blip r:embed="rId3">
            <a:alphaModFix/>
          </a:blip>
          <a:stretch>
            <a:fillRect/>
          </a:stretch>
        </p:blipFill>
        <p:spPr>
          <a:xfrm>
            <a:off x="83575" y="720225"/>
            <a:ext cx="3942475" cy="3512124"/>
          </a:xfrm>
          <a:prstGeom prst="rect">
            <a:avLst/>
          </a:prstGeom>
          <a:noFill/>
          <a:ln>
            <a:noFill/>
          </a:ln>
        </p:spPr>
      </p:pic>
      <p:sp>
        <p:nvSpPr>
          <p:cNvPr id="201" name="Google Shape;201;p34"/>
          <p:cNvSpPr txBox="1"/>
          <p:nvPr/>
        </p:nvSpPr>
        <p:spPr>
          <a:xfrm>
            <a:off x="83575" y="45150"/>
            <a:ext cx="2022300" cy="3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Lin 2012 (mice)</a:t>
            </a:r>
            <a:endParaRPr sz="1800"/>
          </a:p>
        </p:txBody>
      </p:sp>
      <p:pic>
        <p:nvPicPr>
          <p:cNvPr id="202" name="Google Shape;202;p34"/>
          <p:cNvPicPr preferRelativeResize="0"/>
          <p:nvPr/>
        </p:nvPicPr>
        <p:blipFill>
          <a:blip r:embed="rId4">
            <a:alphaModFix/>
          </a:blip>
          <a:stretch>
            <a:fillRect/>
          </a:stretch>
        </p:blipFill>
        <p:spPr>
          <a:xfrm>
            <a:off x="0" y="4603600"/>
            <a:ext cx="8839199" cy="539894"/>
          </a:xfrm>
          <a:prstGeom prst="rect">
            <a:avLst/>
          </a:prstGeom>
          <a:noFill/>
          <a:ln>
            <a:noFill/>
          </a:ln>
        </p:spPr>
      </p:pic>
      <p:sp>
        <p:nvSpPr>
          <p:cNvPr id="203" name="Google Shape;203;p34"/>
          <p:cNvSpPr txBox="1"/>
          <p:nvPr/>
        </p:nvSpPr>
        <p:spPr>
          <a:xfrm>
            <a:off x="895250" y="4079125"/>
            <a:ext cx="3715800" cy="3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CC4125"/>
                </a:solidFill>
              </a:rPr>
              <a:t>Squamous</a:t>
            </a:r>
            <a:r>
              <a:rPr lang="en-GB">
                <a:solidFill>
                  <a:srgbClr val="CC4125"/>
                </a:solidFill>
              </a:rPr>
              <a:t> cell carcinoma nella zampa</a:t>
            </a:r>
            <a:endParaRPr>
              <a:solidFill>
                <a:srgbClr val="CC4125"/>
              </a:solidFill>
            </a:endParaRPr>
          </a:p>
        </p:txBody>
      </p:sp>
      <p:sp>
        <p:nvSpPr>
          <p:cNvPr id="204" name="Google Shape;204;p34"/>
          <p:cNvSpPr txBox="1"/>
          <p:nvPr/>
        </p:nvSpPr>
        <p:spPr>
          <a:xfrm>
            <a:off x="4133350" y="95375"/>
            <a:ext cx="4520100" cy="16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BPA accumulation in pancreas.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Note:</a:t>
            </a:r>
            <a:endParaRPr/>
          </a:p>
          <a:p>
            <a:pPr indent="0" lvl="0" marL="0" rtl="0" algn="l">
              <a:spcBef>
                <a:spcPts val="0"/>
              </a:spcBef>
              <a:spcAft>
                <a:spcPts val="0"/>
              </a:spcAft>
              <a:buNone/>
            </a:pPr>
            <a:r>
              <a:rPr lang="en-GB"/>
              <a:t>Divisione del tumore in zone di attività</a:t>
            </a:r>
            <a:endParaRPr/>
          </a:p>
          <a:p>
            <a:pPr indent="0" lvl="0" marL="0" rtl="0" algn="l">
              <a:spcBef>
                <a:spcPts val="0"/>
              </a:spcBef>
              <a:spcAft>
                <a:spcPts val="0"/>
              </a:spcAft>
              <a:buNone/>
            </a:pPr>
            <a:r>
              <a:rPr lang="en-GB"/>
              <a:t>Spiegato con diverse fasi delle cellule.</a:t>
            </a:r>
            <a:endParaRPr/>
          </a:p>
          <a:p>
            <a:pPr indent="0" lvl="0" marL="0" rtl="0" algn="l">
              <a:spcBef>
                <a:spcPts val="0"/>
              </a:spcBef>
              <a:spcAft>
                <a:spcPts val="0"/>
              </a:spcAft>
              <a:buNone/>
            </a:pPr>
            <a:r>
              <a:rPr lang="en-GB"/>
              <a:t>Il successo di BNCT dipende dalla quantificazione di micro-macro distribuzione</a:t>
            </a:r>
            <a:endParaRPr/>
          </a:p>
        </p:txBody>
      </p:sp>
      <p:pic>
        <p:nvPicPr>
          <p:cNvPr id="205" name="Google Shape;205;p34"/>
          <p:cNvPicPr preferRelativeResize="0"/>
          <p:nvPr/>
        </p:nvPicPr>
        <p:blipFill rotWithShape="1">
          <a:blip r:embed="rId5">
            <a:alphaModFix/>
          </a:blip>
          <a:srcRect b="0" l="5398" r="2469" t="7045"/>
          <a:stretch/>
        </p:blipFill>
        <p:spPr>
          <a:xfrm>
            <a:off x="5554925" y="1859813"/>
            <a:ext cx="2976024" cy="2142075"/>
          </a:xfrm>
          <a:prstGeom prst="rect">
            <a:avLst/>
          </a:prstGeom>
          <a:noFill/>
          <a:ln>
            <a:noFill/>
          </a:ln>
        </p:spPr>
      </p:pic>
      <p:sp>
        <p:nvSpPr>
          <p:cNvPr id="206" name="Google Shape;206;p34"/>
          <p:cNvSpPr txBox="1"/>
          <p:nvPr/>
        </p:nvSpPr>
        <p:spPr>
          <a:xfrm>
            <a:off x="6055950" y="4079125"/>
            <a:ext cx="2302800" cy="327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Autoradiografia del tumore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nvSpPr>
        <p:spPr>
          <a:xfrm>
            <a:off x="83575" y="45150"/>
            <a:ext cx="3288900" cy="3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Hanaoka 2014</a:t>
            </a:r>
            <a:r>
              <a:rPr lang="en-GB" sz="1800"/>
              <a:t> (Rats glioma)</a:t>
            </a:r>
            <a:endParaRPr sz="1800"/>
          </a:p>
        </p:txBody>
      </p:sp>
      <p:pic>
        <p:nvPicPr>
          <p:cNvPr id="212" name="Google Shape;212;p35"/>
          <p:cNvPicPr preferRelativeResize="0"/>
          <p:nvPr/>
        </p:nvPicPr>
        <p:blipFill>
          <a:blip r:embed="rId3">
            <a:alphaModFix/>
          </a:blip>
          <a:stretch>
            <a:fillRect/>
          </a:stretch>
        </p:blipFill>
        <p:spPr>
          <a:xfrm>
            <a:off x="83575" y="2621350"/>
            <a:ext cx="6084175" cy="2450800"/>
          </a:xfrm>
          <a:prstGeom prst="rect">
            <a:avLst/>
          </a:prstGeom>
          <a:noFill/>
          <a:ln>
            <a:noFill/>
          </a:ln>
        </p:spPr>
      </p:pic>
      <p:sp>
        <p:nvSpPr>
          <p:cNvPr id="213" name="Google Shape;213;p35"/>
          <p:cNvSpPr/>
          <p:nvPr/>
        </p:nvSpPr>
        <p:spPr>
          <a:xfrm>
            <a:off x="83575" y="4087700"/>
            <a:ext cx="5783400" cy="198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4" name="Google Shape;214;p35"/>
          <p:cNvPicPr preferRelativeResize="0"/>
          <p:nvPr/>
        </p:nvPicPr>
        <p:blipFill>
          <a:blip r:embed="rId4">
            <a:alphaModFix/>
          </a:blip>
          <a:stretch>
            <a:fillRect/>
          </a:stretch>
        </p:blipFill>
        <p:spPr>
          <a:xfrm>
            <a:off x="6009350" y="2755600"/>
            <a:ext cx="3134662" cy="2316550"/>
          </a:xfrm>
          <a:prstGeom prst="rect">
            <a:avLst/>
          </a:prstGeom>
          <a:noFill/>
          <a:ln>
            <a:noFill/>
          </a:ln>
        </p:spPr>
      </p:pic>
      <p:pic>
        <p:nvPicPr>
          <p:cNvPr id="215" name="Google Shape;215;p35"/>
          <p:cNvPicPr preferRelativeResize="0"/>
          <p:nvPr/>
        </p:nvPicPr>
        <p:blipFill>
          <a:blip r:embed="rId5">
            <a:alphaModFix/>
          </a:blip>
          <a:stretch>
            <a:fillRect/>
          </a:stretch>
        </p:blipFill>
        <p:spPr>
          <a:xfrm>
            <a:off x="204025" y="1204025"/>
            <a:ext cx="2218750" cy="1206450"/>
          </a:xfrm>
          <a:prstGeom prst="rect">
            <a:avLst/>
          </a:prstGeom>
          <a:noFill/>
          <a:ln>
            <a:noFill/>
          </a:ln>
        </p:spPr>
      </p:pic>
      <p:sp>
        <p:nvSpPr>
          <p:cNvPr id="216" name="Google Shape;216;p35"/>
          <p:cNvSpPr txBox="1"/>
          <p:nvPr/>
        </p:nvSpPr>
        <p:spPr>
          <a:xfrm>
            <a:off x="284550" y="825425"/>
            <a:ext cx="1978200" cy="3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PET: reni e pancreas</a:t>
            </a:r>
            <a:endParaRPr/>
          </a:p>
        </p:txBody>
      </p:sp>
      <p:sp>
        <p:nvSpPr>
          <p:cNvPr id="217" name="Google Shape;217;p35"/>
          <p:cNvSpPr txBox="1"/>
          <p:nvPr/>
        </p:nvSpPr>
        <p:spPr>
          <a:xfrm>
            <a:off x="3553025" y="423750"/>
            <a:ext cx="5109000" cy="1694400"/>
          </a:xfrm>
          <a:prstGeom prst="rect">
            <a:avLst/>
          </a:prstGeom>
          <a:noFill/>
          <a:ln cap="flat" cmpd="sng" w="381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 “The accumulation levels of both BPA and FBPA in the pancreas were</a:t>
            </a:r>
            <a:endParaRPr/>
          </a:p>
          <a:p>
            <a:pPr indent="0" lvl="0" marL="0" rtl="0" algn="l">
              <a:spcBef>
                <a:spcPts val="0"/>
              </a:spcBef>
              <a:spcAft>
                <a:spcPts val="0"/>
              </a:spcAft>
              <a:buClr>
                <a:schemeClr val="dk1"/>
              </a:buClr>
              <a:buSzPts val="1100"/>
              <a:buFont typeface="Arial"/>
              <a:buNone/>
            </a:pPr>
            <a:r>
              <a:rPr lang="en-GB"/>
              <a:t>remarkably high (2.73 and 2.42 %ID/g, respectively). This</a:t>
            </a:r>
            <a:endParaRPr/>
          </a:p>
          <a:p>
            <a:pPr indent="0" lvl="0" marL="0" rtl="0" algn="l">
              <a:spcBef>
                <a:spcPts val="0"/>
              </a:spcBef>
              <a:spcAft>
                <a:spcPts val="0"/>
              </a:spcAft>
              <a:buClr>
                <a:schemeClr val="dk1"/>
              </a:buClr>
              <a:buSzPts val="1100"/>
              <a:buFont typeface="Arial"/>
              <a:buNone/>
            </a:pPr>
            <a:r>
              <a:rPr lang="en-GB"/>
              <a:t>finding suggests t</a:t>
            </a:r>
            <a:r>
              <a:rPr lang="en-GB">
                <a:solidFill>
                  <a:srgbClr val="FF0000"/>
                </a:solidFill>
              </a:rPr>
              <a:t>hat radiation injury of the pancreas</a:t>
            </a:r>
            <a:endParaRPr>
              <a:solidFill>
                <a:srgbClr val="FF0000"/>
              </a:solidFill>
            </a:endParaRPr>
          </a:p>
          <a:p>
            <a:pPr indent="0" lvl="0" marL="0" rtl="0" algn="l">
              <a:spcBef>
                <a:spcPts val="0"/>
              </a:spcBef>
              <a:spcAft>
                <a:spcPts val="0"/>
              </a:spcAft>
              <a:buClr>
                <a:schemeClr val="dk1"/>
              </a:buClr>
              <a:buSzPts val="1100"/>
              <a:buFont typeface="Arial"/>
              <a:buNone/>
            </a:pPr>
            <a:r>
              <a:rPr lang="en-GB">
                <a:solidFill>
                  <a:srgbClr val="FF0000"/>
                </a:solidFill>
              </a:rPr>
              <a:t>should be anticipated when BNCT is employed for ab-</a:t>
            </a:r>
            <a:endParaRPr>
              <a:solidFill>
                <a:srgbClr val="FF0000"/>
              </a:solidFill>
            </a:endParaRPr>
          </a:p>
          <a:p>
            <a:pPr indent="0" lvl="0" marL="0" rtl="0" algn="l">
              <a:spcBef>
                <a:spcPts val="0"/>
              </a:spcBef>
              <a:spcAft>
                <a:spcPts val="0"/>
              </a:spcAft>
              <a:buClr>
                <a:schemeClr val="dk1"/>
              </a:buClr>
              <a:buSzPts val="1100"/>
              <a:buFont typeface="Arial"/>
              <a:buNone/>
            </a:pPr>
            <a:r>
              <a:rPr lang="en-GB">
                <a:solidFill>
                  <a:srgbClr val="FF0000"/>
                </a:solidFill>
              </a:rPr>
              <a:t>dominal cancers.</a:t>
            </a:r>
            <a:r>
              <a:rPr lang="en-GB"/>
              <a:t>”</a:t>
            </a:r>
            <a:endParaRPr/>
          </a:p>
          <a:p>
            <a:pPr indent="0" lvl="0" marL="0" rtl="0" algn="l">
              <a:spcBef>
                <a:spcPts val="0"/>
              </a:spcBef>
              <a:spcAft>
                <a:spcPts val="0"/>
              </a:spcAft>
              <a:buNone/>
            </a:pPr>
            <a:r>
              <a:rPr lang="en-GB"/>
              <a:t>					Hanoka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nvSpPr>
        <p:spPr>
          <a:xfrm>
            <a:off x="43725" y="88175"/>
            <a:ext cx="2124600" cy="4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Chou 2009, Rats Hepatoma </a:t>
            </a:r>
            <a:endParaRPr sz="1800"/>
          </a:p>
        </p:txBody>
      </p:sp>
      <p:pic>
        <p:nvPicPr>
          <p:cNvPr id="223" name="Google Shape;223;p36"/>
          <p:cNvPicPr preferRelativeResize="0"/>
          <p:nvPr/>
        </p:nvPicPr>
        <p:blipFill>
          <a:blip r:embed="rId3">
            <a:alphaModFix/>
          </a:blip>
          <a:stretch>
            <a:fillRect/>
          </a:stretch>
        </p:blipFill>
        <p:spPr>
          <a:xfrm>
            <a:off x="43725" y="1180500"/>
            <a:ext cx="3975201" cy="3724575"/>
          </a:xfrm>
          <a:prstGeom prst="rect">
            <a:avLst/>
          </a:prstGeom>
          <a:noFill/>
          <a:ln>
            <a:noFill/>
          </a:ln>
        </p:spPr>
      </p:pic>
      <p:sp>
        <p:nvSpPr>
          <p:cNvPr id="224" name="Google Shape;224;p36"/>
          <p:cNvSpPr txBox="1"/>
          <p:nvPr/>
        </p:nvSpPr>
        <p:spPr>
          <a:xfrm>
            <a:off x="4086250" y="88175"/>
            <a:ext cx="4954200" cy="19095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 “Unless the liver of the patient was surgically isolated and</a:t>
            </a:r>
            <a:endParaRPr/>
          </a:p>
          <a:p>
            <a:pPr indent="0" lvl="0" marL="0" rtl="0" algn="l">
              <a:spcBef>
                <a:spcPts val="0"/>
              </a:spcBef>
              <a:spcAft>
                <a:spcPts val="0"/>
              </a:spcAft>
              <a:buClr>
                <a:schemeClr val="dk1"/>
              </a:buClr>
              <a:buSzPts val="1100"/>
              <a:buFont typeface="Arial"/>
              <a:buNone/>
            </a:pPr>
            <a:r>
              <a:rPr lang="en-GB"/>
              <a:t>extracorporeally irradiated with thermal neutrons in the BNCT of hepatoma, organs such as</a:t>
            </a:r>
            <a:endParaRPr/>
          </a:p>
          <a:p>
            <a:pPr indent="0" lvl="0" marL="0" rtl="0" algn="l">
              <a:spcBef>
                <a:spcPts val="0"/>
              </a:spcBef>
              <a:spcAft>
                <a:spcPts val="0"/>
              </a:spcAft>
              <a:buClr>
                <a:schemeClr val="dk1"/>
              </a:buClr>
              <a:buSzPts val="1100"/>
              <a:buFont typeface="Arial"/>
              <a:buNone/>
            </a:pPr>
            <a:r>
              <a:rPr lang="en-GB"/>
              <a:t>the pancreas and spleen which are located close to the liver may be within the irradiation field. The uptake and retention of boron in these organs will be an important factor for design of BNCT for</a:t>
            </a:r>
            <a:endParaRPr/>
          </a:p>
          <a:p>
            <a:pPr indent="0" lvl="0" marL="0" rtl="0" algn="l">
              <a:spcBef>
                <a:spcPts val="0"/>
              </a:spcBef>
              <a:spcAft>
                <a:spcPts val="0"/>
              </a:spcAft>
              <a:buClr>
                <a:schemeClr val="dk1"/>
              </a:buClr>
              <a:buSzPts val="1100"/>
              <a:buFont typeface="Arial"/>
              <a:buNone/>
            </a:pPr>
            <a:r>
              <a:rPr lang="en-GB"/>
              <a:t>hepatoma.”</a:t>
            </a:r>
            <a:endParaRPr/>
          </a:p>
          <a:p>
            <a:pPr indent="0" lvl="0" marL="0" rtl="0" algn="l">
              <a:spcBef>
                <a:spcPts val="0"/>
              </a:spcBef>
              <a:spcAft>
                <a:spcPts val="0"/>
              </a:spcAft>
              <a:buNone/>
            </a:pPr>
            <a:r>
              <a:t/>
            </a:r>
            <a:endParaRPr/>
          </a:p>
        </p:txBody>
      </p:sp>
      <p:sp>
        <p:nvSpPr>
          <p:cNvPr id="225" name="Google Shape;225;p36"/>
          <p:cNvSpPr txBox="1"/>
          <p:nvPr/>
        </p:nvSpPr>
        <p:spPr>
          <a:xfrm>
            <a:off x="4013050" y="2468525"/>
            <a:ext cx="5100600" cy="23331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a:t>
            </a:r>
            <a:r>
              <a:rPr lang="en-GB"/>
              <a:t>Nevertheless, an important finding in this study is that a high</a:t>
            </a:r>
            <a:endParaRPr/>
          </a:p>
          <a:p>
            <a:pPr indent="0" lvl="0" marL="0" rtl="0" algn="l">
              <a:spcBef>
                <a:spcPts val="0"/>
              </a:spcBef>
              <a:spcAft>
                <a:spcPts val="0"/>
              </a:spcAft>
              <a:buNone/>
            </a:pPr>
            <a:r>
              <a:rPr lang="en-GB"/>
              <a:t>uptake of BPA in the pancreas of rats was observed. For the BNCT of hepatoma in situ, organs that are adjacent to the liver may be located within the irradiated field. The current treatment planning system cannot avoid the irradiation of pancreas, boron concentrations in tumor and surrounding normal tissues in vivo play a key role in BNCT. </a:t>
            </a:r>
            <a:endParaRPr/>
          </a:p>
          <a:p>
            <a:pPr indent="0" lvl="0" marL="0" rtl="0" algn="l">
              <a:spcBef>
                <a:spcPts val="0"/>
              </a:spcBef>
              <a:spcAft>
                <a:spcPts val="0"/>
              </a:spcAft>
              <a:buNone/>
            </a:pPr>
            <a:r>
              <a:rPr lang="en-GB">
                <a:solidFill>
                  <a:srgbClr val="FF0000"/>
                </a:solidFill>
              </a:rPr>
              <a:t>Consequently, BPA may not be a suitable agent for the BNC of hepatoma because of the high uptake and retention of BPA in the pancreas.”</a:t>
            </a:r>
            <a:endParaRPr>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nvSpPr>
        <p:spPr>
          <a:xfrm>
            <a:off x="0" y="0"/>
            <a:ext cx="3931500" cy="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t>Grunewald2017, topi , hepacarcinoma</a:t>
            </a:r>
            <a:endParaRPr sz="1700"/>
          </a:p>
        </p:txBody>
      </p:sp>
      <p:pic>
        <p:nvPicPr>
          <p:cNvPr id="231" name="Google Shape;231;p37"/>
          <p:cNvPicPr preferRelativeResize="0"/>
          <p:nvPr/>
        </p:nvPicPr>
        <p:blipFill rotWithShape="1">
          <a:blip r:embed="rId3">
            <a:alphaModFix/>
          </a:blip>
          <a:srcRect b="0" l="4689" r="0" t="0"/>
          <a:stretch/>
        </p:blipFill>
        <p:spPr>
          <a:xfrm>
            <a:off x="-1" y="517900"/>
            <a:ext cx="4134824" cy="3636750"/>
          </a:xfrm>
          <a:prstGeom prst="rect">
            <a:avLst/>
          </a:prstGeom>
          <a:noFill/>
          <a:ln>
            <a:noFill/>
          </a:ln>
        </p:spPr>
      </p:pic>
      <p:pic>
        <p:nvPicPr>
          <p:cNvPr id="232" name="Google Shape;232;p37"/>
          <p:cNvPicPr preferRelativeResize="0"/>
          <p:nvPr/>
        </p:nvPicPr>
        <p:blipFill>
          <a:blip r:embed="rId4">
            <a:alphaModFix/>
          </a:blip>
          <a:stretch>
            <a:fillRect/>
          </a:stretch>
        </p:blipFill>
        <p:spPr>
          <a:xfrm>
            <a:off x="-146225" y="4269475"/>
            <a:ext cx="9975482" cy="578100"/>
          </a:xfrm>
          <a:prstGeom prst="rect">
            <a:avLst/>
          </a:prstGeom>
          <a:noFill/>
          <a:ln>
            <a:noFill/>
          </a:ln>
        </p:spPr>
      </p:pic>
      <p:sp>
        <p:nvSpPr>
          <p:cNvPr id="233" name="Google Shape;233;p37"/>
          <p:cNvSpPr txBox="1"/>
          <p:nvPr/>
        </p:nvSpPr>
        <p:spPr>
          <a:xfrm>
            <a:off x="3931500" y="199975"/>
            <a:ext cx="5177700" cy="11094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 “Results: We found a significant correlation between [18F]FBPA and [10B]L-BPA uptake in tumors and various organs as well as high accumulation levels in pancreas and kidneys as reported in previous studies.”</a:t>
            </a:r>
            <a:endParaRPr/>
          </a:p>
          <a:p>
            <a:pPr indent="0" lvl="0" marL="0" rtl="0" algn="l">
              <a:spcBef>
                <a:spcPts val="0"/>
              </a:spcBef>
              <a:spcAft>
                <a:spcPts val="0"/>
              </a:spcAft>
              <a:buNone/>
            </a:pPr>
            <a:r>
              <a:t/>
            </a:r>
            <a:endParaRPr/>
          </a:p>
        </p:txBody>
      </p:sp>
      <p:sp>
        <p:nvSpPr>
          <p:cNvPr id="234" name="Google Shape;234;p37"/>
          <p:cNvSpPr txBox="1"/>
          <p:nvPr/>
        </p:nvSpPr>
        <p:spPr>
          <a:xfrm>
            <a:off x="4134825" y="1493450"/>
            <a:ext cx="4974300" cy="24543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 “Our findings are important in view of an extra-corporal application of BNCT for liver malignancies since it proves the applicability of [18F]FBPA-PET for treatment planning and dose calculations due to the accurate prediction of L-BPA concentration. However we found that preloading with L-BPA, L-DOPA or L-tyrosine did not increase [18F]FBPA uptake in the HuH-7 tumor xenografts. </a:t>
            </a:r>
            <a:r>
              <a:rPr lang="en-GB">
                <a:solidFill>
                  <a:srgbClr val="FF0000"/>
                </a:solidFill>
              </a:rPr>
              <a:t>In conjunction with the suboptimal tumor-to-liver ratios observed in this study it is recommended to investigate alternative and PET-suitable BNCT tracers for liver malignancies.”</a:t>
            </a:r>
            <a:endParaRPr>
              <a:solidFill>
                <a:srgbClr val="FF0000"/>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8"/>
          <p:cNvPicPr preferRelativeResize="0"/>
          <p:nvPr/>
        </p:nvPicPr>
        <p:blipFill>
          <a:blip r:embed="rId3">
            <a:alphaModFix/>
          </a:blip>
          <a:stretch>
            <a:fillRect/>
          </a:stretch>
        </p:blipFill>
        <p:spPr>
          <a:xfrm>
            <a:off x="40600" y="1120300"/>
            <a:ext cx="6628624" cy="3827800"/>
          </a:xfrm>
          <a:prstGeom prst="rect">
            <a:avLst/>
          </a:prstGeom>
          <a:noFill/>
          <a:ln>
            <a:noFill/>
          </a:ln>
        </p:spPr>
      </p:pic>
      <p:sp>
        <p:nvSpPr>
          <p:cNvPr id="240" name="Google Shape;240;p38"/>
          <p:cNvSpPr txBox="1"/>
          <p:nvPr/>
        </p:nvSpPr>
        <p:spPr>
          <a:xfrm>
            <a:off x="40600" y="53775"/>
            <a:ext cx="3543600" cy="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Romanov 2020, PET con 18F-BPA </a:t>
            </a:r>
            <a:r>
              <a:rPr lang="en-GB">
                <a:solidFill>
                  <a:srgbClr val="FF0000"/>
                </a:solidFill>
              </a:rPr>
              <a:t>UOMO</a:t>
            </a:r>
            <a:endParaRPr>
              <a:solidFill>
                <a:srgbClr val="FF0000"/>
              </a:solidFill>
            </a:endParaRPr>
          </a:p>
        </p:txBody>
      </p:sp>
      <p:sp>
        <p:nvSpPr>
          <p:cNvPr id="241" name="Google Shape;241;p38"/>
          <p:cNvSpPr txBox="1"/>
          <p:nvPr/>
        </p:nvSpPr>
        <p:spPr>
          <a:xfrm>
            <a:off x="6799700" y="206550"/>
            <a:ext cx="2853000" cy="39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Due to the superimposition of the pancreas VOI and area of high tracer accumulation in the left kidney, the tail</a:t>
            </a:r>
            <a:endParaRPr/>
          </a:p>
          <a:p>
            <a:pPr indent="0" lvl="0" marL="0" rtl="0" algn="l">
              <a:spcBef>
                <a:spcPts val="0"/>
              </a:spcBef>
              <a:spcAft>
                <a:spcPts val="0"/>
              </a:spcAft>
              <a:buClr>
                <a:schemeClr val="dk1"/>
              </a:buClr>
              <a:buSzPts val="1100"/>
              <a:buFont typeface="Arial"/>
              <a:buNone/>
            </a:pPr>
            <a:r>
              <a:rPr lang="en-GB"/>
              <a:t>of the pancreas was partially excluded from the analysis. Also, 18F-FBPA metabolization with the detachment of</a:t>
            </a:r>
            <a:endParaRPr/>
          </a:p>
          <a:p>
            <a:pPr indent="0" lvl="0" marL="0" rtl="0" algn="l">
              <a:spcBef>
                <a:spcPts val="0"/>
              </a:spcBef>
              <a:spcAft>
                <a:spcPts val="0"/>
              </a:spcAft>
              <a:buClr>
                <a:schemeClr val="dk1"/>
              </a:buClr>
              <a:buSzPts val="1100"/>
              <a:buFont typeface="Arial"/>
              <a:buNone/>
            </a:pPr>
            <a:r>
              <a:rPr lang="en-GB"/>
              <a:t>the boron atom takes place to some degree, most likely due to hepatic enzymes’ activity [25], thereby contributing to the bias of measurements.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42" name="Google Shape;242;p38"/>
          <p:cNvSpPr txBox="1"/>
          <p:nvPr/>
        </p:nvSpPr>
        <p:spPr>
          <a:xfrm>
            <a:off x="6669225" y="3967300"/>
            <a:ext cx="3048600" cy="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Dettagli vari sul ruolo del pancreas che non capisco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txBox="1"/>
          <p:nvPr/>
        </p:nvSpPr>
        <p:spPr>
          <a:xfrm>
            <a:off x="132150" y="1387750"/>
            <a:ext cx="8384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t>- tumore al pancreas radioresistente</a:t>
            </a:r>
            <a:endParaRPr sz="1700"/>
          </a:p>
          <a:p>
            <a:pPr indent="0" lvl="0" marL="0" rtl="0" algn="l">
              <a:spcBef>
                <a:spcPts val="0"/>
              </a:spcBef>
              <a:spcAft>
                <a:spcPts val="0"/>
              </a:spcAft>
              <a:buNone/>
            </a:pPr>
            <a:r>
              <a:rPr lang="en-GB" sz="1700"/>
              <a:t>- PT e XRT non tanto efficaci</a:t>
            </a:r>
            <a:endParaRPr sz="1700"/>
          </a:p>
          <a:p>
            <a:pPr indent="0" lvl="0" marL="0" rtl="0" algn="l">
              <a:spcBef>
                <a:spcPts val="0"/>
              </a:spcBef>
              <a:spcAft>
                <a:spcPts val="0"/>
              </a:spcAft>
              <a:buNone/>
            </a:pPr>
            <a:r>
              <a:rPr lang="en-GB" sz="1700"/>
              <a:t>- Possibile approccio BNCT che si fa con BSH e BPA</a:t>
            </a:r>
            <a:endParaRPr sz="1700"/>
          </a:p>
          <a:p>
            <a:pPr indent="0" lvl="0" marL="0" rtl="0" algn="l">
              <a:spcBef>
                <a:spcPts val="0"/>
              </a:spcBef>
              <a:spcAft>
                <a:spcPts val="0"/>
              </a:spcAft>
              <a:buNone/>
            </a:pPr>
            <a:r>
              <a:rPr lang="en-GB" sz="1700"/>
              <a:t>- BPA non ha buon T/N</a:t>
            </a:r>
            <a:endParaRPr sz="1700"/>
          </a:p>
          <a:p>
            <a:pPr indent="0" lvl="0" marL="0" rtl="0" algn="l">
              <a:spcBef>
                <a:spcPts val="0"/>
              </a:spcBef>
              <a:spcAft>
                <a:spcPts val="0"/>
              </a:spcAft>
              <a:buNone/>
            </a:pPr>
            <a:r>
              <a:rPr lang="en-GB" sz="1700"/>
              <a:t>- Un’altra possibilita’ e’ PBFT per cui il BPA va bene. &lt;==== togliere BNCT dal titolo</a:t>
            </a:r>
            <a:endParaRPr sz="1700"/>
          </a:p>
          <a:p>
            <a:pPr indent="0" lvl="0" marL="0" rtl="0" algn="l">
              <a:spcBef>
                <a:spcPts val="0"/>
              </a:spcBef>
              <a:spcAft>
                <a:spcPts val="0"/>
              </a:spcAft>
              <a:buNone/>
            </a:pPr>
            <a:r>
              <a:rPr lang="en-GB" sz="1700"/>
              <a:t>  perche’ siamo capaci di controllare il picco di Bragg con precisione</a:t>
            </a:r>
            <a:endParaRPr sz="1700"/>
          </a:p>
          <a:p>
            <a:pPr indent="0" lvl="0" marL="0" rtl="0" algn="l">
              <a:spcBef>
                <a:spcPts val="0"/>
              </a:spcBef>
              <a:spcAft>
                <a:spcPts val="0"/>
              </a:spcAft>
              <a:buNone/>
            </a:pPr>
            <a:r>
              <a:rPr lang="en-GB" sz="1700"/>
              <a:t>  millimetrica e solo li’ accade la reazione</a:t>
            </a:r>
            <a:endParaRPr sz="1700"/>
          </a:p>
          <a:p>
            <a:pPr indent="0" lvl="0" marL="0" rtl="0" algn="l">
              <a:spcBef>
                <a:spcPts val="0"/>
              </a:spcBef>
              <a:spcAft>
                <a:spcPts val="0"/>
              </a:spcAft>
              <a:buNone/>
            </a:pPr>
            <a:r>
              <a:rPr lang="en-GB" sz="1700"/>
              <a:t>- Il BPA ci permette anche l’imaging e quindi studiamo quello.  &lt;======= punto da rafforzare: perche’ abbandoniamo BSH. Permette PET o F-MRI?</a:t>
            </a:r>
            <a:endParaRPr sz="1700"/>
          </a:p>
        </p:txBody>
      </p:sp>
      <p:sp>
        <p:nvSpPr>
          <p:cNvPr id="248" name="Google Shape;248;p39"/>
          <p:cNvSpPr txBox="1"/>
          <p:nvPr/>
        </p:nvSpPr>
        <p:spPr>
          <a:xfrm>
            <a:off x="299950" y="228000"/>
            <a:ext cx="63441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t>Nuova scaletta proposta da Cecilia</a:t>
            </a:r>
            <a:endParaRPr sz="1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Chapter 4:</a:t>
            </a:r>
            <a:endParaRPr/>
          </a:p>
          <a:p>
            <a:pPr indent="0" lvl="0" marL="0" rtl="0" algn="ctr">
              <a:spcBef>
                <a:spcPts val="0"/>
              </a:spcBef>
              <a:spcAft>
                <a:spcPts val="0"/>
              </a:spcAft>
              <a:buNone/>
            </a:pPr>
            <a:r>
              <a:rPr lang="en-GB"/>
              <a:t>An </a:t>
            </a:r>
            <a:r>
              <a:rPr lang="en-GB"/>
              <a:t>ambitious</a:t>
            </a:r>
            <a:r>
              <a:rPr lang="en-GB"/>
              <a:t> measure</a:t>
            </a:r>
            <a:endParaRPr/>
          </a:p>
        </p:txBody>
      </p:sp>
      <p:sp>
        <p:nvSpPr>
          <p:cNvPr id="254" name="Google Shape;254;p4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How much FBPA we expect in the mouse?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1"/>
          <p:cNvSpPr txBox="1"/>
          <p:nvPr/>
        </p:nvSpPr>
        <p:spPr>
          <a:xfrm>
            <a:off x="5945275" y="774475"/>
            <a:ext cx="3155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Contenuto di B in F-BPA = 4.8%</a:t>
            </a:r>
            <a:endParaRPr sz="1600"/>
          </a:p>
          <a:p>
            <a:pPr indent="0" lvl="0" marL="0" rtl="0" algn="l">
              <a:spcBef>
                <a:spcPts val="0"/>
              </a:spcBef>
              <a:spcAft>
                <a:spcPts val="0"/>
              </a:spcAft>
              <a:buNone/>
            </a:pPr>
            <a:r>
              <a:t/>
            </a:r>
            <a:endParaRPr/>
          </a:p>
        </p:txBody>
      </p:sp>
      <p:pic>
        <p:nvPicPr>
          <p:cNvPr id="260" name="Google Shape;260;p41"/>
          <p:cNvPicPr preferRelativeResize="0"/>
          <p:nvPr/>
        </p:nvPicPr>
        <p:blipFill>
          <a:blip r:embed="rId3">
            <a:alphaModFix/>
          </a:blip>
          <a:stretch>
            <a:fillRect/>
          </a:stretch>
        </p:blipFill>
        <p:spPr>
          <a:xfrm>
            <a:off x="5781675" y="41050"/>
            <a:ext cx="3362325" cy="733425"/>
          </a:xfrm>
          <a:prstGeom prst="rect">
            <a:avLst/>
          </a:prstGeom>
          <a:noFill/>
          <a:ln>
            <a:noFill/>
          </a:ln>
        </p:spPr>
      </p:pic>
      <p:pic>
        <p:nvPicPr>
          <p:cNvPr id="261" name="Google Shape;261;p41"/>
          <p:cNvPicPr preferRelativeResize="0"/>
          <p:nvPr/>
        </p:nvPicPr>
        <p:blipFill>
          <a:blip r:embed="rId4">
            <a:alphaModFix/>
          </a:blip>
          <a:stretch>
            <a:fillRect/>
          </a:stretch>
        </p:blipFill>
        <p:spPr>
          <a:xfrm>
            <a:off x="114725" y="79150"/>
            <a:ext cx="2733675" cy="657225"/>
          </a:xfrm>
          <a:prstGeom prst="rect">
            <a:avLst/>
          </a:prstGeom>
          <a:noFill/>
          <a:ln>
            <a:noFill/>
          </a:ln>
        </p:spPr>
      </p:pic>
      <p:sp>
        <p:nvSpPr>
          <p:cNvPr id="262" name="Google Shape;262;p41"/>
          <p:cNvSpPr txBox="1"/>
          <p:nvPr/>
        </p:nvSpPr>
        <p:spPr>
          <a:xfrm>
            <a:off x="180875" y="815800"/>
            <a:ext cx="54261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Approssimazione di </a:t>
            </a:r>
            <a:r>
              <a:rPr b="1" lang="en-GB"/>
              <a:t>Topo omogeneo</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GB"/>
              <a:t>FBPA iniettato = 6 mg [cioè 288 ug di boro]</a:t>
            </a:r>
            <a:endParaRPr/>
          </a:p>
          <a:p>
            <a:pPr indent="0" lvl="0" marL="0" rtl="0" algn="l">
              <a:spcBef>
                <a:spcPts val="0"/>
              </a:spcBef>
              <a:spcAft>
                <a:spcPts val="0"/>
              </a:spcAft>
              <a:buNone/>
            </a:pPr>
            <a:r>
              <a:rPr lang="en-GB"/>
              <a:t>Massa topo = 30 g → </a:t>
            </a:r>
            <a:endParaRPr/>
          </a:p>
          <a:p>
            <a:pPr indent="0" lvl="0" marL="0" rtl="0" algn="l">
              <a:spcBef>
                <a:spcPts val="0"/>
              </a:spcBef>
              <a:spcAft>
                <a:spcPts val="0"/>
              </a:spcAft>
              <a:buNone/>
            </a:pPr>
            <a:r>
              <a:rPr lang="en-GB"/>
              <a:t>[equivalente a 9.6 ppm di boro]</a:t>
            </a:r>
            <a:endParaRPr/>
          </a:p>
          <a:p>
            <a:pPr indent="0" lvl="0" marL="0" rtl="0" algn="l">
              <a:spcBef>
                <a:spcPts val="0"/>
              </a:spcBef>
              <a:spcAft>
                <a:spcPts val="0"/>
              </a:spcAft>
              <a:buNone/>
            </a:pPr>
            <a:r>
              <a:rPr lang="en-GB"/>
              <a:t>Peso del pancreas = 100 mg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FBPA nel pancreas =  (6/30’000)*100 mg = 20 ug</a:t>
            </a:r>
            <a:endParaRPr/>
          </a:p>
          <a:p>
            <a:pPr indent="0" lvl="0" marL="0" rtl="0" algn="l">
              <a:spcBef>
                <a:spcPts val="0"/>
              </a:spcBef>
              <a:spcAft>
                <a:spcPts val="0"/>
              </a:spcAft>
              <a:buNone/>
            </a:pPr>
            <a:r>
              <a:rPr lang="en-GB"/>
              <a:t>Boro nel pancreas: (4.8% di 20 ug) = 0.96 ug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(quello che c’è nel capillare:)</a:t>
            </a:r>
            <a:endParaRPr/>
          </a:p>
          <a:p>
            <a:pPr indent="0" lvl="0" marL="0" rtl="0" algn="l">
              <a:spcBef>
                <a:spcPts val="0"/>
              </a:spcBef>
              <a:spcAft>
                <a:spcPts val="0"/>
              </a:spcAft>
              <a:buNone/>
            </a:pPr>
            <a:r>
              <a:rPr lang="en-GB"/>
              <a:t>Moli di FBPA nel pancreas = </a:t>
            </a:r>
            <a:r>
              <a:rPr lang="en-GB">
                <a:solidFill>
                  <a:schemeClr val="dk1"/>
                </a:solidFill>
              </a:rPr>
              <a:t>20 ug/ 227 (g/mol) = 0.088 u moli </a:t>
            </a:r>
            <a:endParaRPr>
              <a:solidFill>
                <a:schemeClr val="dk1"/>
              </a:solidFill>
            </a:endParaRPr>
          </a:p>
          <a:p>
            <a:pPr indent="0" lvl="0" marL="0" rtl="0" algn="l">
              <a:spcBef>
                <a:spcPts val="0"/>
              </a:spcBef>
              <a:spcAft>
                <a:spcPts val="0"/>
              </a:spcAft>
              <a:buNone/>
            </a:pPr>
            <a:r>
              <a:rPr lang="en-GB">
                <a:solidFill>
                  <a:schemeClr val="dk1"/>
                </a:solidFill>
              </a:rPr>
              <a:t>(che corrispondono a moli di Fluoro)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Per confronto il controllo dell'esperimento di internalizzazione è fatto con 3.8 u moli</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63" name="Google Shape;263;p41"/>
          <p:cNvPicPr preferRelativeResize="0"/>
          <p:nvPr/>
        </p:nvPicPr>
        <p:blipFill rotWithShape="1">
          <a:blip r:embed="rId5">
            <a:alphaModFix/>
          </a:blip>
          <a:srcRect b="0" l="0" r="0" t="0"/>
          <a:stretch/>
        </p:blipFill>
        <p:spPr>
          <a:xfrm>
            <a:off x="5476025" y="3331025"/>
            <a:ext cx="3624950" cy="1812475"/>
          </a:xfrm>
          <a:prstGeom prst="rect">
            <a:avLst/>
          </a:prstGeom>
          <a:noFill/>
          <a:ln>
            <a:noFill/>
          </a:ln>
        </p:spPr>
      </p:pic>
      <p:cxnSp>
        <p:nvCxnSpPr>
          <p:cNvPr id="264" name="Google Shape;264;p41"/>
          <p:cNvCxnSpPr/>
          <p:nvPr/>
        </p:nvCxnSpPr>
        <p:spPr>
          <a:xfrm flipH="1" rot="10800000">
            <a:off x="5060600" y="3905675"/>
            <a:ext cx="1978200" cy="141300"/>
          </a:xfrm>
          <a:prstGeom prst="straightConnector1">
            <a:avLst/>
          </a:prstGeom>
          <a:noFill/>
          <a:ln cap="flat" cmpd="sng" w="38100">
            <a:solidFill>
              <a:srgbClr val="FF99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Capuani2008</a:t>
            </a:r>
            <a:endParaRPr/>
          </a:p>
        </p:txBody>
      </p:sp>
      <p:sp>
        <p:nvSpPr>
          <p:cNvPr id="70" name="Google Shape;70;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10.1016/j.ijrobp.2008.06.1493</a:t>
            </a:r>
            <a:endParaRPr/>
          </a:p>
          <a:p>
            <a:pPr indent="0" lvl="0" marL="0" rtl="0" algn="l">
              <a:spcBef>
                <a:spcPts val="1600"/>
              </a:spcBef>
              <a:spcAft>
                <a:spcPts val="0"/>
              </a:spcAft>
              <a:buNone/>
            </a:pPr>
            <a:r>
              <a:rPr lang="en-GB"/>
              <a:t>Rats C6 Glioma, BPA 300 mg/Kg</a:t>
            </a:r>
            <a:endParaRPr/>
          </a:p>
          <a:p>
            <a:pPr indent="0" lvl="0" marL="0" rtl="0" algn="l">
              <a:lnSpc>
                <a:spcPct val="100000"/>
              </a:lnSpc>
              <a:spcBef>
                <a:spcPts val="1600"/>
              </a:spcBef>
              <a:spcAft>
                <a:spcPts val="0"/>
              </a:spcAft>
              <a:buNone/>
            </a:pPr>
            <a:r>
              <a:rPr lang="en-GB" sz="1300"/>
              <a:t>internal carotid was catheterized using a 0.7-mm cannula. This access was immediately used for the infusion of 300 mg/Kg BPA-fructose complex, administered over 30 min by a constant flow pump (Harvard Apparatus, Cambridge, MA). </a:t>
            </a:r>
            <a:endParaRPr sz="1300"/>
          </a:p>
          <a:p>
            <a:pPr indent="0" lvl="0" marL="0" rtl="0" algn="l">
              <a:lnSpc>
                <a:spcPct val="100000"/>
              </a:lnSpc>
              <a:spcBef>
                <a:spcPts val="1600"/>
              </a:spcBef>
              <a:spcAft>
                <a:spcPts val="0"/>
              </a:spcAft>
              <a:buNone/>
            </a:pPr>
            <a:r>
              <a:rPr lang="en-GB" sz="1300"/>
              <a:t>Note:</a:t>
            </a:r>
            <a:endParaRPr sz="1300"/>
          </a:p>
          <a:p>
            <a:pPr indent="0" lvl="0" marL="0" rtl="0" algn="l">
              <a:lnSpc>
                <a:spcPct val="100000"/>
              </a:lnSpc>
              <a:spcBef>
                <a:spcPts val="1600"/>
              </a:spcBef>
              <a:spcAft>
                <a:spcPts val="1600"/>
              </a:spcAft>
              <a:buNone/>
            </a:pPr>
            <a:r>
              <a:rPr lang="en-GB" sz="1300"/>
              <a:t>L-dopa preloading funziona</a:t>
            </a:r>
            <a:endParaRPr sz="1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2"/>
          <p:cNvSpPr txBox="1"/>
          <p:nvPr/>
        </p:nvSpPr>
        <p:spPr>
          <a:xfrm>
            <a:off x="5945275" y="774475"/>
            <a:ext cx="3155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Contenuto di B in F-BPA = 4.8%</a:t>
            </a:r>
            <a:endParaRPr sz="1600"/>
          </a:p>
          <a:p>
            <a:pPr indent="0" lvl="0" marL="0" rtl="0" algn="l">
              <a:spcBef>
                <a:spcPts val="0"/>
              </a:spcBef>
              <a:spcAft>
                <a:spcPts val="0"/>
              </a:spcAft>
              <a:buNone/>
            </a:pPr>
            <a:r>
              <a:t/>
            </a:r>
            <a:endParaRPr/>
          </a:p>
        </p:txBody>
      </p:sp>
      <p:pic>
        <p:nvPicPr>
          <p:cNvPr id="270" name="Google Shape;270;p42"/>
          <p:cNvPicPr preferRelativeResize="0"/>
          <p:nvPr/>
        </p:nvPicPr>
        <p:blipFill>
          <a:blip r:embed="rId3">
            <a:alphaModFix/>
          </a:blip>
          <a:stretch>
            <a:fillRect/>
          </a:stretch>
        </p:blipFill>
        <p:spPr>
          <a:xfrm>
            <a:off x="5781675" y="41050"/>
            <a:ext cx="3362325" cy="733425"/>
          </a:xfrm>
          <a:prstGeom prst="rect">
            <a:avLst/>
          </a:prstGeom>
          <a:noFill/>
          <a:ln>
            <a:noFill/>
          </a:ln>
        </p:spPr>
      </p:pic>
      <p:pic>
        <p:nvPicPr>
          <p:cNvPr id="271" name="Google Shape;271;p42"/>
          <p:cNvPicPr preferRelativeResize="0"/>
          <p:nvPr/>
        </p:nvPicPr>
        <p:blipFill>
          <a:blip r:embed="rId4">
            <a:alphaModFix/>
          </a:blip>
          <a:stretch>
            <a:fillRect/>
          </a:stretch>
        </p:blipFill>
        <p:spPr>
          <a:xfrm>
            <a:off x="114725" y="79150"/>
            <a:ext cx="2733675" cy="657225"/>
          </a:xfrm>
          <a:prstGeom prst="rect">
            <a:avLst/>
          </a:prstGeom>
          <a:noFill/>
          <a:ln>
            <a:noFill/>
          </a:ln>
        </p:spPr>
      </p:pic>
      <p:sp>
        <p:nvSpPr>
          <p:cNvPr id="272" name="Google Shape;272;p42"/>
          <p:cNvSpPr txBox="1"/>
          <p:nvPr/>
        </p:nvSpPr>
        <p:spPr>
          <a:xfrm>
            <a:off x="180875" y="815800"/>
            <a:ext cx="56007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Assumiamo che 80 ppm di boro nel pancreas siano reali (diamo retta a Lin)</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GB"/>
              <a:t>FBPA iniettato = 6 mg [cioè 288 ug di boro]</a:t>
            </a:r>
            <a:endParaRPr/>
          </a:p>
          <a:p>
            <a:pPr indent="0" lvl="0" marL="0" rtl="0" algn="l">
              <a:spcBef>
                <a:spcPts val="0"/>
              </a:spcBef>
              <a:spcAft>
                <a:spcPts val="0"/>
              </a:spcAft>
              <a:buNone/>
            </a:pPr>
            <a:r>
              <a:rPr lang="en-GB"/>
              <a:t>Massa topo = 30 g → </a:t>
            </a:r>
            <a:endParaRPr/>
          </a:p>
          <a:p>
            <a:pPr indent="0" lvl="0" marL="0" rtl="0" algn="l">
              <a:spcBef>
                <a:spcPts val="0"/>
              </a:spcBef>
              <a:spcAft>
                <a:spcPts val="0"/>
              </a:spcAft>
              <a:buNone/>
            </a:pPr>
            <a:r>
              <a:rPr lang="en-GB"/>
              <a:t>Peso del pancreas = 100 mg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Boro nel pancreas: 80 ppm *0.1 g = 8 ug</a:t>
            </a:r>
            <a:endParaRPr/>
          </a:p>
          <a:p>
            <a:pPr indent="0" lvl="0" marL="0" rtl="0" algn="l">
              <a:spcBef>
                <a:spcPts val="0"/>
              </a:spcBef>
              <a:spcAft>
                <a:spcPts val="0"/>
              </a:spcAft>
              <a:buNone/>
            </a:pPr>
            <a:r>
              <a:rPr lang="en-GB"/>
              <a:t>FBPA nel pancreas =  8ug/(4.8%) = 167 ug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(quello che c’è nel capillare:)</a:t>
            </a:r>
            <a:endParaRPr/>
          </a:p>
          <a:p>
            <a:pPr indent="0" lvl="0" marL="0" rtl="0" algn="l">
              <a:spcBef>
                <a:spcPts val="0"/>
              </a:spcBef>
              <a:spcAft>
                <a:spcPts val="0"/>
              </a:spcAft>
              <a:buNone/>
            </a:pPr>
            <a:r>
              <a:rPr lang="en-GB"/>
              <a:t>Moli di FBPA nel pancreas = </a:t>
            </a:r>
            <a:r>
              <a:rPr lang="en-GB">
                <a:solidFill>
                  <a:schemeClr val="dk1"/>
                </a:solidFill>
              </a:rPr>
              <a:t>167</a:t>
            </a:r>
            <a:r>
              <a:rPr lang="en-GB">
                <a:solidFill>
                  <a:schemeClr val="dk1"/>
                </a:solidFill>
              </a:rPr>
              <a:t> ug/ 227 (g/mol) = 0.73 u moli </a:t>
            </a:r>
            <a:endParaRPr>
              <a:solidFill>
                <a:schemeClr val="dk1"/>
              </a:solidFill>
            </a:endParaRPr>
          </a:p>
          <a:p>
            <a:pPr indent="0" lvl="0" marL="0" rtl="0" algn="l">
              <a:spcBef>
                <a:spcPts val="0"/>
              </a:spcBef>
              <a:spcAft>
                <a:spcPts val="0"/>
              </a:spcAft>
              <a:buNone/>
            </a:pPr>
            <a:r>
              <a:rPr lang="en-GB">
                <a:solidFill>
                  <a:schemeClr val="dk1"/>
                </a:solidFill>
              </a:rPr>
              <a:t>(che corrispondono a moli di Fluoro)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Un fattore 5 rispetto a quello già misurato (circa la curva blu quindi)</a:t>
            </a:r>
            <a:endParaRPr>
              <a:solidFill>
                <a:schemeClr val="dk1"/>
              </a:solidFill>
            </a:endParaRPr>
          </a:p>
          <a:p>
            <a:pPr indent="0" lvl="0" marL="0" rtl="0" algn="l">
              <a:spcBef>
                <a:spcPts val="0"/>
              </a:spcBef>
              <a:spcAft>
                <a:spcPts val="0"/>
              </a:spcAft>
              <a:buNone/>
            </a:pPr>
            <a:r>
              <a:rPr lang="en-GB">
                <a:solidFill>
                  <a:schemeClr val="dk1"/>
                </a:solidFill>
              </a:rPr>
              <a:t>Per confronto il controllo dell'esperimento di internalizzazione è fatto con 3.8 u moli (VERDE)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73" name="Google Shape;273;p42"/>
          <p:cNvPicPr preferRelativeResize="0"/>
          <p:nvPr/>
        </p:nvPicPr>
        <p:blipFill rotWithShape="1">
          <a:blip r:embed="rId5">
            <a:alphaModFix/>
          </a:blip>
          <a:srcRect b="0" l="9853" r="0" t="0"/>
          <a:stretch/>
        </p:blipFill>
        <p:spPr>
          <a:xfrm>
            <a:off x="5639425" y="3129425"/>
            <a:ext cx="3461549" cy="1919875"/>
          </a:xfrm>
          <a:prstGeom prst="rect">
            <a:avLst/>
          </a:prstGeom>
          <a:noFill/>
          <a:ln>
            <a:noFill/>
          </a:ln>
        </p:spPr>
      </p:pic>
      <p:cxnSp>
        <p:nvCxnSpPr>
          <p:cNvPr id="274" name="Google Shape;274;p42"/>
          <p:cNvCxnSpPr/>
          <p:nvPr/>
        </p:nvCxnSpPr>
        <p:spPr>
          <a:xfrm flipH="1" rot="10800000">
            <a:off x="5060600" y="3905675"/>
            <a:ext cx="1978200" cy="141300"/>
          </a:xfrm>
          <a:prstGeom prst="straightConnector1">
            <a:avLst/>
          </a:prstGeom>
          <a:noFill/>
          <a:ln cap="flat" cmpd="sng" w="38100">
            <a:solidFill>
              <a:srgbClr val="FF9900"/>
            </a:solidFill>
            <a:prstDash val="solid"/>
            <a:round/>
            <a:headEnd len="med" w="med" type="none"/>
            <a:tailEnd len="med" w="med" type="triangle"/>
          </a:ln>
        </p:spPr>
      </p:cxnSp>
      <p:sp>
        <p:nvSpPr>
          <p:cNvPr id="275" name="Google Shape;275;p42"/>
          <p:cNvSpPr txBox="1"/>
          <p:nvPr/>
        </p:nvSpPr>
        <p:spPr>
          <a:xfrm>
            <a:off x="5352625" y="1516350"/>
            <a:ext cx="3295200" cy="12621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Per il tumore non si può dire nulla:</a:t>
            </a:r>
            <a:endParaRPr/>
          </a:p>
          <a:p>
            <a:pPr indent="0" lvl="0" marL="0" rtl="0" algn="l">
              <a:spcBef>
                <a:spcPts val="0"/>
              </a:spcBef>
              <a:spcAft>
                <a:spcPts val="0"/>
              </a:spcAft>
              <a:buNone/>
            </a:pPr>
            <a:r>
              <a:rPr lang="en-GB"/>
              <a:t>Se è una frazione del sano lo vediamo, altrimenti no.</a:t>
            </a:r>
            <a:endParaRPr/>
          </a:p>
          <a:p>
            <a:pPr indent="0" lvl="0" marL="0" rtl="0" algn="l">
              <a:spcBef>
                <a:spcPts val="0"/>
              </a:spcBef>
              <a:spcAft>
                <a:spcPts val="0"/>
              </a:spcAft>
              <a:buNone/>
            </a:pPr>
            <a:r>
              <a:rPr lang="en-GB"/>
              <a:t>Ora vi voglio vedere in imaging che tirate fuori (io cambio mestiere).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nvSpPr>
        <p:spPr>
          <a:xfrm>
            <a:off x="180875" y="146950"/>
            <a:ext cx="5520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Calibration Line </a:t>
            </a:r>
            <a:endParaRPr sz="1800"/>
          </a:p>
          <a:p>
            <a:pPr indent="0" lvl="0" marL="0" rtl="0" algn="l">
              <a:spcBef>
                <a:spcPts val="0"/>
              </a:spcBef>
              <a:spcAft>
                <a:spcPts val="0"/>
              </a:spcAft>
              <a:buNone/>
            </a:pPr>
            <a:r>
              <a:rPr lang="en-GB" sz="1800"/>
              <a:t>N.B sono importanti le moli nel capillare e non le concentrazioni</a:t>
            </a:r>
            <a:endParaRPr sz="1800"/>
          </a:p>
        </p:txBody>
      </p:sp>
      <p:sp>
        <p:nvSpPr>
          <p:cNvPr id="281" name="Google Shape;281;p43"/>
          <p:cNvSpPr txBox="1"/>
          <p:nvPr/>
        </p:nvSpPr>
        <p:spPr>
          <a:xfrm>
            <a:off x="180875" y="1060725"/>
            <a:ext cx="89631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Target “700 uL di sangue (10 ppm di Boro secondo LIN)” corrispondenti a 146 ug di FBPA cioè circa 0.64 u moli.</a:t>
            </a:r>
            <a:endParaRPr/>
          </a:p>
          <a:p>
            <a:pPr indent="0" lvl="0" marL="0" rtl="0" algn="l">
              <a:spcBef>
                <a:spcPts val="0"/>
              </a:spcBef>
              <a:spcAft>
                <a:spcPts val="0"/>
              </a:spcAft>
              <a:buNone/>
            </a:pPr>
            <a:r>
              <a:rPr lang="en-GB"/>
              <a:t>@ 500 uL ~ 1.3 mM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S.0 : 0.13 M (30 mg / mL @ 227 g/mol)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S.-1 : 13mM (1:10 di S0, punto fatto infinite volte. Ripetiamo?)</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GB"/>
              <a:t>S.1 </a:t>
            </a:r>
            <a:r>
              <a:rPr baseline="30000" lang="en-GB"/>
              <a:t>  </a:t>
            </a:r>
            <a:r>
              <a:rPr lang="en-GB">
                <a:solidFill>
                  <a:schemeClr val="dk1"/>
                </a:solidFill>
              </a:rPr>
              <a:t>2</a:t>
            </a:r>
            <a:r>
              <a:rPr lang="en-GB">
                <a:solidFill>
                  <a:schemeClr val="dk1"/>
                </a:solidFill>
              </a:rPr>
              <a:t>.6 mM (100 uL di S0 + 4900 uL) (@ 0.5 ml → 1.3 u mol di FBPA tipo i reni ) (comparabile con il controllo che abbiamo già fatto)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t>S.2  : 1.3 mM (100 uL di S0 + 9900 uL) </a:t>
            </a:r>
            <a:r>
              <a:rPr lang="en-GB">
                <a:solidFill>
                  <a:schemeClr val="dk1"/>
                </a:solidFill>
              </a:rPr>
              <a:t>(@ 0.5 ml → 0.65 u mol di FBPA tipo il sangue o il pancreas a 80 ppm )</a:t>
            </a:r>
            <a:endParaRPr/>
          </a:p>
          <a:p>
            <a:pPr indent="0" lvl="0" marL="0" rtl="0" algn="l">
              <a:spcBef>
                <a:spcPts val="0"/>
              </a:spcBef>
              <a:spcAft>
                <a:spcPts val="0"/>
              </a:spcAft>
              <a:buNone/>
            </a:pPr>
            <a:r>
              <a:rPr lang="en-GB"/>
              <a:t>S.3 :  0.26 mM </a:t>
            </a:r>
            <a:r>
              <a:rPr lang="en-GB">
                <a:solidFill>
                  <a:schemeClr val="dk1"/>
                </a:solidFill>
              </a:rPr>
              <a:t>(100 uL di S1 + 900 uL) (@ 0.5 ml → 0.13 u mol di FBPA: circa il pancreas per un topo omogeneo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S.4 :  0.13 mM (100 uL di S2 + 900 uL) (@ 0.5 ml → 0.06 u mol di FBPA: limite inferiore)</a:t>
            </a:r>
            <a:endParaRPr>
              <a:solidFill>
                <a:schemeClr val="dk1"/>
              </a:solidFill>
            </a:endParaRPr>
          </a:p>
        </p:txBody>
      </p:sp>
      <p:pic>
        <p:nvPicPr>
          <p:cNvPr id="282" name="Google Shape;282;p43"/>
          <p:cNvPicPr preferRelativeResize="0"/>
          <p:nvPr/>
        </p:nvPicPr>
        <p:blipFill>
          <a:blip r:embed="rId3">
            <a:alphaModFix/>
          </a:blip>
          <a:stretch>
            <a:fillRect/>
          </a:stretch>
        </p:blipFill>
        <p:spPr>
          <a:xfrm>
            <a:off x="5781675" y="41050"/>
            <a:ext cx="3362325" cy="733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4"/>
          <p:cNvSpPr txBox="1"/>
          <p:nvPr/>
        </p:nvSpPr>
        <p:spPr>
          <a:xfrm>
            <a:off x="455950" y="504925"/>
            <a:ext cx="8374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Nota sul riferimento:</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rPr lang="en-GB"/>
              <a:t>Dante ha preparato una soluzione di F-L-Dopa 2.6 mM (in fluoro)</a:t>
            </a:r>
            <a:endParaRPr/>
          </a:p>
          <a:p>
            <a:pPr indent="0" lvl="0" marL="0" rtl="0" algn="l">
              <a:spcBef>
                <a:spcPts val="0"/>
              </a:spcBef>
              <a:spcAft>
                <a:spcPts val="0"/>
              </a:spcAft>
              <a:buNone/>
            </a:pPr>
            <a:r>
              <a:rPr lang="en-GB"/>
              <a:t>Abbiamo provato 40 uL come riferimento nel capillare da 1 mm ma non va bene perchè il segnale è troppo tenue per avere una misura sempre affidabile.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Faremo la retta di taratura nei capillari da 10mm con il 300 uL di riferimento nel capillare da 5mm.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Questa sarà anche la procedura per misurare i tessuti e il sangue.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N.B pare che la solubilità in acqua riportata nell’ articolo di 9 mM (in fluoro) sia da indagare meglio.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5"/>
          <p:cNvSpPr txBox="1"/>
          <p:nvPr/>
        </p:nvSpPr>
        <p:spPr>
          <a:xfrm>
            <a:off x="446525" y="401300"/>
            <a:ext cx="5426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100"/>
              <a:t>Note su problemi sicuramente da risolvere:</a:t>
            </a:r>
            <a:endParaRPr sz="2100"/>
          </a:p>
        </p:txBody>
      </p:sp>
      <p:sp>
        <p:nvSpPr>
          <p:cNvPr id="293" name="Google Shape;293;p45"/>
          <p:cNvSpPr txBox="1"/>
          <p:nvPr/>
        </p:nvSpPr>
        <p:spPr>
          <a:xfrm>
            <a:off x="239275" y="909200"/>
            <a:ext cx="7517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Nel nostro esperimento la  mortalità per l’anestesia con Ketamina è del 33%</a:t>
            </a:r>
            <a:endParaRPr>
              <a:solidFill>
                <a:srgbClr val="FF0000"/>
              </a:solidFill>
            </a:endParaRPr>
          </a:p>
          <a:p>
            <a:pPr indent="0" lvl="0" marL="457200" rtl="0" algn="l">
              <a:spcBef>
                <a:spcPts val="0"/>
              </a:spcBef>
              <a:spcAft>
                <a:spcPts val="0"/>
              </a:spcAft>
              <a:buNone/>
            </a:pPr>
            <a:r>
              <a:t/>
            </a:r>
            <a:endParaRPr/>
          </a:p>
        </p:txBody>
      </p:sp>
      <p:sp>
        <p:nvSpPr>
          <p:cNvPr id="294" name="Google Shape;294;p45"/>
          <p:cNvSpPr txBox="1"/>
          <p:nvPr/>
        </p:nvSpPr>
        <p:spPr>
          <a:xfrm>
            <a:off x="386250" y="1323000"/>
            <a:ext cx="7879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500">
                <a:solidFill>
                  <a:schemeClr val="dk1"/>
                </a:solidFill>
              </a:rPr>
              <a:t>“</a:t>
            </a:r>
            <a:r>
              <a:rPr i="1" lang="en-GB" sz="1500">
                <a:solidFill>
                  <a:schemeClr val="dk1"/>
                </a:solidFill>
              </a:rPr>
              <a:t>In adult mice and rats, LD50 values were 224±4 mg/kg and 229±5 mg/kg, respectively”</a:t>
            </a:r>
            <a:endParaRPr i="1"/>
          </a:p>
        </p:txBody>
      </p:sp>
      <p:sp>
        <p:nvSpPr>
          <p:cNvPr id="295" name="Google Shape;295;p45"/>
          <p:cNvSpPr txBox="1"/>
          <p:nvPr/>
        </p:nvSpPr>
        <p:spPr>
          <a:xfrm>
            <a:off x="446525" y="1808700"/>
            <a:ext cx="801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500">
                <a:solidFill>
                  <a:schemeClr val="dk1"/>
                </a:solidFill>
              </a:rPr>
              <a:t>“. . . </a:t>
            </a:r>
            <a:r>
              <a:rPr i="1" lang="en-GB" sz="1500">
                <a:solidFill>
                  <a:schemeClr val="dk1"/>
                </a:solidFill>
              </a:rPr>
              <a:t>doses above 11.3 mg/kg i.v. may be lethal in humans. For a person of 60 kg this is equivalent to i.v. doses above 680 mg”</a:t>
            </a:r>
            <a:endParaRPr/>
          </a:p>
        </p:txBody>
      </p:sp>
      <p:sp>
        <p:nvSpPr>
          <p:cNvPr id="296" name="Google Shape;296;p45"/>
          <p:cNvSpPr txBox="1"/>
          <p:nvPr/>
        </p:nvSpPr>
        <p:spPr>
          <a:xfrm>
            <a:off x="3988575" y="2525400"/>
            <a:ext cx="4955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t>[</a:t>
            </a:r>
            <a:r>
              <a:rPr lang="en-GB" sz="1500">
                <a:solidFill>
                  <a:schemeClr val="dk1"/>
                </a:solidFill>
              </a:rPr>
              <a:t>Ketamine(INN)Update Review Report, 2015,WHO</a:t>
            </a:r>
            <a:r>
              <a:rPr lang="en-GB" sz="1500"/>
              <a:t>]</a:t>
            </a:r>
            <a:endParaRPr sz="1500"/>
          </a:p>
        </p:txBody>
      </p:sp>
      <p:sp>
        <p:nvSpPr>
          <p:cNvPr id="297" name="Google Shape;297;p45"/>
          <p:cNvSpPr txBox="1"/>
          <p:nvPr/>
        </p:nvSpPr>
        <p:spPr>
          <a:xfrm>
            <a:off x="141300" y="3523150"/>
            <a:ext cx="7191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La dose anestetica massima consigliata nei topi è 80-100 mg/Kg IP (durata 20-30 minuti) </a:t>
            </a:r>
            <a:endParaRPr/>
          </a:p>
          <a:p>
            <a:pPr indent="0" lvl="0" marL="0" rtl="0" algn="l">
              <a:spcBef>
                <a:spcPts val="0"/>
              </a:spcBef>
              <a:spcAft>
                <a:spcPts val="0"/>
              </a:spcAft>
              <a:buNone/>
            </a:pPr>
            <a:r>
              <a:rPr lang="en-GB"/>
              <a:t>[I</a:t>
            </a:r>
            <a:r>
              <a:rPr lang="en-GB"/>
              <a:t>acuc guidelines anesthesia]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6"/>
          <p:cNvSpPr txBox="1"/>
          <p:nvPr/>
        </p:nvSpPr>
        <p:spPr>
          <a:xfrm>
            <a:off x="41450" y="43325"/>
            <a:ext cx="7696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Perchè stiamo facendo questa misura? Note sul discorso con Cecilia</a:t>
            </a:r>
            <a:endParaRPr sz="1800"/>
          </a:p>
        </p:txBody>
      </p:sp>
      <p:sp>
        <p:nvSpPr>
          <p:cNvPr id="303" name="Google Shape;303;p46"/>
          <p:cNvSpPr txBox="1"/>
          <p:nvPr/>
        </p:nvSpPr>
        <p:spPr>
          <a:xfrm>
            <a:off x="41450" y="608550"/>
            <a:ext cx="8205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Contesto: C’era la necessità di iniziare gli esperimenti sui topi e di terminarli in breve tempo.</a:t>
            </a:r>
            <a:endParaRPr/>
          </a:p>
          <a:p>
            <a:pPr indent="-317500" lvl="0" marL="457200" rtl="0" algn="l">
              <a:spcBef>
                <a:spcPts val="0"/>
              </a:spcBef>
              <a:spcAft>
                <a:spcPts val="0"/>
              </a:spcAft>
              <a:buSzPts val="1400"/>
              <a:buChar char="●"/>
            </a:pPr>
            <a:r>
              <a:rPr lang="en-GB"/>
              <a:t>Mi è stato chiesto se ritenevo possibile fare una misura quantitativa della distribuzione di FBPA nei tessuti in imaging.</a:t>
            </a:r>
            <a:endParaRPr/>
          </a:p>
          <a:p>
            <a:pPr indent="-317500" lvl="0" marL="457200" rtl="0" algn="l">
              <a:spcBef>
                <a:spcPts val="0"/>
              </a:spcBef>
              <a:spcAft>
                <a:spcPts val="0"/>
              </a:spcAft>
              <a:buSzPts val="1400"/>
              <a:buChar char="●"/>
            </a:pPr>
            <a:r>
              <a:rPr lang="en-GB"/>
              <a:t>Allo stato delle cose (dicembre) non mi è sembrato ragionevole affermare che siamo in grado di fare stime quantitative su scale sufficienti per apprezzare la differenza tra organi in un esperimento ex-vivo.</a:t>
            </a:r>
            <a:endParaRPr/>
          </a:p>
          <a:p>
            <a:pPr indent="-317500" lvl="0" marL="457200" rtl="0" algn="l">
              <a:spcBef>
                <a:spcPts val="0"/>
              </a:spcBef>
              <a:spcAft>
                <a:spcPts val="0"/>
              </a:spcAft>
              <a:buSzPts val="1400"/>
              <a:buChar char="●"/>
            </a:pPr>
            <a:r>
              <a:rPr lang="en-GB"/>
              <a:t>Non ho sufficienti informazioni per escludere che non sia fattibile in un contesto diverso. Non ho intenzione di fare nessuna affermazione in proposito.</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GB"/>
              <a:t>Ho proposto la misura in spettroscopia perchè ritengo che possiamo dare una quantificazione ragionevole almeno dei rapporti di </a:t>
            </a:r>
            <a:r>
              <a:rPr lang="en-GB"/>
              <a:t>concentrazione tra tessuti. </a:t>
            </a:r>
            <a:endParaRPr/>
          </a:p>
          <a:p>
            <a:pPr indent="-317500" lvl="0" marL="457200" rtl="0" algn="l">
              <a:spcBef>
                <a:spcPts val="0"/>
              </a:spcBef>
              <a:spcAft>
                <a:spcPts val="0"/>
              </a:spcAft>
              <a:buSzPts val="1400"/>
              <a:buChar char="●"/>
            </a:pPr>
            <a:r>
              <a:rPr lang="en-GB"/>
              <a:t>Non ho mai detto che sia una soluzione in un caso più generale.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Chapter 5:</a:t>
            </a:r>
            <a:endParaRPr/>
          </a:p>
          <a:p>
            <a:pPr indent="0" lvl="0" marL="0" rtl="0" algn="ctr">
              <a:spcBef>
                <a:spcPts val="0"/>
              </a:spcBef>
              <a:spcAft>
                <a:spcPts val="0"/>
              </a:spcAft>
              <a:buNone/>
            </a:pPr>
            <a:r>
              <a:rPr lang="en-GB"/>
              <a:t>ARR(gh)</a:t>
            </a:r>
            <a:endParaRPr/>
          </a:p>
        </p:txBody>
      </p:sp>
      <p:sp>
        <p:nvSpPr>
          <p:cNvPr id="309" name="Google Shape;309;p4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After Action Report</a:t>
            </a:r>
            <a:endParaRPr/>
          </a:p>
        </p:txBody>
      </p:sp>
      <p:sp>
        <p:nvSpPr>
          <p:cNvPr id="310" name="Google Shape;310;p47"/>
          <p:cNvSpPr txBox="1"/>
          <p:nvPr/>
        </p:nvSpPr>
        <p:spPr>
          <a:xfrm>
            <a:off x="0" y="0"/>
            <a:ext cx="3000000" cy="190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GB" sz="1300">
                <a:solidFill>
                  <a:schemeClr val="dk1"/>
                </a:solidFill>
              </a:rPr>
              <a:t>Structure</a:t>
            </a:r>
            <a:endParaRPr b="1" sz="13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GB" sz="1100">
                <a:solidFill>
                  <a:schemeClr val="dk1"/>
                </a:solidFill>
              </a:rPr>
              <a:t>Overview</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100">
                <a:solidFill>
                  <a:schemeClr val="dk1"/>
                </a:solidFill>
              </a:rPr>
              <a:t>Goals and objectives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100">
                <a:solidFill>
                  <a:schemeClr val="dk1"/>
                </a:solidFill>
              </a:rPr>
              <a:t>Analysis of outcomes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100">
                <a:solidFill>
                  <a:schemeClr val="dk1"/>
                </a:solidFill>
              </a:rPr>
              <a:t>Analysis of the performance shown on critical tasks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100">
                <a:solidFill>
                  <a:schemeClr val="dk1"/>
                </a:solidFill>
              </a:rPr>
              <a:t>Summary</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100">
                <a:solidFill>
                  <a:schemeClr val="dk1"/>
                </a:solidFill>
              </a:rPr>
              <a:t>Recommendations</a:t>
            </a:r>
            <a:endParaRPr sz="11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8"/>
          <p:cNvSpPr txBox="1"/>
          <p:nvPr>
            <p:ph type="title"/>
          </p:nvPr>
        </p:nvSpPr>
        <p:spPr>
          <a:xfrm>
            <a:off x="175225" y="100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Overview</a:t>
            </a:r>
            <a:endParaRPr/>
          </a:p>
        </p:txBody>
      </p:sp>
      <p:sp>
        <p:nvSpPr>
          <p:cNvPr id="316" name="Google Shape;316;p48"/>
          <p:cNvSpPr txBox="1"/>
          <p:nvPr>
            <p:ph idx="1" type="body"/>
          </p:nvPr>
        </p:nvSpPr>
        <p:spPr>
          <a:xfrm>
            <a:off x="139275" y="711175"/>
            <a:ext cx="8520600" cy="413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600">
                <a:solidFill>
                  <a:srgbClr val="000000"/>
                </a:solidFill>
              </a:rPr>
              <a:t>Tre topi, 2 inoculati con 1.5 M cellule nel pancreas + 1 topo di controllo:</a:t>
            </a:r>
            <a:endParaRPr sz="1600">
              <a:solidFill>
                <a:srgbClr val="000000"/>
              </a:solidFill>
            </a:endParaRPr>
          </a:p>
          <a:p>
            <a:pPr indent="0" lvl="0" marL="0" rtl="0" algn="l">
              <a:lnSpc>
                <a:spcPct val="100000"/>
              </a:lnSpc>
              <a:spcBef>
                <a:spcPts val="0"/>
              </a:spcBef>
              <a:spcAft>
                <a:spcPts val="0"/>
              </a:spcAft>
              <a:buNone/>
            </a:pPr>
            <a:r>
              <a:rPr lang="en-GB" sz="1600">
                <a:solidFill>
                  <a:srgbClr val="000000"/>
                </a:solidFill>
              </a:rPr>
              <a:t>2 topi </a:t>
            </a:r>
            <a:r>
              <a:rPr lang="en-GB" sz="1600">
                <a:solidFill>
                  <a:srgbClr val="FF0000"/>
                </a:solidFill>
              </a:rPr>
              <a:t>negativi</a:t>
            </a:r>
            <a:r>
              <a:rPr lang="en-GB" sz="1600">
                <a:solidFill>
                  <a:srgbClr val="000000"/>
                </a:solidFill>
              </a:rPr>
              <a:t> alla TAC dopo 2 settimane.</a:t>
            </a:r>
            <a:endParaRPr sz="1600">
              <a:solidFill>
                <a:srgbClr val="000000"/>
              </a:solidFill>
            </a:endParaRPr>
          </a:p>
          <a:p>
            <a:pPr indent="0" lvl="0" marL="0" rtl="0" algn="l">
              <a:lnSpc>
                <a:spcPct val="100000"/>
              </a:lnSpc>
              <a:spcBef>
                <a:spcPts val="0"/>
              </a:spcBef>
              <a:spcAft>
                <a:spcPts val="0"/>
              </a:spcAft>
              <a:buNone/>
            </a:pPr>
            <a:r>
              <a:rPr lang="en-GB" sz="1600">
                <a:solidFill>
                  <a:srgbClr val="000000"/>
                </a:solidFill>
              </a:rPr>
              <a:t>Infuso FBPA e rimozione organi dopo 3 settimane. N</a:t>
            </a:r>
            <a:r>
              <a:rPr lang="en-GB" sz="1600">
                <a:solidFill>
                  <a:srgbClr val="FF0000"/>
                </a:solidFill>
              </a:rPr>
              <a:t>on era presente un tumore chiaramente visibile a occhio nudo.</a:t>
            </a:r>
            <a:endParaRPr sz="1600">
              <a:solidFill>
                <a:srgbClr val="FF0000"/>
              </a:solidFill>
            </a:endParaRPr>
          </a:p>
          <a:p>
            <a:pPr indent="0" lvl="0" marL="0" rtl="0" algn="l">
              <a:lnSpc>
                <a:spcPct val="100000"/>
              </a:lnSpc>
              <a:spcBef>
                <a:spcPts val="0"/>
              </a:spcBef>
              <a:spcAft>
                <a:spcPts val="0"/>
              </a:spcAft>
              <a:buNone/>
            </a:pPr>
            <a:r>
              <a:rPr lang="en-GB" sz="1600">
                <a:solidFill>
                  <a:srgbClr val="000000"/>
                </a:solidFill>
              </a:rPr>
              <a:t>Preparazione dei campioni da inviare a Pavia e da analizzare a Roma.</a:t>
            </a:r>
            <a:endParaRPr sz="1600">
              <a:solidFill>
                <a:srgbClr val="000000"/>
              </a:solidFill>
            </a:endParaRPr>
          </a:p>
          <a:p>
            <a:pPr indent="0" lvl="0" marL="0" rtl="0" algn="l">
              <a:lnSpc>
                <a:spcPct val="100000"/>
              </a:lnSpc>
              <a:spcBef>
                <a:spcPts val="0"/>
              </a:spcBef>
              <a:spcAft>
                <a:spcPts val="0"/>
              </a:spcAft>
              <a:buNone/>
            </a:pPr>
            <a:r>
              <a:rPr lang="en-GB" sz="1600">
                <a:solidFill>
                  <a:srgbClr val="000000"/>
                </a:solidFill>
              </a:rPr>
              <a:t>Ci sono altri due topi inoculati (tre settimane il 25/02). Bisogna decidere che fare.</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GB" sz="1600">
                <a:solidFill>
                  <a:srgbClr val="000000"/>
                </a:solidFill>
              </a:rPr>
              <a:t>Misure: </a:t>
            </a:r>
            <a:endParaRPr sz="1600">
              <a:solidFill>
                <a:srgbClr val="000000"/>
              </a:solidFill>
            </a:endParaRPr>
          </a:p>
          <a:p>
            <a:pPr indent="0" lvl="0" marL="0" rtl="0" algn="l">
              <a:lnSpc>
                <a:spcPct val="100000"/>
              </a:lnSpc>
              <a:spcBef>
                <a:spcPts val="0"/>
              </a:spcBef>
              <a:spcAft>
                <a:spcPts val="0"/>
              </a:spcAft>
              <a:buNone/>
            </a:pPr>
            <a:r>
              <a:rPr lang="en-GB" sz="1600">
                <a:solidFill>
                  <a:srgbClr val="000000"/>
                </a:solidFill>
              </a:rPr>
              <a:t>Spettro “quantitativo” di FBPA rispetto a un riferimento.</a:t>
            </a:r>
            <a:endParaRPr sz="1600">
              <a:solidFill>
                <a:srgbClr val="000000"/>
              </a:solidFill>
            </a:endParaRPr>
          </a:p>
          <a:p>
            <a:pPr indent="0" lvl="0" marL="457200" rtl="0" algn="l">
              <a:lnSpc>
                <a:spcPct val="100000"/>
              </a:lnSpc>
              <a:spcBef>
                <a:spcPts val="0"/>
              </a:spcBef>
              <a:spcAft>
                <a:spcPts val="0"/>
              </a:spcAft>
              <a:buNone/>
            </a:pPr>
            <a:r>
              <a:rPr lang="en-GB" sz="1600">
                <a:solidFill>
                  <a:srgbClr val="FF0000"/>
                </a:solidFill>
              </a:rPr>
              <a:t>-Non vogliamo una “alta” risoluzione spettrale ma vogliamo una risposta lineare su un range ampio di concentrazione</a:t>
            </a:r>
            <a:endParaRPr sz="1600">
              <a:solidFill>
                <a:srgbClr val="FF0000"/>
              </a:solidFill>
            </a:endParaRPr>
          </a:p>
          <a:p>
            <a:pPr indent="0" lvl="0" marL="45720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9"/>
          <p:cNvSpPr txBox="1"/>
          <p:nvPr>
            <p:ph type="title"/>
          </p:nvPr>
        </p:nvSpPr>
        <p:spPr>
          <a:xfrm>
            <a:off x="38725" y="64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Goals and Objectives</a:t>
            </a:r>
            <a:endParaRPr/>
          </a:p>
        </p:txBody>
      </p:sp>
      <p:sp>
        <p:nvSpPr>
          <p:cNvPr id="322" name="Google Shape;322;p49"/>
          <p:cNvSpPr txBox="1"/>
          <p:nvPr>
            <p:ph idx="1" type="body"/>
          </p:nvPr>
        </p:nvSpPr>
        <p:spPr>
          <a:xfrm>
            <a:off x="103375" y="721475"/>
            <a:ext cx="8520600" cy="4113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GB">
                <a:solidFill>
                  <a:srgbClr val="000000"/>
                </a:solidFill>
              </a:rPr>
              <a:t>Infusione FPBA e sacrificio dopo  45 min</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Separare gli organi </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Individuare e raccogliere il pancreas</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Individuare una zona tumorale</a:t>
            </a:r>
            <a:endParaRPr>
              <a:solidFill>
                <a:srgbClr val="000000"/>
              </a:solidFill>
            </a:endParaRPr>
          </a:p>
          <a:p>
            <a:pPr indent="0" lvl="0" marL="0" rtl="0" algn="l">
              <a:spcBef>
                <a:spcPts val="1600"/>
              </a:spcBef>
              <a:spcAft>
                <a:spcPts val="0"/>
              </a:spcAft>
              <a:buNone/>
            </a:pPr>
            <a:r>
              <a:rPr lang="en-GB">
                <a:solidFill>
                  <a:srgbClr val="000000"/>
                </a:solidFill>
              </a:rPr>
              <a:t>Misura:</a:t>
            </a:r>
            <a:endParaRPr>
              <a:solidFill>
                <a:srgbClr val="000000"/>
              </a:solidFill>
            </a:endParaRPr>
          </a:p>
          <a:p>
            <a:pPr indent="-342900" lvl="0" marL="457200" rtl="0" algn="l">
              <a:spcBef>
                <a:spcPts val="1600"/>
              </a:spcBef>
              <a:spcAft>
                <a:spcPts val="0"/>
              </a:spcAft>
              <a:buClr>
                <a:srgbClr val="000000"/>
              </a:buClr>
              <a:buSzPts val="1800"/>
              <a:buChar char="●"/>
            </a:pPr>
            <a:r>
              <a:rPr lang="en-GB">
                <a:solidFill>
                  <a:srgbClr val="000000"/>
                </a:solidFill>
              </a:rPr>
              <a:t>Calibrazione</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Trovare un riferimento stabile -&gt; come molecola e </a:t>
            </a:r>
            <a:r>
              <a:rPr lang="en-GB">
                <a:solidFill>
                  <a:srgbClr val="FF0000"/>
                </a:solidFill>
              </a:rPr>
              <a:t>come misura</a:t>
            </a:r>
            <a:endParaRPr>
              <a:solidFill>
                <a:srgbClr val="FF0000"/>
              </a:solidFill>
            </a:endParaRPr>
          </a:p>
          <a:p>
            <a:pPr indent="-342900" lvl="0" marL="457200" rtl="0" algn="l">
              <a:spcBef>
                <a:spcPts val="0"/>
              </a:spcBef>
              <a:spcAft>
                <a:spcPts val="0"/>
              </a:spcAft>
              <a:buClr>
                <a:srgbClr val="000000"/>
              </a:buClr>
              <a:buSzPts val="1800"/>
              <a:buChar char="●"/>
            </a:pPr>
            <a:r>
              <a:rPr lang="en-GB">
                <a:solidFill>
                  <a:srgbClr val="000000"/>
                </a:solidFill>
              </a:rPr>
              <a:t>Misura del sangue topo controllo</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Misura del sangue topo 2</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Misura del pancreas topo 2</a:t>
            </a:r>
            <a:endParaRPr>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0"/>
          <p:cNvSpPr txBox="1"/>
          <p:nvPr>
            <p:ph type="title"/>
          </p:nvPr>
        </p:nvSpPr>
        <p:spPr>
          <a:xfrm>
            <a:off x="60275" y="57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a:t>
            </a:r>
            <a:endParaRPr/>
          </a:p>
        </p:txBody>
      </p:sp>
      <p:pic>
        <p:nvPicPr>
          <p:cNvPr id="328" name="Google Shape;328;p50"/>
          <p:cNvPicPr preferRelativeResize="0"/>
          <p:nvPr/>
        </p:nvPicPr>
        <p:blipFill rotWithShape="1">
          <a:blip r:embed="rId3">
            <a:alphaModFix/>
          </a:blip>
          <a:srcRect b="25568" l="0" r="0" t="16399"/>
          <a:stretch/>
        </p:blipFill>
        <p:spPr>
          <a:xfrm>
            <a:off x="1224025" y="1922875"/>
            <a:ext cx="2740575" cy="2119175"/>
          </a:xfrm>
          <a:prstGeom prst="rect">
            <a:avLst/>
          </a:prstGeom>
          <a:noFill/>
          <a:ln>
            <a:noFill/>
          </a:ln>
        </p:spPr>
      </p:pic>
      <p:pic>
        <p:nvPicPr>
          <p:cNvPr id="329" name="Google Shape;329;p50"/>
          <p:cNvPicPr preferRelativeResize="0"/>
          <p:nvPr/>
        </p:nvPicPr>
        <p:blipFill rotWithShape="1">
          <a:blip r:embed="rId4">
            <a:alphaModFix/>
          </a:blip>
          <a:srcRect b="31883" l="16584" r="16052" t="20839"/>
          <a:stretch/>
        </p:blipFill>
        <p:spPr>
          <a:xfrm>
            <a:off x="6982400" y="601050"/>
            <a:ext cx="1681148" cy="1573228"/>
          </a:xfrm>
          <a:prstGeom prst="rect">
            <a:avLst/>
          </a:prstGeom>
          <a:noFill/>
          <a:ln>
            <a:noFill/>
          </a:ln>
        </p:spPr>
      </p:pic>
      <p:pic>
        <p:nvPicPr>
          <p:cNvPr id="330" name="Google Shape;330;p50"/>
          <p:cNvPicPr preferRelativeResize="0"/>
          <p:nvPr/>
        </p:nvPicPr>
        <p:blipFill rotWithShape="1">
          <a:blip r:embed="rId5">
            <a:alphaModFix/>
          </a:blip>
          <a:srcRect b="6234" l="27350" r="39709" t="49268"/>
          <a:stretch/>
        </p:blipFill>
        <p:spPr>
          <a:xfrm>
            <a:off x="6842913" y="3489025"/>
            <a:ext cx="782226" cy="1407999"/>
          </a:xfrm>
          <a:prstGeom prst="rect">
            <a:avLst/>
          </a:prstGeom>
          <a:noFill/>
          <a:ln>
            <a:noFill/>
          </a:ln>
        </p:spPr>
      </p:pic>
      <p:sp>
        <p:nvSpPr>
          <p:cNvPr id="331" name="Google Shape;331;p50"/>
          <p:cNvSpPr txBox="1"/>
          <p:nvPr/>
        </p:nvSpPr>
        <p:spPr>
          <a:xfrm>
            <a:off x="60275" y="680075"/>
            <a:ext cx="4781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3 topi sono stati sacrificati dopo 45-50 minuti dopo infusione con FBPA:</a:t>
            </a:r>
            <a:endParaRPr/>
          </a:p>
          <a:p>
            <a:pPr indent="0" lvl="0" marL="0" rtl="0" algn="l">
              <a:spcBef>
                <a:spcPts val="0"/>
              </a:spcBef>
              <a:spcAft>
                <a:spcPts val="0"/>
              </a:spcAft>
              <a:buNone/>
            </a:pPr>
            <a:r>
              <a:rPr lang="en-GB"/>
              <a:t>1 topo di controllo (sano) CRT</a:t>
            </a:r>
            <a:endParaRPr/>
          </a:p>
          <a:p>
            <a:pPr indent="0" lvl="0" marL="0" rtl="0" algn="l">
              <a:spcBef>
                <a:spcPts val="0"/>
              </a:spcBef>
              <a:spcAft>
                <a:spcPts val="0"/>
              </a:spcAft>
              <a:buNone/>
            </a:pPr>
            <a:r>
              <a:rPr lang="en-GB"/>
              <a:t>2 topi trattati (cellule PANC nel pancreas)</a:t>
            </a:r>
            <a:endParaRPr/>
          </a:p>
        </p:txBody>
      </p:sp>
      <p:sp>
        <p:nvSpPr>
          <p:cNvPr id="332" name="Google Shape;332;p50"/>
          <p:cNvSpPr txBox="1"/>
          <p:nvPr/>
        </p:nvSpPr>
        <p:spPr>
          <a:xfrm>
            <a:off x="4532925" y="2959675"/>
            <a:ext cx="2047200" cy="1908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A Silvia:</a:t>
            </a:r>
            <a:endParaRPr>
              <a:solidFill>
                <a:srgbClr val="FF0000"/>
              </a:solidFill>
            </a:endParaRPr>
          </a:p>
          <a:p>
            <a:pPr indent="0" lvl="0" marL="0" rtl="0" algn="l">
              <a:spcBef>
                <a:spcPts val="0"/>
              </a:spcBef>
              <a:spcAft>
                <a:spcPts val="0"/>
              </a:spcAft>
              <a:buNone/>
            </a:pPr>
            <a:r>
              <a:rPr lang="en-GB"/>
              <a:t>Sangue di CRT, topo 1, topo2</a:t>
            </a:r>
            <a:endParaRPr/>
          </a:p>
          <a:p>
            <a:pPr indent="0" lvl="0" marL="0" rtl="0" algn="l">
              <a:spcBef>
                <a:spcPts val="0"/>
              </a:spcBef>
              <a:spcAft>
                <a:spcPts val="0"/>
              </a:spcAft>
              <a:buNone/>
            </a:pPr>
            <a:r>
              <a:rPr lang="en-GB"/>
              <a:t>Pancreas di topo 2</a:t>
            </a:r>
            <a:endParaRPr/>
          </a:p>
          <a:p>
            <a:pPr indent="0" lvl="0" marL="0" rtl="0" algn="l">
              <a:spcBef>
                <a:spcPts val="0"/>
              </a:spcBef>
              <a:spcAft>
                <a:spcPts val="0"/>
              </a:spcAft>
              <a:buNone/>
            </a:pPr>
            <a:r>
              <a:rPr lang="en-GB"/>
              <a:t>Pancreas di CRT</a:t>
            </a:r>
            <a:endParaRPr/>
          </a:p>
          <a:p>
            <a:pPr indent="0" lvl="0" marL="0" rtl="0" algn="l">
              <a:spcBef>
                <a:spcPts val="0"/>
              </a:spcBef>
              <a:spcAft>
                <a:spcPts val="0"/>
              </a:spcAft>
              <a:buNone/>
            </a:pPr>
            <a:r>
              <a:rPr lang="en-GB"/>
              <a:t>Reni di CRT</a:t>
            </a:r>
            <a:endParaRPr/>
          </a:p>
          <a:p>
            <a:pPr indent="0" lvl="0" marL="0" rtl="0" algn="l">
              <a:spcBef>
                <a:spcPts val="0"/>
              </a:spcBef>
              <a:spcAft>
                <a:spcPts val="0"/>
              </a:spcAft>
              <a:buNone/>
            </a:pPr>
            <a:r>
              <a:rPr lang="en-GB"/>
              <a:t>Prostata di topo 2</a:t>
            </a:r>
            <a:endParaRPr/>
          </a:p>
          <a:p>
            <a:pPr indent="0" lvl="0" marL="0" rtl="0" algn="l">
              <a:spcBef>
                <a:spcPts val="0"/>
              </a:spcBef>
              <a:spcAft>
                <a:spcPts val="0"/>
              </a:spcAft>
              <a:buNone/>
            </a:pPr>
            <a:r>
              <a:t/>
            </a:r>
            <a:endParaRPr/>
          </a:p>
        </p:txBody>
      </p:sp>
      <p:sp>
        <p:nvSpPr>
          <p:cNvPr id="333" name="Google Shape;333;p50"/>
          <p:cNvSpPr txBox="1"/>
          <p:nvPr/>
        </p:nvSpPr>
        <p:spPr>
          <a:xfrm>
            <a:off x="4467625" y="105513"/>
            <a:ext cx="2047200" cy="2124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A Pavia:</a:t>
            </a:r>
            <a:endParaRPr>
              <a:solidFill>
                <a:srgbClr val="FF0000"/>
              </a:solidFill>
            </a:endParaRPr>
          </a:p>
          <a:p>
            <a:pPr indent="0" lvl="0" marL="0" rtl="0" algn="l">
              <a:spcBef>
                <a:spcPts val="0"/>
              </a:spcBef>
              <a:spcAft>
                <a:spcPts val="0"/>
              </a:spcAft>
              <a:buNone/>
            </a:pPr>
            <a:r>
              <a:rPr lang="en-GB"/>
              <a:t>Pelle, polmoni, fegato, reni, milza, pelle, grasso, pancreas, prostata e testicoli di topo 1.</a:t>
            </a:r>
            <a:endParaRPr/>
          </a:p>
          <a:p>
            <a:pPr indent="0" lvl="0" marL="0" rtl="0" algn="l">
              <a:spcBef>
                <a:spcPts val="0"/>
              </a:spcBef>
              <a:spcAft>
                <a:spcPts val="0"/>
              </a:spcAft>
              <a:buNone/>
            </a:pPr>
            <a:r>
              <a:rPr lang="en-GB"/>
              <a:t>Quello che Silvia non vuole di CRT e topo 2 </a:t>
            </a:r>
            <a:endParaRPr/>
          </a:p>
          <a:p>
            <a:pPr indent="0" lvl="0" marL="0" rtl="0" algn="l">
              <a:spcBef>
                <a:spcPts val="0"/>
              </a:spcBef>
              <a:spcAft>
                <a:spcPts val="0"/>
              </a:spcAft>
              <a:buNone/>
            </a:pPr>
            <a:r>
              <a:t/>
            </a:r>
            <a:endParaRPr/>
          </a:p>
        </p:txBody>
      </p:sp>
      <p:sp>
        <p:nvSpPr>
          <p:cNvPr id="334" name="Google Shape;334;p50"/>
          <p:cNvSpPr txBox="1"/>
          <p:nvPr/>
        </p:nvSpPr>
        <p:spPr>
          <a:xfrm>
            <a:off x="6780600" y="35650"/>
            <a:ext cx="236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Organo intero conservato in azoto liquido</a:t>
            </a:r>
            <a:endParaRPr/>
          </a:p>
        </p:txBody>
      </p:sp>
      <p:sp>
        <p:nvSpPr>
          <p:cNvPr id="335" name="Google Shape;335;p50"/>
          <p:cNvSpPr txBox="1"/>
          <p:nvPr/>
        </p:nvSpPr>
        <p:spPr>
          <a:xfrm>
            <a:off x="6708600" y="2768025"/>
            <a:ext cx="243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Organo “omogenizzato” in capillare la 10mm</a:t>
            </a:r>
            <a:endParaRPr/>
          </a:p>
        </p:txBody>
      </p:sp>
      <p:pic>
        <p:nvPicPr>
          <p:cNvPr id="336" name="Google Shape;336;p50"/>
          <p:cNvPicPr preferRelativeResize="0"/>
          <p:nvPr/>
        </p:nvPicPr>
        <p:blipFill rotWithShape="1">
          <a:blip r:embed="rId6">
            <a:alphaModFix/>
          </a:blip>
          <a:srcRect b="53272" l="35851" r="41521" t="20470"/>
          <a:stretch/>
        </p:blipFill>
        <p:spPr>
          <a:xfrm>
            <a:off x="8009225" y="3517750"/>
            <a:ext cx="654326" cy="13505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1"/>
          <p:cNvSpPr txBox="1"/>
          <p:nvPr>
            <p:ph type="title"/>
          </p:nvPr>
        </p:nvSpPr>
        <p:spPr>
          <a:xfrm>
            <a:off x="60275" y="57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a:t>
            </a:r>
            <a:r>
              <a:rPr lang="en-GB"/>
              <a:t> of Outcome</a:t>
            </a:r>
            <a:endParaRPr/>
          </a:p>
        </p:txBody>
      </p:sp>
      <p:pic>
        <p:nvPicPr>
          <p:cNvPr id="342" name="Google Shape;342;p51"/>
          <p:cNvPicPr preferRelativeResize="0"/>
          <p:nvPr/>
        </p:nvPicPr>
        <p:blipFill>
          <a:blip r:embed="rId3">
            <a:alphaModFix/>
          </a:blip>
          <a:stretch>
            <a:fillRect/>
          </a:stretch>
        </p:blipFill>
        <p:spPr>
          <a:xfrm>
            <a:off x="202675" y="629800"/>
            <a:ext cx="3158649" cy="4208900"/>
          </a:xfrm>
          <a:prstGeom prst="rect">
            <a:avLst/>
          </a:prstGeom>
          <a:noFill/>
          <a:ln>
            <a:noFill/>
          </a:ln>
        </p:spPr>
      </p:pic>
      <p:pic>
        <p:nvPicPr>
          <p:cNvPr id="343" name="Google Shape;343;p51"/>
          <p:cNvPicPr preferRelativeResize="0"/>
          <p:nvPr/>
        </p:nvPicPr>
        <p:blipFill rotWithShape="1">
          <a:blip r:embed="rId4">
            <a:alphaModFix/>
          </a:blip>
          <a:srcRect b="20411" l="15887" r="18838" t="32140"/>
          <a:stretch/>
        </p:blipFill>
        <p:spPr>
          <a:xfrm>
            <a:off x="6723900" y="428775"/>
            <a:ext cx="2298699" cy="2226600"/>
          </a:xfrm>
          <a:prstGeom prst="rect">
            <a:avLst/>
          </a:prstGeom>
          <a:noFill/>
          <a:ln>
            <a:noFill/>
          </a:ln>
        </p:spPr>
      </p:pic>
      <p:sp>
        <p:nvSpPr>
          <p:cNvPr id="344" name="Google Shape;344;p51"/>
          <p:cNvSpPr txBox="1"/>
          <p:nvPr/>
        </p:nvSpPr>
        <p:spPr>
          <a:xfrm>
            <a:off x="6680800" y="57100"/>
            <a:ext cx="234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Pancreas topo 2 (149 mg)</a:t>
            </a:r>
            <a:endParaRPr/>
          </a:p>
        </p:txBody>
      </p:sp>
      <p:sp>
        <p:nvSpPr>
          <p:cNvPr id="345" name="Google Shape;345;p51"/>
          <p:cNvSpPr txBox="1"/>
          <p:nvPr/>
        </p:nvSpPr>
        <p:spPr>
          <a:xfrm>
            <a:off x="3642125" y="1509750"/>
            <a:ext cx="2859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Non e’ chiaro se ci sia o meno un tumore.</a:t>
            </a:r>
            <a:endParaRPr/>
          </a:p>
          <a:p>
            <a:pPr indent="0" lvl="0" marL="0" rtl="0" algn="l">
              <a:spcBef>
                <a:spcPts val="0"/>
              </a:spcBef>
              <a:spcAft>
                <a:spcPts val="0"/>
              </a:spcAft>
              <a:buNone/>
            </a:pPr>
            <a:r>
              <a:rPr lang="en-GB"/>
              <a:t>A occhio nudo si nota una leggera differenza morfologica ma nessuna massa definita.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solidFill>
                  <a:srgbClr val="FF0000"/>
                </a:solidFill>
              </a:rPr>
              <a:t>Non fate domande fino all’esame istologico </a:t>
            </a:r>
            <a:r>
              <a:rPr lang="en-GB">
                <a:solidFill>
                  <a:srgbClr val="FF0000"/>
                </a:solidFill>
              </a:rPr>
              <a:t>perché</a:t>
            </a:r>
            <a:r>
              <a:rPr lang="en-GB">
                <a:solidFill>
                  <a:srgbClr val="FF0000"/>
                </a:solidFill>
              </a:rPr>
              <a:t> sarebbe pura speculazione.</a:t>
            </a:r>
            <a:endParaRPr>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Porcari2008 (con Silvia)</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Wistar Rats cs Glioma 300mg/Kg </a:t>
            </a:r>
            <a:endParaRPr/>
          </a:p>
          <a:p>
            <a:pPr indent="0" lvl="0" marL="0" rtl="0" algn="l">
              <a:spcBef>
                <a:spcPts val="1600"/>
              </a:spcBef>
              <a:spcAft>
                <a:spcPts val="0"/>
              </a:spcAft>
              <a:buClr>
                <a:schemeClr val="dk1"/>
              </a:buClr>
              <a:buSzPts val="1100"/>
              <a:buFont typeface="Arial"/>
              <a:buNone/>
            </a:pPr>
            <a:r>
              <a:rPr lang="en-GB" sz="1500"/>
              <a:t> 19F-BPA-fr complex infusion. The right internal carotid artery was cannulated and a 19 F-BPA-fr complex solution (300 mg/kg b.w.) was </a:t>
            </a:r>
            <a:r>
              <a:rPr lang="en-GB" sz="1500"/>
              <a:t>administered</a:t>
            </a:r>
            <a:r>
              <a:rPr lang="en-GB" sz="1500"/>
              <a:t> using a constant flow infusion pump.</a:t>
            </a:r>
            <a:endParaRPr sz="1500"/>
          </a:p>
          <a:p>
            <a:pPr indent="0" lvl="0" marL="0" rtl="0" algn="l">
              <a:spcBef>
                <a:spcPts val="1600"/>
              </a:spcBef>
              <a:spcAft>
                <a:spcPts val="16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2"/>
          <p:cNvSpPr txBox="1"/>
          <p:nvPr>
            <p:ph type="title"/>
          </p:nvPr>
        </p:nvSpPr>
        <p:spPr>
          <a:xfrm>
            <a:off x="0" y="0"/>
            <a:ext cx="46665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spettri</a:t>
            </a:r>
            <a:endParaRPr/>
          </a:p>
        </p:txBody>
      </p:sp>
      <p:pic>
        <p:nvPicPr>
          <p:cNvPr id="351" name="Google Shape;351;p52"/>
          <p:cNvPicPr preferRelativeResize="0"/>
          <p:nvPr/>
        </p:nvPicPr>
        <p:blipFill>
          <a:blip r:embed="rId3">
            <a:alphaModFix/>
          </a:blip>
          <a:stretch>
            <a:fillRect/>
          </a:stretch>
        </p:blipFill>
        <p:spPr>
          <a:xfrm>
            <a:off x="152400" y="662700"/>
            <a:ext cx="8017817" cy="4328399"/>
          </a:xfrm>
          <a:prstGeom prst="rect">
            <a:avLst/>
          </a:prstGeom>
          <a:noFill/>
          <a:ln>
            <a:noFill/>
          </a:ln>
        </p:spPr>
      </p:pic>
      <p:sp>
        <p:nvSpPr>
          <p:cNvPr id="352" name="Google Shape;352;p52"/>
          <p:cNvSpPr txBox="1"/>
          <p:nvPr/>
        </p:nvSpPr>
        <p:spPr>
          <a:xfrm>
            <a:off x="1724100" y="2298775"/>
            <a:ext cx="2485500" cy="6156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F-L-dopa</a:t>
            </a:r>
            <a:endParaRPr>
              <a:solidFill>
                <a:srgbClr val="0000FF"/>
              </a:solidFill>
            </a:endParaRPr>
          </a:p>
          <a:p>
            <a:pPr indent="0" lvl="0" marL="0" rtl="0" algn="l">
              <a:spcBef>
                <a:spcPts val="0"/>
              </a:spcBef>
              <a:spcAft>
                <a:spcPts val="0"/>
              </a:spcAft>
              <a:buNone/>
            </a:pPr>
            <a:r>
              <a:rPr lang="en-GB">
                <a:solidFill>
                  <a:srgbClr val="0000FF"/>
                </a:solidFill>
              </a:rPr>
              <a:t>Riferimento da solo (50 ppm)</a:t>
            </a:r>
            <a:endParaRPr>
              <a:solidFill>
                <a:srgbClr val="0000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3"/>
          <p:cNvSpPr txBox="1"/>
          <p:nvPr>
            <p:ph type="title"/>
          </p:nvPr>
        </p:nvSpPr>
        <p:spPr>
          <a:xfrm>
            <a:off x="0" y="0"/>
            <a:ext cx="46665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spettri</a:t>
            </a:r>
            <a:endParaRPr/>
          </a:p>
        </p:txBody>
      </p:sp>
      <p:pic>
        <p:nvPicPr>
          <p:cNvPr id="358" name="Google Shape;358;p53"/>
          <p:cNvPicPr preferRelativeResize="0"/>
          <p:nvPr/>
        </p:nvPicPr>
        <p:blipFill>
          <a:blip r:embed="rId3">
            <a:alphaModFix/>
          </a:blip>
          <a:stretch>
            <a:fillRect/>
          </a:stretch>
        </p:blipFill>
        <p:spPr>
          <a:xfrm>
            <a:off x="152400" y="662700"/>
            <a:ext cx="8017817" cy="4328399"/>
          </a:xfrm>
          <a:prstGeom prst="rect">
            <a:avLst/>
          </a:prstGeom>
          <a:noFill/>
          <a:ln>
            <a:noFill/>
          </a:ln>
        </p:spPr>
      </p:pic>
      <p:sp>
        <p:nvSpPr>
          <p:cNvPr id="359" name="Google Shape;359;p53"/>
          <p:cNvSpPr txBox="1"/>
          <p:nvPr/>
        </p:nvSpPr>
        <p:spPr>
          <a:xfrm>
            <a:off x="2830375" y="1106300"/>
            <a:ext cx="2485500" cy="8313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F-BPA in complesso </a:t>
            </a:r>
            <a:r>
              <a:rPr lang="en-GB">
                <a:solidFill>
                  <a:srgbClr val="0000FF"/>
                </a:solidFill>
              </a:rPr>
              <a:t>da solo come soluzione iniettabile (diluita) ( 1.5  ppm)</a:t>
            </a:r>
            <a:endParaRPr>
              <a:solidFill>
                <a:srgbClr val="0000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4"/>
          <p:cNvSpPr txBox="1"/>
          <p:nvPr>
            <p:ph type="title"/>
          </p:nvPr>
        </p:nvSpPr>
        <p:spPr>
          <a:xfrm>
            <a:off x="0" y="0"/>
            <a:ext cx="82971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spettri </a:t>
            </a:r>
            <a:endParaRPr/>
          </a:p>
        </p:txBody>
      </p:sp>
      <p:pic>
        <p:nvPicPr>
          <p:cNvPr id="365" name="Google Shape;365;p54"/>
          <p:cNvPicPr preferRelativeResize="0"/>
          <p:nvPr/>
        </p:nvPicPr>
        <p:blipFill>
          <a:blip r:embed="rId3">
            <a:alphaModFix/>
          </a:blip>
          <a:stretch>
            <a:fillRect/>
          </a:stretch>
        </p:blipFill>
        <p:spPr>
          <a:xfrm>
            <a:off x="152400" y="662700"/>
            <a:ext cx="8017817" cy="4328399"/>
          </a:xfrm>
          <a:prstGeom prst="rect">
            <a:avLst/>
          </a:prstGeom>
          <a:noFill/>
          <a:ln>
            <a:noFill/>
          </a:ln>
        </p:spPr>
      </p:pic>
      <p:sp>
        <p:nvSpPr>
          <p:cNvPr id="366" name="Google Shape;366;p54"/>
          <p:cNvSpPr txBox="1"/>
          <p:nvPr/>
        </p:nvSpPr>
        <p:spPr>
          <a:xfrm>
            <a:off x="2219750" y="4137800"/>
            <a:ext cx="36924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F-L-dopa + FBPA in capillari concentrici</a:t>
            </a:r>
            <a:endParaRPr>
              <a:solidFill>
                <a:srgbClr val="0000FF"/>
              </a:solidFill>
            </a:endParaRPr>
          </a:p>
        </p:txBody>
      </p:sp>
      <p:sp>
        <p:nvSpPr>
          <p:cNvPr id="367" name="Google Shape;367;p54"/>
          <p:cNvSpPr txBox="1"/>
          <p:nvPr/>
        </p:nvSpPr>
        <p:spPr>
          <a:xfrm>
            <a:off x="4951075" y="2738550"/>
            <a:ext cx="1032900" cy="400200"/>
          </a:xfrm>
          <a:prstGeom prst="rect">
            <a:avLst/>
          </a:prstGeom>
          <a:noFill/>
          <a:ln cap="flat" cmpd="sng" w="28575">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38761D"/>
                </a:solidFill>
              </a:rPr>
              <a:t>FBPA</a:t>
            </a:r>
            <a:r>
              <a:rPr lang="en-GB">
                <a:solidFill>
                  <a:srgbClr val="0000FF"/>
                </a:solidFill>
              </a:rPr>
              <a:t> </a:t>
            </a:r>
            <a:endParaRPr>
              <a:solidFill>
                <a:srgbClr val="0000FF"/>
              </a:solidFill>
            </a:endParaRPr>
          </a:p>
        </p:txBody>
      </p:sp>
      <p:sp>
        <p:nvSpPr>
          <p:cNvPr id="368" name="Google Shape;368;p54"/>
          <p:cNvSpPr txBox="1"/>
          <p:nvPr/>
        </p:nvSpPr>
        <p:spPr>
          <a:xfrm>
            <a:off x="2219750" y="1267450"/>
            <a:ext cx="10329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L-dopa</a:t>
            </a:r>
            <a:endParaRPr>
              <a:solidFill>
                <a:srgbClr val="FF0000"/>
              </a:solidFill>
            </a:endParaRPr>
          </a:p>
        </p:txBody>
      </p:sp>
      <p:cxnSp>
        <p:nvCxnSpPr>
          <p:cNvPr id="369" name="Google Shape;369;p54"/>
          <p:cNvCxnSpPr/>
          <p:nvPr/>
        </p:nvCxnSpPr>
        <p:spPr>
          <a:xfrm flipH="1">
            <a:off x="2078825" y="3190375"/>
            <a:ext cx="395100" cy="654000"/>
          </a:xfrm>
          <a:prstGeom prst="straightConnector1">
            <a:avLst/>
          </a:prstGeom>
          <a:noFill/>
          <a:ln cap="flat" cmpd="sng" w="38100">
            <a:solidFill>
              <a:srgbClr val="FF9900"/>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5"/>
          <p:cNvSpPr txBox="1"/>
          <p:nvPr>
            <p:ph type="title"/>
          </p:nvPr>
        </p:nvSpPr>
        <p:spPr>
          <a:xfrm>
            <a:off x="-47100" y="0"/>
            <a:ext cx="6541500" cy="33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Analysis of Outcome: Immagini articolo Silvia</a:t>
            </a:r>
            <a:endParaRPr sz="2500"/>
          </a:p>
        </p:txBody>
      </p:sp>
      <p:pic>
        <p:nvPicPr>
          <p:cNvPr id="375" name="Google Shape;375;p55"/>
          <p:cNvPicPr preferRelativeResize="0"/>
          <p:nvPr/>
        </p:nvPicPr>
        <p:blipFill>
          <a:blip r:embed="rId3">
            <a:alphaModFix/>
          </a:blip>
          <a:stretch>
            <a:fillRect/>
          </a:stretch>
        </p:blipFill>
        <p:spPr>
          <a:xfrm>
            <a:off x="279051" y="476675"/>
            <a:ext cx="2567225" cy="3721451"/>
          </a:xfrm>
          <a:prstGeom prst="rect">
            <a:avLst/>
          </a:prstGeom>
          <a:noFill/>
          <a:ln>
            <a:noFill/>
          </a:ln>
        </p:spPr>
      </p:pic>
      <p:sp>
        <p:nvSpPr>
          <p:cNvPr id="376" name="Google Shape;376;p55"/>
          <p:cNvSpPr txBox="1"/>
          <p:nvPr/>
        </p:nvSpPr>
        <p:spPr>
          <a:xfrm>
            <a:off x="0" y="4339700"/>
            <a:ext cx="44031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600"/>
              </a:spcAft>
              <a:buNone/>
            </a:pPr>
            <a:r>
              <a:rPr b="1" lang="en-GB" sz="1100">
                <a:solidFill>
                  <a:schemeClr val="dk1"/>
                </a:solidFill>
              </a:rPr>
              <a:t>Silvia2006 - </a:t>
            </a:r>
            <a:r>
              <a:rPr b="1" lang="en-GB" sz="1100">
                <a:solidFill>
                  <a:schemeClr val="dk1"/>
                </a:solidFill>
              </a:rPr>
              <a:t>High-resolution 19 F NMR spectra of 19 F-BPA-fr complex in aqueous solution (a) (0.16 M and pH ∼ 7.4) and in rat blood solution (b) (28 mM), obtained at 9.4 T.</a:t>
            </a:r>
            <a:endParaRPr b="1" sz="1100">
              <a:solidFill>
                <a:schemeClr val="dk1"/>
              </a:solidFill>
            </a:endParaRPr>
          </a:p>
        </p:txBody>
      </p:sp>
      <p:pic>
        <p:nvPicPr>
          <p:cNvPr id="377" name="Google Shape;377;p55"/>
          <p:cNvPicPr preferRelativeResize="0"/>
          <p:nvPr/>
        </p:nvPicPr>
        <p:blipFill>
          <a:blip r:embed="rId4">
            <a:alphaModFix/>
          </a:blip>
          <a:stretch>
            <a:fillRect/>
          </a:stretch>
        </p:blipFill>
        <p:spPr>
          <a:xfrm>
            <a:off x="4555500" y="487500"/>
            <a:ext cx="4436100" cy="3967788"/>
          </a:xfrm>
          <a:prstGeom prst="rect">
            <a:avLst/>
          </a:prstGeom>
          <a:noFill/>
          <a:ln>
            <a:noFill/>
          </a:ln>
        </p:spPr>
      </p:pic>
      <p:sp>
        <p:nvSpPr>
          <p:cNvPr id="378" name="Google Shape;378;p55"/>
          <p:cNvSpPr txBox="1"/>
          <p:nvPr/>
        </p:nvSpPr>
        <p:spPr>
          <a:xfrm>
            <a:off x="5053075" y="4400300"/>
            <a:ext cx="115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Silvia2008</a:t>
            </a:r>
            <a:endParaRPr/>
          </a:p>
        </p:txBody>
      </p:sp>
      <p:sp>
        <p:nvSpPr>
          <p:cNvPr id="379" name="Google Shape;379;p55"/>
          <p:cNvSpPr txBox="1"/>
          <p:nvPr/>
        </p:nvSpPr>
        <p:spPr>
          <a:xfrm>
            <a:off x="2010300" y="617975"/>
            <a:ext cx="23175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FF0000"/>
                </a:solidFill>
              </a:rPr>
              <a:t>“In vitro”</a:t>
            </a:r>
            <a:endParaRPr sz="2400">
              <a:solidFill>
                <a:srgbClr val="FF0000"/>
              </a:solidFill>
            </a:endParaRPr>
          </a:p>
          <a:p>
            <a:pPr indent="0" lvl="0" marL="0" rtl="0" algn="l">
              <a:spcBef>
                <a:spcPts val="0"/>
              </a:spcBef>
              <a:spcAft>
                <a:spcPts val="0"/>
              </a:spcAft>
              <a:buNone/>
            </a:pPr>
            <a:r>
              <a:rPr lang="en-GB"/>
              <a:t>Fbpa aggiunto al sangue</a:t>
            </a:r>
            <a:endParaRPr/>
          </a:p>
        </p:txBody>
      </p:sp>
      <p:sp>
        <p:nvSpPr>
          <p:cNvPr id="380" name="Google Shape;380;p55"/>
          <p:cNvSpPr txBox="1"/>
          <p:nvPr/>
        </p:nvSpPr>
        <p:spPr>
          <a:xfrm>
            <a:off x="6543150" y="487500"/>
            <a:ext cx="2317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FF0000"/>
                </a:solidFill>
              </a:rPr>
              <a:t>“In vivo”</a:t>
            </a:r>
            <a:endParaRPr sz="240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6"/>
          <p:cNvSpPr txBox="1"/>
          <p:nvPr>
            <p:ph type="title"/>
          </p:nvPr>
        </p:nvSpPr>
        <p:spPr>
          <a:xfrm>
            <a:off x="0" y="0"/>
            <a:ext cx="82971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Misura (test: 40 minuti)</a:t>
            </a:r>
            <a:endParaRPr/>
          </a:p>
        </p:txBody>
      </p:sp>
      <p:pic>
        <p:nvPicPr>
          <p:cNvPr id="386" name="Google Shape;386;p56"/>
          <p:cNvPicPr preferRelativeResize="0"/>
          <p:nvPr/>
        </p:nvPicPr>
        <p:blipFill>
          <a:blip r:embed="rId3">
            <a:alphaModFix/>
          </a:blip>
          <a:stretch>
            <a:fillRect/>
          </a:stretch>
        </p:blipFill>
        <p:spPr>
          <a:xfrm>
            <a:off x="152400" y="662700"/>
            <a:ext cx="8017817" cy="4328399"/>
          </a:xfrm>
          <a:prstGeom prst="rect">
            <a:avLst/>
          </a:prstGeom>
          <a:noFill/>
          <a:ln>
            <a:noFill/>
          </a:ln>
        </p:spPr>
      </p:pic>
      <p:sp>
        <p:nvSpPr>
          <p:cNvPr id="387" name="Google Shape;387;p56"/>
          <p:cNvSpPr txBox="1"/>
          <p:nvPr/>
        </p:nvSpPr>
        <p:spPr>
          <a:xfrm>
            <a:off x="2399325" y="3760200"/>
            <a:ext cx="22917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Sangue topo CRT Alone</a:t>
            </a:r>
            <a:endParaRPr>
              <a:solidFill>
                <a:srgbClr val="FF0000"/>
              </a:solidFill>
            </a:endParaRPr>
          </a:p>
        </p:txBody>
      </p:sp>
      <p:sp>
        <p:nvSpPr>
          <p:cNvPr id="388" name="Google Shape;388;p56"/>
          <p:cNvSpPr txBox="1"/>
          <p:nvPr/>
        </p:nvSpPr>
        <p:spPr>
          <a:xfrm>
            <a:off x="2302350" y="1156575"/>
            <a:ext cx="36924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F-L-dopa + sangue in capillari concentrici</a:t>
            </a:r>
            <a:endParaRPr>
              <a:solidFill>
                <a:srgbClr val="0000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7"/>
          <p:cNvPicPr preferRelativeResize="0"/>
          <p:nvPr/>
        </p:nvPicPr>
        <p:blipFill>
          <a:blip r:embed="rId3">
            <a:alphaModFix/>
          </a:blip>
          <a:stretch>
            <a:fillRect/>
          </a:stretch>
        </p:blipFill>
        <p:spPr>
          <a:xfrm>
            <a:off x="152400" y="553150"/>
            <a:ext cx="8220749" cy="4437949"/>
          </a:xfrm>
          <a:prstGeom prst="rect">
            <a:avLst/>
          </a:prstGeom>
          <a:noFill/>
          <a:ln>
            <a:noFill/>
          </a:ln>
        </p:spPr>
      </p:pic>
      <p:sp>
        <p:nvSpPr>
          <p:cNvPr id="394" name="Google Shape;394;p57"/>
          <p:cNvSpPr txBox="1"/>
          <p:nvPr>
            <p:ph type="title"/>
          </p:nvPr>
        </p:nvSpPr>
        <p:spPr>
          <a:xfrm>
            <a:off x="0" y="0"/>
            <a:ext cx="82971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Misura (10 ore)</a:t>
            </a:r>
            <a:endParaRPr/>
          </a:p>
        </p:txBody>
      </p:sp>
      <p:sp>
        <p:nvSpPr>
          <p:cNvPr id="395" name="Google Shape;395;p57"/>
          <p:cNvSpPr txBox="1"/>
          <p:nvPr/>
        </p:nvSpPr>
        <p:spPr>
          <a:xfrm>
            <a:off x="3871975" y="1956150"/>
            <a:ext cx="17169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Sangue topo 2 + rif</a:t>
            </a:r>
            <a:endParaRPr>
              <a:solidFill>
                <a:srgbClr val="FF0000"/>
              </a:solidFill>
            </a:endParaRPr>
          </a:p>
        </p:txBody>
      </p:sp>
      <p:sp>
        <p:nvSpPr>
          <p:cNvPr id="396" name="Google Shape;396;p57"/>
          <p:cNvSpPr txBox="1"/>
          <p:nvPr/>
        </p:nvSpPr>
        <p:spPr>
          <a:xfrm>
            <a:off x="3839650" y="3678050"/>
            <a:ext cx="36924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sangue topo CRT + rif</a:t>
            </a:r>
            <a:endParaRPr>
              <a:solidFill>
                <a:srgbClr val="0000FF"/>
              </a:solidFill>
            </a:endParaRPr>
          </a:p>
        </p:txBody>
      </p:sp>
      <p:sp>
        <p:nvSpPr>
          <p:cNvPr id="397" name="Google Shape;397;p57"/>
          <p:cNvSpPr txBox="1"/>
          <p:nvPr/>
        </p:nvSpPr>
        <p:spPr>
          <a:xfrm>
            <a:off x="3945350" y="944800"/>
            <a:ext cx="2376300" cy="400200"/>
          </a:xfrm>
          <a:prstGeom prst="rect">
            <a:avLst/>
          </a:prstGeom>
          <a:noFill/>
          <a:ln cap="flat" cmpd="sng" w="28575">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38761D"/>
                </a:solidFill>
              </a:rPr>
              <a:t>Pancreas</a:t>
            </a:r>
            <a:r>
              <a:rPr lang="en-GB">
                <a:solidFill>
                  <a:srgbClr val="38761D"/>
                </a:solidFill>
              </a:rPr>
              <a:t> topo 2 + rif</a:t>
            </a:r>
            <a:endParaRPr>
              <a:solidFill>
                <a:srgbClr val="38761D"/>
              </a:solidFill>
            </a:endParaRPr>
          </a:p>
        </p:txBody>
      </p:sp>
      <p:cxnSp>
        <p:nvCxnSpPr>
          <p:cNvPr id="398" name="Google Shape;398;p57"/>
          <p:cNvCxnSpPr/>
          <p:nvPr/>
        </p:nvCxnSpPr>
        <p:spPr>
          <a:xfrm flipH="1">
            <a:off x="6242600" y="2097625"/>
            <a:ext cx="395100" cy="654000"/>
          </a:xfrm>
          <a:prstGeom prst="straightConnector1">
            <a:avLst/>
          </a:prstGeom>
          <a:noFill/>
          <a:ln cap="flat" cmpd="sng" w="38100">
            <a:solidFill>
              <a:srgbClr val="FF9900"/>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58"/>
          <p:cNvPicPr preferRelativeResize="0"/>
          <p:nvPr/>
        </p:nvPicPr>
        <p:blipFill>
          <a:blip r:embed="rId3">
            <a:alphaModFix/>
          </a:blip>
          <a:stretch>
            <a:fillRect/>
          </a:stretch>
        </p:blipFill>
        <p:spPr>
          <a:xfrm>
            <a:off x="172350" y="510300"/>
            <a:ext cx="7615526" cy="4572874"/>
          </a:xfrm>
          <a:prstGeom prst="rect">
            <a:avLst/>
          </a:prstGeom>
          <a:noFill/>
          <a:ln>
            <a:noFill/>
          </a:ln>
        </p:spPr>
      </p:pic>
      <p:sp>
        <p:nvSpPr>
          <p:cNvPr id="404" name="Google Shape;404;p58"/>
          <p:cNvSpPr txBox="1"/>
          <p:nvPr>
            <p:ph type="title"/>
          </p:nvPr>
        </p:nvSpPr>
        <p:spPr>
          <a:xfrm>
            <a:off x="0" y="0"/>
            <a:ext cx="82971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Misura (10 ore)</a:t>
            </a:r>
            <a:endParaRPr/>
          </a:p>
        </p:txBody>
      </p:sp>
      <p:sp>
        <p:nvSpPr>
          <p:cNvPr id="405" name="Google Shape;405;p58"/>
          <p:cNvSpPr txBox="1"/>
          <p:nvPr/>
        </p:nvSpPr>
        <p:spPr>
          <a:xfrm>
            <a:off x="3871975" y="1956150"/>
            <a:ext cx="32379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Sangue topo CRT + rif</a:t>
            </a:r>
            <a:endParaRPr>
              <a:solidFill>
                <a:srgbClr val="FF0000"/>
              </a:solidFill>
            </a:endParaRPr>
          </a:p>
        </p:txBody>
      </p:sp>
      <p:sp>
        <p:nvSpPr>
          <p:cNvPr id="406" name="Google Shape;406;p58"/>
          <p:cNvSpPr txBox="1"/>
          <p:nvPr/>
        </p:nvSpPr>
        <p:spPr>
          <a:xfrm>
            <a:off x="3759875" y="2596638"/>
            <a:ext cx="36924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Rene</a:t>
            </a:r>
            <a:r>
              <a:rPr lang="en-GB">
                <a:solidFill>
                  <a:srgbClr val="0000FF"/>
                </a:solidFill>
              </a:rPr>
              <a:t> topo CRT + rif</a:t>
            </a:r>
            <a:endParaRPr>
              <a:solidFill>
                <a:srgbClr val="0000FF"/>
              </a:solidFill>
            </a:endParaRPr>
          </a:p>
        </p:txBody>
      </p:sp>
      <p:sp>
        <p:nvSpPr>
          <p:cNvPr id="407" name="Google Shape;407;p58"/>
          <p:cNvSpPr txBox="1"/>
          <p:nvPr/>
        </p:nvSpPr>
        <p:spPr>
          <a:xfrm>
            <a:off x="3129925" y="3497550"/>
            <a:ext cx="2376300" cy="400200"/>
          </a:xfrm>
          <a:prstGeom prst="rect">
            <a:avLst/>
          </a:prstGeom>
          <a:noFill/>
          <a:ln cap="flat" cmpd="sng" w="28575">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38761D"/>
                </a:solidFill>
              </a:rPr>
              <a:t>Pancreas topo 2 + rif</a:t>
            </a:r>
            <a:endParaRPr>
              <a:solidFill>
                <a:srgbClr val="38761D"/>
              </a:solidFill>
            </a:endParaRPr>
          </a:p>
        </p:txBody>
      </p:sp>
      <p:cxnSp>
        <p:nvCxnSpPr>
          <p:cNvPr id="408" name="Google Shape;408;p58"/>
          <p:cNvCxnSpPr/>
          <p:nvPr/>
        </p:nvCxnSpPr>
        <p:spPr>
          <a:xfrm flipH="1">
            <a:off x="6242600" y="2097625"/>
            <a:ext cx="395100" cy="654000"/>
          </a:xfrm>
          <a:prstGeom prst="straightConnector1">
            <a:avLst/>
          </a:prstGeom>
          <a:noFill/>
          <a:ln cap="flat" cmpd="sng" w="38100">
            <a:solidFill>
              <a:srgbClr val="FF9900"/>
            </a:solidFill>
            <a:prstDash val="solid"/>
            <a:round/>
            <a:headEnd len="med" w="med"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59"/>
          <p:cNvPicPr preferRelativeResize="0"/>
          <p:nvPr/>
        </p:nvPicPr>
        <p:blipFill>
          <a:blip r:embed="rId3">
            <a:alphaModFix/>
          </a:blip>
          <a:stretch>
            <a:fillRect/>
          </a:stretch>
        </p:blipFill>
        <p:spPr>
          <a:xfrm>
            <a:off x="152400" y="662700"/>
            <a:ext cx="7814276" cy="4327075"/>
          </a:xfrm>
          <a:prstGeom prst="rect">
            <a:avLst/>
          </a:prstGeom>
          <a:noFill/>
          <a:ln>
            <a:noFill/>
          </a:ln>
        </p:spPr>
      </p:pic>
      <p:sp>
        <p:nvSpPr>
          <p:cNvPr id="414" name="Google Shape;414;p59"/>
          <p:cNvSpPr txBox="1"/>
          <p:nvPr>
            <p:ph type="title"/>
          </p:nvPr>
        </p:nvSpPr>
        <p:spPr>
          <a:xfrm>
            <a:off x="0" y="0"/>
            <a:ext cx="82971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Misura (10 ore)</a:t>
            </a:r>
            <a:endParaRPr/>
          </a:p>
        </p:txBody>
      </p:sp>
      <p:sp>
        <p:nvSpPr>
          <p:cNvPr id="415" name="Google Shape;415;p59"/>
          <p:cNvSpPr txBox="1"/>
          <p:nvPr/>
        </p:nvSpPr>
        <p:spPr>
          <a:xfrm>
            <a:off x="3399800" y="2351425"/>
            <a:ext cx="32379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Pancreas topo CTR + rif</a:t>
            </a:r>
            <a:endParaRPr>
              <a:solidFill>
                <a:srgbClr val="FF0000"/>
              </a:solidFill>
            </a:endParaRPr>
          </a:p>
        </p:txBody>
      </p:sp>
      <p:sp>
        <p:nvSpPr>
          <p:cNvPr id="416" name="Google Shape;416;p59"/>
          <p:cNvSpPr txBox="1"/>
          <p:nvPr/>
        </p:nvSpPr>
        <p:spPr>
          <a:xfrm>
            <a:off x="4147775" y="3802188"/>
            <a:ext cx="36924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Rene topo CRT + rif</a:t>
            </a:r>
            <a:endParaRPr>
              <a:solidFill>
                <a:srgbClr val="0000FF"/>
              </a:solidFill>
            </a:endParaRPr>
          </a:p>
        </p:txBody>
      </p:sp>
      <p:sp>
        <p:nvSpPr>
          <p:cNvPr id="417" name="Google Shape;417;p59"/>
          <p:cNvSpPr txBox="1"/>
          <p:nvPr/>
        </p:nvSpPr>
        <p:spPr>
          <a:xfrm>
            <a:off x="2907225" y="1148500"/>
            <a:ext cx="2376300" cy="400200"/>
          </a:xfrm>
          <a:prstGeom prst="rect">
            <a:avLst/>
          </a:prstGeom>
          <a:noFill/>
          <a:ln cap="flat" cmpd="sng" w="28575">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38761D"/>
                </a:solidFill>
              </a:rPr>
              <a:t>Pancreas topo 2 + rif</a:t>
            </a:r>
            <a:endParaRPr>
              <a:solidFill>
                <a:srgbClr val="38761D"/>
              </a:solidFill>
            </a:endParaRPr>
          </a:p>
        </p:txBody>
      </p:sp>
      <p:cxnSp>
        <p:nvCxnSpPr>
          <p:cNvPr id="418" name="Google Shape;418;p59"/>
          <p:cNvCxnSpPr/>
          <p:nvPr/>
        </p:nvCxnSpPr>
        <p:spPr>
          <a:xfrm flipH="1">
            <a:off x="6242600" y="2097625"/>
            <a:ext cx="395100" cy="654000"/>
          </a:xfrm>
          <a:prstGeom prst="straightConnector1">
            <a:avLst/>
          </a:prstGeom>
          <a:noFill/>
          <a:ln cap="flat" cmpd="sng" w="38100">
            <a:solidFill>
              <a:srgbClr val="FF9900"/>
            </a:solidFill>
            <a:prstDash val="solid"/>
            <a:round/>
            <a:headEnd len="med" w="med" type="non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60"/>
          <p:cNvPicPr preferRelativeResize="0"/>
          <p:nvPr/>
        </p:nvPicPr>
        <p:blipFill>
          <a:blip r:embed="rId3">
            <a:alphaModFix/>
          </a:blip>
          <a:stretch>
            <a:fillRect/>
          </a:stretch>
        </p:blipFill>
        <p:spPr>
          <a:xfrm>
            <a:off x="152400" y="608350"/>
            <a:ext cx="7914849" cy="4382750"/>
          </a:xfrm>
          <a:prstGeom prst="rect">
            <a:avLst/>
          </a:prstGeom>
          <a:noFill/>
          <a:ln>
            <a:noFill/>
          </a:ln>
        </p:spPr>
      </p:pic>
      <p:sp>
        <p:nvSpPr>
          <p:cNvPr id="424" name="Google Shape;424;p60"/>
          <p:cNvSpPr txBox="1"/>
          <p:nvPr>
            <p:ph type="title"/>
          </p:nvPr>
        </p:nvSpPr>
        <p:spPr>
          <a:xfrm>
            <a:off x="0" y="0"/>
            <a:ext cx="82971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Misura (10 ore)</a:t>
            </a:r>
            <a:endParaRPr/>
          </a:p>
        </p:txBody>
      </p:sp>
      <p:sp>
        <p:nvSpPr>
          <p:cNvPr id="425" name="Google Shape;425;p60"/>
          <p:cNvSpPr txBox="1"/>
          <p:nvPr/>
        </p:nvSpPr>
        <p:spPr>
          <a:xfrm>
            <a:off x="2476425" y="2351425"/>
            <a:ext cx="32379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Pancreas topo CTR + rif</a:t>
            </a:r>
            <a:endParaRPr>
              <a:solidFill>
                <a:srgbClr val="FF0000"/>
              </a:solidFill>
            </a:endParaRPr>
          </a:p>
        </p:txBody>
      </p:sp>
      <p:sp>
        <p:nvSpPr>
          <p:cNvPr id="426" name="Google Shape;426;p60"/>
          <p:cNvSpPr txBox="1"/>
          <p:nvPr/>
        </p:nvSpPr>
        <p:spPr>
          <a:xfrm>
            <a:off x="1566050" y="3636975"/>
            <a:ext cx="25515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rPr>
              <a:t>S3 (0.13 uMoli FBPA)</a:t>
            </a:r>
            <a:r>
              <a:rPr lang="en-GB">
                <a:solidFill>
                  <a:srgbClr val="0000FF"/>
                </a:solidFill>
              </a:rPr>
              <a:t> + rif</a:t>
            </a:r>
            <a:endParaRPr>
              <a:solidFill>
                <a:srgbClr val="0000FF"/>
              </a:solidFill>
            </a:endParaRPr>
          </a:p>
        </p:txBody>
      </p:sp>
      <p:sp>
        <p:nvSpPr>
          <p:cNvPr id="427" name="Google Shape;427;p60"/>
          <p:cNvSpPr txBox="1"/>
          <p:nvPr/>
        </p:nvSpPr>
        <p:spPr>
          <a:xfrm>
            <a:off x="2907225" y="1148500"/>
            <a:ext cx="2376300" cy="400200"/>
          </a:xfrm>
          <a:prstGeom prst="rect">
            <a:avLst/>
          </a:prstGeom>
          <a:noFill/>
          <a:ln cap="flat" cmpd="sng" w="28575">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38761D"/>
                </a:solidFill>
              </a:rPr>
              <a:t>Pancreas topo 2 + rif</a:t>
            </a:r>
            <a:endParaRPr>
              <a:solidFill>
                <a:srgbClr val="38761D"/>
              </a:solidFill>
            </a:endParaRPr>
          </a:p>
        </p:txBody>
      </p:sp>
      <p:cxnSp>
        <p:nvCxnSpPr>
          <p:cNvPr id="428" name="Google Shape;428;p60"/>
          <p:cNvCxnSpPr/>
          <p:nvPr/>
        </p:nvCxnSpPr>
        <p:spPr>
          <a:xfrm flipH="1">
            <a:off x="4468225" y="3675300"/>
            <a:ext cx="395100" cy="654000"/>
          </a:xfrm>
          <a:prstGeom prst="straightConnector1">
            <a:avLst/>
          </a:prstGeom>
          <a:noFill/>
          <a:ln cap="flat" cmpd="sng" w="38100">
            <a:solidFill>
              <a:srgbClr val="FF9900"/>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1"/>
          <p:cNvSpPr txBox="1"/>
          <p:nvPr>
            <p:ph type="title"/>
          </p:nvPr>
        </p:nvSpPr>
        <p:spPr>
          <a:xfrm>
            <a:off x="0" y="0"/>
            <a:ext cx="8297100" cy="5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Outcome: Misura </a:t>
            </a:r>
            <a:endParaRPr/>
          </a:p>
        </p:txBody>
      </p:sp>
      <p:sp>
        <p:nvSpPr>
          <p:cNvPr id="434" name="Google Shape;434;p61"/>
          <p:cNvSpPr txBox="1"/>
          <p:nvPr/>
        </p:nvSpPr>
        <p:spPr>
          <a:xfrm>
            <a:off x="60300" y="683925"/>
            <a:ext cx="542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5" name="Google Shape;435;p61"/>
          <p:cNvSpPr txBox="1"/>
          <p:nvPr/>
        </p:nvSpPr>
        <p:spPr>
          <a:xfrm>
            <a:off x="154500" y="787525"/>
            <a:ext cx="7724700" cy="46638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lang="en-GB" sz="1700"/>
              <a:t>Presa come veritiera la stima di partenza, il segnale del pancreas dovrebbe essere maggiore di quello del sangue.</a:t>
            </a:r>
            <a:endParaRPr sz="1700"/>
          </a:p>
          <a:p>
            <a:pPr indent="-336550" lvl="0" marL="457200" rtl="0" algn="l">
              <a:spcBef>
                <a:spcPts val="0"/>
              </a:spcBef>
              <a:spcAft>
                <a:spcPts val="0"/>
              </a:spcAft>
              <a:buSzPts val="1700"/>
              <a:buChar char="●"/>
            </a:pPr>
            <a:r>
              <a:rPr lang="en-GB" sz="1700"/>
              <a:t>Il pancreas di topo 2 non ha un segnale rilevabile.</a:t>
            </a:r>
            <a:endParaRPr sz="1700"/>
          </a:p>
          <a:p>
            <a:pPr indent="-336550" lvl="0" marL="457200" rtl="0" algn="l">
              <a:spcBef>
                <a:spcPts val="0"/>
              </a:spcBef>
              <a:spcAft>
                <a:spcPts val="0"/>
              </a:spcAft>
              <a:buSzPts val="1700"/>
              <a:buChar char="●"/>
            </a:pPr>
            <a:r>
              <a:rPr lang="en-GB" sz="1700"/>
              <a:t>Il picco più significativo nel sangue sta a 40 ppm da dove doveva stare.</a:t>
            </a:r>
            <a:endParaRPr sz="1700"/>
          </a:p>
          <a:p>
            <a:pPr indent="-336550" lvl="0" marL="457200" rtl="0" algn="l">
              <a:spcBef>
                <a:spcPts val="0"/>
              </a:spcBef>
              <a:spcAft>
                <a:spcPts val="0"/>
              </a:spcAft>
              <a:buSzPts val="1700"/>
              <a:buChar char="●"/>
            </a:pPr>
            <a:r>
              <a:rPr lang="en-GB" sz="1700"/>
              <a:t>Topo 2 e topo CTR hanno spettri del sangue comparabili.</a:t>
            </a:r>
            <a:endParaRPr sz="1700"/>
          </a:p>
          <a:p>
            <a:pPr indent="-336550" lvl="0" marL="457200" rtl="0" algn="l">
              <a:spcBef>
                <a:spcPts val="0"/>
              </a:spcBef>
              <a:spcAft>
                <a:spcPts val="0"/>
              </a:spcAft>
              <a:buSzPts val="1700"/>
              <a:buChar char="●"/>
            </a:pPr>
            <a:r>
              <a:rPr lang="en-GB" sz="1700"/>
              <a:t>C’è un segnale nei reni di topo CTR</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a:t>Ma almeno si conferma che:</a:t>
            </a:r>
            <a:endParaRPr sz="1700"/>
          </a:p>
          <a:p>
            <a:pPr indent="-336550" lvl="0" marL="457200" rtl="0" algn="l">
              <a:spcBef>
                <a:spcPts val="0"/>
              </a:spcBef>
              <a:spcAft>
                <a:spcPts val="0"/>
              </a:spcAft>
              <a:buSzPts val="1700"/>
              <a:buChar char="●"/>
            </a:pPr>
            <a:r>
              <a:rPr lang="en-GB" sz="1700"/>
              <a:t>La misura è fattibile a meno di problemi tecnici.</a:t>
            </a:r>
            <a:endParaRPr sz="1700"/>
          </a:p>
          <a:p>
            <a:pPr indent="-336550" lvl="0" marL="457200" rtl="0" algn="l">
              <a:spcBef>
                <a:spcPts val="0"/>
              </a:spcBef>
              <a:spcAft>
                <a:spcPts val="0"/>
              </a:spcAft>
              <a:buSzPts val="1700"/>
              <a:buChar char="●"/>
            </a:pPr>
            <a:r>
              <a:rPr lang="en-GB" sz="1700"/>
              <a:t>I problemi relativi a fare lo spettro del campione composito nel volume “grande” sono risolti.</a:t>
            </a:r>
            <a:endParaRPr sz="1700"/>
          </a:p>
          <a:p>
            <a:pPr indent="0" lvl="0" marL="0" rtl="0" algn="l">
              <a:spcBef>
                <a:spcPts val="0"/>
              </a:spcBef>
              <a:spcAft>
                <a:spcPts val="0"/>
              </a:spcAft>
              <a:buNone/>
            </a:pPr>
            <a:r>
              <a:t/>
            </a:r>
            <a:endParaRPr sz="1700"/>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70850" y="83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Grunewald2017</a:t>
            </a:r>
            <a:endParaRPr/>
          </a:p>
        </p:txBody>
      </p:sp>
      <p:sp>
        <p:nvSpPr>
          <p:cNvPr id="82" name="Google Shape;82;p17"/>
          <p:cNvSpPr txBox="1"/>
          <p:nvPr>
            <p:ph idx="1" type="body"/>
          </p:nvPr>
        </p:nvSpPr>
        <p:spPr>
          <a:xfrm>
            <a:off x="268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u="sng">
                <a:solidFill>
                  <a:schemeClr val="hlink"/>
                </a:solidFill>
                <a:hlinkClick r:id="rId3"/>
              </a:rPr>
              <a:t>https://doi.org/10.1016/j.nucmedbio.2016.08.012</a:t>
            </a:r>
            <a:endParaRPr/>
          </a:p>
          <a:p>
            <a:pPr indent="0" lvl="0" marL="0" rtl="0" algn="l">
              <a:spcBef>
                <a:spcPts val="1600"/>
              </a:spcBef>
              <a:spcAft>
                <a:spcPts val="0"/>
              </a:spcAft>
              <a:buNone/>
            </a:pPr>
            <a:r>
              <a:rPr lang="en-GB"/>
              <a:t>BALD Mice HUH-7 liver tumor, 200 e 500 mg/kg i.p e i.v</a:t>
            </a:r>
            <a:endParaRPr/>
          </a:p>
          <a:p>
            <a:pPr indent="0" lvl="0" marL="0" rtl="0" algn="l">
              <a:spcBef>
                <a:spcPts val="1600"/>
              </a:spcBef>
              <a:spcAft>
                <a:spcPts val="0"/>
              </a:spcAft>
              <a:buNone/>
            </a:pPr>
            <a:r>
              <a:rPr lang="en-GB" sz="1300"/>
              <a:t>[10B]L-BPA was converted to a more soluble fructose complex by mixing [ 10B]L-BPA (40 mg) with fructose (37.8 mg) and H2O (804 μL). The pH was adjusted to 10 with aqueous (aq.) NaOH (2 M, 144 μL), the mixture was stirred until all the solids dissolved, and the pH was then readjusted to 7.5 by adding aq. HCl (2 M, 52 μL). [10B]L-BPA was administered i.v. at a dose of 200 mg/kg.</a:t>
            </a:r>
            <a:endParaRPr sz="1300"/>
          </a:p>
          <a:p>
            <a:pPr indent="0" lvl="0" marL="0" rtl="0" algn="l">
              <a:spcBef>
                <a:spcPts val="1600"/>
              </a:spcBef>
              <a:spcAft>
                <a:spcPts val="0"/>
              </a:spcAft>
              <a:buNone/>
            </a:pPr>
            <a:r>
              <a:rPr lang="en-GB" sz="1300"/>
              <a:t> L-BPA (50 mg) was mixed with fructose (46.3 mg) and H2O (760 μl). The pH was adjusted to 10 with aq. NaOH (2 M, 180 μl), the mixture was vortexed until all the solids dissolved, and the pH was then readjusted to 7–7.5 by adding aq. HCl (2 M, 60 μl). The final L-BPA dose for i.p. administration was 500 mg/kg. All solutions for i.v. and i.p. administration and were prepared freshly on each day of use.</a:t>
            </a:r>
            <a:endParaRPr sz="1300"/>
          </a:p>
          <a:p>
            <a:pPr indent="0" lvl="0" marL="0" rtl="0" algn="l">
              <a:spcBef>
                <a:spcPts val="1600"/>
              </a:spcBef>
              <a:spcAft>
                <a:spcPts val="0"/>
              </a:spcAft>
              <a:buClr>
                <a:schemeClr val="dk1"/>
              </a:buClr>
              <a:buSzPts val="1100"/>
              <a:buFont typeface="Arial"/>
              <a:buNone/>
            </a:pPr>
            <a:r>
              <a:rPr lang="en-GB" sz="1300"/>
              <a:t>Note:Preloading L-dopa non funziona</a:t>
            </a:r>
            <a:endParaRPr sz="1300"/>
          </a:p>
          <a:p>
            <a:pPr indent="0" lvl="0" marL="0" rtl="0" algn="l">
              <a:spcBef>
                <a:spcPts val="1600"/>
              </a:spcBef>
              <a:spcAft>
                <a:spcPts val="0"/>
              </a:spcAft>
              <a:buClr>
                <a:schemeClr val="dk1"/>
              </a:buClr>
              <a:buSzPts val="1100"/>
              <a:buFont typeface="Arial"/>
              <a:buNone/>
            </a:pPr>
            <a:r>
              <a:t/>
            </a:r>
            <a:endParaRPr sz="1300"/>
          </a:p>
          <a:p>
            <a:pPr indent="0" lvl="0" marL="0" rtl="0" algn="l">
              <a:spcBef>
                <a:spcPts val="1600"/>
              </a:spcBef>
              <a:spcAft>
                <a:spcPts val="1600"/>
              </a:spcAft>
              <a:buNone/>
            </a:pPr>
            <a:r>
              <a:t/>
            </a:r>
            <a:endParaRPr sz="1300"/>
          </a:p>
        </p:txBody>
      </p:sp>
      <p:sp>
        <p:nvSpPr>
          <p:cNvPr id="83" name="Google Shape;83;p17"/>
          <p:cNvSpPr txBox="1"/>
          <p:nvPr/>
        </p:nvSpPr>
        <p:spPr>
          <a:xfrm>
            <a:off x="5246500" y="4180625"/>
            <a:ext cx="2916000" cy="7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solidFill>
                  <a:srgbClr val="FF0000"/>
                </a:solidFill>
              </a:rPr>
              <a:t>50 / (760 +180 + 60)</a:t>
            </a:r>
            <a:endParaRPr sz="1700">
              <a:solidFill>
                <a:srgbClr val="FF0000"/>
              </a:solidFill>
            </a:endParaRPr>
          </a:p>
          <a:p>
            <a:pPr indent="0" lvl="0" marL="0" rtl="0" algn="l">
              <a:spcBef>
                <a:spcPts val="0"/>
              </a:spcBef>
              <a:spcAft>
                <a:spcPts val="0"/>
              </a:spcAft>
              <a:buNone/>
            </a:pPr>
            <a:r>
              <a:rPr lang="en-GB" sz="1700">
                <a:solidFill>
                  <a:srgbClr val="FF0000"/>
                </a:solidFill>
              </a:rPr>
              <a:t>C = 50 mg / mL ?</a:t>
            </a:r>
            <a:endParaRPr sz="170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2"/>
          <p:cNvSpPr txBox="1"/>
          <p:nvPr>
            <p:ph type="title"/>
          </p:nvPr>
        </p:nvSpPr>
        <p:spPr>
          <a:xfrm>
            <a:off x="45900" y="107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the Performance Shown in critical Tasks</a:t>
            </a:r>
            <a:endParaRPr/>
          </a:p>
        </p:txBody>
      </p:sp>
      <p:sp>
        <p:nvSpPr>
          <p:cNvPr id="441" name="Google Shape;441;p62"/>
          <p:cNvSpPr txBox="1"/>
          <p:nvPr>
            <p:ph idx="1" type="body"/>
          </p:nvPr>
        </p:nvSpPr>
        <p:spPr>
          <a:xfrm>
            <a:off x="311700" y="732725"/>
            <a:ext cx="8520600" cy="3836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GB">
                <a:solidFill>
                  <a:srgbClr val="000000"/>
                </a:solidFill>
              </a:rPr>
              <a:t>Tac di controllo</a:t>
            </a:r>
            <a:endParaRPr>
              <a:solidFill>
                <a:srgbClr val="000000"/>
              </a:solidFill>
            </a:endParaRPr>
          </a:p>
          <a:p>
            <a:pPr indent="-317500" lvl="1" marL="914400" rtl="0" algn="l">
              <a:spcBef>
                <a:spcPts val="0"/>
              </a:spcBef>
              <a:spcAft>
                <a:spcPts val="0"/>
              </a:spcAft>
              <a:buClr>
                <a:srgbClr val="000000"/>
              </a:buClr>
              <a:buSzPts val="1400"/>
              <a:buChar char="○"/>
            </a:pPr>
            <a:r>
              <a:rPr lang="en-GB">
                <a:solidFill>
                  <a:srgbClr val="000000"/>
                </a:solidFill>
              </a:rPr>
              <a:t>Allo stato attuale la tac è inutile. Non si sa leggere e non si vede il </a:t>
            </a:r>
            <a:r>
              <a:rPr lang="en-GB">
                <a:solidFill>
                  <a:srgbClr val="000000"/>
                </a:solidFill>
              </a:rPr>
              <a:t>pancreas</a:t>
            </a:r>
            <a:r>
              <a:rPr lang="en-GB">
                <a:solidFill>
                  <a:srgbClr val="000000"/>
                </a:solidFill>
              </a:rPr>
              <a:t>. Bisogna imparare a usare il mezzo di contrasto. </a:t>
            </a:r>
            <a:r>
              <a:rPr lang="en-GB">
                <a:solidFill>
                  <a:srgbClr val="6AA84F"/>
                </a:solidFill>
              </a:rPr>
              <a:t>Impatto nullo. Visto il limite di tempo avremmo operato indipendentemente dall’esito della TAC</a:t>
            </a:r>
            <a:endParaRPr>
              <a:solidFill>
                <a:srgbClr val="6AA84F"/>
              </a:solidFill>
            </a:endParaRPr>
          </a:p>
          <a:p>
            <a:pPr indent="-342900" lvl="0" marL="457200" rtl="0" algn="l">
              <a:spcBef>
                <a:spcPts val="0"/>
              </a:spcBef>
              <a:spcAft>
                <a:spcPts val="0"/>
              </a:spcAft>
              <a:buClr>
                <a:srgbClr val="000000"/>
              </a:buClr>
              <a:buSzPts val="1800"/>
              <a:buChar char="●"/>
            </a:pPr>
            <a:r>
              <a:rPr lang="en-GB">
                <a:solidFill>
                  <a:srgbClr val="000000"/>
                </a:solidFill>
              </a:rPr>
              <a:t>Somministrazione di FBPA. </a:t>
            </a:r>
            <a:endParaRPr>
              <a:solidFill>
                <a:srgbClr val="000000"/>
              </a:solidFill>
            </a:endParaRPr>
          </a:p>
          <a:p>
            <a:pPr indent="-317500" lvl="1" marL="914400" rtl="0" algn="l">
              <a:spcBef>
                <a:spcPts val="0"/>
              </a:spcBef>
              <a:spcAft>
                <a:spcPts val="0"/>
              </a:spcAft>
              <a:buClr>
                <a:srgbClr val="000000"/>
              </a:buClr>
              <a:buSzPts val="1400"/>
              <a:buChar char="○"/>
            </a:pPr>
            <a:r>
              <a:rPr lang="en-GB">
                <a:solidFill>
                  <a:srgbClr val="000000"/>
                </a:solidFill>
              </a:rPr>
              <a:t>Si sono persi 400 uL di farmaco nel filtro. Il farmaco rimanente è stato diviso in tre parti indipendentemente dal peso del topo. </a:t>
            </a:r>
            <a:r>
              <a:rPr lang="en-GB">
                <a:solidFill>
                  <a:srgbClr val="FF9900"/>
                </a:solidFill>
              </a:rPr>
              <a:t>Impatto medio. Si è introdotta una variabilità inutile e Dante rosica ché ha perso sostanza.</a:t>
            </a:r>
            <a:endParaRPr>
              <a:solidFill>
                <a:srgbClr val="FF9900"/>
              </a:solidFill>
            </a:endParaRPr>
          </a:p>
          <a:p>
            <a:pPr indent="-342900" lvl="0" marL="457200" rtl="0" algn="l">
              <a:spcBef>
                <a:spcPts val="0"/>
              </a:spcBef>
              <a:spcAft>
                <a:spcPts val="0"/>
              </a:spcAft>
              <a:buClr>
                <a:srgbClr val="000000"/>
              </a:buClr>
              <a:buSzPts val="1800"/>
              <a:buChar char="●"/>
            </a:pPr>
            <a:r>
              <a:rPr lang="en-GB">
                <a:solidFill>
                  <a:srgbClr val="000000"/>
                </a:solidFill>
              </a:rPr>
              <a:t>Previevo organi. </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Misura quantitativa</a:t>
            </a:r>
            <a:endParaRPr>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3"/>
          <p:cNvSpPr txBox="1"/>
          <p:nvPr>
            <p:ph type="title"/>
          </p:nvPr>
        </p:nvSpPr>
        <p:spPr>
          <a:xfrm>
            <a:off x="45900" y="107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the Performance Shown in critical Tasks</a:t>
            </a:r>
            <a:endParaRPr/>
          </a:p>
        </p:txBody>
      </p:sp>
      <p:sp>
        <p:nvSpPr>
          <p:cNvPr id="447" name="Google Shape;447;p63"/>
          <p:cNvSpPr txBox="1"/>
          <p:nvPr>
            <p:ph idx="1" type="body"/>
          </p:nvPr>
        </p:nvSpPr>
        <p:spPr>
          <a:xfrm>
            <a:off x="311700" y="732725"/>
            <a:ext cx="8520600" cy="3836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GB">
                <a:solidFill>
                  <a:srgbClr val="000000"/>
                </a:solidFill>
              </a:rPr>
              <a:t>Tac di controllo</a:t>
            </a:r>
            <a:endParaRPr>
              <a:solidFill>
                <a:srgbClr val="000000"/>
              </a:solidFill>
            </a:endParaRPr>
          </a:p>
          <a:p>
            <a:pPr indent="-317500" lvl="1" marL="914400" rtl="0" algn="l">
              <a:spcBef>
                <a:spcPts val="0"/>
              </a:spcBef>
              <a:spcAft>
                <a:spcPts val="0"/>
              </a:spcAft>
              <a:buClr>
                <a:srgbClr val="000000"/>
              </a:buClr>
              <a:buSzPts val="1400"/>
              <a:buChar char="○"/>
            </a:pPr>
            <a:r>
              <a:rPr lang="en-GB">
                <a:solidFill>
                  <a:srgbClr val="000000"/>
                </a:solidFill>
              </a:rPr>
              <a:t>Allo stato attuale la tac è inutile. Non si sa leggere e non si vede il pacreas. Bisogna imparare a usare il mezzo di contrasto. </a:t>
            </a:r>
            <a:r>
              <a:rPr lang="en-GB">
                <a:solidFill>
                  <a:srgbClr val="6AA84F"/>
                </a:solidFill>
              </a:rPr>
              <a:t>Impatto nullo. Visto il limite di tempo avremmo operato indipendentemente dall’esito della TAC</a:t>
            </a:r>
            <a:endParaRPr>
              <a:solidFill>
                <a:srgbClr val="6AA84F"/>
              </a:solidFill>
            </a:endParaRPr>
          </a:p>
          <a:p>
            <a:pPr indent="-342900" lvl="0" marL="457200" rtl="0" algn="l">
              <a:spcBef>
                <a:spcPts val="0"/>
              </a:spcBef>
              <a:spcAft>
                <a:spcPts val="0"/>
              </a:spcAft>
              <a:buClr>
                <a:srgbClr val="000000"/>
              </a:buClr>
              <a:buSzPts val="1800"/>
              <a:buChar char="●"/>
            </a:pPr>
            <a:r>
              <a:rPr lang="en-GB">
                <a:solidFill>
                  <a:srgbClr val="000000"/>
                </a:solidFill>
              </a:rPr>
              <a:t>Somministrazione di FBPA. </a:t>
            </a:r>
            <a:endParaRPr>
              <a:solidFill>
                <a:srgbClr val="000000"/>
              </a:solidFill>
            </a:endParaRPr>
          </a:p>
          <a:p>
            <a:pPr indent="-317500" lvl="1" marL="914400" rtl="0" algn="l">
              <a:spcBef>
                <a:spcPts val="0"/>
              </a:spcBef>
              <a:spcAft>
                <a:spcPts val="0"/>
              </a:spcAft>
              <a:buClr>
                <a:srgbClr val="000000"/>
              </a:buClr>
              <a:buSzPts val="1400"/>
              <a:buChar char="○"/>
            </a:pPr>
            <a:r>
              <a:rPr lang="en-GB">
                <a:solidFill>
                  <a:srgbClr val="000000"/>
                </a:solidFill>
              </a:rPr>
              <a:t>Si sono persi 400 uL di farmaco nel filtro. Il farmaco rimanente è stato diviso in tre parti indipendentemente dal peso del topo. </a:t>
            </a:r>
            <a:r>
              <a:rPr lang="en-GB">
                <a:solidFill>
                  <a:srgbClr val="FF9900"/>
                </a:solidFill>
              </a:rPr>
              <a:t>Impatto medio. Si è introdotta una variabilità inutile e Dante rosica che ha perso sostanza.</a:t>
            </a:r>
            <a:endParaRPr>
              <a:solidFill>
                <a:srgbClr val="FF9900"/>
              </a:solidFill>
            </a:endParaRPr>
          </a:p>
          <a:p>
            <a:pPr indent="-342900" lvl="0" marL="457200" rtl="0" algn="l">
              <a:spcBef>
                <a:spcPts val="0"/>
              </a:spcBef>
              <a:spcAft>
                <a:spcPts val="0"/>
              </a:spcAft>
              <a:buClr>
                <a:srgbClr val="000000"/>
              </a:buClr>
              <a:buSzPts val="1800"/>
              <a:buChar char="●"/>
            </a:pPr>
            <a:r>
              <a:rPr lang="en-GB">
                <a:solidFill>
                  <a:srgbClr val="000000"/>
                </a:solidFill>
              </a:rPr>
              <a:t>Previevo organi. </a:t>
            </a:r>
            <a:endParaRPr>
              <a:solidFill>
                <a:srgbClr val="000000"/>
              </a:solidFill>
            </a:endParaRPr>
          </a:p>
          <a:p>
            <a:pPr indent="-342900" lvl="0" marL="457200" rtl="0" algn="l">
              <a:spcBef>
                <a:spcPts val="0"/>
              </a:spcBef>
              <a:spcAft>
                <a:spcPts val="0"/>
              </a:spcAft>
              <a:buClr>
                <a:srgbClr val="000000"/>
              </a:buClr>
              <a:buSzPts val="1800"/>
              <a:buChar char="●"/>
            </a:pPr>
            <a:r>
              <a:rPr lang="en-GB">
                <a:solidFill>
                  <a:srgbClr val="000000"/>
                </a:solidFill>
              </a:rPr>
              <a:t>Misura quantitativa</a:t>
            </a:r>
            <a:endParaRPr>
              <a:solidFill>
                <a:srgbClr val="0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4"/>
          <p:cNvSpPr txBox="1"/>
          <p:nvPr>
            <p:ph type="title"/>
          </p:nvPr>
        </p:nvSpPr>
        <p:spPr>
          <a:xfrm>
            <a:off x="45900" y="107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Analysis of the Performance Shown in critical Tasks</a:t>
            </a:r>
            <a:endParaRPr/>
          </a:p>
        </p:txBody>
      </p:sp>
      <p:grpSp>
        <p:nvGrpSpPr>
          <p:cNvPr id="453" name="Google Shape;453;p64"/>
          <p:cNvGrpSpPr/>
          <p:nvPr/>
        </p:nvGrpSpPr>
        <p:grpSpPr>
          <a:xfrm>
            <a:off x="127925" y="950875"/>
            <a:ext cx="1411363" cy="3747625"/>
            <a:chOff x="1588075" y="1184850"/>
            <a:chExt cx="1411363" cy="3747625"/>
          </a:xfrm>
        </p:grpSpPr>
        <p:sp>
          <p:nvSpPr>
            <p:cNvPr id="454" name="Google Shape;454;p64"/>
            <p:cNvSpPr/>
            <p:nvPr/>
          </p:nvSpPr>
          <p:spPr>
            <a:xfrm>
              <a:off x="1588088" y="3265075"/>
              <a:ext cx="1411350" cy="1667400"/>
            </a:xfrm>
            <a:prstGeom prst="flowChartMagneticDisk">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4"/>
            <p:cNvSpPr/>
            <p:nvPr/>
          </p:nvSpPr>
          <p:spPr>
            <a:xfrm>
              <a:off x="1588075" y="1184850"/>
              <a:ext cx="1411350" cy="2683125"/>
            </a:xfrm>
            <a:prstGeom prst="flowChartMagneticDisk">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4"/>
            <p:cNvSpPr/>
            <p:nvPr/>
          </p:nvSpPr>
          <p:spPr>
            <a:xfrm>
              <a:off x="2117013" y="1409300"/>
              <a:ext cx="353475" cy="1516675"/>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4"/>
            <p:cNvSpPr/>
            <p:nvPr/>
          </p:nvSpPr>
          <p:spPr>
            <a:xfrm>
              <a:off x="2117025" y="3339625"/>
              <a:ext cx="353475" cy="1198050"/>
            </a:xfrm>
            <a:prstGeom prst="flowChartMagneticDisk">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4"/>
            <p:cNvSpPr/>
            <p:nvPr/>
          </p:nvSpPr>
          <p:spPr>
            <a:xfrm>
              <a:off x="2117013" y="2571750"/>
              <a:ext cx="353475" cy="1198050"/>
            </a:xfrm>
            <a:prstGeom prst="flowChartMagneticDisk">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59" name="Google Shape;459;p64"/>
          <p:cNvCxnSpPr>
            <a:endCxn id="458" idx="4"/>
          </p:cNvCxnSpPr>
          <p:nvPr/>
        </p:nvCxnSpPr>
        <p:spPr>
          <a:xfrm flipH="1">
            <a:off x="1010338" y="1852000"/>
            <a:ext cx="798600" cy="1084800"/>
          </a:xfrm>
          <a:prstGeom prst="straightConnector1">
            <a:avLst/>
          </a:prstGeom>
          <a:noFill/>
          <a:ln cap="flat" cmpd="sng" w="28575">
            <a:solidFill>
              <a:schemeClr val="dk2"/>
            </a:solidFill>
            <a:prstDash val="solid"/>
            <a:round/>
            <a:headEnd len="med" w="med" type="none"/>
            <a:tailEnd len="med" w="med" type="triangle"/>
          </a:ln>
        </p:spPr>
      </p:cxnSp>
      <p:sp>
        <p:nvSpPr>
          <p:cNvPr id="460" name="Google Shape;460;p64"/>
          <p:cNvSpPr txBox="1"/>
          <p:nvPr/>
        </p:nvSpPr>
        <p:spPr>
          <a:xfrm>
            <a:off x="1808825" y="1678275"/>
            <a:ext cx="109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Riferimento</a:t>
            </a:r>
            <a:endParaRPr/>
          </a:p>
        </p:txBody>
      </p:sp>
      <p:cxnSp>
        <p:nvCxnSpPr>
          <p:cNvPr id="461" name="Google Shape;461;p64"/>
          <p:cNvCxnSpPr/>
          <p:nvPr/>
        </p:nvCxnSpPr>
        <p:spPr>
          <a:xfrm flipH="1">
            <a:off x="1209675" y="3076675"/>
            <a:ext cx="721500" cy="1095900"/>
          </a:xfrm>
          <a:prstGeom prst="straightConnector1">
            <a:avLst/>
          </a:prstGeom>
          <a:noFill/>
          <a:ln cap="flat" cmpd="sng" w="28575">
            <a:solidFill>
              <a:schemeClr val="dk2"/>
            </a:solidFill>
            <a:prstDash val="solid"/>
            <a:round/>
            <a:headEnd len="med" w="med" type="none"/>
            <a:tailEnd len="med" w="med" type="triangle"/>
          </a:ln>
        </p:spPr>
      </p:cxnSp>
      <p:sp>
        <p:nvSpPr>
          <p:cNvPr id="462" name="Google Shape;462;p64"/>
          <p:cNvSpPr txBox="1"/>
          <p:nvPr/>
        </p:nvSpPr>
        <p:spPr>
          <a:xfrm>
            <a:off x="1868950" y="2880300"/>
            <a:ext cx="109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Campione</a:t>
            </a:r>
            <a:endParaRPr/>
          </a:p>
        </p:txBody>
      </p:sp>
      <p:sp>
        <p:nvSpPr>
          <p:cNvPr id="463" name="Google Shape;463;p64"/>
          <p:cNvSpPr/>
          <p:nvPr/>
        </p:nvSpPr>
        <p:spPr>
          <a:xfrm>
            <a:off x="1931175" y="3534855"/>
            <a:ext cx="687300" cy="6873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Aria</a:t>
            </a:r>
            <a:endParaRPr/>
          </a:p>
        </p:txBody>
      </p:sp>
      <p:sp>
        <p:nvSpPr>
          <p:cNvPr id="464" name="Google Shape;464;p64"/>
          <p:cNvSpPr/>
          <p:nvPr/>
        </p:nvSpPr>
        <p:spPr>
          <a:xfrm>
            <a:off x="3255996" y="3534855"/>
            <a:ext cx="687300" cy="6873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Aria</a:t>
            </a:r>
            <a:endParaRPr/>
          </a:p>
        </p:txBody>
      </p:sp>
      <p:sp>
        <p:nvSpPr>
          <p:cNvPr id="465" name="Google Shape;465;p64"/>
          <p:cNvSpPr/>
          <p:nvPr/>
        </p:nvSpPr>
        <p:spPr>
          <a:xfrm>
            <a:off x="2618657" y="3534855"/>
            <a:ext cx="687300" cy="687300"/>
          </a:xfrm>
          <a:prstGeom prst="rect">
            <a:avLst/>
          </a:prstGeom>
          <a:solidFill>
            <a:srgbClr val="00FFFF"/>
          </a:solid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Acqua</a:t>
            </a:r>
            <a:endParaRPr/>
          </a:p>
        </p:txBody>
      </p:sp>
      <p:sp>
        <p:nvSpPr>
          <p:cNvPr id="466" name="Google Shape;466;p64"/>
          <p:cNvSpPr/>
          <p:nvPr/>
        </p:nvSpPr>
        <p:spPr>
          <a:xfrm>
            <a:off x="1931175" y="4336672"/>
            <a:ext cx="687300" cy="687300"/>
          </a:xfrm>
          <a:prstGeom prst="rect">
            <a:avLst/>
          </a:prstGeom>
          <a:solidFill>
            <a:srgbClr val="4A86E8"/>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Acqua</a:t>
            </a:r>
            <a:endParaRPr/>
          </a:p>
        </p:txBody>
      </p:sp>
      <p:sp>
        <p:nvSpPr>
          <p:cNvPr id="467" name="Google Shape;467;p64"/>
          <p:cNvSpPr/>
          <p:nvPr/>
        </p:nvSpPr>
        <p:spPr>
          <a:xfrm>
            <a:off x="3255996" y="4336672"/>
            <a:ext cx="687300" cy="687300"/>
          </a:xfrm>
          <a:prstGeom prst="rect">
            <a:avLst/>
          </a:prstGeom>
          <a:solidFill>
            <a:srgbClr val="4A86E8"/>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Acqua</a:t>
            </a:r>
            <a:endParaRPr/>
          </a:p>
        </p:txBody>
      </p:sp>
      <p:sp>
        <p:nvSpPr>
          <p:cNvPr id="468" name="Google Shape;468;p64"/>
          <p:cNvSpPr/>
          <p:nvPr/>
        </p:nvSpPr>
        <p:spPr>
          <a:xfrm>
            <a:off x="2618657" y="4336672"/>
            <a:ext cx="687300" cy="687300"/>
          </a:xfrm>
          <a:prstGeom prst="rect">
            <a:avLst/>
          </a:prstGeom>
          <a:solidFill>
            <a:srgbClr val="00FFFF"/>
          </a:solid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Acqua</a:t>
            </a:r>
            <a:endParaRPr/>
          </a:p>
        </p:txBody>
      </p:sp>
      <p:sp>
        <p:nvSpPr>
          <p:cNvPr id="469" name="Google Shape;469;p64"/>
          <p:cNvSpPr txBox="1"/>
          <p:nvPr/>
        </p:nvSpPr>
        <p:spPr>
          <a:xfrm>
            <a:off x="2782775" y="751375"/>
            <a:ext cx="4565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F0000"/>
                </a:solidFill>
              </a:rPr>
              <a:t>Disomogeneità di campo</a:t>
            </a:r>
            <a:r>
              <a:rPr lang="en-GB"/>
              <a:t> dovuta alla diversa interfaccia vista da riferimento. E’ bastato portare a livello il campione</a:t>
            </a:r>
            <a:endParaRPr/>
          </a:p>
        </p:txBody>
      </p:sp>
      <p:pic>
        <p:nvPicPr>
          <p:cNvPr id="470" name="Google Shape;470;p64"/>
          <p:cNvPicPr preferRelativeResize="0"/>
          <p:nvPr/>
        </p:nvPicPr>
        <p:blipFill>
          <a:blip r:embed="rId3">
            <a:alphaModFix/>
          </a:blip>
          <a:stretch>
            <a:fillRect/>
          </a:stretch>
        </p:blipFill>
        <p:spPr>
          <a:xfrm>
            <a:off x="4108496" y="1852000"/>
            <a:ext cx="4895902" cy="293982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5"/>
          <p:cNvSpPr txBox="1"/>
          <p:nvPr>
            <p:ph type="title"/>
          </p:nvPr>
        </p:nvSpPr>
        <p:spPr>
          <a:xfrm>
            <a:off x="74650" y="64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Summary and </a:t>
            </a:r>
            <a:r>
              <a:rPr lang="en-GB"/>
              <a:t>Recommendation</a:t>
            </a:r>
            <a:endParaRPr/>
          </a:p>
        </p:txBody>
      </p:sp>
      <p:sp>
        <p:nvSpPr>
          <p:cNvPr id="476" name="Google Shape;476;p65"/>
          <p:cNvSpPr txBox="1"/>
          <p:nvPr>
            <p:ph idx="1" type="body"/>
          </p:nvPr>
        </p:nvSpPr>
        <p:spPr>
          <a:xfrm>
            <a:off x="311700" y="637000"/>
            <a:ext cx="8520600" cy="3931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400">
                <a:solidFill>
                  <a:schemeClr val="dk1"/>
                </a:solidFill>
              </a:rPr>
              <a:t>C’è il rischio che la molecola si sia degradata. Se ci sono tante piccole risonanze rischiamo di perderle a causa del rumore: </a:t>
            </a:r>
            <a:r>
              <a:rPr lang="en-GB" sz="1400">
                <a:solidFill>
                  <a:srgbClr val="FF0000"/>
                </a:solidFill>
              </a:rPr>
              <a:t>Bisogna confermare la presenza di boro/fluoro a livello di atomo.</a:t>
            </a:r>
            <a:endParaRPr sz="1400">
              <a:solidFill>
                <a:srgbClr val="FF0000"/>
              </a:solidFill>
            </a:endParaRPr>
          </a:p>
          <a:p>
            <a:pPr indent="0" lvl="0" marL="0" rtl="0" algn="l">
              <a:lnSpc>
                <a:spcPct val="100000"/>
              </a:lnSpc>
              <a:spcBef>
                <a:spcPts val="0"/>
              </a:spcBef>
              <a:spcAft>
                <a:spcPts val="0"/>
              </a:spcAft>
              <a:buNone/>
            </a:pPr>
            <a:r>
              <a:t/>
            </a:r>
            <a:endParaRPr sz="1400">
              <a:solidFill>
                <a:srgbClr val="FF0000"/>
              </a:solidFill>
            </a:endParaRPr>
          </a:p>
          <a:p>
            <a:pPr indent="0" lvl="0" marL="0" rtl="0" algn="l">
              <a:lnSpc>
                <a:spcPct val="100000"/>
              </a:lnSpc>
              <a:spcBef>
                <a:spcPts val="0"/>
              </a:spcBef>
              <a:spcAft>
                <a:spcPts val="0"/>
              </a:spcAft>
              <a:buNone/>
            </a:pPr>
            <a:r>
              <a:rPr lang="en-GB" sz="1400">
                <a:solidFill>
                  <a:srgbClr val="FF0000"/>
                </a:solidFill>
              </a:rPr>
              <a:t>Mentre aspettiamo Pavia si può chiedere a ISS di ricontattare quelli che fanno ICP-MS.</a:t>
            </a:r>
            <a:endParaRPr sz="1400">
              <a:solidFill>
                <a:srgbClr val="FF0000"/>
              </a:solidFill>
            </a:endParaRPr>
          </a:p>
          <a:p>
            <a:pPr indent="0" lvl="0" marL="0" rtl="0" algn="l">
              <a:lnSpc>
                <a:spcPct val="100000"/>
              </a:lnSpc>
              <a:spcBef>
                <a:spcPts val="0"/>
              </a:spcBef>
              <a:spcAft>
                <a:spcPts val="0"/>
              </a:spcAft>
              <a:buNone/>
            </a:pPr>
            <a:r>
              <a:t/>
            </a:r>
            <a:endParaRPr sz="1400">
              <a:solidFill>
                <a:srgbClr val="FF0000"/>
              </a:solidFill>
            </a:endParaRPr>
          </a:p>
          <a:p>
            <a:pPr indent="0" lvl="0" marL="0" rtl="0" algn="l">
              <a:lnSpc>
                <a:spcPct val="100000"/>
              </a:lnSpc>
              <a:spcBef>
                <a:spcPts val="0"/>
              </a:spcBef>
              <a:spcAft>
                <a:spcPts val="0"/>
              </a:spcAft>
              <a:buNone/>
            </a:pPr>
            <a:r>
              <a:rPr lang="en-GB" sz="1400">
                <a:solidFill>
                  <a:srgbClr val="000000"/>
                </a:solidFill>
              </a:rPr>
              <a:t>La misura può essere ottimizzata. Possiamo rinunciare alla risoluzione spettrale per migliorare la sensibilità.</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GB" sz="1400">
                <a:solidFill>
                  <a:srgbClr val="000000"/>
                </a:solidFill>
              </a:rPr>
              <a:t>La tac con mezzo di contrasto deve poter monitorare la crescita del tumore. </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GB" sz="1400">
                <a:solidFill>
                  <a:srgbClr val="000000"/>
                </a:solidFill>
              </a:rPr>
              <a:t>Bisogna standardizzare il protocollo per eliminare della variabilità non necessaria: Peso del topo, dose di farmaco, tempo di sacrificio.</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GB" sz="1400">
                <a:solidFill>
                  <a:srgbClr val="000000"/>
                </a:solidFill>
              </a:rPr>
              <a:t>Filtrare la preparazione iniettabile è inutile. Il topo deve vivere &lt; 1h dopo il trattamento.</a:t>
            </a:r>
            <a:endParaRPr sz="1400">
              <a:solidFill>
                <a:srgbClr val="000000"/>
              </a:solidFill>
            </a:endParaRPr>
          </a:p>
          <a:p>
            <a:pPr indent="0" lvl="0" marL="0" rtl="0" algn="l">
              <a:lnSpc>
                <a:spcPct val="100000"/>
              </a:lnSpc>
              <a:spcBef>
                <a:spcPts val="0"/>
              </a:spcBef>
              <a:spcAft>
                <a:spcPts val="0"/>
              </a:spcAft>
              <a:buNone/>
            </a:pPr>
            <a:r>
              <a:rPr lang="en-GB" sz="1400">
                <a:solidFill>
                  <a:srgbClr val="000000"/>
                </a:solidFill>
              </a:rPr>
              <a:t>Bisogna conservarne una parte da testare contro il riferimento (sia mai che si degradi prima)</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349250" lvl="0" marL="457200" rtl="0" algn="l">
              <a:lnSpc>
                <a:spcPct val="100000"/>
              </a:lnSpc>
              <a:spcBef>
                <a:spcPts val="0"/>
              </a:spcBef>
              <a:spcAft>
                <a:spcPts val="0"/>
              </a:spcAft>
              <a:buClr>
                <a:schemeClr val="dk1"/>
              </a:buClr>
              <a:buSzPts val="1900"/>
              <a:buChar char="●"/>
            </a:pPr>
            <a:r>
              <a:rPr lang="en-GB" sz="1900">
                <a:solidFill>
                  <a:schemeClr val="dk1"/>
                </a:solidFill>
              </a:rPr>
              <a:t>Va tutto male ma la situazione è sotto controllo.</a:t>
            </a:r>
            <a:endParaRPr sz="1900">
              <a:solidFill>
                <a:schemeClr val="dk1"/>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Appendix</a:t>
            </a:r>
            <a:r>
              <a:rPr lang="en-GB"/>
              <a:t> A:</a:t>
            </a:r>
            <a:endParaRPr/>
          </a:p>
          <a:p>
            <a:pPr indent="0" lvl="0" marL="0" rtl="0" algn="ctr">
              <a:spcBef>
                <a:spcPts val="0"/>
              </a:spcBef>
              <a:spcAft>
                <a:spcPts val="0"/>
              </a:spcAft>
              <a:buNone/>
            </a:pPr>
            <a:r>
              <a:rPr lang="en-GB"/>
              <a:t>BPA vs. FBPA</a:t>
            </a:r>
            <a:endParaRPr/>
          </a:p>
        </p:txBody>
      </p:sp>
      <p:sp>
        <p:nvSpPr>
          <p:cNvPr id="482" name="Google Shape;482;p6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Che errore ci si aspetta per internalizzazione?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7"/>
          <p:cNvSpPr txBox="1"/>
          <p:nvPr>
            <p:ph type="title"/>
          </p:nvPr>
        </p:nvSpPr>
        <p:spPr>
          <a:xfrm>
            <a:off x="88075" y="135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La tabella della discordia</a:t>
            </a:r>
            <a:endParaRPr/>
          </a:p>
        </p:txBody>
      </p:sp>
      <p:pic>
        <p:nvPicPr>
          <p:cNvPr id="488" name="Google Shape;488;p67"/>
          <p:cNvPicPr preferRelativeResize="0"/>
          <p:nvPr/>
        </p:nvPicPr>
        <p:blipFill>
          <a:blip r:embed="rId3">
            <a:alphaModFix/>
          </a:blip>
          <a:stretch>
            <a:fillRect/>
          </a:stretch>
        </p:blipFill>
        <p:spPr>
          <a:xfrm>
            <a:off x="88075" y="838200"/>
            <a:ext cx="8020050" cy="3943350"/>
          </a:xfrm>
          <a:prstGeom prst="rect">
            <a:avLst/>
          </a:prstGeom>
          <a:noFill/>
          <a:ln>
            <a:noFill/>
          </a:ln>
        </p:spPr>
      </p:pic>
      <p:cxnSp>
        <p:nvCxnSpPr>
          <p:cNvPr id="489" name="Google Shape;489;p67"/>
          <p:cNvCxnSpPr/>
          <p:nvPr/>
        </p:nvCxnSpPr>
        <p:spPr>
          <a:xfrm rot="10800000">
            <a:off x="6786325" y="2038500"/>
            <a:ext cx="780900" cy="11100"/>
          </a:xfrm>
          <a:prstGeom prst="straightConnector1">
            <a:avLst/>
          </a:prstGeom>
          <a:noFill/>
          <a:ln cap="flat" cmpd="sng" w="28575">
            <a:solidFill>
              <a:srgbClr val="FF0000"/>
            </a:solidFill>
            <a:prstDash val="solid"/>
            <a:round/>
            <a:headEnd len="med" w="med" type="none"/>
            <a:tailEnd len="med" w="med" type="triangle"/>
          </a:ln>
        </p:spPr>
      </p:cxnSp>
      <p:cxnSp>
        <p:nvCxnSpPr>
          <p:cNvPr id="490" name="Google Shape;490;p67"/>
          <p:cNvCxnSpPr/>
          <p:nvPr/>
        </p:nvCxnSpPr>
        <p:spPr>
          <a:xfrm rot="10800000">
            <a:off x="6983375" y="3987200"/>
            <a:ext cx="780900" cy="11100"/>
          </a:xfrm>
          <a:prstGeom prst="straightConnector1">
            <a:avLst/>
          </a:prstGeom>
          <a:noFill/>
          <a:ln cap="flat" cmpd="sng" w="28575">
            <a:solidFill>
              <a:srgbClr val="FF0000"/>
            </a:solidFill>
            <a:prstDash val="solid"/>
            <a:round/>
            <a:headEnd len="med" w="med" type="none"/>
            <a:tailEnd len="med" w="med" type="triangle"/>
          </a:ln>
        </p:spPr>
      </p:cxnSp>
      <p:cxnSp>
        <p:nvCxnSpPr>
          <p:cNvPr id="491" name="Google Shape;491;p67"/>
          <p:cNvCxnSpPr/>
          <p:nvPr/>
        </p:nvCxnSpPr>
        <p:spPr>
          <a:xfrm rot="10800000">
            <a:off x="7079975" y="4407400"/>
            <a:ext cx="780900" cy="111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68"/>
          <p:cNvPicPr preferRelativeResize="0"/>
          <p:nvPr/>
        </p:nvPicPr>
        <p:blipFill>
          <a:blip r:embed="rId3">
            <a:alphaModFix/>
          </a:blip>
          <a:stretch>
            <a:fillRect/>
          </a:stretch>
        </p:blipFill>
        <p:spPr>
          <a:xfrm>
            <a:off x="333000" y="509625"/>
            <a:ext cx="4124499" cy="4421275"/>
          </a:xfrm>
          <a:prstGeom prst="rect">
            <a:avLst/>
          </a:prstGeom>
          <a:noFill/>
          <a:ln>
            <a:noFill/>
          </a:ln>
        </p:spPr>
      </p:pic>
      <p:sp>
        <p:nvSpPr>
          <p:cNvPr id="497" name="Google Shape;497;p68"/>
          <p:cNvSpPr txBox="1"/>
          <p:nvPr/>
        </p:nvSpPr>
        <p:spPr>
          <a:xfrm>
            <a:off x="83575" y="45150"/>
            <a:ext cx="5533800" cy="3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Chou 2009, ICP-AES (5 replicati per pto)</a:t>
            </a:r>
            <a:endParaRPr sz="1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9"/>
          <p:cNvSpPr txBox="1"/>
          <p:nvPr/>
        </p:nvSpPr>
        <p:spPr>
          <a:xfrm>
            <a:off x="0" y="79575"/>
            <a:ext cx="4954200" cy="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u="sng">
                <a:solidFill>
                  <a:schemeClr val="hlink"/>
                </a:solidFill>
                <a:hlinkClick r:id="rId3"/>
              </a:rPr>
              <a:t>https://doi.org/10.1016/j.apradiso.2009.03.059</a:t>
            </a:r>
            <a:r>
              <a:rPr lang="en-GB"/>
              <a:t> C’è anche Silva!</a:t>
            </a:r>
            <a:endParaRPr/>
          </a:p>
        </p:txBody>
      </p:sp>
      <p:pic>
        <p:nvPicPr>
          <p:cNvPr id="503" name="Google Shape;503;p69"/>
          <p:cNvPicPr preferRelativeResize="0"/>
          <p:nvPr/>
        </p:nvPicPr>
        <p:blipFill>
          <a:blip r:embed="rId4">
            <a:alphaModFix/>
          </a:blip>
          <a:stretch>
            <a:fillRect/>
          </a:stretch>
        </p:blipFill>
        <p:spPr>
          <a:xfrm>
            <a:off x="161000" y="544025"/>
            <a:ext cx="3727450" cy="3008351"/>
          </a:xfrm>
          <a:prstGeom prst="rect">
            <a:avLst/>
          </a:prstGeom>
          <a:noFill/>
          <a:ln>
            <a:noFill/>
          </a:ln>
        </p:spPr>
      </p:pic>
      <p:pic>
        <p:nvPicPr>
          <p:cNvPr id="504" name="Google Shape;504;p69"/>
          <p:cNvPicPr preferRelativeResize="0"/>
          <p:nvPr/>
        </p:nvPicPr>
        <p:blipFill>
          <a:blip r:embed="rId5">
            <a:alphaModFix/>
          </a:blip>
          <a:stretch>
            <a:fillRect/>
          </a:stretch>
        </p:blipFill>
        <p:spPr>
          <a:xfrm>
            <a:off x="161000" y="3517875"/>
            <a:ext cx="8086725" cy="857250"/>
          </a:xfrm>
          <a:prstGeom prst="rect">
            <a:avLst/>
          </a:prstGeom>
          <a:noFill/>
          <a:ln>
            <a:noFill/>
          </a:ln>
        </p:spPr>
      </p:pic>
      <p:sp>
        <p:nvSpPr>
          <p:cNvPr id="505" name="Google Shape;505;p69"/>
          <p:cNvSpPr txBox="1"/>
          <p:nvPr/>
        </p:nvSpPr>
        <p:spPr>
          <a:xfrm>
            <a:off x="370550" y="4375125"/>
            <a:ext cx="4954200" cy="407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Dobbiamo guardare RETAINED (NERO)</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70"/>
          <p:cNvPicPr preferRelativeResize="0"/>
          <p:nvPr/>
        </p:nvPicPr>
        <p:blipFill>
          <a:blip r:embed="rId3">
            <a:alphaModFix/>
          </a:blip>
          <a:stretch>
            <a:fillRect/>
          </a:stretch>
        </p:blipFill>
        <p:spPr>
          <a:xfrm>
            <a:off x="100800" y="720075"/>
            <a:ext cx="5033809" cy="2419350"/>
          </a:xfrm>
          <a:prstGeom prst="rect">
            <a:avLst/>
          </a:prstGeom>
          <a:noFill/>
          <a:ln>
            <a:noFill/>
          </a:ln>
        </p:spPr>
      </p:pic>
      <p:pic>
        <p:nvPicPr>
          <p:cNvPr id="511" name="Google Shape;511;p70"/>
          <p:cNvPicPr preferRelativeResize="0"/>
          <p:nvPr/>
        </p:nvPicPr>
        <p:blipFill>
          <a:blip r:embed="rId4">
            <a:alphaModFix/>
          </a:blip>
          <a:stretch>
            <a:fillRect/>
          </a:stretch>
        </p:blipFill>
        <p:spPr>
          <a:xfrm>
            <a:off x="152400" y="3291825"/>
            <a:ext cx="7377142" cy="1699275"/>
          </a:xfrm>
          <a:prstGeom prst="rect">
            <a:avLst/>
          </a:prstGeom>
          <a:noFill/>
          <a:ln>
            <a:noFill/>
          </a:ln>
        </p:spPr>
      </p:pic>
      <p:sp>
        <p:nvSpPr>
          <p:cNvPr id="512" name="Google Shape;512;p70"/>
          <p:cNvSpPr txBox="1"/>
          <p:nvPr/>
        </p:nvSpPr>
        <p:spPr>
          <a:xfrm>
            <a:off x="60900" y="113975"/>
            <a:ext cx="4954200" cy="5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Fujimoto2011 </a:t>
            </a:r>
            <a:r>
              <a:rPr lang="en-GB" sz="1100" u="sng">
                <a:solidFill>
                  <a:schemeClr val="hlink"/>
                </a:solidFill>
                <a:hlinkClick r:id="rId5"/>
              </a:rPr>
              <a:t>https://doi.org/10.1016/j.apradiso.2011.02.006</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71"/>
          <p:cNvPicPr preferRelativeResize="0"/>
          <p:nvPr/>
        </p:nvPicPr>
        <p:blipFill>
          <a:blip r:embed="rId3">
            <a:alphaModFix/>
          </a:blip>
          <a:stretch>
            <a:fillRect/>
          </a:stretch>
        </p:blipFill>
        <p:spPr>
          <a:xfrm>
            <a:off x="98400" y="2308899"/>
            <a:ext cx="7279351" cy="2881650"/>
          </a:xfrm>
          <a:prstGeom prst="rect">
            <a:avLst/>
          </a:prstGeom>
          <a:noFill/>
          <a:ln>
            <a:noFill/>
          </a:ln>
        </p:spPr>
      </p:pic>
      <p:sp>
        <p:nvSpPr>
          <p:cNvPr id="518" name="Google Shape;518;p71"/>
          <p:cNvSpPr txBox="1"/>
          <p:nvPr/>
        </p:nvSpPr>
        <p:spPr>
          <a:xfrm>
            <a:off x="263250" y="175500"/>
            <a:ext cx="6392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t>Esperimenti Manti, BPA 120ppm 11B in PANC-1 </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0" y="66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Garabaldino2011</a:t>
            </a:r>
            <a:endParaRPr/>
          </a:p>
        </p:txBody>
      </p:sp>
      <p:sp>
        <p:nvSpPr>
          <p:cNvPr id="89" name="Google Shape;89;p18"/>
          <p:cNvSpPr txBox="1"/>
          <p:nvPr>
            <p:ph idx="1" type="body"/>
          </p:nvPr>
        </p:nvSpPr>
        <p:spPr>
          <a:xfrm>
            <a:off x="79475" y="639275"/>
            <a:ext cx="8840700" cy="419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10.1007/s00411-010-0345-6</a:t>
            </a:r>
            <a:endParaRPr/>
          </a:p>
          <a:p>
            <a:pPr indent="0" lvl="0" marL="0" rtl="0" algn="l">
              <a:spcBef>
                <a:spcPts val="1600"/>
              </a:spcBef>
              <a:spcAft>
                <a:spcPts val="0"/>
              </a:spcAft>
              <a:buNone/>
            </a:pPr>
            <a:r>
              <a:rPr lang="en-GB" sz="1500"/>
              <a:t>Rats sani, formulazioni multiple per confronto accumulo boro,</a:t>
            </a:r>
            <a:endParaRPr sz="1500"/>
          </a:p>
          <a:p>
            <a:pPr indent="0" lvl="0" marL="0" rtl="0" algn="l">
              <a:spcBef>
                <a:spcPts val="1600"/>
              </a:spcBef>
              <a:spcAft>
                <a:spcPts val="0"/>
              </a:spcAft>
              <a:buClr>
                <a:schemeClr val="dk1"/>
              </a:buClr>
              <a:buSzPts val="1100"/>
              <a:buFont typeface="Arial"/>
              <a:buNone/>
            </a:pPr>
            <a:r>
              <a:rPr lang="en-GB" sz="1200"/>
              <a:t>BPA, 15.5 mg B/kg bm, ip (300 mg/Kg BPA)</a:t>
            </a:r>
            <a:endParaRPr sz="1200"/>
          </a:p>
          <a:p>
            <a:pPr indent="0" lvl="0" marL="0" rtl="0" algn="l">
              <a:spcBef>
                <a:spcPts val="1600"/>
              </a:spcBef>
              <a:spcAft>
                <a:spcPts val="0"/>
              </a:spcAft>
              <a:buClr>
                <a:schemeClr val="dk1"/>
              </a:buClr>
              <a:buSzPts val="1100"/>
              <a:buFont typeface="Arial"/>
              <a:buNone/>
            </a:pPr>
            <a:r>
              <a:rPr lang="en-GB" sz="1200"/>
              <a:t>BPA, 15.5 mg 10B/kg bm, iv </a:t>
            </a:r>
            <a:r>
              <a:rPr lang="en-GB" sz="1200"/>
              <a:t>(300 mg/Kg BPA)</a:t>
            </a:r>
            <a:endParaRPr sz="1200"/>
          </a:p>
          <a:p>
            <a:pPr indent="0" lvl="0" marL="0" rtl="0" algn="l">
              <a:spcBef>
                <a:spcPts val="1600"/>
              </a:spcBef>
              <a:spcAft>
                <a:spcPts val="0"/>
              </a:spcAft>
              <a:buNone/>
            </a:pPr>
            <a:r>
              <a:rPr lang="en-GB" sz="1200"/>
              <a:t>BPA, 31 mg 10B/kg bm, ip </a:t>
            </a:r>
            <a:r>
              <a:rPr lang="en-GB" sz="1200"/>
              <a:t>(600 mg/Kg BPA)</a:t>
            </a:r>
            <a:endParaRPr sz="1200"/>
          </a:p>
          <a:p>
            <a:pPr indent="0" lvl="0" marL="0" rtl="0" algn="l">
              <a:spcBef>
                <a:spcPts val="1600"/>
              </a:spcBef>
              <a:spcAft>
                <a:spcPts val="0"/>
              </a:spcAft>
              <a:buNone/>
            </a:pPr>
            <a:r>
              <a:rPr lang="en-GB" sz="1200"/>
              <a:t>BPA, 31 mg 10B/kg bm, ip + iv</a:t>
            </a:r>
            <a:endParaRPr sz="1200"/>
          </a:p>
          <a:p>
            <a:pPr indent="0" lvl="0" marL="0" rtl="0" algn="l">
              <a:spcBef>
                <a:spcPts val="1600"/>
              </a:spcBef>
              <a:spcAft>
                <a:spcPts val="0"/>
              </a:spcAft>
              <a:buNone/>
            </a:pPr>
            <a:r>
              <a:rPr lang="en-GB" sz="1200"/>
              <a:t>BPA, 31 mg 10B/kg bm, split iv (injection volume split up to administer two injections, 15 min apart)</a:t>
            </a:r>
            <a:endParaRPr sz="1200"/>
          </a:p>
          <a:p>
            <a:pPr indent="0" lvl="0" marL="0" rtl="0" algn="l">
              <a:spcBef>
                <a:spcPts val="1600"/>
              </a:spcBef>
              <a:spcAft>
                <a:spcPts val="0"/>
              </a:spcAft>
              <a:buClr>
                <a:schemeClr val="dk1"/>
              </a:buClr>
              <a:buSzPts val="1100"/>
              <a:buFont typeface="Arial"/>
              <a:buNone/>
            </a:pPr>
            <a:r>
              <a:rPr lang="en-GB" sz="1500"/>
              <a:t>BPA containing 4.9% boron by weight was administered ip or iv .Injection solutions of the BPA-fructose complex BPA was converted to a more soluble fructose complex by mixing BPA and fructose in water at a 1:1 M ratio. The pH was adjusted to 9.5–10 with NaOH, the mixture was stirred until all the solids dissolved, and the pH was then re-adjusted to 7.4 with HCl. The concentration was then adjusted with water for injection to 0.42 M. The solution was passed through a 0.22-lm pore sterilization filter.</a:t>
            </a:r>
            <a:endParaRPr/>
          </a:p>
          <a:p>
            <a:pPr indent="0" lvl="0" marL="0" rtl="0" algn="l">
              <a:spcBef>
                <a:spcPts val="1600"/>
              </a:spcBef>
              <a:spcAft>
                <a:spcPts val="1600"/>
              </a:spcAft>
              <a:buNone/>
            </a:pPr>
            <a:r>
              <a:rPr lang="en-GB" sz="1400"/>
              <a:t>Note: 1.1 ml totalvolume poco tollerato dal rattoMoreover, limited BPA solubility precludes thepreparation of higher concentrations of the BPA-fructosesolution that would allow for reduction in the injectionvolume.</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72"/>
          <p:cNvPicPr preferRelativeResize="0"/>
          <p:nvPr/>
        </p:nvPicPr>
        <p:blipFill>
          <a:blip r:embed="rId3">
            <a:alphaModFix/>
          </a:blip>
          <a:stretch>
            <a:fillRect/>
          </a:stretch>
        </p:blipFill>
        <p:spPr>
          <a:xfrm>
            <a:off x="1023150" y="1107000"/>
            <a:ext cx="5669200" cy="3655425"/>
          </a:xfrm>
          <a:prstGeom prst="rect">
            <a:avLst/>
          </a:prstGeom>
          <a:noFill/>
          <a:ln>
            <a:noFill/>
          </a:ln>
        </p:spPr>
      </p:pic>
      <p:sp>
        <p:nvSpPr>
          <p:cNvPr id="524" name="Google Shape;524;p72"/>
          <p:cNvSpPr txBox="1"/>
          <p:nvPr/>
        </p:nvSpPr>
        <p:spPr>
          <a:xfrm>
            <a:off x="411750" y="202500"/>
            <a:ext cx="38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Esperimenti catania con BSH in DU145</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Appendix B:</a:t>
            </a:r>
            <a:endParaRPr/>
          </a:p>
          <a:p>
            <a:pPr indent="0" lvl="0" marL="0" rtl="0" algn="ctr">
              <a:spcBef>
                <a:spcPts val="0"/>
              </a:spcBef>
              <a:spcAft>
                <a:spcPts val="0"/>
              </a:spcAft>
              <a:buNone/>
            </a:pPr>
            <a:r>
              <a:rPr lang="en-GB"/>
              <a:t>Problemi Aperti</a:t>
            </a:r>
            <a:endParaRPr/>
          </a:p>
        </p:txBody>
      </p:sp>
      <p:sp>
        <p:nvSpPr>
          <p:cNvPr id="530" name="Google Shape;530;p73"/>
          <p:cNvSpPr txBox="1"/>
          <p:nvPr>
            <p:ph idx="1" type="subTitle"/>
          </p:nvPr>
        </p:nvSpPr>
        <p:spPr>
          <a:xfrm>
            <a:off x="219300" y="27971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Slide di supporto riunione del 15/01</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4"/>
          <p:cNvSpPr txBox="1"/>
          <p:nvPr/>
        </p:nvSpPr>
        <p:spPr>
          <a:xfrm>
            <a:off x="6041550" y="3500175"/>
            <a:ext cx="3000000" cy="15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chemeClr val="dk1"/>
                </a:solidFill>
              </a:rPr>
              <a:t>Disponibilita’ per l’inoculazione dello stabulario</a:t>
            </a:r>
            <a:endParaRPr b="1" sz="1100">
              <a:solidFill>
                <a:schemeClr val="dk1"/>
              </a:solidFill>
            </a:endParaRPr>
          </a:p>
          <a:p>
            <a:pPr indent="-298450" lvl="0" marL="457200" rtl="0" algn="l">
              <a:spcBef>
                <a:spcPts val="0"/>
              </a:spcBef>
              <a:spcAft>
                <a:spcPts val="0"/>
              </a:spcAft>
              <a:buClr>
                <a:schemeClr val="dk1"/>
              </a:buClr>
              <a:buSzPts val="1100"/>
              <a:buFont typeface="Arial"/>
              <a:buChar char="-"/>
            </a:pPr>
            <a:r>
              <a:rPr lang="en-GB" sz="1100">
                <a:solidFill>
                  <a:schemeClr val="dk1"/>
                </a:solidFill>
              </a:rPr>
              <a:t>Si stanno facendo dei turni, l’inoculo sarà effettuato </a:t>
            </a:r>
            <a:r>
              <a:rPr lang="en-GB" sz="1100">
                <a:solidFill>
                  <a:srgbClr val="FF0000"/>
                </a:solidFill>
              </a:rPr>
              <a:t>giovedi 21</a:t>
            </a:r>
            <a:endParaRPr sz="1100">
              <a:solidFill>
                <a:srgbClr val="FF0000"/>
              </a:solidFill>
            </a:endParaRPr>
          </a:p>
        </p:txBody>
      </p:sp>
      <p:sp>
        <p:nvSpPr>
          <p:cNvPr id="536" name="Google Shape;536;p74"/>
          <p:cNvSpPr txBox="1"/>
          <p:nvPr>
            <p:ph type="title"/>
          </p:nvPr>
        </p:nvSpPr>
        <p:spPr>
          <a:xfrm>
            <a:off x="42225" y="52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Inoculazione?</a:t>
            </a:r>
            <a:endParaRPr/>
          </a:p>
        </p:txBody>
      </p:sp>
      <p:sp>
        <p:nvSpPr>
          <p:cNvPr id="537" name="Google Shape;537;p74"/>
          <p:cNvSpPr txBox="1"/>
          <p:nvPr/>
        </p:nvSpPr>
        <p:spPr>
          <a:xfrm>
            <a:off x="174100" y="870300"/>
            <a:ext cx="6290100" cy="38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dk1"/>
                </a:solidFill>
              </a:rPr>
              <a:t>C</a:t>
            </a:r>
            <a:r>
              <a:rPr b="1" lang="en-GB" sz="1700">
                <a:solidFill>
                  <a:schemeClr val="dk1"/>
                </a:solidFill>
              </a:rPr>
              <a:t>ome  lo inoculiamo?</a:t>
            </a:r>
            <a:endParaRPr b="1" sz="1700">
              <a:solidFill>
                <a:schemeClr val="dk1"/>
              </a:solidFill>
            </a:endParaRPr>
          </a:p>
          <a:p>
            <a:pPr indent="0" lvl="0" marL="0" rtl="0" algn="l">
              <a:spcBef>
                <a:spcPts val="0"/>
              </a:spcBef>
              <a:spcAft>
                <a:spcPts val="0"/>
              </a:spcAft>
              <a:buNone/>
            </a:pPr>
            <a:r>
              <a:t/>
            </a:r>
            <a:endParaRPr b="1" sz="1700">
              <a:solidFill>
                <a:schemeClr val="dk1"/>
              </a:solidFill>
            </a:endParaRPr>
          </a:p>
          <a:p>
            <a:pPr indent="0" lvl="0" marL="457200" rtl="0" algn="l">
              <a:spcBef>
                <a:spcPts val="0"/>
              </a:spcBef>
              <a:spcAft>
                <a:spcPts val="0"/>
              </a:spcAft>
              <a:buNone/>
            </a:pPr>
            <a:r>
              <a:rPr b="1" lang="en-GB" sz="1700">
                <a:solidFill>
                  <a:srgbClr val="00FF00"/>
                </a:solidFill>
              </a:rPr>
              <a:t>Ortotopico (nel pancreas)</a:t>
            </a:r>
            <a:endParaRPr b="1" sz="1700">
              <a:solidFill>
                <a:srgbClr val="00FF00"/>
              </a:solidFill>
            </a:endParaRPr>
          </a:p>
          <a:p>
            <a:pPr indent="-336550" lvl="1" marL="1371600" rtl="0" algn="l">
              <a:spcBef>
                <a:spcPts val="0"/>
              </a:spcBef>
              <a:spcAft>
                <a:spcPts val="0"/>
              </a:spcAft>
              <a:buClr>
                <a:srgbClr val="00FF00"/>
              </a:buClr>
              <a:buSzPts val="1700"/>
              <a:buChar char="○"/>
            </a:pPr>
            <a:r>
              <a:rPr lang="en-GB" sz="1700">
                <a:solidFill>
                  <a:srgbClr val="00FF00"/>
                </a:solidFill>
              </a:rPr>
              <a:t>Modello più realistico</a:t>
            </a:r>
            <a:endParaRPr sz="1700">
              <a:solidFill>
                <a:srgbClr val="00FF00"/>
              </a:solidFill>
            </a:endParaRPr>
          </a:p>
          <a:p>
            <a:pPr indent="-336550" lvl="1" marL="1371600" rtl="0" algn="l">
              <a:spcBef>
                <a:spcPts val="0"/>
              </a:spcBef>
              <a:spcAft>
                <a:spcPts val="0"/>
              </a:spcAft>
              <a:buClr>
                <a:srgbClr val="00FF00"/>
              </a:buClr>
              <a:buSzPts val="1700"/>
              <a:buChar char="○"/>
            </a:pPr>
            <a:r>
              <a:rPr lang="en-GB" sz="1700">
                <a:solidFill>
                  <a:srgbClr val="00FF00"/>
                </a:solidFill>
              </a:rPr>
              <a:t>Più difficile controllare la crescita</a:t>
            </a:r>
            <a:endParaRPr sz="1700">
              <a:solidFill>
                <a:srgbClr val="00FF00"/>
              </a:solidFill>
            </a:endParaRPr>
          </a:p>
          <a:p>
            <a:pPr indent="-336550" lvl="1" marL="1371600" rtl="0" algn="l">
              <a:spcBef>
                <a:spcPts val="0"/>
              </a:spcBef>
              <a:spcAft>
                <a:spcPts val="0"/>
              </a:spcAft>
              <a:buClr>
                <a:srgbClr val="00FF00"/>
              </a:buClr>
              <a:buSzPts val="1700"/>
              <a:buChar char="○"/>
            </a:pPr>
            <a:r>
              <a:rPr lang="en-GB" sz="1700">
                <a:solidFill>
                  <a:srgbClr val="00FF00"/>
                </a:solidFill>
              </a:rPr>
              <a:t>Più alta mortalità dei topi</a:t>
            </a:r>
            <a:endParaRPr sz="1700">
              <a:solidFill>
                <a:srgbClr val="00FF00"/>
              </a:solidFill>
            </a:endParaRPr>
          </a:p>
          <a:p>
            <a:pPr indent="-336550" lvl="1" marL="1371600" rtl="0" algn="l">
              <a:spcBef>
                <a:spcPts val="0"/>
              </a:spcBef>
              <a:spcAft>
                <a:spcPts val="0"/>
              </a:spcAft>
              <a:buClr>
                <a:srgbClr val="00FF00"/>
              </a:buClr>
              <a:buSzPts val="1700"/>
              <a:buChar char="○"/>
            </a:pPr>
            <a:r>
              <a:rPr lang="en-GB" sz="1700">
                <a:solidFill>
                  <a:srgbClr val="00FF00"/>
                </a:solidFill>
              </a:rPr>
              <a:t>Difficile da individuare per preparare i campioni</a:t>
            </a:r>
            <a:endParaRPr sz="1700">
              <a:solidFill>
                <a:srgbClr val="00FF00"/>
              </a:solidFill>
            </a:endParaRPr>
          </a:p>
          <a:p>
            <a:pPr indent="0" lvl="0" marL="0" rtl="0" algn="l">
              <a:spcBef>
                <a:spcPts val="0"/>
              </a:spcBef>
              <a:spcAft>
                <a:spcPts val="0"/>
              </a:spcAft>
              <a:buNone/>
            </a:pPr>
            <a:r>
              <a:t/>
            </a:r>
            <a:endParaRPr b="1" sz="1700">
              <a:solidFill>
                <a:srgbClr val="00FF00"/>
              </a:solidFill>
            </a:endParaRPr>
          </a:p>
          <a:p>
            <a:pPr indent="0" lvl="0" marL="457200" rtl="0" algn="l">
              <a:spcBef>
                <a:spcPts val="0"/>
              </a:spcBef>
              <a:spcAft>
                <a:spcPts val="0"/>
              </a:spcAft>
              <a:buNone/>
            </a:pPr>
            <a:r>
              <a:rPr b="1" lang="en-GB" sz="1700">
                <a:solidFill>
                  <a:schemeClr val="dk1"/>
                </a:solidFill>
              </a:rPr>
              <a:t>Xenograft</a:t>
            </a:r>
            <a:r>
              <a:rPr b="1" lang="en-GB" sz="1700">
                <a:solidFill>
                  <a:schemeClr val="dk1"/>
                </a:solidFill>
              </a:rPr>
              <a:t> (sottocute)</a:t>
            </a:r>
            <a:endParaRPr b="1" sz="1700">
              <a:solidFill>
                <a:schemeClr val="dk1"/>
              </a:solidFill>
            </a:endParaRPr>
          </a:p>
          <a:p>
            <a:pPr indent="-336550" lvl="0" marL="1371600" rtl="0" algn="l">
              <a:spcBef>
                <a:spcPts val="0"/>
              </a:spcBef>
              <a:spcAft>
                <a:spcPts val="0"/>
              </a:spcAft>
              <a:buClr>
                <a:schemeClr val="dk1"/>
              </a:buClr>
              <a:buSzPts val="1700"/>
              <a:buChar char="●"/>
            </a:pPr>
            <a:r>
              <a:rPr lang="en-GB" sz="1700">
                <a:solidFill>
                  <a:schemeClr val="dk1"/>
                </a:solidFill>
              </a:rPr>
              <a:t>Procedura di inoculazione più semplice</a:t>
            </a:r>
            <a:endParaRPr sz="1700">
              <a:solidFill>
                <a:schemeClr val="dk1"/>
              </a:solidFill>
            </a:endParaRPr>
          </a:p>
          <a:p>
            <a:pPr indent="-336550" lvl="0" marL="1371600" rtl="0" algn="l">
              <a:spcBef>
                <a:spcPts val="0"/>
              </a:spcBef>
              <a:spcAft>
                <a:spcPts val="0"/>
              </a:spcAft>
              <a:buClr>
                <a:schemeClr val="dk1"/>
              </a:buClr>
              <a:buSzPts val="1700"/>
              <a:buChar char="●"/>
            </a:pPr>
            <a:r>
              <a:rPr lang="en-GB" sz="1700">
                <a:solidFill>
                  <a:schemeClr val="dk1"/>
                </a:solidFill>
              </a:rPr>
              <a:t>Possibili differenze di vascolarizzazione</a:t>
            </a:r>
            <a:endParaRPr sz="1700">
              <a:solidFill>
                <a:schemeClr val="dk1"/>
              </a:solidFill>
            </a:endParaRPr>
          </a:p>
          <a:p>
            <a:pPr indent="-336550" lvl="0" marL="1371600" rtl="0" algn="l">
              <a:spcBef>
                <a:spcPts val="0"/>
              </a:spcBef>
              <a:spcAft>
                <a:spcPts val="0"/>
              </a:spcAft>
              <a:buClr>
                <a:schemeClr val="dk1"/>
              </a:buClr>
              <a:buSzPts val="1700"/>
              <a:buChar char="●"/>
            </a:pPr>
            <a:r>
              <a:rPr lang="en-GB" sz="1700">
                <a:solidFill>
                  <a:schemeClr val="dk1"/>
                </a:solidFill>
              </a:rPr>
              <a:t>Più facile da individuare</a:t>
            </a:r>
            <a:endParaRPr sz="1700">
              <a:solidFill>
                <a:schemeClr val="dk1"/>
              </a:solidFill>
            </a:endParaRPr>
          </a:p>
          <a:p>
            <a:pPr indent="0" lvl="0" marL="0" rtl="0" algn="l">
              <a:spcBef>
                <a:spcPts val="0"/>
              </a:spcBef>
              <a:spcAft>
                <a:spcPts val="0"/>
              </a:spcAft>
              <a:buNone/>
            </a:pPr>
            <a:r>
              <a:t/>
            </a:r>
            <a:endParaRPr b="1" sz="1100">
              <a:solidFill>
                <a:schemeClr val="dk1"/>
              </a:solidFill>
            </a:endParaRPr>
          </a:p>
          <a:p>
            <a:pPr indent="0" lvl="0" marL="457200" rtl="0" algn="l">
              <a:spcBef>
                <a:spcPts val="0"/>
              </a:spcBef>
              <a:spcAft>
                <a:spcPts val="0"/>
              </a:spcAft>
              <a:buNone/>
            </a:pPr>
            <a:r>
              <a:t/>
            </a:r>
            <a:endParaRPr sz="11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5"/>
          <p:cNvSpPr txBox="1"/>
          <p:nvPr/>
        </p:nvSpPr>
        <p:spPr>
          <a:xfrm>
            <a:off x="0" y="0"/>
            <a:ext cx="7538100" cy="18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chemeClr val="dk1"/>
                </a:solidFill>
              </a:rPr>
              <a:t>CT per valutare crescita del tumore</a:t>
            </a:r>
            <a:endParaRPr b="1" sz="28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LA CT funziona, bisogna vedere se identifichiamo correttamente il pancreas</a:t>
            </a:r>
            <a:endParaRPr sz="1500">
              <a:solidFill>
                <a:schemeClr val="dk1"/>
              </a:solidFill>
            </a:endParaRPr>
          </a:p>
          <a:p>
            <a:pPr indent="-311150" lvl="0" marL="457200" rtl="0" algn="l">
              <a:spcBef>
                <a:spcPts val="0"/>
              </a:spcBef>
              <a:spcAft>
                <a:spcPts val="0"/>
              </a:spcAft>
              <a:buClr>
                <a:schemeClr val="dk1"/>
              </a:buClr>
              <a:buSzPts val="1300"/>
              <a:buFont typeface="Arial"/>
              <a:buChar char="-"/>
            </a:pPr>
            <a:r>
              <a:rPr lang="en-GB" sz="1300">
                <a:solidFill>
                  <a:schemeClr val="dk1"/>
                </a:solidFill>
              </a:rPr>
              <a:t>Nella stanza c’e’ un armadio con ambiente controllato dopo si puo’ sistemare</a:t>
            </a:r>
            <a:endParaRPr sz="1300">
              <a:solidFill>
                <a:schemeClr val="dk1"/>
              </a:solidFill>
            </a:endParaRPr>
          </a:p>
          <a:p>
            <a:pPr indent="0" lvl="0" marL="457200" rtl="0" algn="l">
              <a:spcBef>
                <a:spcPts val="0"/>
              </a:spcBef>
              <a:spcAft>
                <a:spcPts val="0"/>
              </a:spcAft>
              <a:buNone/>
            </a:pPr>
            <a:r>
              <a:rPr lang="en-GB" sz="1300">
                <a:solidFill>
                  <a:schemeClr val="dk1"/>
                </a:solidFill>
              </a:rPr>
              <a:t>la gabbietta una volta fatta la CT</a:t>
            </a:r>
            <a:endParaRPr sz="1300">
              <a:solidFill>
                <a:schemeClr val="dk1"/>
              </a:solidFill>
            </a:endParaRPr>
          </a:p>
          <a:p>
            <a:pPr indent="-311150" lvl="0" marL="457200" rtl="0" algn="l">
              <a:spcBef>
                <a:spcPts val="0"/>
              </a:spcBef>
              <a:spcAft>
                <a:spcPts val="0"/>
              </a:spcAft>
              <a:buClr>
                <a:schemeClr val="dk1"/>
              </a:buClr>
              <a:buSzPts val="1300"/>
              <a:buFont typeface="Arial"/>
              <a:buChar char="-"/>
            </a:pPr>
            <a:r>
              <a:rPr lang="en-GB" sz="1300">
                <a:solidFill>
                  <a:schemeClr val="dk1"/>
                </a:solidFill>
              </a:rPr>
              <a:t>La CT di controllo si fara’ 12-13 giorni dall’inoculazione</a:t>
            </a:r>
            <a:endParaRPr sz="1300">
              <a:solidFill>
                <a:schemeClr val="dk1"/>
              </a:solidFill>
            </a:endParaRPr>
          </a:p>
          <a:p>
            <a:pPr indent="-311150" lvl="0" marL="457200" rtl="0" algn="l">
              <a:spcBef>
                <a:spcPts val="0"/>
              </a:spcBef>
              <a:spcAft>
                <a:spcPts val="0"/>
              </a:spcAft>
              <a:buClr>
                <a:schemeClr val="dk1"/>
              </a:buClr>
              <a:buSzPts val="1300"/>
              <a:buFont typeface="Arial"/>
              <a:buChar char="-"/>
            </a:pPr>
            <a:r>
              <a:rPr lang="en-GB" sz="1300">
                <a:solidFill>
                  <a:schemeClr val="dk1"/>
                </a:solidFill>
              </a:rPr>
              <a:t>All’ecografo manca la sonda, non si puo’ utilizzare</a:t>
            </a:r>
            <a:endParaRPr sz="1300">
              <a:solidFill>
                <a:schemeClr val="dk1"/>
              </a:solidFill>
            </a:endParaRPr>
          </a:p>
        </p:txBody>
      </p:sp>
      <p:sp>
        <p:nvSpPr>
          <p:cNvPr id="543" name="Google Shape;543;p75"/>
          <p:cNvSpPr txBox="1"/>
          <p:nvPr/>
        </p:nvSpPr>
        <p:spPr>
          <a:xfrm>
            <a:off x="0" y="1532350"/>
            <a:ext cx="91440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0000"/>
                </a:solidFill>
              </a:rPr>
              <a:t>In assenza di CT “inoculare in ortotopico” è più complicato perchè non si può verificare l’insorgenza del tumore</a:t>
            </a:r>
            <a:endParaRPr>
              <a:solidFill>
                <a:srgbClr val="FF0000"/>
              </a:solidFill>
            </a:endParaRPr>
          </a:p>
        </p:txBody>
      </p:sp>
      <p:sp>
        <p:nvSpPr>
          <p:cNvPr id="544" name="Google Shape;544;p75"/>
          <p:cNvSpPr txBox="1"/>
          <p:nvPr/>
        </p:nvSpPr>
        <p:spPr>
          <a:xfrm>
            <a:off x="75350" y="4493500"/>
            <a:ext cx="3704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u="sng">
                <a:solidFill>
                  <a:schemeClr val="hlink"/>
                </a:solidFill>
                <a:hlinkClick r:id="rId3"/>
              </a:rPr>
              <a:t>http://dx.doi.org/10.14312/2052-4994.2013-11</a:t>
            </a:r>
            <a:endParaRPr/>
          </a:p>
          <a:p>
            <a:pPr indent="0" lvl="0" marL="0" rtl="0" algn="l">
              <a:spcBef>
                <a:spcPts val="0"/>
              </a:spcBef>
              <a:spcAft>
                <a:spcPts val="0"/>
              </a:spcAft>
              <a:buNone/>
            </a:pPr>
            <a:r>
              <a:rPr lang="en-GB"/>
              <a:t>Qui si consiglia uso di un mezzo di contrasto</a:t>
            </a:r>
            <a:endParaRPr/>
          </a:p>
        </p:txBody>
      </p:sp>
      <p:pic>
        <p:nvPicPr>
          <p:cNvPr id="545" name="Google Shape;545;p75"/>
          <p:cNvPicPr preferRelativeResize="0"/>
          <p:nvPr/>
        </p:nvPicPr>
        <p:blipFill rotWithShape="1">
          <a:blip r:embed="rId4">
            <a:alphaModFix/>
          </a:blip>
          <a:srcRect b="32851" l="26925" r="2532" t="6893"/>
          <a:stretch/>
        </p:blipFill>
        <p:spPr>
          <a:xfrm rot="-5400000">
            <a:off x="961873" y="1163339"/>
            <a:ext cx="2420776" cy="4193821"/>
          </a:xfrm>
          <a:prstGeom prst="rect">
            <a:avLst/>
          </a:prstGeom>
          <a:noFill/>
          <a:ln>
            <a:noFill/>
          </a:ln>
        </p:spPr>
      </p:pic>
      <p:sp>
        <p:nvSpPr>
          <p:cNvPr id="546" name="Google Shape;546;p75"/>
          <p:cNvSpPr txBox="1"/>
          <p:nvPr/>
        </p:nvSpPr>
        <p:spPr>
          <a:xfrm>
            <a:off x="4427425" y="2285350"/>
            <a:ext cx="3798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Denti della figlia di Luisa e burro.</a:t>
            </a:r>
            <a:endParaRPr/>
          </a:p>
          <a:p>
            <a:pPr indent="0" lvl="0" marL="0" rtl="0" algn="l">
              <a:spcBef>
                <a:spcPts val="0"/>
              </a:spcBef>
              <a:spcAft>
                <a:spcPts val="0"/>
              </a:spcAft>
              <a:buNone/>
            </a:pPr>
            <a:r>
              <a:rPr lang="en-GB"/>
              <a:t>Test micro tac.</a:t>
            </a:r>
            <a:endParaRPr/>
          </a:p>
          <a:p>
            <a:pPr indent="-317500" lvl="0" marL="457200" rtl="0" algn="l">
              <a:spcBef>
                <a:spcPts val="0"/>
              </a:spcBef>
              <a:spcAft>
                <a:spcPts val="0"/>
              </a:spcAft>
              <a:buSzPts val="1400"/>
              <a:buChar char="-"/>
            </a:pPr>
            <a:r>
              <a:rPr lang="en-GB"/>
              <a:t>Si accende (era solo scollegata)</a:t>
            </a:r>
            <a:endParaRPr/>
          </a:p>
          <a:p>
            <a:pPr indent="-317500" lvl="0" marL="457200" rtl="0" algn="l">
              <a:spcBef>
                <a:spcPts val="0"/>
              </a:spcBef>
              <a:spcAft>
                <a:spcPts val="0"/>
              </a:spcAft>
              <a:buSzPts val="1400"/>
              <a:buChar char="-"/>
            </a:pPr>
            <a:r>
              <a:rPr lang="en-GB"/>
              <a:t>Il posizionamento campione funziona</a:t>
            </a:r>
            <a:endParaRPr/>
          </a:p>
          <a:p>
            <a:pPr indent="-317500" lvl="0" marL="457200" rtl="0" algn="l">
              <a:spcBef>
                <a:spcPts val="0"/>
              </a:spcBef>
              <a:spcAft>
                <a:spcPts val="0"/>
              </a:spcAft>
              <a:buSzPts val="1400"/>
              <a:buChar char="-"/>
            </a:pPr>
            <a:r>
              <a:rPr lang="en-GB"/>
              <a:t>L’ultima taratura è del 2013</a:t>
            </a:r>
            <a:endParaRPr/>
          </a:p>
          <a:p>
            <a:pPr indent="-317500" lvl="0" marL="457200" rtl="0" algn="l">
              <a:spcBef>
                <a:spcPts val="0"/>
              </a:spcBef>
              <a:spcAft>
                <a:spcPts val="0"/>
              </a:spcAft>
              <a:buSzPts val="1400"/>
              <a:buChar char="-"/>
            </a:pPr>
            <a:r>
              <a:rPr lang="en-GB"/>
              <a:t>Siamo riusciti a ricostruire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6"/>
          <p:cNvSpPr txBox="1"/>
          <p:nvPr/>
        </p:nvSpPr>
        <p:spPr>
          <a:xfrm>
            <a:off x="0" y="0"/>
            <a:ext cx="7377900" cy="18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500">
                <a:solidFill>
                  <a:schemeClr val="dk1"/>
                </a:solidFill>
              </a:rPr>
              <a:t>Iniezione F-BPA</a:t>
            </a:r>
            <a:endParaRPr b="1" sz="2500">
              <a:solidFill>
                <a:schemeClr val="dk1"/>
              </a:solidFill>
            </a:endParaRPr>
          </a:p>
          <a:p>
            <a:pPr indent="-323850" lvl="0" marL="457200" rtl="0" algn="l">
              <a:spcBef>
                <a:spcPts val="0"/>
              </a:spcBef>
              <a:spcAft>
                <a:spcPts val="0"/>
              </a:spcAft>
              <a:buClr>
                <a:schemeClr val="dk1"/>
              </a:buClr>
              <a:buSzPts val="1500"/>
              <a:buFont typeface="Arial"/>
              <a:buChar char="-"/>
            </a:pPr>
            <a:r>
              <a:rPr lang="en-GB" sz="1500">
                <a:solidFill>
                  <a:schemeClr val="dk1"/>
                </a:solidFill>
              </a:rPr>
              <a:t>Una volta confidenti che il tumore e’ cresciuto si inietta </a:t>
            </a:r>
            <a:r>
              <a:rPr lang="en-GB" sz="1500">
                <a:solidFill>
                  <a:srgbClr val="00FF00"/>
                </a:solidFill>
              </a:rPr>
              <a:t>in vena caudale</a:t>
            </a:r>
            <a:r>
              <a:rPr lang="en-GB" sz="1500">
                <a:solidFill>
                  <a:schemeClr val="dk1"/>
                </a:solidFill>
              </a:rPr>
              <a:t> F-BPA</a:t>
            </a:r>
            <a:endParaRPr sz="1500">
              <a:solidFill>
                <a:schemeClr val="dk1"/>
              </a:solidFill>
            </a:endParaRPr>
          </a:p>
          <a:p>
            <a:pPr indent="-323850" lvl="0" marL="457200" rtl="0" algn="l">
              <a:spcBef>
                <a:spcPts val="0"/>
              </a:spcBef>
              <a:spcAft>
                <a:spcPts val="0"/>
              </a:spcAft>
              <a:buClr>
                <a:srgbClr val="0070C0"/>
              </a:buClr>
              <a:buSzPts val="1500"/>
              <a:buFont typeface="Arial"/>
              <a:buChar char="-"/>
            </a:pPr>
            <a:r>
              <a:rPr lang="en-GB" sz="1500">
                <a:solidFill>
                  <a:schemeClr val="dk1"/>
                </a:solidFill>
              </a:rPr>
              <a:t>Protocollo preparazione F-BPA: mg F-BPA, mg fruttosio etc</a:t>
            </a:r>
            <a:r>
              <a:rPr lang="en-GB" sz="1500">
                <a:solidFill>
                  <a:schemeClr val="dk1"/>
                </a:solidFill>
              </a:rPr>
              <a:t>.</a:t>
            </a:r>
            <a:endParaRPr sz="1500">
              <a:solidFill>
                <a:schemeClr val="dk1"/>
              </a:solidFill>
            </a:endParaRPr>
          </a:p>
          <a:p>
            <a:pPr indent="-323850" lvl="0" marL="457200" rtl="0" algn="l">
              <a:spcBef>
                <a:spcPts val="0"/>
              </a:spcBef>
              <a:spcAft>
                <a:spcPts val="0"/>
              </a:spcAft>
              <a:buClr>
                <a:schemeClr val="dk1"/>
              </a:buClr>
              <a:buSzPts val="1500"/>
              <a:buFont typeface="Calibri"/>
              <a:buChar char="-"/>
            </a:pPr>
            <a:r>
              <a:rPr lang="en-GB" sz="1500">
                <a:solidFill>
                  <a:schemeClr val="dk1"/>
                </a:solidFill>
              </a:rPr>
              <a:t>Garabaldino 2011 trova una differenza tra i.p e i.v. con BPA</a:t>
            </a:r>
            <a:endParaRPr sz="1500">
              <a:solidFill>
                <a:schemeClr val="dk1"/>
              </a:solidFill>
            </a:endParaRPr>
          </a:p>
          <a:p>
            <a:pPr indent="-323850" lvl="0" marL="457200" rtl="0" algn="l">
              <a:spcBef>
                <a:spcPts val="0"/>
              </a:spcBef>
              <a:spcAft>
                <a:spcPts val="0"/>
              </a:spcAft>
              <a:buClr>
                <a:schemeClr val="dk1"/>
              </a:buClr>
              <a:buSzPts val="1500"/>
              <a:buFont typeface="Calibri"/>
              <a:buChar char="-"/>
            </a:pPr>
            <a:r>
              <a:rPr lang="en-GB" sz="1500">
                <a:solidFill>
                  <a:schemeClr val="dk1"/>
                </a:solidFill>
              </a:rPr>
              <a:t>i.v</a:t>
            </a:r>
            <a:endParaRPr sz="1500">
              <a:solidFill>
                <a:schemeClr val="dk1"/>
              </a:solidFill>
            </a:endParaRPr>
          </a:p>
          <a:p>
            <a:pPr indent="-323850" lvl="0" marL="457200" rtl="0" algn="l">
              <a:spcBef>
                <a:spcPts val="0"/>
              </a:spcBef>
              <a:spcAft>
                <a:spcPts val="0"/>
              </a:spcAft>
              <a:buClr>
                <a:srgbClr val="00FF00"/>
              </a:buClr>
              <a:buSzPts val="1500"/>
              <a:buFont typeface="Calibri"/>
              <a:buChar char="-"/>
            </a:pPr>
            <a:r>
              <a:rPr lang="en-GB" sz="1500">
                <a:solidFill>
                  <a:srgbClr val="00FF00"/>
                </a:solidFill>
              </a:rPr>
              <a:t>Primo tempo 1h</a:t>
            </a:r>
            <a:endParaRPr sz="1500">
              <a:solidFill>
                <a:srgbClr val="00FF00"/>
              </a:solidFill>
            </a:endParaRPr>
          </a:p>
        </p:txBody>
      </p:sp>
      <p:sp>
        <p:nvSpPr>
          <p:cNvPr id="552" name="Google Shape;552;p76"/>
          <p:cNvSpPr txBox="1"/>
          <p:nvPr/>
        </p:nvSpPr>
        <p:spPr>
          <a:xfrm>
            <a:off x="118800" y="1777775"/>
            <a:ext cx="4800600" cy="11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F-BPA è solubile da solo fino a 2.6 g/L a noi servono circa 30 g/L .</a:t>
            </a:r>
            <a:endParaRPr sz="1800"/>
          </a:p>
          <a:p>
            <a:pPr indent="0" lvl="0" marL="0" rtl="0" algn="l">
              <a:spcBef>
                <a:spcPts val="0"/>
              </a:spcBef>
              <a:spcAft>
                <a:spcPts val="0"/>
              </a:spcAft>
              <a:buNone/>
            </a:pPr>
            <a:r>
              <a:rPr lang="en-GB" sz="1800">
                <a:solidFill>
                  <a:schemeClr val="dk1"/>
                </a:solidFill>
              </a:rPr>
              <a:t>Watanabe 2016 dichiara di usare fruttosio</a:t>
            </a:r>
            <a:endParaRPr sz="500"/>
          </a:p>
        </p:txBody>
      </p:sp>
      <p:sp>
        <p:nvSpPr>
          <p:cNvPr id="553" name="Google Shape;553;p76"/>
          <p:cNvSpPr txBox="1"/>
          <p:nvPr/>
        </p:nvSpPr>
        <p:spPr>
          <a:xfrm>
            <a:off x="213000" y="3170875"/>
            <a:ext cx="8229600" cy="194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500">
                <a:solidFill>
                  <a:schemeClr val="dk2"/>
                </a:solidFill>
              </a:rPr>
              <a:t>Protocollo i.v (da GRUNEWALD2017)</a:t>
            </a:r>
            <a:endParaRPr sz="1500">
              <a:solidFill>
                <a:schemeClr val="dk2"/>
              </a:solidFill>
            </a:endParaRPr>
          </a:p>
          <a:p>
            <a:pPr indent="0" lvl="0" marL="0" rtl="0" algn="l">
              <a:lnSpc>
                <a:spcPct val="115000"/>
              </a:lnSpc>
              <a:spcBef>
                <a:spcPts val="1600"/>
              </a:spcBef>
              <a:spcAft>
                <a:spcPts val="1600"/>
              </a:spcAft>
              <a:buNone/>
            </a:pPr>
            <a:r>
              <a:rPr lang="en-GB" sz="1500">
                <a:solidFill>
                  <a:schemeClr val="dk2"/>
                </a:solidFill>
              </a:rPr>
              <a:t>[10B]L-BPA was converted to a more soluble fructose complex by mixing [ 10B]L-BPA (40 mg) with fructose (37.8 mg) and H2O (804 μL). The pH was adjusted to 10 with aqueous (aq.) NaOH (2 M, 144 μL), the mixture was stirred until all the solids dissolved, and the pH was then readjusted to 7.5 by adding aq. HCl (2M, 52 μL). [10B]L-BPA was administered i.v. at a dose of 200 mg/kg.</a:t>
            </a:r>
            <a:endParaRPr sz="1500">
              <a:solidFill>
                <a:schemeClr val="dk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7"/>
          <p:cNvSpPr txBox="1"/>
          <p:nvPr/>
        </p:nvSpPr>
        <p:spPr>
          <a:xfrm>
            <a:off x="7387125" y="4640475"/>
            <a:ext cx="15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Garabaldino2011</a:t>
            </a:r>
            <a:endParaRPr/>
          </a:p>
        </p:txBody>
      </p:sp>
      <p:pic>
        <p:nvPicPr>
          <p:cNvPr id="559" name="Google Shape;559;p77"/>
          <p:cNvPicPr preferRelativeResize="0"/>
          <p:nvPr/>
        </p:nvPicPr>
        <p:blipFill>
          <a:blip r:embed="rId3">
            <a:alphaModFix/>
          </a:blip>
          <a:stretch>
            <a:fillRect/>
          </a:stretch>
        </p:blipFill>
        <p:spPr>
          <a:xfrm>
            <a:off x="152400" y="152400"/>
            <a:ext cx="5280815" cy="4838700"/>
          </a:xfrm>
          <a:prstGeom prst="rect">
            <a:avLst/>
          </a:prstGeom>
          <a:noFill/>
          <a:ln>
            <a:noFill/>
          </a:ln>
        </p:spPr>
      </p:pic>
      <p:sp>
        <p:nvSpPr>
          <p:cNvPr id="560" name="Google Shape;560;p77"/>
          <p:cNvSpPr txBox="1"/>
          <p:nvPr/>
        </p:nvSpPr>
        <p:spPr>
          <a:xfrm>
            <a:off x="6596125" y="486100"/>
            <a:ext cx="210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Ratti, 300 mg/Kg BPA</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8"/>
          <p:cNvSpPr txBox="1"/>
          <p:nvPr/>
        </p:nvSpPr>
        <p:spPr>
          <a:xfrm>
            <a:off x="0" y="0"/>
            <a:ext cx="8593200" cy="26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solidFill>
                  <a:schemeClr val="dk1"/>
                </a:solidFill>
              </a:rPr>
              <a:t>Preparazione campione per NMR</a:t>
            </a:r>
            <a:endParaRPr b="1" sz="2200">
              <a:solidFill>
                <a:schemeClr val="dk1"/>
              </a:solidFill>
            </a:endParaRPr>
          </a:p>
          <a:p>
            <a:pPr indent="0" lvl="0" marL="0" rtl="0" algn="l">
              <a:spcBef>
                <a:spcPts val="0"/>
              </a:spcBef>
              <a:spcAft>
                <a:spcPts val="0"/>
              </a:spcAft>
              <a:buNone/>
            </a:pPr>
            <a:r>
              <a:t/>
            </a:r>
            <a:endParaRPr b="1" sz="2200">
              <a:solidFill>
                <a:schemeClr val="dk1"/>
              </a:solidFill>
            </a:endParaRPr>
          </a:p>
          <a:p>
            <a:pPr indent="-349250" lvl="0" marL="457200" rtl="0" algn="l">
              <a:spcBef>
                <a:spcPts val="0"/>
              </a:spcBef>
              <a:spcAft>
                <a:spcPts val="0"/>
              </a:spcAft>
              <a:buClr>
                <a:schemeClr val="dk1"/>
              </a:buClr>
              <a:buSzPts val="1900"/>
              <a:buFont typeface="Arial"/>
              <a:buChar char="-"/>
            </a:pPr>
            <a:r>
              <a:rPr lang="en-GB" sz="1900">
                <a:solidFill>
                  <a:schemeClr val="dk1"/>
                </a:solidFill>
              </a:rPr>
              <a:t>Espianto tumore e altri organi (quali?)</a:t>
            </a:r>
            <a:endParaRPr sz="1900">
              <a:solidFill>
                <a:schemeClr val="dk1"/>
              </a:solidFill>
            </a:endParaRPr>
          </a:p>
          <a:p>
            <a:pPr indent="-349250" lvl="0" marL="457200" rtl="0" algn="l">
              <a:spcBef>
                <a:spcPts val="0"/>
              </a:spcBef>
              <a:spcAft>
                <a:spcPts val="0"/>
              </a:spcAft>
              <a:buClr>
                <a:srgbClr val="0070C0"/>
              </a:buClr>
              <a:buSzPts val="1900"/>
              <a:buFont typeface="Arial"/>
              <a:buChar char="-"/>
            </a:pPr>
            <a:r>
              <a:rPr b="1" lang="en-GB" sz="1900">
                <a:solidFill>
                  <a:srgbClr val="0070C0"/>
                </a:solidFill>
              </a:rPr>
              <a:t>Stabilire una procedura con Silvia</a:t>
            </a:r>
            <a:endParaRPr b="1" sz="1900">
              <a:solidFill>
                <a:srgbClr val="0070C0"/>
              </a:solidFill>
            </a:endParaRPr>
          </a:p>
          <a:p>
            <a:pPr indent="-349250" lvl="0" marL="457200" rtl="0" algn="l">
              <a:spcBef>
                <a:spcPts val="0"/>
              </a:spcBef>
              <a:spcAft>
                <a:spcPts val="0"/>
              </a:spcAft>
              <a:buClr>
                <a:schemeClr val="dk1"/>
              </a:buClr>
              <a:buSzPts val="1900"/>
              <a:buFont typeface="Arial"/>
              <a:buChar char="-"/>
            </a:pPr>
            <a:r>
              <a:rPr lang="en-GB" sz="1900">
                <a:solidFill>
                  <a:schemeClr val="dk1"/>
                </a:solidFill>
              </a:rPr>
              <a:t>La misura va fatta dopo X minuti dalla somministrazione del farmaco </a:t>
            </a:r>
            <a:endParaRPr sz="1900">
              <a:solidFill>
                <a:schemeClr val="dk1"/>
              </a:solidFill>
            </a:endParaRPr>
          </a:p>
          <a:p>
            <a:pPr indent="-349250" lvl="0" marL="457200" rtl="0" algn="l">
              <a:spcBef>
                <a:spcPts val="0"/>
              </a:spcBef>
              <a:spcAft>
                <a:spcPts val="0"/>
              </a:spcAft>
              <a:buClr>
                <a:schemeClr val="dk1"/>
              </a:buClr>
              <a:buSzPts val="1900"/>
              <a:buFont typeface="Arial"/>
              <a:buChar char="-"/>
            </a:pPr>
            <a:r>
              <a:rPr lang="en-GB" sz="1900">
                <a:solidFill>
                  <a:schemeClr val="dk1"/>
                </a:solidFill>
              </a:rPr>
              <a:t>Preparare il campione per istologico? Forse lo puo’ fare Pavia</a:t>
            </a:r>
            <a:endParaRPr sz="1900">
              <a:solidFill>
                <a:schemeClr val="dk1"/>
              </a:solidFill>
            </a:endParaRPr>
          </a:p>
          <a:p>
            <a:pPr indent="-349250" lvl="0" marL="457200" rtl="0" algn="l">
              <a:spcBef>
                <a:spcPts val="0"/>
              </a:spcBef>
              <a:spcAft>
                <a:spcPts val="0"/>
              </a:spcAft>
              <a:buClr>
                <a:schemeClr val="dk1"/>
              </a:buClr>
              <a:buSzPts val="1900"/>
              <a:buFont typeface="Arial"/>
              <a:buChar char="-"/>
            </a:pPr>
            <a:r>
              <a:rPr lang="en-GB" sz="1900">
                <a:solidFill>
                  <a:schemeClr val="dk1"/>
                </a:solidFill>
              </a:rPr>
              <a:t>Nota: L’istologico servirebbe secondo me, per poter “certificare” che </a:t>
            </a:r>
            <a:endParaRPr sz="1900">
              <a:solidFill>
                <a:schemeClr val="dk1"/>
              </a:solidFill>
            </a:endParaRPr>
          </a:p>
          <a:p>
            <a:pPr indent="0" lvl="0" marL="457200" rtl="0" algn="l">
              <a:spcBef>
                <a:spcPts val="0"/>
              </a:spcBef>
              <a:spcAft>
                <a:spcPts val="0"/>
              </a:spcAft>
              <a:buNone/>
            </a:pPr>
            <a:r>
              <a:rPr lang="en-GB" sz="1900">
                <a:solidFill>
                  <a:schemeClr val="dk1"/>
                </a:solidFill>
              </a:rPr>
              <a:t>quello che abbiamo preso contenga proprio PANC. </a:t>
            </a:r>
            <a:endParaRPr sz="19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9"/>
          <p:cNvSpPr txBox="1"/>
          <p:nvPr/>
        </p:nvSpPr>
        <p:spPr>
          <a:xfrm>
            <a:off x="105500" y="118700"/>
            <a:ext cx="5972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700"/>
              <a:t>Possiamo dividerci il topo con Pavia?</a:t>
            </a:r>
            <a:endParaRPr sz="2700"/>
          </a:p>
        </p:txBody>
      </p:sp>
      <p:sp>
        <p:nvSpPr>
          <p:cNvPr id="571" name="Google Shape;571;p79"/>
          <p:cNvSpPr txBox="1"/>
          <p:nvPr/>
        </p:nvSpPr>
        <p:spPr>
          <a:xfrm>
            <a:off x="105500" y="862900"/>
            <a:ext cx="89211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GB" sz="1600"/>
              <a:t>E’ possibile (possedendo un microtomo) tagliare una due fettine (100 um) da dare a Silva prima di fare la nostra spettroscopia</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330200" lvl="1" marL="914400" rtl="0" algn="l">
              <a:spcBef>
                <a:spcPts val="0"/>
              </a:spcBef>
              <a:spcAft>
                <a:spcPts val="0"/>
              </a:spcAft>
              <a:buSzPts val="1600"/>
              <a:buChar char="○"/>
            </a:pPr>
            <a:r>
              <a:rPr lang="en-GB" sz="1600"/>
              <a:t>Non abbiamo ancora trovato il microtomo con criostato (all’iss c’è sicuramente)</a:t>
            </a:r>
            <a:endParaRPr sz="1600"/>
          </a:p>
          <a:p>
            <a:pPr indent="-330200" lvl="1" marL="914400" rtl="0" algn="l">
              <a:spcBef>
                <a:spcPts val="0"/>
              </a:spcBef>
              <a:spcAft>
                <a:spcPts val="0"/>
              </a:spcAft>
              <a:buSzPts val="1600"/>
              <a:buChar char="○"/>
            </a:pPr>
            <a:r>
              <a:rPr lang="en-GB" sz="1600"/>
              <a:t>Non abbiamo chi lo sa usare per produrre il campione di Pavia senza distruggere il nostro (forse non c’è)</a:t>
            </a:r>
            <a:endParaRPr sz="1600"/>
          </a:p>
        </p:txBody>
      </p:sp>
      <p:sp>
        <p:nvSpPr>
          <p:cNvPr id="572" name="Google Shape;572;p79"/>
          <p:cNvSpPr txBox="1"/>
          <p:nvPr/>
        </p:nvSpPr>
        <p:spPr>
          <a:xfrm>
            <a:off x="492750" y="3510000"/>
            <a:ext cx="3888000" cy="45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73" name="Google Shape;573;p79"/>
          <p:cNvSpPr txBox="1"/>
          <p:nvPr/>
        </p:nvSpPr>
        <p:spPr>
          <a:xfrm>
            <a:off x="175500" y="3375000"/>
            <a:ext cx="38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74" name="Google Shape;574;p79"/>
          <p:cNvSpPr txBox="1"/>
          <p:nvPr/>
        </p:nvSpPr>
        <p:spPr>
          <a:xfrm>
            <a:off x="357750" y="3321600"/>
            <a:ext cx="807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FF00"/>
                </a:solidFill>
              </a:rPr>
              <a:t>Per il primo batch si è deciso di destinare un topo a pavia.</a:t>
            </a:r>
            <a:endParaRPr>
              <a:solidFill>
                <a:srgbClr val="00FF00"/>
              </a:solidFill>
            </a:endParaRPr>
          </a:p>
          <a:p>
            <a:pPr indent="0" lvl="0" marL="0" rtl="0" algn="l">
              <a:spcBef>
                <a:spcPts val="0"/>
              </a:spcBef>
              <a:spcAft>
                <a:spcPts val="0"/>
              </a:spcAft>
              <a:buNone/>
            </a:pPr>
            <a:r>
              <a:rPr lang="en-GB">
                <a:solidFill>
                  <a:srgbClr val="00FF00"/>
                </a:solidFill>
              </a:rPr>
              <a:t>I campioni verranno congelati in azoto liquido e spediti in ghiaccio secco.</a:t>
            </a:r>
            <a:endParaRPr>
              <a:solidFill>
                <a:srgbClr val="00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Lin2012 (anche Lin2020)</a:t>
            </a:r>
            <a:endParaRPr/>
          </a:p>
        </p:txBody>
      </p:sp>
      <p:sp>
        <p:nvSpPr>
          <p:cNvPr id="95" name="Google Shape;95;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3"/>
              </a:rPr>
              <a:t>http://ar.iiarjournals.org/content/32/7/2657.abstract</a:t>
            </a:r>
            <a:endParaRPr/>
          </a:p>
          <a:p>
            <a:pPr indent="0" lvl="0" marL="0" rtl="0" algn="l">
              <a:spcBef>
                <a:spcPts val="1600"/>
              </a:spcBef>
              <a:spcAft>
                <a:spcPts val="0"/>
              </a:spcAft>
              <a:buNone/>
            </a:pPr>
            <a:r>
              <a:rPr lang="en-GB"/>
              <a:t>Mice, sas human carcinoma, </a:t>
            </a:r>
            <a:r>
              <a:rPr lang="en-GB"/>
              <a:t>400 mg</a:t>
            </a:r>
            <a:r>
              <a:rPr lang="en-GB"/>
              <a:t>/kg </a:t>
            </a:r>
            <a:endParaRPr/>
          </a:p>
          <a:p>
            <a:pPr indent="0" lvl="0" marL="0" rtl="0" algn="l">
              <a:spcBef>
                <a:spcPts val="1600"/>
              </a:spcBef>
              <a:spcAft>
                <a:spcPts val="0"/>
              </a:spcAft>
              <a:buNone/>
            </a:pPr>
            <a:r>
              <a:rPr lang="en-GB" sz="1400"/>
              <a:t>Fructose (2.2 g) was dissolved in 30 ml double-deionized water to form the fructose solution. One gram of BPA (98% 10B enrich; Syntagon, Sodertalje, Stockholm, Sweden) was added to the fructose solution and the pH value was adjusted to 9.5-10 using 5 N NaOH. The mixture was stirred until all of the powder had dissolved, and the pH value was readjusted to 7.4 using 1 N HCl. The BPA solution was filtered through a 0.2 μm filter, and the final BC of the BPA solution was 1200 ppm</a:t>
            </a:r>
            <a:endParaRPr sz="1400"/>
          </a:p>
          <a:p>
            <a:pPr indent="0" lvl="0" marL="0" rtl="0" algn="l">
              <a:spcBef>
                <a:spcPts val="1600"/>
              </a:spcBef>
              <a:spcAft>
                <a:spcPts val="1600"/>
              </a:spcAft>
              <a:buNone/>
            </a:pPr>
            <a:r>
              <a:rPr lang="en-GB" sz="1400"/>
              <a:t>Tail vein</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Watanabe 2016</a:t>
            </a:r>
            <a:endParaRPr/>
          </a:p>
        </p:txBody>
      </p:sp>
      <p:sp>
        <p:nvSpPr>
          <p:cNvPr id="101" name="Google Shape;101;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t>L-BPA or [19F]-L-FBPA and fructose were dissolved in dis- tilled water at a molar ratio of 1:1.5, and then a 1.15 M ratio of 1 N NaOH was added. Here, L-BPA or [19F]-L-FBPA was mixed with fructose to increase the solubility [14]. The mixture was stirred until L-BPA or [19 F]-L-FBPA had completely dissolved, and the pH value was titrated to 7.6 with 1 N HCl. The solution was filtered through a 0.22-μm syringe filter for sterilization (Merck Millipore, Massachusetts, USA). The final concentration was set to 30 mg/ml.</a:t>
            </a:r>
            <a:endParaRPr sz="1400"/>
          </a:p>
          <a:p>
            <a:pPr indent="-323850" lvl="0" marL="457200" rtl="0" algn="l">
              <a:spcBef>
                <a:spcPts val="1600"/>
              </a:spcBef>
              <a:spcAft>
                <a:spcPts val="0"/>
              </a:spcAft>
              <a:buSzPts val="1500"/>
              <a:buAutoNum type="arabicParenR"/>
            </a:pPr>
            <a:r>
              <a:rPr lang="en-GB" sz="1500"/>
              <a:t>L-BPA-fructose or [19F]-L-FBPA-fructose solution (500 mg/ kg body weight) was subcutaneously injected</a:t>
            </a:r>
            <a:endParaRPr sz="1500"/>
          </a:p>
          <a:p>
            <a:pPr indent="-317500" lvl="0" marL="457200" rtl="0" algn="l">
              <a:spcBef>
                <a:spcPts val="0"/>
              </a:spcBef>
              <a:spcAft>
                <a:spcPts val="0"/>
              </a:spcAft>
              <a:buSzPts val="1400"/>
              <a:buAutoNum type="arabicParenR"/>
            </a:pPr>
            <a:r>
              <a:rPr lang="en-GB" sz="1400"/>
              <a:t>L-BPA-fructose or [19F]-L-FBPA-fructose solution (500 mg/kg body weight) was continuously and </a:t>
            </a:r>
            <a:r>
              <a:rPr lang="en-GB" sz="1400"/>
              <a:t>subcutaneously injected</a:t>
            </a:r>
            <a:r>
              <a:rPr lang="en-GB" sz="1400"/>
              <a:t> at a constant rate of drip infusion into the </a:t>
            </a:r>
            <a:r>
              <a:rPr lang="en-GB" sz="1400"/>
              <a:t>nuchal sites</a:t>
            </a:r>
            <a:r>
              <a:rPr lang="en-GB" sz="1400"/>
              <a:t> using a syringe pump</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yokoyama2006</a:t>
            </a:r>
            <a:endParaRPr/>
          </a:p>
        </p:txBody>
      </p:sp>
      <p:sp>
        <p:nvSpPr>
          <p:cNvPr id="107" name="Google Shape;107;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3"/>
              </a:rPr>
              <a:t>https://doi.org/10.1007/s11060-005-9099-4</a:t>
            </a:r>
            <a:endParaRPr/>
          </a:p>
          <a:p>
            <a:pPr indent="0" lvl="0" marL="0" rtl="0" algn="l">
              <a:spcBef>
                <a:spcPts val="1600"/>
              </a:spcBef>
              <a:spcAft>
                <a:spcPts val="0"/>
              </a:spcAft>
              <a:buNone/>
            </a:pPr>
            <a:r>
              <a:rPr lang="en-GB"/>
              <a:t>Rats C6 glioma 500 mg/kg BPA</a:t>
            </a:r>
            <a:endParaRPr/>
          </a:p>
          <a:p>
            <a:pPr indent="0" lvl="0" marL="0" rtl="0" algn="l">
              <a:spcBef>
                <a:spcPts val="1600"/>
              </a:spcBef>
              <a:spcAft>
                <a:spcPts val="1600"/>
              </a:spcAft>
              <a:buNone/>
            </a:pPr>
            <a:r>
              <a:rPr lang="en-GB"/>
              <a:t>No dettagli</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