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6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6DABF-D1B6-3E42-BAD0-572A8A5BCF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3E88F9-8630-4345-8054-4ABE110F4C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9DA041-D037-2B40-8134-4A7761FCD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C5A6-AA08-4A42-83D2-32A739D2EC2D}" type="datetimeFigureOut">
              <a:rPr lang="en-IT" smtClean="0"/>
              <a:t>17/02/21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EEF9C-90DF-C74A-9E4A-F87CFCE36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78E54-B343-AE46-A730-367D88F2D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08DF-291B-D447-BB9B-D131E68D03A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607426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27A41-35DF-4641-A56F-D2E70E93C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8056E-8BB0-494C-9F72-7851594C79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7B51B-47C2-324E-9B82-098A9E566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C5A6-AA08-4A42-83D2-32A739D2EC2D}" type="datetimeFigureOut">
              <a:rPr lang="en-IT" smtClean="0"/>
              <a:t>17/02/21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CE6C9-CEF7-4E4A-9EAB-A24B002D3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40253-8F5E-704E-9235-C2EFBD8E0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08DF-291B-D447-BB9B-D131E68D03A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518746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826999-ECAD-5642-880C-C910622836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A23FB4-0E15-234F-8A45-A321E8DD4A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87FFE-6449-7147-AB6D-009B32527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C5A6-AA08-4A42-83D2-32A739D2EC2D}" type="datetimeFigureOut">
              <a:rPr lang="en-IT" smtClean="0"/>
              <a:t>17/02/21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838BB-C078-1F4E-A5F1-CADED0CE9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3F6B1-C696-6445-B350-145BE18FF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08DF-291B-D447-BB9B-D131E68D03A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580370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31435-F100-864C-89F8-463F3D6E4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2E8FD-2218-DF4C-B400-9E0DDB75F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9A5B94-BCC8-1741-9906-02C50CBE2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C5A6-AA08-4A42-83D2-32A739D2EC2D}" type="datetimeFigureOut">
              <a:rPr lang="en-IT" smtClean="0"/>
              <a:t>17/02/21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AD79D4-E768-E540-B300-8FB7D9FB3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D98FD-5FA8-2440-B8B9-3A6D541E9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08DF-291B-D447-BB9B-D131E68D03A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6841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3EC9C-0DEE-144B-A208-1651629C4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71DFF3-27F7-CB47-BEBF-A457F23E7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9C626-6034-DD4C-A5E2-F2983588D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C5A6-AA08-4A42-83D2-32A739D2EC2D}" type="datetimeFigureOut">
              <a:rPr lang="en-IT" smtClean="0"/>
              <a:t>17/02/21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9FCF2-C68B-FB41-8387-2B24C0ECB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EF8546-4672-D54A-8F2E-4A15D32A1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08DF-291B-D447-BB9B-D131E68D03A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290118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A5232-E7AD-4C47-961A-5784CC5CD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71EA3-F31F-6B49-839D-9D1D6E9B7D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EB5250-D3DC-C441-AFB1-D854E085A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890C23-F647-B24F-A4FA-5793837C3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C5A6-AA08-4A42-83D2-32A739D2EC2D}" type="datetimeFigureOut">
              <a:rPr lang="en-IT" smtClean="0"/>
              <a:t>17/02/21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06F8F8-A538-A548-B44D-330753E05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A40BF7-CB84-E947-B161-3DB8FAE8A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08DF-291B-D447-BB9B-D131E68D03A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201189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D59D4-FF8A-F642-A204-18C73F0E7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C0F1B1-8672-134F-BD67-0DE7025DD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B185F4-01A2-F04C-B4C9-7DA7B4B872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588DD9-EBE9-4841-9822-386B619387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5B44E0-E554-6C42-9AB7-BF8579D817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37AFDE-0FDC-6F40-8E83-AEE7430D8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C5A6-AA08-4A42-83D2-32A739D2EC2D}" type="datetimeFigureOut">
              <a:rPr lang="en-IT" smtClean="0"/>
              <a:t>17/02/21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E68421-ABB3-8344-9B79-38E9B8B37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E6D8EB-02CE-694A-84A4-D22F11522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08DF-291B-D447-BB9B-D131E68D03A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22585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E02C5-F2AE-7547-A8F6-993396EB0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61491-3F63-EF4D-8650-3D6BBCF12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C5A6-AA08-4A42-83D2-32A739D2EC2D}" type="datetimeFigureOut">
              <a:rPr lang="en-IT" smtClean="0"/>
              <a:t>17/02/21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622476-1DD1-5047-86BE-3A2A429A0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A33ADF-B859-B446-96E3-8E6544071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08DF-291B-D447-BB9B-D131E68D03A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502016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0D6CD7-9985-7A48-8681-3058B87B7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C5A6-AA08-4A42-83D2-32A739D2EC2D}" type="datetimeFigureOut">
              <a:rPr lang="en-IT" smtClean="0"/>
              <a:t>17/02/21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93F80C-36F8-F649-A3C5-AAF1D4298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146FED-D26C-AD48-ABC2-98C24A058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08DF-291B-D447-BB9B-D131E68D03A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613844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C3422-CEFA-7C49-B240-5DCEA1181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EF0AB-B633-4146-9425-9546D8C9B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A30E93-8A6B-5E4F-8A25-ADE682C06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AA0B36-08BB-964D-8C2A-FFE9C2E72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C5A6-AA08-4A42-83D2-32A739D2EC2D}" type="datetimeFigureOut">
              <a:rPr lang="en-IT" smtClean="0"/>
              <a:t>17/02/21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6BA0AC-EFAF-834E-BE14-908535C91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746795-5DD8-8644-BABF-8D5E19C9D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08DF-291B-D447-BB9B-D131E68D03A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256347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F5E8A-8FB2-BE40-93B3-69DD562BD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C95267-8E77-C745-BFA6-F40D339E3A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26391D-D924-4048-8303-AB650673AC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563A1B-3E3C-7546-AB1F-135C5581A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C5A6-AA08-4A42-83D2-32A739D2EC2D}" type="datetimeFigureOut">
              <a:rPr lang="en-IT" smtClean="0"/>
              <a:t>17/02/21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24BFA0-345A-0A48-8493-15221F159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D8B14A-12F2-1F48-8BB5-E357BE641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08DF-291B-D447-BB9B-D131E68D03A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230208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744E86-0ACC-C648-B4D6-29E4F63AE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2FE516-65DA-2E48-A2F3-BC0B3B7B3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9327E-DE48-A54D-82F9-B7DD91431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5C5A6-AA08-4A42-83D2-32A739D2EC2D}" type="datetimeFigureOut">
              <a:rPr lang="en-IT" smtClean="0"/>
              <a:t>17/02/21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D0CB4-4677-FE47-8943-BD291CA28B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E2468-F9C4-864A-BB0A-EA78B1190F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208DF-291B-D447-BB9B-D131E68D03A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366249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412A6-CB8F-F84C-8212-762EA612DE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T" dirty="0">
                <a:latin typeface="Arial" panose="020B0604020202020204" pitchFamily="34" charset="0"/>
                <a:cs typeface="Arial" panose="020B0604020202020204" pitchFamily="34" charset="0"/>
              </a:rPr>
              <a:t>Neptune Roma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F11B52-656B-C84A-AE4E-0504C2F84A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T" dirty="0">
                <a:latin typeface="Arial" panose="020B0604020202020204" pitchFamily="34" charset="0"/>
                <a:cs typeface="Arial" panose="020B0604020202020204" pitchFamily="34" charset="0"/>
              </a:rPr>
              <a:t>Status and plans for last year of the project</a:t>
            </a:r>
          </a:p>
          <a:p>
            <a:r>
              <a:rPr lang="en-IT" dirty="0">
                <a:latin typeface="Arial" panose="020B0604020202020204" pitchFamily="34" charset="0"/>
                <a:cs typeface="Arial" panose="020B0604020202020204" pitchFamily="34" charset="0"/>
              </a:rPr>
              <a:t>@ 16/2/2021</a:t>
            </a:r>
          </a:p>
          <a:p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3254743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72079" y="45689"/>
            <a:ext cx="8229600" cy="864970"/>
          </a:xfrm>
        </p:spPr>
        <p:txBody>
          <a:bodyPr>
            <a:normAutofit/>
          </a:bodyPr>
          <a:lstStyle/>
          <a:p>
            <a:r>
              <a:rPr lang="it-IT" sz="4000" dirty="0">
                <a:latin typeface="Arial"/>
                <a:cs typeface="Arial"/>
              </a:rPr>
              <a:t> </a:t>
            </a:r>
            <a:r>
              <a:rPr lang="it-IT" dirty="0" err="1">
                <a:latin typeface="Arial"/>
                <a:cs typeface="Arial"/>
              </a:rPr>
              <a:t>Goals</a:t>
            </a:r>
            <a:r>
              <a:rPr lang="it-IT" dirty="0">
                <a:latin typeface="Arial"/>
                <a:cs typeface="Arial"/>
              </a:rPr>
              <a:t> of WP2 (</a:t>
            </a:r>
            <a:r>
              <a:rPr lang="it-IT" dirty="0" err="1">
                <a:latin typeface="Arial"/>
                <a:cs typeface="Arial"/>
              </a:rPr>
              <a:t>imaging</a:t>
            </a:r>
            <a:r>
              <a:rPr lang="it-IT" dirty="0">
                <a:latin typeface="Arial"/>
                <a:cs typeface="Arial"/>
              </a:rPr>
              <a:t>)</a:t>
            </a:r>
          </a:p>
        </p:txBody>
      </p:sp>
      <p:sp>
        <p:nvSpPr>
          <p:cNvPr id="5" name="TextBox 23"/>
          <p:cNvSpPr txBox="1">
            <a:spLocks noChangeArrowheads="1"/>
          </p:cNvSpPr>
          <p:nvPr/>
        </p:nvSpPr>
        <p:spPr bwMode="auto">
          <a:xfrm>
            <a:off x="1049100" y="1204286"/>
            <a:ext cx="9504363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800000"/>
              </a:buClr>
              <a:buFont typeface="Arial"/>
              <a:buChar char="•"/>
              <a:defRPr/>
            </a:pPr>
            <a:r>
              <a:rPr lang="en-US" sz="2000" dirty="0"/>
              <a:t>Evaluate bio-distributions of fluorinated tracers using </a:t>
            </a:r>
            <a:r>
              <a:rPr lang="en-US" sz="2000" baseline="30000" dirty="0"/>
              <a:t>19</a:t>
            </a:r>
            <a:r>
              <a:rPr lang="en-US" sz="2000" dirty="0"/>
              <a:t>F-MRI</a:t>
            </a:r>
          </a:p>
          <a:p>
            <a:pPr marL="0" indent="0">
              <a:buClr>
                <a:srgbClr val="800000"/>
              </a:buClr>
              <a:defRPr/>
            </a:pPr>
            <a:r>
              <a:rPr lang="en-US" sz="2000" dirty="0"/>
              <a:t>     </a:t>
            </a:r>
          </a:p>
          <a:p>
            <a:pPr>
              <a:buClr>
                <a:srgbClr val="800000"/>
              </a:buClr>
              <a:buFont typeface="Arial"/>
              <a:buChar char="•"/>
              <a:defRPr/>
            </a:pPr>
            <a:r>
              <a:rPr lang="en-US" sz="2000" baseline="30000" dirty="0"/>
              <a:t>19</a:t>
            </a:r>
            <a:r>
              <a:rPr lang="en-US" sz="2000" dirty="0"/>
              <a:t>F-MRI performances limited by low SNR ratio</a:t>
            </a:r>
          </a:p>
          <a:p>
            <a:pPr marL="0" indent="0">
              <a:buClr>
                <a:srgbClr val="800000"/>
              </a:buClr>
              <a:defRPr/>
            </a:pPr>
            <a:endParaRPr lang="en-US" sz="2000" dirty="0"/>
          </a:p>
          <a:p>
            <a:pPr>
              <a:buClr>
                <a:srgbClr val="800000"/>
              </a:buClr>
              <a:buFont typeface="Arial"/>
              <a:buChar char="•"/>
              <a:defRPr/>
            </a:pPr>
            <a:r>
              <a:rPr lang="en-US" sz="2000" dirty="0"/>
              <a:t>Possible </a:t>
            </a:r>
            <a:r>
              <a:rPr lang="en-US" sz="2000" b="1" dirty="0"/>
              <a:t>hardware improvements </a:t>
            </a:r>
            <a:r>
              <a:rPr lang="en-US" sz="2000" dirty="0"/>
              <a:t>to </a:t>
            </a:r>
            <a:r>
              <a:rPr lang="en-US" sz="2000" baseline="30000" dirty="0"/>
              <a:t>19</a:t>
            </a:r>
            <a:r>
              <a:rPr lang="en-US" sz="2000" dirty="0"/>
              <a:t>F-MRI</a:t>
            </a:r>
          </a:p>
          <a:p>
            <a:pPr marL="0" indent="0">
              <a:buClr>
                <a:srgbClr val="800000"/>
              </a:buClr>
              <a:defRPr/>
            </a:pPr>
            <a:r>
              <a:rPr lang="en-US" sz="2000" dirty="0"/>
              <a:t>      - low noise RF coil</a:t>
            </a:r>
          </a:p>
          <a:p>
            <a:pPr marL="0" indent="0">
              <a:buClr>
                <a:srgbClr val="800000"/>
              </a:buClr>
              <a:defRPr/>
            </a:pPr>
            <a:r>
              <a:rPr lang="en-US" sz="2000" dirty="0"/>
              <a:t>      - software defined radio technology </a:t>
            </a:r>
          </a:p>
          <a:p>
            <a:pPr marL="0" indent="0">
              <a:buClr>
                <a:srgbClr val="800000"/>
              </a:buClr>
              <a:defRPr/>
            </a:pPr>
            <a:r>
              <a:rPr lang="en-US" sz="2000" dirty="0"/>
              <a:t>        for signal digitization</a:t>
            </a:r>
          </a:p>
          <a:p>
            <a:pPr marL="0" indent="0">
              <a:buClr>
                <a:srgbClr val="800000"/>
              </a:buClr>
              <a:defRPr/>
            </a:pPr>
            <a:r>
              <a:rPr lang="en-US" sz="2000" dirty="0"/>
              <a:t>      - 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new pre-amp &amp; cooling</a:t>
            </a:r>
          </a:p>
          <a:p>
            <a:pPr marL="0" indent="0">
              <a:buClr>
                <a:srgbClr val="800000"/>
              </a:buClr>
              <a:defRPr/>
            </a:pPr>
            <a:endParaRPr lang="en-US" sz="2000" dirty="0"/>
          </a:p>
          <a:p>
            <a:pPr marL="0" indent="0">
              <a:buClr>
                <a:srgbClr val="800000"/>
              </a:buClr>
              <a:defRPr/>
            </a:pPr>
            <a:endParaRPr lang="en-US" sz="2000" dirty="0"/>
          </a:p>
          <a:p>
            <a:pPr>
              <a:buClr>
                <a:srgbClr val="800000"/>
              </a:buClr>
              <a:buFont typeface="Arial"/>
              <a:buChar char="•"/>
              <a:defRPr/>
            </a:pPr>
            <a:r>
              <a:rPr lang="en-US" sz="2000" dirty="0"/>
              <a:t>Possible </a:t>
            </a:r>
            <a:r>
              <a:rPr lang="en-US" sz="2000" b="1" dirty="0" err="1"/>
              <a:t>sofware</a:t>
            </a:r>
            <a:r>
              <a:rPr lang="en-US" sz="2000" b="1" dirty="0"/>
              <a:t> improvements </a:t>
            </a:r>
            <a:r>
              <a:rPr lang="en-US" sz="2000" dirty="0"/>
              <a:t>to </a:t>
            </a:r>
            <a:r>
              <a:rPr lang="en-US" sz="2000" baseline="30000" dirty="0"/>
              <a:t>19</a:t>
            </a:r>
            <a:r>
              <a:rPr lang="en-US" sz="2000" dirty="0"/>
              <a:t>F-MRI</a:t>
            </a:r>
          </a:p>
          <a:p>
            <a:pPr marL="0" indent="0">
              <a:buClr>
                <a:srgbClr val="800000"/>
              </a:buClr>
              <a:defRPr/>
            </a:pPr>
            <a:r>
              <a:rPr lang="en-US" sz="2000" dirty="0"/>
              <a:t>     - use of deep learning to </a:t>
            </a:r>
            <a:r>
              <a:rPr lang="en-US" sz="2000" dirty="0" err="1"/>
              <a:t>denoise</a:t>
            </a:r>
            <a:r>
              <a:rPr lang="en-US" sz="2000" dirty="0"/>
              <a:t> and </a:t>
            </a:r>
            <a:r>
              <a:rPr lang="en-US" sz="2000" dirty="0" err="1"/>
              <a:t>analyse</a:t>
            </a:r>
            <a:r>
              <a:rPr lang="en-US" sz="2000" dirty="0"/>
              <a:t> images</a:t>
            </a:r>
          </a:p>
          <a:p>
            <a:pPr>
              <a:buClr>
                <a:srgbClr val="800000"/>
              </a:buClr>
              <a:buFont typeface="Arial"/>
              <a:buChar char="•"/>
              <a:defRPr/>
            </a:pPr>
            <a:r>
              <a:rPr lang="en-US" sz="2000" dirty="0"/>
              <a:t>Choice of fluorinated molecules</a:t>
            </a:r>
          </a:p>
          <a:p>
            <a:pPr marL="0" indent="0">
              <a:buClr>
                <a:srgbClr val="800000"/>
              </a:buClr>
              <a:defRPr/>
            </a:pPr>
            <a:r>
              <a:rPr lang="en-US" sz="2000" dirty="0"/>
              <a:t>     - tests on animals to have samples </a:t>
            </a:r>
          </a:p>
          <a:p>
            <a:pPr marL="0" indent="0">
              <a:buClr>
                <a:srgbClr val="800000"/>
              </a:buClr>
              <a:defRPr/>
            </a:pPr>
            <a:r>
              <a:rPr lang="en-US" sz="2000" dirty="0"/>
              <a:t>       with correct concentrations</a:t>
            </a: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20648173-8B77-784C-BED6-749F83E3A67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2390" y="2245019"/>
            <a:ext cx="2338579" cy="1753934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11" name="CasellaDiTesto 10"/>
          <p:cNvSpPr txBox="1"/>
          <p:nvPr/>
        </p:nvSpPr>
        <p:spPr>
          <a:xfrm>
            <a:off x="7931655" y="1821967"/>
            <a:ext cx="26218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Arial"/>
                <a:cs typeface="Arial"/>
              </a:rPr>
              <a:t>test-stand: 0.35 T scanner </a:t>
            </a:r>
          </a:p>
        </p:txBody>
      </p:sp>
      <p:pic>
        <p:nvPicPr>
          <p:cNvPr id="12" name="Picture 10">
            <a:extLst>
              <a:ext uri="{FF2B5EF4-FFF2-40B4-BE49-F238E27FC236}">
                <a16:creationId xmlns:a16="http://schemas.microsoft.com/office/drawing/2014/main" id="{75DF3310-EF97-8B44-BE57-811D87AE67A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35236" y="4494056"/>
            <a:ext cx="1675565" cy="2234087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sp>
        <p:nvSpPr>
          <p:cNvPr id="13" name="CasellaDiTesto 12"/>
          <p:cNvSpPr txBox="1"/>
          <p:nvPr/>
        </p:nvSpPr>
        <p:spPr>
          <a:xfrm>
            <a:off x="8535236" y="4118795"/>
            <a:ext cx="16747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>
                <a:solidFill>
                  <a:srgbClr val="3366FF"/>
                </a:solidFill>
                <a:latin typeface="Arial"/>
                <a:cs typeface="Arial"/>
              </a:rPr>
              <a:t>9T </a:t>
            </a:r>
            <a:r>
              <a:rPr lang="it-IT" sz="1600" dirty="0" err="1">
                <a:solidFill>
                  <a:srgbClr val="3366FF"/>
                </a:solidFill>
                <a:latin typeface="Arial"/>
                <a:cs typeface="Arial"/>
              </a:rPr>
              <a:t>spectrometer</a:t>
            </a:r>
            <a:endParaRPr lang="it-IT" sz="1600" dirty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14" name="Freccia destra 13"/>
          <p:cNvSpPr/>
          <p:nvPr/>
        </p:nvSpPr>
        <p:spPr>
          <a:xfrm>
            <a:off x="6698957" y="3107293"/>
            <a:ext cx="694664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destra 14"/>
          <p:cNvSpPr/>
          <p:nvPr/>
        </p:nvSpPr>
        <p:spPr>
          <a:xfrm>
            <a:off x="7140871" y="5434798"/>
            <a:ext cx="694664" cy="484632"/>
          </a:xfrm>
          <a:prstGeom prst="rightArrow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9152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AAE22-DAE4-874E-9E5D-87E7B868B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IT" dirty="0">
                <a:latin typeface="Arial" panose="020B0604020202020204" pitchFamily="34" charset="0"/>
                <a:cs typeface="Arial" panose="020B0604020202020204" pitchFamily="34" charset="0"/>
              </a:rPr>
              <a:t>Status new antenna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13BE9-4361-0043-9C56-8BD17EE52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4451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Design of 1-2-3 loops using CST simulations</a:t>
            </a:r>
          </a:p>
          <a:p>
            <a:pPr marL="0" indent="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Prototypes of antenna box built, some modifications to the design were found   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necessary and have been made </a:t>
            </a:r>
          </a:p>
          <a:p>
            <a:pPr marL="0" indent="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3D printing of boxes with final design in polycarbonate (NMR compatible material) 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currently underway</a:t>
            </a:r>
          </a:p>
          <a:p>
            <a:pPr marL="0" indent="0">
              <a:buNone/>
            </a:pP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do: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 - repeat the simulations for the determination of the tuning and matching circuits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   components with the modified box design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 - build the tuning and matching circuits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 - test the antenna with the low field scanner and compare with Brucker antenna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 - CT of Brucker antenna with ISS CT scanner</a:t>
            </a:r>
          </a:p>
          <a:p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2127201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AAE22-DAE4-874E-9E5D-87E7B868B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IT" dirty="0">
                <a:latin typeface="Arial" panose="020B0604020202020204" pitchFamily="34" charset="0"/>
                <a:cs typeface="Arial" panose="020B0604020202020204" pitchFamily="34" charset="0"/>
              </a:rPr>
              <a:t>Status SDR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13BE9-4361-0043-9C56-8BD17EE52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SDR system bought and installed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Original idea was to use SDR to process NMR signal before demodulation</a:t>
            </a: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  =&gt; this was not found possible on the low field Brucker scanner</a:t>
            </a: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  =&gt; some data were taken from the above scanner (echo signals)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Andrea made available some FID signals from the high field Brucker Scanner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Base signal receiving, transmission and  manipulation implemented in GNU radio</a:t>
            </a: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  =&gt; e.g. tested band pass filter successfully</a:t>
            </a:r>
          </a:p>
        </p:txBody>
      </p:sp>
    </p:spTree>
    <p:extLst>
      <p:ext uri="{BB962C8B-B14F-4D97-AF65-F5344CB8AC3E}">
        <p14:creationId xmlns:p14="http://schemas.microsoft.com/office/powerpoint/2010/main" val="1389445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AAE22-DAE4-874E-9E5D-87E7B868B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>
                <a:latin typeface="Arial" panose="020B0604020202020204" pitchFamily="34" charset="0"/>
                <a:cs typeface="Arial" panose="020B0604020202020204" pitchFamily="34" charset="0"/>
              </a:rPr>
              <a:t>”Software” improvements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13BE9-4361-0043-9C56-8BD17EE52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T" sz="2000" dirty="0">
                <a:latin typeface="Arial" panose="020B0604020202020204" pitchFamily="34" charset="0"/>
                <a:cs typeface="Arial" panose="020B0604020202020204" pitchFamily="34" charset="0"/>
              </a:rPr>
              <a:t>Selected F-BPA as fluorinated tracer</a:t>
            </a:r>
          </a:p>
          <a:p>
            <a:r>
              <a:rPr lang="en-IT" sz="2000" dirty="0">
                <a:latin typeface="Arial" panose="020B0604020202020204" pitchFamily="34" charset="0"/>
                <a:cs typeface="Arial" panose="020B0604020202020204" pitchFamily="34" charset="0"/>
              </a:rPr>
              <a:t>Measured internalization in vitro in our reference (PANC-1) =&gt; article almost ready for submission</a:t>
            </a:r>
          </a:p>
          <a:p>
            <a:r>
              <a:rPr lang="en-IT" sz="2000" dirty="0">
                <a:latin typeface="Arial" panose="020B0604020202020204" pitchFamily="34" charset="0"/>
                <a:cs typeface="Arial" panose="020B0604020202020204" pitchFamily="34" charset="0"/>
              </a:rPr>
              <a:t>Detailed study of (Rician) MRI noise, mostly on simulated images and in some real images (not on </a:t>
            </a:r>
            <a:r>
              <a:rPr lang="en-IT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en-IT" sz="2000" dirty="0">
                <a:latin typeface="Arial" panose="020B0604020202020204" pitchFamily="34" charset="0"/>
                <a:cs typeface="Arial" panose="020B0604020202020204" pitchFamily="34" charset="0"/>
              </a:rPr>
              <a:t>F-MRI images due to lack of data)</a:t>
            </a:r>
          </a:p>
          <a:p>
            <a:pPr marL="0" indent="0">
              <a:buNone/>
            </a:pPr>
            <a:r>
              <a:rPr lang="en-IT" sz="2000" dirty="0">
                <a:latin typeface="Arial" panose="020B0604020202020204" pitchFamily="34" charset="0"/>
                <a:cs typeface="Arial" panose="020B0604020202020204" pitchFamily="34" charset="0"/>
              </a:rPr>
              <a:t>   =&gt; Rician noise can be better eliminated with a denoiser in k-space</a:t>
            </a:r>
          </a:p>
          <a:p>
            <a:r>
              <a:rPr lang="en-IT" sz="2000" dirty="0">
                <a:latin typeface="Arial" panose="020B0604020202020204" pitchFamily="34" charset="0"/>
                <a:cs typeface="Arial" panose="020B0604020202020204" pitchFamily="34" charset="0"/>
              </a:rPr>
              <a:t>Due to several problem, first tests in </a:t>
            </a:r>
            <a:r>
              <a:rPr lang="en-IT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en-IT" sz="2000" dirty="0">
                <a:latin typeface="Arial" panose="020B0604020202020204" pitchFamily="34" charset="0"/>
                <a:cs typeface="Arial" panose="020B0604020202020204" pitchFamily="34" charset="0"/>
              </a:rPr>
              <a:t>F microimaging modality only in October 2020</a:t>
            </a:r>
          </a:p>
          <a:p>
            <a:pPr marL="0" indent="0">
              <a:buNone/>
            </a:pPr>
            <a:r>
              <a:rPr lang="en-IT" sz="2000" dirty="0">
                <a:latin typeface="Arial" panose="020B0604020202020204" pitchFamily="34" charset="0"/>
                <a:cs typeface="Arial" panose="020B0604020202020204" pitchFamily="34" charset="0"/>
              </a:rPr>
              <a:t>  =&gt; 13.6 mM F-BPA in blood and water</a:t>
            </a:r>
          </a:p>
          <a:p>
            <a:pPr marL="0" indent="0">
              <a:buNone/>
            </a:pPr>
            <a:r>
              <a:rPr lang="en-IT" sz="2000" dirty="0">
                <a:latin typeface="Arial" panose="020B0604020202020204" pitchFamily="34" charset="0"/>
                <a:cs typeface="Arial" panose="020B0604020202020204" pitchFamily="34" charset="0"/>
              </a:rPr>
              <a:t>   =&gt; cannot see </a:t>
            </a:r>
            <a:r>
              <a:rPr lang="en-IT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en-IT" sz="2000" dirty="0">
                <a:latin typeface="Arial" panose="020B0604020202020204" pitchFamily="34" charset="0"/>
                <a:cs typeface="Arial" panose="020B0604020202020204" pitchFamily="34" charset="0"/>
              </a:rPr>
              <a:t>F signal in blood</a:t>
            </a:r>
          </a:p>
          <a:p>
            <a:pPr marL="0" indent="0">
              <a:buNone/>
            </a:pPr>
            <a:r>
              <a:rPr lang="en-IT" sz="2000" dirty="0">
                <a:latin typeface="Arial" panose="020B0604020202020204" pitchFamily="34" charset="0"/>
                <a:cs typeface="Arial" panose="020B0604020202020204" pitchFamily="34" charset="0"/>
              </a:rPr>
              <a:t>   =&gt; some field disomogeneities present in the field of view</a:t>
            </a:r>
          </a:p>
        </p:txBody>
      </p:sp>
    </p:spTree>
    <p:extLst>
      <p:ext uri="{BB962C8B-B14F-4D97-AF65-F5344CB8AC3E}">
        <p14:creationId xmlns:p14="http://schemas.microsoft.com/office/powerpoint/2010/main" val="4176184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AAE22-DAE4-874E-9E5D-87E7B868B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>
                <a:latin typeface="Arial" panose="020B0604020202020204" pitchFamily="34" charset="0"/>
                <a:cs typeface="Arial" panose="020B0604020202020204" pitchFamily="34" charset="0"/>
              </a:rPr>
              <a:t>Ex- vivo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13BE9-4361-0043-9C56-8BD17EE52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T" sz="2000" dirty="0">
                <a:latin typeface="Arial" panose="020B0604020202020204" pitchFamily="34" charset="0"/>
                <a:cs typeface="Arial" panose="020B0604020202020204" pitchFamily="34" charset="0"/>
              </a:rPr>
              <a:t>Limited time in Jan-Feb due Brucker high field spectrometer dismounting at the end of February</a:t>
            </a:r>
          </a:p>
          <a:p>
            <a:r>
              <a:rPr lang="en-IT" sz="2000" dirty="0">
                <a:latin typeface="Arial" panose="020B0604020202020204" pitchFamily="34" charset="0"/>
                <a:cs typeface="Arial" panose="020B0604020202020204" pitchFamily="34" charset="0"/>
              </a:rPr>
              <a:t>We decided to perform first ex vivo tests in </a:t>
            </a:r>
            <a:r>
              <a:rPr lang="en-IT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en-IT" sz="2000" dirty="0">
                <a:latin typeface="Arial" panose="020B0604020202020204" pitchFamily="34" charset="0"/>
                <a:cs typeface="Arial" panose="020B0604020202020204" pitchFamily="34" charset="0"/>
              </a:rPr>
              <a:t>F-MRS (spectroscopy)</a:t>
            </a:r>
          </a:p>
          <a:p>
            <a:pPr marL="0" indent="0">
              <a:buNone/>
            </a:pPr>
            <a:r>
              <a:rPr lang="en-IT" sz="2000" dirty="0">
                <a:latin typeface="Arial" panose="020B0604020202020204" pitchFamily="34" charset="0"/>
                <a:cs typeface="Arial" panose="020B0604020202020204" pitchFamily="34" charset="0"/>
              </a:rPr>
              <a:t>   =&gt; on-going (6 mice)</a:t>
            </a:r>
          </a:p>
          <a:p>
            <a:pPr marL="0" indent="0">
              <a:buNone/>
            </a:pPr>
            <a:endParaRPr lang="en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IT" sz="2000" dirty="0">
                <a:latin typeface="Arial" panose="020B0604020202020204" pitchFamily="34" charset="0"/>
                <a:cs typeface="Arial" panose="020B0604020202020204" pitchFamily="34" charset="0"/>
              </a:rPr>
              <a:t>From this tests we want to prove that F-BPA can be internalized in pacreas, at the</a:t>
            </a:r>
          </a:p>
          <a:p>
            <a:pPr marL="0" indent="0">
              <a:buNone/>
            </a:pPr>
            <a:r>
              <a:rPr lang="en-IT" sz="2000" dirty="0">
                <a:latin typeface="Arial" panose="020B0604020202020204" pitchFamily="34" charset="0"/>
                <a:cs typeface="Arial" panose="020B0604020202020204" pitchFamily="34" charset="0"/>
              </a:rPr>
              <a:t>desired initial concentration and produces measurable </a:t>
            </a:r>
            <a:r>
              <a:rPr lang="en-IT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en-IT" sz="2000" dirty="0">
                <a:latin typeface="Arial" panose="020B0604020202020204" pitchFamily="34" charset="0"/>
                <a:cs typeface="Arial" panose="020B0604020202020204" pitchFamily="34" charset="0"/>
              </a:rPr>
              <a:t>F signal</a:t>
            </a:r>
          </a:p>
          <a:p>
            <a:pPr marL="0" indent="0">
              <a:buNone/>
            </a:pPr>
            <a:r>
              <a:rPr lang="en-IT" sz="2000" dirty="0">
                <a:latin typeface="Arial" panose="020B0604020202020204" pitchFamily="34" charset="0"/>
                <a:cs typeface="Arial" panose="020B0604020202020204" pitchFamily="34" charset="0"/>
              </a:rPr>
              <a:t>=&gt; first steps toward micro-imaging</a:t>
            </a:r>
          </a:p>
          <a:p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187768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466</Words>
  <Application>Microsoft Macintosh PowerPoint</Application>
  <PresentationFormat>Widescreen</PresentationFormat>
  <Paragraphs>61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Neptune Roma</vt:lpstr>
      <vt:lpstr> Goals of WP2 (imaging)</vt:lpstr>
      <vt:lpstr>Status new antenna</vt:lpstr>
      <vt:lpstr>Status SDR</vt:lpstr>
      <vt:lpstr>”Software” improvements</vt:lpstr>
      <vt:lpstr>Ex- vivo tests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Neptune Roma</dc:title>
  <dc:creator>Cecilia Voena</dc:creator>
  <cp:lastModifiedBy>Cecilia Voena</cp:lastModifiedBy>
  <cp:revision>24</cp:revision>
  <dcterms:created xsi:type="dcterms:W3CDTF">2021-02-16T09:23:36Z</dcterms:created>
  <dcterms:modified xsi:type="dcterms:W3CDTF">2021-02-17T13:17:14Z</dcterms:modified>
</cp:coreProperties>
</file>