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g2h/Tzn8RPz7zWLtqXyzb8X9G1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2"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benvenuti in questa serie di video dove mostriamo come accedere e utilizzare le risorse di INFN CLOUD. Oggi vediamo i passaggi necessari per iscriversi a INFN Cloud</a:t>
            </a:r>
            <a:endParaRPr/>
          </a:p>
        </p:txBody>
      </p:sp>
      <p:sp>
        <p:nvSpPr>
          <p:cNvPr id="158" name="Google Shape;15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df29bfedd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df29bfedd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df29bfedd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assumendo che questi prerequisiti siano soddisfatti, la registrazione viene fatta sul sito iam.cloud.infn.it. viene mostrata questa home page, cliccate su sign in with INFN AAI (e non su apply for an account). Verrete rediretti alla solita pagina di login di INFN AAI, e se il login va a buon fine</a:t>
            </a:r>
            <a:endParaRPr/>
          </a:p>
        </p:txBody>
      </p:sp>
      <p:sp>
        <p:nvSpPr>
          <p:cNvPr id="174" name="Google Shape;17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Per cominciare a usare le risorse di INFN Cloud ci sono due aspetti fondamentali da soddisfare :il primo e' avere un'identita' digitale su INFN AAI, con annessa l'accettazione del disciplinare per l'uso delle risorse informatiche infn. Per dipendenti INFN e associati questo requisito e' soddifatto per definizione, mentre esterni dovranno registrarsi su INFN AAI a questo link. </a:t>
            </a:r>
            <a:endParaRPr/>
          </a:p>
          <a:p>
            <a:pPr indent="0" lvl="0" marL="0" rtl="0" algn="l">
              <a:spcBef>
                <a:spcPts val="0"/>
              </a:spcBef>
              <a:spcAft>
                <a:spcPts val="0"/>
              </a:spcAft>
              <a:buNone/>
            </a:pPr>
            <a:r>
              <a:rPr lang="en-GB"/>
              <a:t>Il secondo requisito e' la nomina, da parte del proprio Direttore di struttura, ad utente amministratore per INFN Cloud, analogamente a quanto accade per l'amministrazione di risorse locali.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6" name="Google Shape;18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df29bfedd4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df29bfedd4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df29bfedd4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vi lascio con dei riferimenti per ulteriori approfondimenti. </a:t>
            </a:r>
            <a:endParaRPr/>
          </a:p>
          <a:p>
            <a:pPr indent="0" lvl="0" marL="0" rtl="0" algn="l">
              <a:spcBef>
                <a:spcPts val="0"/>
              </a:spcBef>
              <a:spcAft>
                <a:spcPts val="0"/>
              </a:spcAft>
              <a:buNone/>
            </a:pPr>
            <a:r>
              <a:rPr lang="en-GB"/>
              <a:t>il sito web di infn cloud, punto di accesso informativo per infrastruttura, con tutti i puntatori necessari, e in particolare i link alla documentazione e al sistema di supporto.  </a:t>
            </a:r>
            <a:endParaRPr/>
          </a:p>
        </p:txBody>
      </p:sp>
      <p:sp>
        <p:nvSpPr>
          <p:cNvPr id="207" name="Google Shape;20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8" name="Google Shape;1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6611006" y="365125"/>
            <a:ext cx="4742793" cy="275644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2" name="Shape 102"/>
        <p:cNvGrpSpPr/>
        <p:nvPr/>
      </p:nvGrpSpPr>
      <p:grpSpPr>
        <a:xfrm>
          <a:off x="0" y="0"/>
          <a:ext cx="0" cy="0"/>
          <a:chOff x="0" y="0"/>
          <a:chExt cx="0" cy="0"/>
        </a:xfrm>
      </p:grpSpPr>
      <p:sp>
        <p:nvSpPr>
          <p:cNvPr id="103" name="Google Shape;103;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7" name="Shape 107"/>
        <p:cNvGrpSpPr/>
        <p:nvPr/>
      </p:nvGrpSpPr>
      <p:grpSpPr>
        <a:xfrm>
          <a:off x="0" y="0"/>
          <a:ext cx="0" cy="0"/>
          <a:chOff x="0" y="0"/>
          <a:chExt cx="0" cy="0"/>
        </a:xfrm>
      </p:grpSpPr>
      <p:sp>
        <p:nvSpPr>
          <p:cNvPr id="108" name="Google Shape;108;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0" name="Google Shape;110;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3" name="Shape 113"/>
        <p:cNvGrpSpPr/>
        <p:nvPr/>
      </p:nvGrpSpPr>
      <p:grpSpPr>
        <a:xfrm>
          <a:off x="0" y="0"/>
          <a:ext cx="0" cy="0"/>
          <a:chOff x="0" y="0"/>
          <a:chExt cx="0" cy="0"/>
        </a:xfrm>
      </p:grpSpPr>
      <p:sp>
        <p:nvSpPr>
          <p:cNvPr id="114" name="Google Shape;114;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 name="Google Shape;12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1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7" name="Google Shape;1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4" name="Google Shape;1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6611006" y="365125"/>
            <a:ext cx="4742793" cy="275644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1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39" name="Google Shape;139;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1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1" name="Google Shape;14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7" name="Google Shape;14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3" name="Google Shape;15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0" name="Google Shape;3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6611006" y="365125"/>
            <a:ext cx="4742793" cy="275644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6611006" y="365125"/>
            <a:ext cx="4742793" cy="275644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6611006" y="365125"/>
            <a:ext cx="4742793" cy="275644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Logo&#10;&#10;Description automatically generated" id="14" name="Google Shape;14;p7"/>
          <p:cNvPicPr preferRelativeResize="0"/>
          <p:nvPr/>
        </p:nvPicPr>
        <p:blipFill rotWithShape="1">
          <a:blip r:embed="rId1">
            <a:alphaModFix/>
          </a:blip>
          <a:srcRect b="0" l="0" r="0" t="0"/>
          <a:stretch/>
        </p:blipFill>
        <p:spPr>
          <a:xfrm>
            <a:off x="0" y="0"/>
            <a:ext cx="6309349" cy="388598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88" name="Google Shape;88;p9"/>
          <p:cNvCxnSpPr/>
          <p:nvPr/>
        </p:nvCxnSpPr>
        <p:spPr>
          <a:xfrm>
            <a:off x="2339713" y="304800"/>
            <a:ext cx="7162800" cy="0"/>
          </a:xfrm>
          <a:prstGeom prst="straightConnector1">
            <a:avLst/>
          </a:prstGeom>
          <a:noFill/>
          <a:ln cap="flat" cmpd="sng" w="76200">
            <a:solidFill>
              <a:srgbClr val="000066"/>
            </a:solidFill>
            <a:prstDash val="solid"/>
            <a:round/>
            <a:headEnd len="med" w="med" type="none"/>
            <a:tailEnd len="med" w="med" type="none"/>
          </a:ln>
        </p:spPr>
      </p:cxnSp>
      <p:cxnSp>
        <p:nvCxnSpPr>
          <p:cNvPr id="89" name="Google Shape;89;p9"/>
          <p:cNvCxnSpPr/>
          <p:nvPr/>
        </p:nvCxnSpPr>
        <p:spPr>
          <a:xfrm>
            <a:off x="2225413" y="152400"/>
            <a:ext cx="7505700" cy="0"/>
          </a:xfrm>
          <a:prstGeom prst="straightConnector1">
            <a:avLst/>
          </a:prstGeom>
          <a:noFill/>
          <a:ln cap="flat" cmpd="sng" w="76200">
            <a:solidFill>
              <a:srgbClr val="66CCFF"/>
            </a:solidFill>
            <a:prstDash val="solid"/>
            <a:round/>
            <a:headEnd len="med" w="med" type="none"/>
            <a:tailEnd len="med" w="med" type="none"/>
          </a:ln>
        </p:spPr>
      </p:cxnSp>
      <p:pic>
        <p:nvPicPr>
          <p:cNvPr descr="Logo&#10;&#10;Description automatically generated" id="90" name="Google Shape;90;p9"/>
          <p:cNvPicPr preferRelativeResize="0"/>
          <p:nvPr/>
        </p:nvPicPr>
        <p:blipFill rotWithShape="1">
          <a:blip r:embed="rId1">
            <a:alphaModFix/>
          </a:blip>
          <a:srcRect b="0" l="0" r="0" t="0"/>
          <a:stretch/>
        </p:blipFill>
        <p:spPr>
          <a:xfrm>
            <a:off x="10310649" y="15588"/>
            <a:ext cx="1890376" cy="11643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hyperlink" Target="https://my.cloud.infn.it/home/log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s://signup.app.infn.it/"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mailto:cloud-support@infn.i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www.cloud.infn.it/" TargetMode="External"/><Relationship Id="rId4" Type="http://schemas.openxmlformats.org/officeDocument/2006/relationships/image" Target="../media/image5.png"/><Relationship Id="rId9"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hyperlink" Target="https://servicedesk.cloud.infn.it/" TargetMode="External"/><Relationship Id="rId7" Type="http://schemas.openxmlformats.org/officeDocument/2006/relationships/hyperlink" Target="mailto:cloud-info@lists.infn.it" TargetMode="External"/><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
          <p:cNvSpPr txBox="1"/>
          <p:nvPr>
            <p:ph type="ctrTitle"/>
          </p:nvPr>
        </p:nvSpPr>
        <p:spPr>
          <a:xfrm>
            <a:off x="6096000" y="3429000"/>
            <a:ext cx="5889172" cy="20392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GB"/>
              <a:t>INFN Cloud Getting Started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df29bfedd4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INFN-Cloud in practice</a:t>
            </a:r>
            <a:endParaRPr/>
          </a:p>
        </p:txBody>
      </p:sp>
      <p:sp>
        <p:nvSpPr>
          <p:cNvPr id="167" name="Google Shape;167;gdf29bfedd4_0_0"/>
          <p:cNvSpPr txBox="1"/>
          <p:nvPr>
            <p:ph idx="1" type="body"/>
          </p:nvPr>
        </p:nvSpPr>
        <p:spPr>
          <a:xfrm>
            <a:off x="838200" y="15208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GB" sz="2700"/>
              <a:t>All INFN staff and associates can exploit INFN-Cloud resources</a:t>
            </a:r>
            <a:endParaRPr b="1" sz="2700"/>
          </a:p>
          <a:p>
            <a:pPr indent="-317500" lvl="0" marL="457200" rtl="0" algn="l">
              <a:spcBef>
                <a:spcPts val="1000"/>
              </a:spcBef>
              <a:spcAft>
                <a:spcPts val="0"/>
              </a:spcAft>
              <a:buSzPts val="1400"/>
              <a:buChar char="-"/>
            </a:pPr>
            <a:r>
              <a:rPr lang="en-GB" sz="2400"/>
              <a:t>This m</a:t>
            </a:r>
            <a:r>
              <a:rPr lang="en-GB" sz="2400"/>
              <a:t>eans storage and compute services. Compute means not only simple VMs but also composed services ( such as the Jupyter-based one </a:t>
            </a:r>
            <a:r>
              <a:rPr lang="en-GB" sz="2400"/>
              <a:t>used</a:t>
            </a:r>
            <a:r>
              <a:rPr lang="en-GB" sz="2400"/>
              <a:t> by ML_INFN ). </a:t>
            </a:r>
            <a:r>
              <a:rPr lang="en-GB" sz="2400">
                <a:solidFill>
                  <a:srgbClr val="9900FF"/>
                </a:solidFill>
              </a:rPr>
              <a:t>Y</a:t>
            </a:r>
            <a:r>
              <a:rPr lang="en-GB" sz="2400">
                <a:solidFill>
                  <a:srgbClr val="9900FF"/>
                </a:solidFill>
              </a:rPr>
              <a:t>ou can also customize and personalize your own environment</a:t>
            </a:r>
            <a:r>
              <a:rPr lang="en-GB" sz="2400"/>
              <a:t> [</a:t>
            </a:r>
            <a:r>
              <a:rPr b="1" lang="en-GB" sz="2400"/>
              <a:t>see later</a:t>
            </a:r>
            <a:r>
              <a:rPr lang="en-GB" sz="2400"/>
              <a:t>]</a:t>
            </a:r>
            <a:r>
              <a:rPr lang="en-GB" sz="2400"/>
              <a:t> </a:t>
            </a:r>
            <a:endParaRPr sz="2400"/>
          </a:p>
          <a:p>
            <a:pPr indent="-317500" lvl="0" marL="457200" rtl="0" algn="l">
              <a:spcBef>
                <a:spcPts val="0"/>
              </a:spcBef>
              <a:spcAft>
                <a:spcPts val="0"/>
              </a:spcAft>
              <a:buSzPts val="1400"/>
              <a:buChar char="-"/>
            </a:pPr>
            <a:r>
              <a:rPr b="1" lang="en-GB" sz="2400"/>
              <a:t>By default, a INFN-Cloud user has a fixed and limited quota (i.e. #Cores/RAM)</a:t>
            </a:r>
            <a:r>
              <a:rPr lang="en-GB" sz="2400"/>
              <a:t> </a:t>
            </a:r>
            <a:endParaRPr sz="2400"/>
          </a:p>
          <a:p>
            <a:pPr indent="-317500" lvl="1" marL="914400" rtl="0" algn="l">
              <a:spcBef>
                <a:spcPts val="0"/>
              </a:spcBef>
              <a:spcAft>
                <a:spcPts val="0"/>
              </a:spcAft>
              <a:buSzPts val="1400"/>
              <a:buChar char="-"/>
            </a:pPr>
            <a:r>
              <a:rPr lang="en-GB" sz="2000"/>
              <a:t>Experiments/collaborations follow a different path!</a:t>
            </a:r>
            <a:endParaRPr sz="2000"/>
          </a:p>
          <a:p>
            <a:pPr indent="0" lvl="0" marL="0" rtl="0" algn="l">
              <a:spcBef>
                <a:spcPts val="1000"/>
              </a:spcBef>
              <a:spcAft>
                <a:spcPts val="0"/>
              </a:spcAft>
              <a:buNone/>
            </a:pPr>
            <a:r>
              <a:t/>
            </a:r>
            <a:endParaRPr/>
          </a:p>
        </p:txBody>
      </p:sp>
      <p:pic>
        <p:nvPicPr>
          <p:cNvPr id="168" name="Google Shape;168;gdf29bfedd4_0_0"/>
          <p:cNvPicPr preferRelativeResize="0"/>
          <p:nvPr/>
        </p:nvPicPr>
        <p:blipFill>
          <a:blip r:embed="rId3">
            <a:alphaModFix/>
          </a:blip>
          <a:stretch>
            <a:fillRect/>
          </a:stretch>
        </p:blipFill>
        <p:spPr>
          <a:xfrm>
            <a:off x="4601525" y="4206825"/>
            <a:ext cx="7216224" cy="2179075"/>
          </a:xfrm>
          <a:prstGeom prst="rect">
            <a:avLst/>
          </a:prstGeom>
          <a:noFill/>
          <a:ln>
            <a:noFill/>
          </a:ln>
        </p:spPr>
      </p:pic>
      <p:sp>
        <p:nvSpPr>
          <p:cNvPr id="169" name="Google Shape;169;gdf29bfedd4_0_0"/>
          <p:cNvSpPr txBox="1"/>
          <p:nvPr/>
        </p:nvSpPr>
        <p:spPr>
          <a:xfrm>
            <a:off x="374425" y="4359225"/>
            <a:ext cx="35337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solidFill>
                  <a:srgbClr val="9900FF"/>
                </a:solidFill>
                <a:latin typeface="Calibri"/>
                <a:ea typeface="Calibri"/>
                <a:cs typeface="Calibri"/>
                <a:sym typeface="Calibri"/>
              </a:rPr>
              <a:t>If you are interested either to continue working as you did during the </a:t>
            </a:r>
            <a:r>
              <a:rPr lang="en-GB" sz="2200">
                <a:solidFill>
                  <a:srgbClr val="9900FF"/>
                </a:solidFill>
                <a:latin typeface="Calibri"/>
                <a:ea typeface="Calibri"/>
                <a:cs typeface="Calibri"/>
                <a:sym typeface="Calibri"/>
              </a:rPr>
              <a:t>hackathon</a:t>
            </a:r>
            <a:r>
              <a:rPr lang="en-GB" sz="2200">
                <a:solidFill>
                  <a:srgbClr val="9900FF"/>
                </a:solidFill>
                <a:latin typeface="Calibri"/>
                <a:ea typeface="Calibri"/>
                <a:cs typeface="Calibri"/>
                <a:sym typeface="Calibri"/>
              </a:rPr>
              <a:t> or even to do something else visit </a:t>
            </a:r>
            <a:r>
              <a:rPr lang="en-GB" sz="2200" u="sng">
                <a:solidFill>
                  <a:srgbClr val="4A86E8"/>
                </a:solidFill>
                <a:latin typeface="Calibri"/>
                <a:ea typeface="Calibri"/>
                <a:cs typeface="Calibri"/>
                <a:sym typeface="Calibri"/>
                <a:hlinkClick r:id="rId4">
                  <a:extLst>
                    <a:ext uri="{A12FA001-AC4F-418D-AE19-62706E023703}">
                      <ahyp:hlinkClr val="tx"/>
                    </a:ext>
                  </a:extLst>
                </a:hlinkClick>
              </a:rPr>
              <a:t>here</a:t>
            </a:r>
            <a:r>
              <a:rPr lang="en-GB" sz="2200">
                <a:solidFill>
                  <a:srgbClr val="9900FF"/>
                </a:solidFill>
                <a:latin typeface="Calibri"/>
                <a:ea typeface="Calibri"/>
                <a:cs typeface="Calibri"/>
                <a:sym typeface="Calibri"/>
              </a:rPr>
              <a:t> </a:t>
            </a:r>
            <a:endParaRPr sz="2200">
              <a:solidFill>
                <a:srgbClr val="9900FF"/>
              </a:solidFill>
              <a:latin typeface="Calibri"/>
              <a:ea typeface="Calibri"/>
              <a:cs typeface="Calibri"/>
              <a:sym typeface="Calibri"/>
            </a:endParaRPr>
          </a:p>
        </p:txBody>
      </p:sp>
      <p:cxnSp>
        <p:nvCxnSpPr>
          <p:cNvPr id="170" name="Google Shape;170;gdf29bfedd4_0_0"/>
          <p:cNvCxnSpPr/>
          <p:nvPr/>
        </p:nvCxnSpPr>
        <p:spPr>
          <a:xfrm flipH="1" rot="10800000">
            <a:off x="1618325" y="5901175"/>
            <a:ext cx="4150200" cy="87900"/>
          </a:xfrm>
          <a:prstGeom prst="straightConnector1">
            <a:avLst/>
          </a:prstGeom>
          <a:noFill/>
          <a:ln cap="flat" cmpd="sng" w="28575">
            <a:solidFill>
              <a:srgbClr val="9900FF"/>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
          <p:cNvSpPr txBox="1"/>
          <p:nvPr>
            <p:ph type="title"/>
          </p:nvPr>
        </p:nvSpPr>
        <p:spPr>
          <a:xfrm>
            <a:off x="758850" y="321093"/>
            <a:ext cx="98979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GB" sz="4200"/>
              <a:t>Once you click you will be redirected to the </a:t>
            </a:r>
            <a:r>
              <a:rPr b="1" lang="en-GB" sz="4200"/>
              <a:t>IAM account registration</a:t>
            </a:r>
            <a:endParaRPr b="1" sz="4200"/>
          </a:p>
        </p:txBody>
      </p:sp>
      <p:sp>
        <p:nvSpPr>
          <p:cNvPr id="177" name="Google Shape;177;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INFN Cloud</a:t>
            </a:r>
            <a:endParaRPr/>
          </a:p>
        </p:txBody>
      </p:sp>
      <p:sp>
        <p:nvSpPr>
          <p:cNvPr id="178" name="Google Shape;178;p3"/>
          <p:cNvSpPr txBox="1"/>
          <p:nvPr/>
        </p:nvSpPr>
        <p:spPr>
          <a:xfrm>
            <a:off x="4889330" y="1994863"/>
            <a:ext cx="2131116"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u="sng">
                <a:solidFill>
                  <a:schemeClr val="dk1"/>
                </a:solidFill>
                <a:latin typeface="Calibri"/>
                <a:ea typeface="Calibri"/>
                <a:cs typeface="Calibri"/>
                <a:sym typeface="Calibri"/>
              </a:rPr>
              <a:t>Don’t</a:t>
            </a:r>
            <a:r>
              <a:rPr lang="en-GB" sz="2400">
                <a:solidFill>
                  <a:schemeClr val="dk1"/>
                </a:solidFill>
                <a:latin typeface="Calibri"/>
                <a:ea typeface="Calibri"/>
                <a:cs typeface="Calibri"/>
                <a:sym typeface="Calibri"/>
              </a:rPr>
              <a:t> “Apply for an account” but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400">
                <a:solidFill>
                  <a:schemeClr val="dk1"/>
                </a:solidFill>
                <a:latin typeface="Calibri"/>
                <a:ea typeface="Calibri"/>
                <a:cs typeface="Calibri"/>
                <a:sym typeface="Calibri"/>
              </a:rPr>
              <a:t>Sign in </a:t>
            </a:r>
            <a:r>
              <a:rPr lang="en-GB" sz="2400">
                <a:solidFill>
                  <a:schemeClr val="dk1"/>
                </a:solidFill>
                <a:latin typeface="Calibri"/>
                <a:ea typeface="Calibri"/>
                <a:cs typeface="Calibri"/>
                <a:sym typeface="Calibri"/>
              </a:rPr>
              <a:t>with your own INFN AAI identity </a:t>
            </a:r>
            <a:endParaRPr/>
          </a:p>
        </p:txBody>
      </p:sp>
      <p:pic>
        <p:nvPicPr>
          <p:cNvPr descr="Graphical user interface, application&#10;&#10;Description automatically generated" id="179" name="Google Shape;179;p3"/>
          <p:cNvPicPr preferRelativeResize="0"/>
          <p:nvPr/>
        </p:nvPicPr>
        <p:blipFill rotWithShape="1">
          <a:blip r:embed="rId3">
            <a:alphaModFix/>
          </a:blip>
          <a:srcRect b="0" l="0" r="0" t="0"/>
          <a:stretch/>
        </p:blipFill>
        <p:spPr>
          <a:xfrm>
            <a:off x="7985355" y="1540436"/>
            <a:ext cx="3468756" cy="4351339"/>
          </a:xfrm>
          <a:prstGeom prst="rect">
            <a:avLst/>
          </a:prstGeom>
          <a:noFill/>
          <a:ln>
            <a:noFill/>
          </a:ln>
        </p:spPr>
      </p:pic>
      <p:pic>
        <p:nvPicPr>
          <p:cNvPr descr="Graphical user interface, application&#10;&#10;Description automatically generated" id="180" name="Google Shape;180;p3"/>
          <p:cNvPicPr preferRelativeResize="0"/>
          <p:nvPr>
            <p:ph idx="1" type="body"/>
          </p:nvPr>
        </p:nvPicPr>
        <p:blipFill rotWithShape="1">
          <a:blip r:embed="rId4">
            <a:alphaModFix/>
          </a:blip>
          <a:srcRect b="0" l="0" r="0" t="0"/>
          <a:stretch/>
        </p:blipFill>
        <p:spPr>
          <a:xfrm>
            <a:off x="145343" y="1543507"/>
            <a:ext cx="4488084" cy="4348268"/>
          </a:xfrm>
          <a:prstGeom prst="rect">
            <a:avLst/>
          </a:prstGeom>
          <a:noFill/>
          <a:ln>
            <a:noFill/>
          </a:ln>
        </p:spPr>
      </p:pic>
      <p:sp>
        <p:nvSpPr>
          <p:cNvPr id="181" name="Google Shape;181;p3"/>
          <p:cNvSpPr/>
          <p:nvPr/>
        </p:nvSpPr>
        <p:spPr>
          <a:xfrm rot="-371633">
            <a:off x="1309511" y="3747911"/>
            <a:ext cx="2235200" cy="9595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3"/>
          <p:cNvSpPr txBox="1"/>
          <p:nvPr/>
        </p:nvSpPr>
        <p:spPr>
          <a:xfrm>
            <a:off x="1882525" y="6044175"/>
            <a:ext cx="8244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rgbClr val="9900FF"/>
                </a:solidFill>
                <a:latin typeface="Calibri"/>
                <a:ea typeface="Calibri"/>
                <a:cs typeface="Calibri"/>
                <a:sym typeface="Calibri"/>
              </a:rPr>
              <a:t>NOTE: Once done you’ll be contacted by INFN-Cloud support team </a:t>
            </a:r>
            <a:endParaRPr b="1" sz="2200">
              <a:solidFill>
                <a:srgbClr val="9900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solidFill>
                  <a:srgbClr val="FF0000"/>
                </a:solidFill>
              </a:rPr>
              <a:t>IMPORTANT </a:t>
            </a:r>
            <a:endParaRPr b="1">
              <a:solidFill>
                <a:srgbClr val="FF0000"/>
              </a:solidFill>
            </a:endParaRPr>
          </a:p>
        </p:txBody>
      </p:sp>
      <p:sp>
        <p:nvSpPr>
          <p:cNvPr id="189" name="Google Shape;189;p2"/>
          <p:cNvSpPr txBox="1"/>
          <p:nvPr/>
        </p:nvSpPr>
        <p:spPr>
          <a:xfrm>
            <a:off x="762000" y="1847850"/>
            <a:ext cx="5562600" cy="4351200"/>
          </a:xfrm>
          <a:prstGeom prst="rect">
            <a:avLst/>
          </a:prstGeom>
          <a:noFill/>
          <a:ln>
            <a:noFill/>
          </a:ln>
        </p:spPr>
        <p:txBody>
          <a:bodyPr anchorCtr="0" anchor="t" bIns="45700" lIns="91425" spcFirstLastPara="1" rIns="91425" wrap="square" tIns="45700">
            <a:normAutofit fontScale="92500" lnSpcReduction="20000"/>
          </a:bodyPr>
          <a:lstStyle/>
          <a:p>
            <a:pPr indent="139700" lvl="0" marL="0" marR="0" rtl="0" algn="l">
              <a:lnSpc>
                <a:spcPct val="90000"/>
              </a:lnSpc>
              <a:spcBef>
                <a:spcPts val="0"/>
              </a:spcBef>
              <a:spcAft>
                <a:spcPts val="0"/>
              </a:spcAft>
              <a:buClr>
                <a:schemeClr val="dk1"/>
              </a:buClr>
              <a:buSzPct val="67051"/>
              <a:buFont typeface="Arial"/>
              <a:buNone/>
            </a:pPr>
            <a:r>
              <a:rPr b="1" lang="en-GB" sz="3281" u="sng">
                <a:solidFill>
                  <a:srgbClr val="FF0000"/>
                </a:solidFill>
                <a:latin typeface="Calibri"/>
                <a:ea typeface="Calibri"/>
                <a:cs typeface="Calibri"/>
                <a:sym typeface="Calibri"/>
              </a:rPr>
              <a:t>There are two pre-requistes </a:t>
            </a:r>
            <a:endParaRPr b="1" sz="3281" u="sng">
              <a:solidFill>
                <a:srgbClr val="FF0000"/>
              </a:solidFill>
              <a:latin typeface="Calibri"/>
              <a:ea typeface="Calibri"/>
              <a:cs typeface="Calibri"/>
              <a:sym typeface="Calibri"/>
            </a:endParaRPr>
          </a:p>
          <a:p>
            <a:pPr indent="139700" lvl="0" marL="0" marR="0" rtl="0" algn="l">
              <a:lnSpc>
                <a:spcPct val="90000"/>
              </a:lnSpc>
              <a:spcBef>
                <a:spcPts val="0"/>
              </a:spcBef>
              <a:spcAft>
                <a:spcPts val="0"/>
              </a:spcAft>
              <a:buClr>
                <a:schemeClr val="dk1"/>
              </a:buClr>
              <a:buSzPct val="100000"/>
              <a:buFont typeface="Arial"/>
              <a:buNone/>
            </a:pPr>
            <a:r>
              <a:t/>
            </a:r>
            <a:endParaRPr b="1" sz="2200" u="sng">
              <a:solidFill>
                <a:schemeClr val="dk1"/>
              </a:solidFill>
              <a:latin typeface="Calibri"/>
              <a:ea typeface="Calibri"/>
              <a:cs typeface="Calibri"/>
              <a:sym typeface="Calibri"/>
            </a:endParaRPr>
          </a:p>
          <a:p>
            <a:pPr indent="-218122" lvl="0" marL="228600" marR="0" rtl="0" algn="l">
              <a:lnSpc>
                <a:spcPct val="90000"/>
              </a:lnSpc>
              <a:spcBef>
                <a:spcPts val="1000"/>
              </a:spcBef>
              <a:spcAft>
                <a:spcPts val="0"/>
              </a:spcAft>
              <a:buClr>
                <a:schemeClr val="dk1"/>
              </a:buClr>
              <a:buSzPct val="100000"/>
              <a:buFont typeface="Arial"/>
              <a:buChar char="•"/>
            </a:pPr>
            <a:r>
              <a:rPr b="1" lang="en-GB" sz="2200" u="sng">
                <a:solidFill>
                  <a:schemeClr val="dk1"/>
                </a:solidFill>
                <a:latin typeface="Calibri"/>
                <a:ea typeface="Calibri"/>
                <a:cs typeface="Calibri"/>
                <a:sym typeface="Calibri"/>
              </a:rPr>
              <a:t>Digital identity </a:t>
            </a:r>
            <a:r>
              <a:rPr lang="en-GB" sz="2200">
                <a:solidFill>
                  <a:schemeClr val="dk1"/>
                </a:solidFill>
                <a:latin typeface="Calibri"/>
                <a:ea typeface="Calibri"/>
                <a:cs typeface="Calibri"/>
                <a:sym typeface="Calibri"/>
              </a:rPr>
              <a:t>on INFN AAI and </a:t>
            </a:r>
            <a:r>
              <a:rPr lang="en-GB" sz="2200" u="sng">
                <a:solidFill>
                  <a:schemeClr val="dk1"/>
                </a:solidFill>
                <a:latin typeface="Calibri"/>
                <a:ea typeface="Calibri"/>
                <a:cs typeface="Calibri"/>
                <a:sym typeface="Calibri"/>
              </a:rPr>
              <a:t>acceptance of INFN </a:t>
            </a:r>
            <a:r>
              <a:rPr lang="en-GB" sz="2400" u="sng">
                <a:solidFill>
                  <a:schemeClr val="dk1"/>
                </a:solidFill>
                <a:latin typeface="Calibri"/>
                <a:ea typeface="Calibri"/>
                <a:cs typeface="Calibri"/>
                <a:sym typeface="Calibri"/>
              </a:rPr>
              <a:t>usage</a:t>
            </a:r>
            <a:r>
              <a:rPr lang="en-GB" sz="2200" u="sng">
                <a:solidFill>
                  <a:schemeClr val="dk1"/>
                </a:solidFill>
                <a:latin typeface="Calibri"/>
                <a:ea typeface="Calibri"/>
                <a:cs typeface="Calibri"/>
                <a:sym typeface="Calibri"/>
              </a:rPr>
              <a:t> rules for IT resources </a:t>
            </a:r>
            <a:endParaRPr/>
          </a:p>
          <a:p>
            <a:pPr indent="-218122" lvl="1" marL="685800" marR="0" rtl="0" algn="l">
              <a:lnSpc>
                <a:spcPct val="90000"/>
              </a:lnSpc>
              <a:spcBef>
                <a:spcPts val="500"/>
              </a:spcBef>
              <a:spcAft>
                <a:spcPts val="0"/>
              </a:spcAft>
              <a:buClr>
                <a:srgbClr val="9900FF"/>
              </a:buClr>
              <a:buSzPct val="100000"/>
              <a:buFont typeface="Arial"/>
              <a:buChar char="•"/>
            </a:pPr>
            <a:r>
              <a:rPr b="0" i="0" lang="en-GB" sz="2200" u="none" cap="none" strike="noStrike">
                <a:solidFill>
                  <a:srgbClr val="9900FF"/>
                </a:solidFill>
                <a:latin typeface="Calibri"/>
                <a:ea typeface="Calibri"/>
                <a:cs typeface="Calibri"/>
                <a:sym typeface="Calibri"/>
              </a:rPr>
              <a:t>INFN staff or associates meet these requirements by default  </a:t>
            </a:r>
            <a:endParaRPr>
              <a:solidFill>
                <a:srgbClr val="9900FF"/>
              </a:solidFill>
            </a:endParaRPr>
          </a:p>
          <a:p>
            <a:pPr indent="-218122" lvl="1" marL="685800" marR="0" rtl="0" algn="l">
              <a:lnSpc>
                <a:spcPct val="90000"/>
              </a:lnSpc>
              <a:spcBef>
                <a:spcPts val="500"/>
              </a:spcBef>
              <a:spcAft>
                <a:spcPts val="0"/>
              </a:spcAft>
              <a:buClr>
                <a:schemeClr val="dk1"/>
              </a:buClr>
              <a:buSzPct val="100000"/>
              <a:buFont typeface="Arial"/>
              <a:buChar char="•"/>
            </a:pPr>
            <a:r>
              <a:rPr b="0" i="0" lang="en-GB" sz="2200" u="none" cap="none" strike="noStrike">
                <a:solidFill>
                  <a:schemeClr val="dk1"/>
                </a:solidFill>
                <a:latin typeface="Calibri"/>
                <a:ea typeface="Calibri"/>
                <a:cs typeface="Calibri"/>
                <a:sym typeface="Calibri"/>
              </a:rPr>
              <a:t>Others see </a:t>
            </a:r>
            <a:r>
              <a:rPr b="0" i="0" lang="en-GB" sz="2200" u="sng" cap="none" strike="noStrike">
                <a:solidFill>
                  <a:srgbClr val="66CCFF"/>
                </a:solidFill>
                <a:latin typeface="Calibri"/>
                <a:ea typeface="Calibri"/>
                <a:cs typeface="Calibri"/>
                <a:sym typeface="Calibri"/>
                <a:hlinkClick r:id="rId3">
                  <a:extLst>
                    <a:ext uri="{A12FA001-AC4F-418D-AE19-62706E023703}">
                      <ahyp:hlinkClr val="tx"/>
                    </a:ext>
                  </a:extLst>
                </a:hlinkClick>
              </a:rPr>
              <a:t>https://signup.app.infn.it/</a:t>
            </a:r>
            <a:endParaRPr b="0" i="0" sz="2200" u="none" cap="none" strike="noStrike">
              <a:solidFill>
                <a:srgbClr val="66CCFF"/>
              </a:solidFill>
              <a:latin typeface="Calibri"/>
              <a:ea typeface="Calibri"/>
              <a:cs typeface="Calibri"/>
              <a:sym typeface="Calibri"/>
            </a:endParaRPr>
          </a:p>
          <a:p>
            <a:pPr indent="-218122" lvl="0" marL="228600" marR="0" rtl="0" algn="l">
              <a:lnSpc>
                <a:spcPct val="90000"/>
              </a:lnSpc>
              <a:spcBef>
                <a:spcPts val="1000"/>
              </a:spcBef>
              <a:spcAft>
                <a:spcPts val="0"/>
              </a:spcAft>
              <a:buClr>
                <a:schemeClr val="dk1"/>
              </a:buClr>
              <a:buSzPct val="100000"/>
              <a:buFont typeface="Arial"/>
              <a:buChar char="•"/>
            </a:pPr>
            <a:r>
              <a:rPr b="1" lang="en-GB" sz="2200">
                <a:solidFill>
                  <a:schemeClr val="dk1"/>
                </a:solidFill>
                <a:latin typeface="Calibri"/>
                <a:ea typeface="Calibri"/>
                <a:cs typeface="Calibri"/>
                <a:sym typeface="Calibri"/>
              </a:rPr>
              <a:t>Designation</a:t>
            </a:r>
            <a:r>
              <a:rPr lang="en-GB" sz="2200">
                <a:solidFill>
                  <a:schemeClr val="dk1"/>
                </a:solidFill>
                <a:latin typeface="Calibri"/>
                <a:ea typeface="Calibri"/>
                <a:cs typeface="Calibri"/>
                <a:sym typeface="Calibri"/>
              </a:rPr>
              <a:t> as ‘System administrator’ for INFN Cloud granted by your own INFN Director. </a:t>
            </a:r>
            <a:endParaRPr/>
          </a:p>
          <a:p>
            <a:pPr indent="-218122" lvl="1" marL="685800" marR="0" rtl="0" algn="l">
              <a:lnSpc>
                <a:spcPct val="90000"/>
              </a:lnSpc>
              <a:spcBef>
                <a:spcPts val="500"/>
              </a:spcBef>
              <a:spcAft>
                <a:spcPts val="0"/>
              </a:spcAft>
              <a:buClr>
                <a:schemeClr val="dk1"/>
              </a:buClr>
              <a:buSzPct val="100000"/>
              <a:buFont typeface="Arial"/>
              <a:buChar char="•"/>
            </a:pPr>
            <a:r>
              <a:rPr b="0" i="0" lang="en-GB" sz="2200" u="none" cap="none" strike="noStrike">
                <a:solidFill>
                  <a:schemeClr val="dk1"/>
                </a:solidFill>
                <a:latin typeface="Calibri"/>
                <a:ea typeface="Calibri"/>
                <a:cs typeface="Calibri"/>
                <a:sym typeface="Calibri"/>
              </a:rPr>
              <a:t>Consult your local INFN section or laboratory for further details  </a:t>
            </a:r>
            <a:endParaRPr/>
          </a:p>
          <a:p>
            <a:pPr indent="-88900" lvl="0" marL="228600" marR="0" rtl="0" algn="l">
              <a:lnSpc>
                <a:spcPct val="90000"/>
              </a:lnSpc>
              <a:spcBef>
                <a:spcPts val="1000"/>
              </a:spcBef>
              <a:spcAft>
                <a:spcPts val="0"/>
              </a:spcAft>
              <a:buClr>
                <a:schemeClr val="dk1"/>
              </a:buClr>
              <a:buSzPct val="100000"/>
              <a:buFont typeface="Arial"/>
              <a:buNone/>
            </a:pPr>
            <a:r>
              <a:t/>
            </a:r>
            <a:endParaRPr sz="2200">
              <a:solidFill>
                <a:schemeClr val="dk1"/>
              </a:solidFill>
              <a:latin typeface="Calibri"/>
              <a:ea typeface="Calibri"/>
              <a:cs typeface="Calibri"/>
              <a:sym typeface="Calibri"/>
            </a:endParaRPr>
          </a:p>
          <a:p>
            <a:pPr indent="139700" lvl="0" marL="0" marR="0" rtl="0" algn="l">
              <a:lnSpc>
                <a:spcPct val="90000"/>
              </a:lnSpc>
              <a:spcBef>
                <a:spcPts val="1000"/>
              </a:spcBef>
              <a:spcAft>
                <a:spcPts val="0"/>
              </a:spcAft>
              <a:buClr>
                <a:schemeClr val="dk1"/>
              </a:buClr>
              <a:buSzPct val="100000"/>
              <a:buFont typeface="Arial"/>
              <a:buNone/>
            </a:pPr>
            <a:r>
              <a:t/>
            </a:r>
            <a:endParaRPr sz="2200">
              <a:solidFill>
                <a:schemeClr val="dk1"/>
              </a:solidFill>
              <a:latin typeface="Calibri"/>
              <a:ea typeface="Calibri"/>
              <a:cs typeface="Calibri"/>
              <a:sym typeface="Calibri"/>
            </a:endParaRPr>
          </a:p>
          <a:p>
            <a:pPr indent="-88900" lvl="1" marL="685800" marR="0" rtl="0" algn="l">
              <a:lnSpc>
                <a:spcPct val="90000"/>
              </a:lnSpc>
              <a:spcBef>
                <a:spcPts val="500"/>
              </a:spcBef>
              <a:spcAft>
                <a:spcPts val="0"/>
              </a:spcAft>
              <a:buClr>
                <a:schemeClr val="dk1"/>
              </a:buClr>
              <a:buSzPct val="100000"/>
              <a:buFont typeface="Arial"/>
              <a:buNone/>
            </a:pPr>
            <a:r>
              <a:t/>
            </a:r>
            <a:endParaRPr b="0" i="0" sz="2200" u="none" cap="none" strike="noStrike">
              <a:solidFill>
                <a:schemeClr val="dk1"/>
              </a:solidFill>
              <a:latin typeface="Calibri"/>
              <a:ea typeface="Calibri"/>
              <a:cs typeface="Calibri"/>
              <a:sym typeface="Calibri"/>
            </a:endParaRPr>
          </a:p>
        </p:txBody>
      </p:sp>
      <p:sp>
        <p:nvSpPr>
          <p:cNvPr id="190" name="Google Shape;190;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INFN Cloud</a:t>
            </a:r>
            <a:endParaRPr/>
          </a:p>
        </p:txBody>
      </p:sp>
      <p:pic>
        <p:nvPicPr>
          <p:cNvPr id="191" name="Google Shape;191;p2"/>
          <p:cNvPicPr preferRelativeResize="0"/>
          <p:nvPr/>
        </p:nvPicPr>
        <p:blipFill rotWithShape="1">
          <a:blip r:embed="rId4">
            <a:alphaModFix/>
          </a:blip>
          <a:srcRect b="0" l="0" r="0" t="0"/>
          <a:stretch/>
        </p:blipFill>
        <p:spPr>
          <a:xfrm>
            <a:off x="7904773" y="566549"/>
            <a:ext cx="2797775" cy="5942199"/>
          </a:xfrm>
          <a:prstGeom prst="rect">
            <a:avLst/>
          </a:prstGeom>
          <a:noFill/>
          <a:ln cap="flat" cmpd="sng" w="19050">
            <a:solidFill>
              <a:srgbClr val="000000"/>
            </a:solidFill>
            <a:prstDash val="solid"/>
            <a:round/>
            <a:headEnd len="sm" w="sm" type="none"/>
            <a:tailEnd len="sm" w="sm" type="none"/>
          </a:ln>
        </p:spPr>
      </p:pic>
      <p:sp>
        <p:nvSpPr>
          <p:cNvPr id="192" name="Google Shape;192;p2"/>
          <p:cNvSpPr txBox="1"/>
          <p:nvPr/>
        </p:nvSpPr>
        <p:spPr>
          <a:xfrm>
            <a:off x="8279042" y="5428533"/>
            <a:ext cx="2221800" cy="646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rgbClr val="FF0000"/>
                </a:solidFill>
                <a:latin typeface="Calibri"/>
                <a:ea typeface="Calibri"/>
                <a:cs typeface="Calibri"/>
                <a:sym typeface="Calibri"/>
              </a:rPr>
              <a:t>I volunteer to test the </a:t>
            </a:r>
            <a:r>
              <a:rPr b="1" lang="en-GB" sz="1500">
                <a:solidFill>
                  <a:srgbClr val="FF0000"/>
                </a:solidFill>
                <a:latin typeface="Calibri"/>
                <a:ea typeface="Calibri"/>
                <a:cs typeface="Calibri"/>
                <a:sym typeface="Calibri"/>
              </a:rPr>
              <a:t>Jupyter as a Service</a:t>
            </a:r>
            <a:r>
              <a:rPr lang="en-GB" sz="1500">
                <a:solidFill>
                  <a:srgbClr val="FF0000"/>
                </a:solidFill>
                <a:latin typeface="Calibri"/>
                <a:ea typeface="Calibri"/>
                <a:cs typeface="Calibri"/>
                <a:sym typeface="Calibri"/>
              </a:rPr>
              <a:t> </a:t>
            </a:r>
            <a:endParaRPr sz="1500">
              <a:solidFill>
                <a:srgbClr val="FF0000"/>
              </a:solidFill>
              <a:latin typeface="Calibri"/>
              <a:ea typeface="Calibri"/>
              <a:cs typeface="Calibri"/>
              <a:sym typeface="Calibri"/>
            </a:endParaRPr>
          </a:p>
        </p:txBody>
      </p:sp>
      <p:sp>
        <p:nvSpPr>
          <p:cNvPr id="193" name="Google Shape;193;p2"/>
          <p:cNvSpPr txBox="1"/>
          <p:nvPr/>
        </p:nvSpPr>
        <p:spPr>
          <a:xfrm>
            <a:off x="481950" y="5324075"/>
            <a:ext cx="6651300" cy="1493100"/>
          </a:xfrm>
          <a:prstGeom prst="rect">
            <a:avLst/>
          </a:prstGeom>
          <a:noFill/>
          <a:ln cap="flat" cmpd="sng" w="952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700">
                <a:solidFill>
                  <a:srgbClr val="9900FF"/>
                </a:solidFill>
                <a:latin typeface="Calibri"/>
                <a:ea typeface="Calibri"/>
                <a:cs typeface="Calibri"/>
                <a:sym typeface="Calibri"/>
              </a:rPr>
              <a:t>If you don’t want/can’t get the Designation, we are working for you :)..  </a:t>
            </a:r>
            <a:endParaRPr sz="1700">
              <a:solidFill>
                <a:srgbClr val="9900FF"/>
              </a:solidFill>
              <a:latin typeface="Calibri"/>
              <a:ea typeface="Calibri"/>
              <a:cs typeface="Calibri"/>
              <a:sym typeface="Calibri"/>
            </a:endParaRPr>
          </a:p>
          <a:p>
            <a:pPr indent="0" lvl="0" marL="0" rtl="0" algn="l">
              <a:spcBef>
                <a:spcPts val="0"/>
              </a:spcBef>
              <a:spcAft>
                <a:spcPts val="0"/>
              </a:spcAft>
              <a:buNone/>
            </a:pPr>
            <a:r>
              <a:rPr lang="en-GB" sz="1700">
                <a:solidFill>
                  <a:srgbClr val="9900FF"/>
                </a:solidFill>
                <a:latin typeface="Calibri"/>
                <a:ea typeface="Calibri"/>
                <a:cs typeface="Calibri"/>
                <a:sym typeface="Calibri"/>
              </a:rPr>
              <a:t>We are releasing a</a:t>
            </a:r>
            <a:r>
              <a:rPr b="1" lang="en-GB" sz="1700">
                <a:solidFill>
                  <a:srgbClr val="9900FF"/>
                </a:solidFill>
                <a:latin typeface="Calibri"/>
                <a:ea typeface="Calibri"/>
                <a:cs typeface="Calibri"/>
                <a:sym typeface="Calibri"/>
              </a:rPr>
              <a:t> Jupyter as a Service instance that can be used even without Designation! </a:t>
            </a:r>
            <a:endParaRPr b="1" sz="1700">
              <a:solidFill>
                <a:srgbClr val="9900FF"/>
              </a:solidFill>
              <a:latin typeface="Calibri"/>
              <a:ea typeface="Calibri"/>
              <a:cs typeface="Calibri"/>
              <a:sym typeface="Calibri"/>
            </a:endParaRPr>
          </a:p>
          <a:p>
            <a:pPr indent="-336550" lvl="0" marL="457200" rtl="0" algn="l">
              <a:spcBef>
                <a:spcPts val="0"/>
              </a:spcBef>
              <a:spcAft>
                <a:spcPts val="0"/>
              </a:spcAft>
              <a:buClr>
                <a:srgbClr val="9900FF"/>
              </a:buClr>
              <a:buSzPts val="1700"/>
              <a:buFont typeface="Calibri"/>
              <a:buChar char="-"/>
            </a:pPr>
            <a:r>
              <a:rPr b="1" lang="en-GB" sz="1700">
                <a:solidFill>
                  <a:srgbClr val="9900FF"/>
                </a:solidFill>
                <a:latin typeface="Calibri"/>
                <a:ea typeface="Calibri"/>
                <a:cs typeface="Calibri"/>
                <a:sym typeface="Calibri"/>
              </a:rPr>
              <a:t>When you register, just be sure you fill the note with this and we will contact you</a:t>
            </a:r>
            <a:endParaRPr b="1" sz="1700">
              <a:solidFill>
                <a:srgbClr val="9900FF"/>
              </a:solidFill>
              <a:latin typeface="Calibri"/>
              <a:ea typeface="Calibri"/>
              <a:cs typeface="Calibri"/>
              <a:sym typeface="Calibri"/>
            </a:endParaRPr>
          </a:p>
        </p:txBody>
      </p:sp>
      <p:cxnSp>
        <p:nvCxnSpPr>
          <p:cNvPr id="194" name="Google Shape;194;p2"/>
          <p:cNvCxnSpPr>
            <a:stCxn id="189" idx="1"/>
            <a:endCxn id="193" idx="1"/>
          </p:cNvCxnSpPr>
          <p:nvPr/>
        </p:nvCxnSpPr>
        <p:spPr>
          <a:xfrm flipH="1">
            <a:off x="482100" y="4023450"/>
            <a:ext cx="279900" cy="2047200"/>
          </a:xfrm>
          <a:prstGeom prst="curvedConnector3">
            <a:avLst>
              <a:gd fmla="val 185129" name="adj1"/>
            </a:avLst>
          </a:prstGeom>
          <a:noFill/>
          <a:ln cap="flat" cmpd="sng" w="28575">
            <a:solidFill>
              <a:srgbClr val="9900FF"/>
            </a:solidFill>
            <a:prstDash val="solid"/>
            <a:round/>
            <a:headEnd len="med" w="med" type="none"/>
            <a:tailEnd len="med" w="med" type="triangle"/>
          </a:ln>
        </p:spPr>
      </p:cxnSp>
      <p:cxnSp>
        <p:nvCxnSpPr>
          <p:cNvPr id="195" name="Google Shape;195;p2"/>
          <p:cNvCxnSpPr>
            <a:endCxn id="192" idx="1"/>
          </p:cNvCxnSpPr>
          <p:nvPr/>
        </p:nvCxnSpPr>
        <p:spPr>
          <a:xfrm flipH="1" rot="10800000">
            <a:off x="6197642" y="5751783"/>
            <a:ext cx="2081400" cy="4464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df29bfedd4_0_1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And for those who wants to raise the bar</a:t>
            </a:r>
            <a:endParaRPr/>
          </a:p>
        </p:txBody>
      </p:sp>
      <p:sp>
        <p:nvSpPr>
          <p:cNvPr id="202" name="Google Shape;202;gdf29bfedd4_0_18"/>
          <p:cNvSpPr txBox="1"/>
          <p:nvPr>
            <p:ph idx="1" type="body"/>
          </p:nvPr>
        </p:nvSpPr>
        <p:spPr>
          <a:xfrm>
            <a:off x="838200" y="1825625"/>
            <a:ext cx="103020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GB"/>
              <a:t>INFN-Cloud allows you to implement new services and/or customize </a:t>
            </a:r>
            <a:r>
              <a:rPr b="1" lang="en-GB"/>
              <a:t>existing</a:t>
            </a:r>
            <a:r>
              <a:rPr b="1" lang="en-GB"/>
              <a:t> one</a:t>
            </a:r>
            <a:endParaRPr b="1"/>
          </a:p>
          <a:p>
            <a:pPr indent="0" lvl="0" marL="0" rtl="0" algn="l">
              <a:spcBef>
                <a:spcPts val="1000"/>
              </a:spcBef>
              <a:spcAft>
                <a:spcPts val="0"/>
              </a:spcAft>
              <a:buNone/>
            </a:pPr>
            <a:r>
              <a:rPr lang="en-GB"/>
              <a:t>Examples: </a:t>
            </a:r>
            <a:endParaRPr/>
          </a:p>
          <a:p>
            <a:pPr indent="-342900" lvl="0" marL="457200" rtl="0" algn="l">
              <a:spcBef>
                <a:spcPts val="1000"/>
              </a:spcBef>
              <a:spcAft>
                <a:spcPts val="0"/>
              </a:spcAft>
              <a:buSzPts val="1800"/>
              <a:buChar char="-"/>
            </a:pPr>
            <a:r>
              <a:rPr lang="en-GB"/>
              <a:t>“I want to build MY Jupyter-based workflow and possibly share it within my collaboration”</a:t>
            </a:r>
            <a:endParaRPr/>
          </a:p>
          <a:p>
            <a:pPr indent="-342900" lvl="0" marL="457200" rtl="0" algn="l">
              <a:spcBef>
                <a:spcPts val="0"/>
              </a:spcBef>
              <a:spcAft>
                <a:spcPts val="0"/>
              </a:spcAft>
              <a:buSzPts val="1800"/>
              <a:buChar char="-"/>
            </a:pPr>
            <a:r>
              <a:rPr lang="en-GB"/>
              <a:t>“ I would like to use INFN Cloud but I don’t need/like Jupyter, I would rather like to run my small cluster ...“</a:t>
            </a:r>
            <a:br>
              <a:rPr lang="en-GB"/>
            </a:br>
            <a:endParaRPr/>
          </a:p>
          <a:p>
            <a:pPr indent="0" lvl="0" marL="0" rtl="0" algn="l">
              <a:spcBef>
                <a:spcPts val="1000"/>
              </a:spcBef>
              <a:spcAft>
                <a:spcPts val="0"/>
              </a:spcAft>
              <a:buNone/>
            </a:pPr>
            <a:r>
              <a:rPr lang="en-GB"/>
              <a:t>In such a case please contact us at:  </a:t>
            </a:r>
            <a:r>
              <a:rPr lang="en-GB" u="sng">
                <a:solidFill>
                  <a:schemeClr val="hlink"/>
                </a:solidFill>
                <a:hlinkClick r:id="rId3"/>
              </a:rPr>
              <a:t>cloud-support@infn.it</a:t>
            </a:r>
            <a:r>
              <a:rPr lang="en-GB"/>
              <a:t> and you will be redirected to the proper INFN Cloud support team. </a:t>
            </a:r>
            <a:endParaRPr/>
          </a:p>
        </p:txBody>
      </p:sp>
      <p:sp>
        <p:nvSpPr>
          <p:cNvPr id="203" name="Google Shape;203;gdf29bfedd4_0_18"/>
          <p:cNvSpPr txBox="1"/>
          <p:nvPr>
            <p:ph idx="12" type="sldNum"/>
          </p:nvPr>
        </p:nvSpPr>
        <p:spPr>
          <a:xfrm>
            <a:off x="8610600" y="6356350"/>
            <a:ext cx="27432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6"/>
          <p:cNvSpPr txBox="1"/>
          <p:nvPr>
            <p:ph type="title"/>
          </p:nvPr>
        </p:nvSpPr>
        <p:spPr>
          <a:xfrm>
            <a:off x="181301" y="41151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Reference</a:t>
            </a:r>
            <a:endParaRPr/>
          </a:p>
        </p:txBody>
      </p:sp>
      <p:sp>
        <p:nvSpPr>
          <p:cNvPr id="210" name="Google Shape;21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INFN Cloud</a:t>
            </a:r>
            <a:endParaRPr/>
          </a:p>
        </p:txBody>
      </p:sp>
      <p:grpSp>
        <p:nvGrpSpPr>
          <p:cNvPr id="211" name="Google Shape;211;p6"/>
          <p:cNvGrpSpPr/>
          <p:nvPr/>
        </p:nvGrpSpPr>
        <p:grpSpPr>
          <a:xfrm>
            <a:off x="87088" y="2146082"/>
            <a:ext cx="5029200" cy="3754874"/>
            <a:chOff x="10886" y="2146082"/>
            <a:chExt cx="5029200" cy="3754874"/>
          </a:xfrm>
        </p:grpSpPr>
        <p:sp>
          <p:nvSpPr>
            <p:cNvPr id="212" name="Google Shape;212;p6"/>
            <p:cNvSpPr txBox="1"/>
            <p:nvPr/>
          </p:nvSpPr>
          <p:spPr>
            <a:xfrm>
              <a:off x="10886" y="2146082"/>
              <a:ext cx="5029200" cy="3754874"/>
            </a:xfrm>
            <a:prstGeom prst="rect">
              <a:avLst/>
            </a:prstGeom>
            <a:solidFill>
              <a:schemeClr val="accent1"/>
            </a:solidFill>
            <a:ln cap="flat" cmpd="sng" w="57150">
              <a:solidFill>
                <a:srgbClr val="1F386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Web site: </a:t>
              </a:r>
              <a:endParaRPr/>
            </a:p>
            <a:p>
              <a:pPr indent="0" lvl="0" marL="0" marR="0" rtl="0" algn="ctr">
                <a:spcBef>
                  <a:spcPts val="0"/>
                </a:spcBef>
                <a:spcAft>
                  <a:spcPts val="0"/>
                </a:spcAft>
                <a:buNone/>
              </a:pPr>
              <a:r>
                <a:rPr b="1" lang="en-GB" sz="2000">
                  <a:solidFill>
                    <a:schemeClr val="lt1"/>
                  </a:solidFill>
                  <a:latin typeface="Calibri"/>
                  <a:ea typeface="Calibri"/>
                  <a:cs typeface="Calibri"/>
                  <a:sym typeface="Calibri"/>
                </a:rPr>
                <a:t>https://</a:t>
              </a:r>
              <a:r>
                <a:rPr b="1" lang="en-GB" sz="2000" u="sng">
                  <a:solidFill>
                    <a:schemeClr val="lt1"/>
                  </a:solidFill>
                  <a:latin typeface="Calibri"/>
                  <a:ea typeface="Calibri"/>
                  <a:cs typeface="Calibri"/>
                  <a:sym typeface="Calibri"/>
                  <a:hlinkClick r:id="rId3">
                    <a:extLst>
                      <a:ext uri="{A12FA001-AC4F-418D-AE19-62706E023703}">
                        <ahyp:hlinkClr val="tx"/>
                      </a:ext>
                    </a:extLst>
                  </a:hlinkClick>
                </a:rPr>
                <a:t>www.cloud.infn.it</a:t>
              </a:r>
              <a:endParaRPr b="1" sz="20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 application&#10;&#10;Description automatically generated" id="213" name="Google Shape;213;p6"/>
            <p:cNvPicPr preferRelativeResize="0"/>
            <p:nvPr/>
          </p:nvPicPr>
          <p:blipFill rotWithShape="1">
            <a:blip r:embed="rId4">
              <a:alphaModFix/>
            </a:blip>
            <a:srcRect b="0" l="0" r="0" t="0"/>
            <a:stretch/>
          </p:blipFill>
          <p:spPr>
            <a:xfrm>
              <a:off x="726319" y="2964099"/>
              <a:ext cx="3576562" cy="2711034"/>
            </a:xfrm>
            <a:prstGeom prst="rect">
              <a:avLst/>
            </a:prstGeom>
            <a:noFill/>
            <a:ln>
              <a:noFill/>
            </a:ln>
          </p:spPr>
        </p:pic>
      </p:grpSp>
      <p:grpSp>
        <p:nvGrpSpPr>
          <p:cNvPr id="214" name="Google Shape;214;p6"/>
          <p:cNvGrpSpPr/>
          <p:nvPr/>
        </p:nvGrpSpPr>
        <p:grpSpPr>
          <a:xfrm>
            <a:off x="5264001" y="1303112"/>
            <a:ext cx="6812014" cy="2369880"/>
            <a:chOff x="5264001" y="1357542"/>
            <a:chExt cx="6812014" cy="2369880"/>
          </a:xfrm>
        </p:grpSpPr>
        <p:sp>
          <p:nvSpPr>
            <p:cNvPr id="215" name="Google Shape;215;p6"/>
            <p:cNvSpPr txBox="1"/>
            <p:nvPr/>
          </p:nvSpPr>
          <p:spPr>
            <a:xfrm>
              <a:off x="5264001" y="1357542"/>
              <a:ext cx="6812014" cy="2369880"/>
            </a:xfrm>
            <a:prstGeom prst="rect">
              <a:avLst/>
            </a:prstGeom>
            <a:solidFill>
              <a:schemeClr val="accent1"/>
            </a:solidFill>
            <a:ln cap="flat" cmpd="sng" w="57150">
              <a:solidFill>
                <a:srgbClr val="00206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Documentation :</a:t>
              </a:r>
              <a:endParaRPr/>
            </a:p>
            <a:p>
              <a:pPr indent="0" lvl="0" marL="0" marR="0" rtl="0" algn="ctr">
                <a:spcBef>
                  <a:spcPts val="0"/>
                </a:spcBef>
                <a:spcAft>
                  <a:spcPts val="0"/>
                </a:spcAft>
                <a:buNone/>
              </a:pPr>
              <a:r>
                <a:rPr b="1" lang="en-GB" sz="2000">
                  <a:solidFill>
                    <a:schemeClr val="lt1"/>
                  </a:solidFill>
                  <a:latin typeface="Calibri"/>
                  <a:ea typeface="Calibri"/>
                  <a:cs typeface="Calibri"/>
                  <a:sym typeface="Calibri"/>
                </a:rPr>
                <a:t> https://guides.cloud.infn.it/docs/users-guides/en/latest/</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 text, application, email&#10;&#10;Description automatically generated" id="216" name="Google Shape;216;p6"/>
            <p:cNvPicPr preferRelativeResize="0"/>
            <p:nvPr/>
          </p:nvPicPr>
          <p:blipFill rotWithShape="1">
            <a:blip r:embed="rId5">
              <a:alphaModFix/>
            </a:blip>
            <a:srcRect b="0" l="0" r="0" t="0"/>
            <a:stretch/>
          </p:blipFill>
          <p:spPr>
            <a:xfrm>
              <a:off x="7429500" y="2155571"/>
              <a:ext cx="2947682" cy="1529249"/>
            </a:xfrm>
            <a:prstGeom prst="rect">
              <a:avLst/>
            </a:prstGeom>
            <a:noFill/>
            <a:ln>
              <a:noFill/>
            </a:ln>
          </p:spPr>
        </p:pic>
      </p:grpSp>
      <p:grpSp>
        <p:nvGrpSpPr>
          <p:cNvPr id="217" name="Google Shape;217;p6"/>
          <p:cNvGrpSpPr/>
          <p:nvPr/>
        </p:nvGrpSpPr>
        <p:grpSpPr>
          <a:xfrm>
            <a:off x="5264001" y="3736042"/>
            <a:ext cx="6812014" cy="2985433"/>
            <a:chOff x="5269909" y="3753487"/>
            <a:chExt cx="6812014" cy="2979278"/>
          </a:xfrm>
        </p:grpSpPr>
        <p:sp>
          <p:nvSpPr>
            <p:cNvPr id="218" name="Google Shape;218;p6"/>
            <p:cNvSpPr txBox="1"/>
            <p:nvPr/>
          </p:nvSpPr>
          <p:spPr>
            <a:xfrm>
              <a:off x="5269909" y="3753487"/>
              <a:ext cx="6812014" cy="2979278"/>
            </a:xfrm>
            <a:prstGeom prst="rect">
              <a:avLst/>
            </a:prstGeom>
            <a:solidFill>
              <a:schemeClr val="accent1"/>
            </a:solidFill>
            <a:ln cap="flat" cmpd="sng" w="57150">
              <a:solidFill>
                <a:srgbClr val="00206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Support :</a:t>
              </a:r>
              <a:endParaRPr/>
            </a:p>
            <a:p>
              <a:pPr indent="0" lvl="0" marL="0" marR="0" rtl="0" algn="ctr">
                <a:spcBef>
                  <a:spcPts val="0"/>
                </a:spcBef>
                <a:spcAft>
                  <a:spcPts val="0"/>
                </a:spcAft>
                <a:buNone/>
              </a:pPr>
              <a:r>
                <a:rPr lang="en-GB" sz="2000" u="sng">
                  <a:solidFill>
                    <a:schemeClr val="lt1"/>
                  </a:solidFill>
                  <a:latin typeface="Calibri"/>
                  <a:ea typeface="Calibri"/>
                  <a:cs typeface="Calibri"/>
                  <a:sym typeface="Calibri"/>
                  <a:hlinkClick r:id="rId6">
                    <a:extLst>
                      <a:ext uri="{A12FA001-AC4F-418D-AE19-62706E023703}">
                        <ahyp:hlinkClr val="tx"/>
                      </a:ext>
                    </a:extLst>
                  </a:hlinkClick>
                </a:rPr>
                <a:t>https://servicedesk.cloud.infn.it</a:t>
              </a:r>
              <a:r>
                <a:rPr lang="en-GB" sz="2000">
                  <a:solidFill>
                    <a:schemeClr val="lt1"/>
                  </a:solidFill>
                  <a:latin typeface="Calibri"/>
                  <a:ea typeface="Calibri"/>
                  <a:cs typeface="Calibri"/>
                  <a:sym typeface="Calibri"/>
                </a:rPr>
                <a:t> </a:t>
              </a:r>
              <a:r>
                <a:rPr lang="en-GB" sz="2000">
                  <a:solidFill>
                    <a:srgbClr val="FFD966"/>
                  </a:solidFill>
                  <a:latin typeface="Calibri"/>
                  <a:ea typeface="Calibri"/>
                  <a:cs typeface="Calibri"/>
                  <a:sym typeface="Calibri"/>
                </a:rPr>
                <a:t>or</a:t>
              </a:r>
              <a:r>
                <a:rPr lang="en-GB" sz="2000">
                  <a:solidFill>
                    <a:schemeClr val="lt1"/>
                  </a:solidFill>
                  <a:latin typeface="Calibri"/>
                  <a:ea typeface="Calibri"/>
                  <a:cs typeface="Calibri"/>
                  <a:sym typeface="Calibri"/>
                </a:rPr>
                <a:t>         </a:t>
              </a:r>
              <a:r>
                <a:rPr lang="en-GB" sz="2000" u="sng">
                  <a:solidFill>
                    <a:schemeClr val="lt2"/>
                  </a:solidFill>
                  <a:latin typeface="Calibri"/>
                  <a:ea typeface="Calibri"/>
                  <a:cs typeface="Calibri"/>
                  <a:sym typeface="Calibri"/>
                  <a:hlinkClick r:id="rId7">
                    <a:extLst>
                      <a:ext uri="{A12FA001-AC4F-418D-AE19-62706E023703}">
                        <ahyp:hlinkClr val="tx"/>
                      </a:ext>
                    </a:extLst>
                  </a:hlinkClick>
                </a:rPr>
                <a:t>cloud-support@infn.it</a:t>
              </a:r>
              <a:endParaRPr sz="2000">
                <a:solidFill>
                  <a:schemeClr val="lt2"/>
                </a:solidFill>
                <a:latin typeface="Calibri"/>
                <a:ea typeface="Calibri"/>
                <a:cs typeface="Calibri"/>
                <a:sym typeface="Calibri"/>
              </a:endParaRPr>
            </a:p>
            <a:p>
              <a:pPr indent="0" lvl="0" marL="0" marR="0" rtl="0" algn="l">
                <a:spcBef>
                  <a:spcPts val="0"/>
                </a:spcBef>
                <a:spcAft>
                  <a:spcPts val="0"/>
                </a:spcAft>
                <a:buNone/>
              </a:pPr>
              <a:r>
                <a:t/>
              </a:r>
              <a:endParaRPr b="1" sz="2000">
                <a:solidFill>
                  <a:schemeClr val="lt1"/>
                </a:solidFill>
                <a:latin typeface="Calibri"/>
                <a:ea typeface="Calibri"/>
                <a:cs typeface="Calibri"/>
                <a:sym typeface="Calibri"/>
              </a:endParaRPr>
            </a:p>
            <a:p>
              <a:pPr indent="0" lvl="0" marL="0" marR="0" rtl="0" algn="l">
                <a:spcBef>
                  <a:spcPts val="0"/>
                </a:spcBef>
                <a:spcAft>
                  <a:spcPts val="0"/>
                </a:spcAft>
                <a:buNone/>
              </a:pPr>
              <a:r>
                <a:rPr b="1" lang="en-GB" sz="20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descr="Envelope" id="219" name="Google Shape;219;p6"/>
            <p:cNvPicPr preferRelativeResize="0"/>
            <p:nvPr/>
          </p:nvPicPr>
          <p:blipFill rotWithShape="1">
            <a:blip r:embed="rId8">
              <a:alphaModFix/>
            </a:blip>
            <a:srcRect b="0" l="0" r="0" t="0"/>
            <a:stretch/>
          </p:blipFill>
          <p:spPr>
            <a:xfrm>
              <a:off x="9135097" y="4080453"/>
              <a:ext cx="399230" cy="399230"/>
            </a:xfrm>
            <a:prstGeom prst="rect">
              <a:avLst/>
            </a:prstGeom>
            <a:noFill/>
            <a:ln>
              <a:noFill/>
            </a:ln>
          </p:spPr>
        </p:pic>
        <p:pic>
          <p:nvPicPr>
            <p:cNvPr descr="Graphical user interface, text, application&#10;&#10;Description automatically generated" id="220" name="Google Shape;220;p6"/>
            <p:cNvPicPr preferRelativeResize="0"/>
            <p:nvPr/>
          </p:nvPicPr>
          <p:blipFill rotWithShape="1">
            <a:blip r:embed="rId9">
              <a:alphaModFix/>
            </a:blip>
            <a:srcRect b="0" l="0" r="0" t="0"/>
            <a:stretch/>
          </p:blipFill>
          <p:spPr>
            <a:xfrm>
              <a:off x="6572708" y="4578783"/>
              <a:ext cx="4661265" cy="2031569"/>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2020-03-20T07:15:10Z</dcterms:created>
  <dc:creator>Doina Cristina Duma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0x0101004488F455D9E80C478C8AD18A181B10CF</vt:lpwstr>
  </property>
</Properties>
</file>