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id6063iQsTkDI3a+VjUeGZAoyE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0" Type="http://schemas.openxmlformats.org/officeDocument/2006/relationships/image" Target="../media/image20.png"/><Relationship Id="rId11" Type="http://schemas.openxmlformats.org/officeDocument/2006/relationships/image" Target="../media/image13.png"/><Relationship Id="rId10" Type="http://schemas.openxmlformats.org/officeDocument/2006/relationships/image" Target="../media/image15.png"/><Relationship Id="rId13" Type="http://schemas.openxmlformats.org/officeDocument/2006/relationships/image" Target="../media/image2.png"/><Relationship Id="rId12"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19.png"/><Relationship Id="rId15" Type="http://schemas.openxmlformats.org/officeDocument/2006/relationships/image" Target="../media/image3.png"/><Relationship Id="rId14" Type="http://schemas.openxmlformats.org/officeDocument/2006/relationships/image" Target="../media/image17.png"/><Relationship Id="rId17" Type="http://schemas.openxmlformats.org/officeDocument/2006/relationships/image" Target="../media/image8.png"/><Relationship Id="rId16" Type="http://schemas.openxmlformats.org/officeDocument/2006/relationships/image" Target="../media/image11.png"/><Relationship Id="rId5" Type="http://schemas.openxmlformats.org/officeDocument/2006/relationships/image" Target="../media/image7.png"/><Relationship Id="rId19" Type="http://schemas.openxmlformats.org/officeDocument/2006/relationships/image" Target="../media/image12.png"/><Relationship Id="rId6" Type="http://schemas.openxmlformats.org/officeDocument/2006/relationships/image" Target="../media/image1.png"/><Relationship Id="rId18" Type="http://schemas.openxmlformats.org/officeDocument/2006/relationships/image" Target="../media/image5.png"/><Relationship Id="rId7" Type="http://schemas.openxmlformats.org/officeDocument/2006/relationships/image" Target="../media/image14.png"/><Relationship Id="rId8"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4.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it-IT"/>
              <a:t>Classification of lesions in Medical Physics</a:t>
            </a:r>
            <a:endParaRPr/>
          </a:p>
        </p:txBody>
      </p:sp>
      <p:sp>
        <p:nvSpPr>
          <p:cNvPr id="89" name="Google Shape;89;p1"/>
          <p:cNvSpPr txBox="1"/>
          <p:nvPr>
            <p:ph idx="1" type="subTitle"/>
          </p:nvPr>
        </p:nvSpPr>
        <p:spPr>
          <a:xfrm>
            <a:off x="2985654" y="4211781"/>
            <a:ext cx="6220691" cy="117070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it-IT" sz="3200"/>
              <a:t>Brief description of the exercise for the MED hackathon groups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Objective</a:t>
            </a:r>
            <a:endParaRPr/>
          </a:p>
        </p:txBody>
      </p:sp>
      <p:sp>
        <p:nvSpPr>
          <p:cNvPr id="95" name="Google Shape;95;p2"/>
          <p:cNvSpPr txBox="1"/>
          <p:nvPr>
            <p:ph idx="1" type="body"/>
          </p:nvPr>
        </p:nvSpPr>
        <p:spPr>
          <a:xfrm>
            <a:off x="838200" y="1825625"/>
            <a:ext cx="5860551"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it-IT"/>
              <a:t>The aim of this exercise is to create and train a simple Convolutional Neural Network (CNN) for deep-learning based classification of normal tissue vs. tissue containing microcalcification clusters in mammograms.</a:t>
            </a:r>
            <a:endParaRPr/>
          </a:p>
        </p:txBody>
      </p:sp>
      <p:grpSp>
        <p:nvGrpSpPr>
          <p:cNvPr id="96" name="Google Shape;96;p2"/>
          <p:cNvGrpSpPr/>
          <p:nvPr/>
        </p:nvGrpSpPr>
        <p:grpSpPr>
          <a:xfrm>
            <a:off x="6805826" y="570220"/>
            <a:ext cx="4922537" cy="5717560"/>
            <a:chOff x="219007" y="710241"/>
            <a:chExt cx="3691903" cy="4288170"/>
          </a:xfrm>
        </p:grpSpPr>
        <p:pic>
          <p:nvPicPr>
            <p:cNvPr id="97" name="Google Shape;97;p2"/>
            <p:cNvPicPr preferRelativeResize="0"/>
            <p:nvPr/>
          </p:nvPicPr>
          <p:blipFill rotWithShape="1">
            <a:blip r:embed="rId3">
              <a:alphaModFix/>
            </a:blip>
            <a:srcRect b="8816" l="0" r="0" t="9206"/>
            <a:stretch/>
          </p:blipFill>
          <p:spPr>
            <a:xfrm>
              <a:off x="219007" y="710241"/>
              <a:ext cx="2776034" cy="4288170"/>
            </a:xfrm>
            <a:prstGeom prst="rect">
              <a:avLst/>
            </a:prstGeom>
            <a:noFill/>
            <a:ln cap="flat" cmpd="sng" w="28575">
              <a:solidFill>
                <a:srgbClr val="BFBFBF"/>
              </a:solidFill>
              <a:prstDash val="solid"/>
              <a:round/>
              <a:headEnd len="sm" w="sm" type="none"/>
              <a:tailEnd len="sm" w="sm" type="none"/>
            </a:ln>
          </p:spPr>
        </p:pic>
        <p:pic>
          <p:nvPicPr>
            <p:cNvPr id="98" name="Google Shape;98;p2"/>
            <p:cNvPicPr preferRelativeResize="0"/>
            <p:nvPr/>
          </p:nvPicPr>
          <p:blipFill rotWithShape="1">
            <a:blip r:embed="rId4">
              <a:alphaModFix/>
            </a:blip>
            <a:srcRect b="0" l="0" r="0" t="0"/>
            <a:stretch/>
          </p:blipFill>
          <p:spPr>
            <a:xfrm>
              <a:off x="2627131" y="2571750"/>
              <a:ext cx="1283779" cy="1257033"/>
            </a:xfrm>
            <a:prstGeom prst="rect">
              <a:avLst/>
            </a:prstGeom>
            <a:noFill/>
            <a:ln cap="flat" cmpd="sng" w="28575">
              <a:solidFill>
                <a:srgbClr val="FFC000"/>
              </a:solidFill>
              <a:prstDash val="solid"/>
              <a:round/>
              <a:headEnd len="sm" w="sm" type="none"/>
              <a:tailEnd len="sm" w="sm" type="none"/>
            </a:ln>
          </p:spPr>
        </p:pic>
        <p:sp>
          <p:nvSpPr>
            <p:cNvPr id="99" name="Google Shape;99;p2"/>
            <p:cNvSpPr/>
            <p:nvPr/>
          </p:nvSpPr>
          <p:spPr>
            <a:xfrm>
              <a:off x="1881809" y="3604591"/>
              <a:ext cx="238539" cy="224192"/>
            </a:xfrm>
            <a:prstGeom prst="rect">
              <a:avLst/>
            </a:prstGeom>
            <a:no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cxnSp>
          <p:nvCxnSpPr>
            <p:cNvPr id="100" name="Google Shape;100;p2"/>
            <p:cNvCxnSpPr/>
            <p:nvPr/>
          </p:nvCxnSpPr>
          <p:spPr>
            <a:xfrm flipH="1" rot="10800000">
              <a:off x="1881809" y="2571751"/>
              <a:ext cx="745322" cy="1032840"/>
            </a:xfrm>
            <a:prstGeom prst="straightConnector1">
              <a:avLst/>
            </a:prstGeom>
            <a:noFill/>
            <a:ln cap="flat" cmpd="sng" w="28575">
              <a:solidFill>
                <a:srgbClr val="FFC000"/>
              </a:solidFill>
              <a:prstDash val="dash"/>
              <a:miter lim="800000"/>
              <a:headEnd len="sm" w="sm" type="none"/>
              <a:tailEnd len="sm" w="sm" type="none"/>
            </a:ln>
          </p:spPr>
        </p:cxnSp>
        <p:cxnSp>
          <p:nvCxnSpPr>
            <p:cNvPr id="101" name="Google Shape;101;p2"/>
            <p:cNvCxnSpPr/>
            <p:nvPr/>
          </p:nvCxnSpPr>
          <p:spPr>
            <a:xfrm flipH="1" rot="10800000">
              <a:off x="2120348" y="3826247"/>
              <a:ext cx="506783" cy="2536"/>
            </a:xfrm>
            <a:prstGeom prst="straightConnector1">
              <a:avLst/>
            </a:prstGeom>
            <a:noFill/>
            <a:ln cap="flat" cmpd="sng" w="28575">
              <a:solidFill>
                <a:srgbClr val="FFC000"/>
              </a:solidFill>
              <a:prstDash val="dash"/>
              <a:miter lim="800000"/>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The analysis pipeline</a:t>
            </a:r>
            <a:endParaRPr/>
          </a:p>
        </p:txBody>
      </p:sp>
      <p:grpSp>
        <p:nvGrpSpPr>
          <p:cNvPr id="107" name="Google Shape;107;p3"/>
          <p:cNvGrpSpPr/>
          <p:nvPr/>
        </p:nvGrpSpPr>
        <p:grpSpPr>
          <a:xfrm>
            <a:off x="308942" y="1512704"/>
            <a:ext cx="4161455" cy="4461946"/>
            <a:chOff x="308942" y="1512704"/>
            <a:chExt cx="4161455" cy="4461946"/>
          </a:xfrm>
        </p:grpSpPr>
        <p:sp>
          <p:nvSpPr>
            <p:cNvPr id="108" name="Google Shape;108;p3"/>
            <p:cNvSpPr txBox="1"/>
            <p:nvPr/>
          </p:nvSpPr>
          <p:spPr>
            <a:xfrm>
              <a:off x="1325861" y="1512704"/>
              <a:ext cx="242454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2000" u="none" cap="none" strike="noStrike">
                  <a:solidFill>
                    <a:schemeClr val="dk1"/>
                  </a:solidFill>
                  <a:latin typeface="Calibri"/>
                  <a:ea typeface="Calibri"/>
                  <a:cs typeface="Calibri"/>
                  <a:sym typeface="Calibri"/>
                </a:rPr>
                <a:t>Input data</a:t>
              </a:r>
              <a:endParaRPr/>
            </a:p>
          </p:txBody>
        </p:sp>
        <p:pic>
          <p:nvPicPr>
            <p:cNvPr id="109" name="Google Shape;109;p3"/>
            <p:cNvPicPr preferRelativeResize="0"/>
            <p:nvPr/>
          </p:nvPicPr>
          <p:blipFill rotWithShape="1">
            <a:blip r:embed="rId3">
              <a:alphaModFix/>
            </a:blip>
            <a:srcRect b="0" l="0" r="0" t="0"/>
            <a:stretch/>
          </p:blipFill>
          <p:spPr>
            <a:xfrm>
              <a:off x="408072" y="2338517"/>
              <a:ext cx="762000" cy="762000"/>
            </a:xfrm>
            <a:prstGeom prst="rect">
              <a:avLst/>
            </a:prstGeom>
            <a:noFill/>
            <a:ln cap="flat" cmpd="sng" w="9525">
              <a:solidFill>
                <a:srgbClr val="FF0000"/>
              </a:solidFill>
              <a:prstDash val="solid"/>
              <a:round/>
              <a:headEnd len="sm" w="sm" type="none"/>
              <a:tailEnd len="sm" w="sm" type="none"/>
            </a:ln>
          </p:spPr>
        </p:pic>
        <p:pic>
          <p:nvPicPr>
            <p:cNvPr id="110" name="Google Shape;110;p3"/>
            <p:cNvPicPr preferRelativeResize="0"/>
            <p:nvPr/>
          </p:nvPicPr>
          <p:blipFill rotWithShape="1">
            <a:blip r:embed="rId4">
              <a:alphaModFix/>
            </a:blip>
            <a:srcRect b="0" l="0" r="0" t="0"/>
            <a:stretch/>
          </p:blipFill>
          <p:spPr>
            <a:xfrm>
              <a:off x="2865890" y="2338517"/>
              <a:ext cx="762000" cy="762000"/>
            </a:xfrm>
            <a:prstGeom prst="rect">
              <a:avLst/>
            </a:prstGeom>
            <a:noFill/>
            <a:ln cap="flat" cmpd="sng" w="9525">
              <a:solidFill>
                <a:srgbClr val="FF0000"/>
              </a:solidFill>
              <a:prstDash val="solid"/>
              <a:round/>
              <a:headEnd len="sm" w="sm" type="none"/>
              <a:tailEnd len="sm" w="sm" type="none"/>
            </a:ln>
          </p:spPr>
        </p:pic>
        <p:pic>
          <p:nvPicPr>
            <p:cNvPr id="111" name="Google Shape;111;p3"/>
            <p:cNvPicPr preferRelativeResize="0"/>
            <p:nvPr/>
          </p:nvPicPr>
          <p:blipFill rotWithShape="1">
            <a:blip r:embed="rId5">
              <a:alphaModFix/>
            </a:blip>
            <a:srcRect b="0" l="0" r="0" t="0"/>
            <a:stretch/>
          </p:blipFill>
          <p:spPr>
            <a:xfrm>
              <a:off x="408072" y="3168479"/>
              <a:ext cx="762000" cy="762000"/>
            </a:xfrm>
            <a:prstGeom prst="rect">
              <a:avLst/>
            </a:prstGeom>
            <a:noFill/>
            <a:ln cap="flat" cmpd="sng" w="9525">
              <a:solidFill>
                <a:srgbClr val="FF0000"/>
              </a:solidFill>
              <a:prstDash val="solid"/>
              <a:round/>
              <a:headEnd len="sm" w="sm" type="none"/>
              <a:tailEnd len="sm" w="sm" type="none"/>
            </a:ln>
          </p:spPr>
        </p:pic>
        <p:pic>
          <p:nvPicPr>
            <p:cNvPr id="112" name="Google Shape;112;p3"/>
            <p:cNvPicPr preferRelativeResize="0"/>
            <p:nvPr/>
          </p:nvPicPr>
          <p:blipFill rotWithShape="1">
            <a:blip r:embed="rId6">
              <a:alphaModFix/>
            </a:blip>
            <a:srcRect b="0" l="0" r="0" t="0"/>
            <a:stretch/>
          </p:blipFill>
          <p:spPr>
            <a:xfrm>
              <a:off x="1229348" y="3168479"/>
              <a:ext cx="762000" cy="762000"/>
            </a:xfrm>
            <a:prstGeom prst="rect">
              <a:avLst/>
            </a:prstGeom>
            <a:noFill/>
            <a:ln cap="flat" cmpd="sng" w="9525">
              <a:solidFill>
                <a:srgbClr val="FF0000"/>
              </a:solidFill>
              <a:prstDash val="solid"/>
              <a:round/>
              <a:headEnd len="sm" w="sm" type="none"/>
              <a:tailEnd len="sm" w="sm" type="none"/>
            </a:ln>
          </p:spPr>
        </p:pic>
        <p:pic>
          <p:nvPicPr>
            <p:cNvPr id="113" name="Google Shape;113;p3"/>
            <p:cNvPicPr preferRelativeResize="0"/>
            <p:nvPr/>
          </p:nvPicPr>
          <p:blipFill rotWithShape="1">
            <a:blip r:embed="rId7">
              <a:alphaModFix/>
            </a:blip>
            <a:srcRect b="0" l="0" r="0" t="0"/>
            <a:stretch/>
          </p:blipFill>
          <p:spPr>
            <a:xfrm>
              <a:off x="1229348" y="2338517"/>
              <a:ext cx="762000" cy="762000"/>
            </a:xfrm>
            <a:prstGeom prst="rect">
              <a:avLst/>
            </a:prstGeom>
            <a:noFill/>
            <a:ln cap="flat" cmpd="sng" w="9525">
              <a:solidFill>
                <a:srgbClr val="FF0000"/>
              </a:solidFill>
              <a:prstDash val="solid"/>
              <a:round/>
              <a:headEnd len="sm" w="sm" type="none"/>
              <a:tailEnd len="sm" w="sm" type="none"/>
            </a:ln>
          </p:spPr>
        </p:pic>
        <p:pic>
          <p:nvPicPr>
            <p:cNvPr id="114" name="Google Shape;114;p3"/>
            <p:cNvPicPr preferRelativeResize="0"/>
            <p:nvPr/>
          </p:nvPicPr>
          <p:blipFill rotWithShape="1">
            <a:blip r:embed="rId8">
              <a:alphaModFix/>
            </a:blip>
            <a:srcRect b="0" l="0" r="0" t="0"/>
            <a:stretch/>
          </p:blipFill>
          <p:spPr>
            <a:xfrm>
              <a:off x="2051182" y="3168479"/>
              <a:ext cx="762000" cy="762000"/>
            </a:xfrm>
            <a:prstGeom prst="rect">
              <a:avLst/>
            </a:prstGeom>
            <a:noFill/>
            <a:ln cap="flat" cmpd="sng" w="9525">
              <a:solidFill>
                <a:srgbClr val="FF0000"/>
              </a:solidFill>
              <a:prstDash val="solid"/>
              <a:round/>
              <a:headEnd len="sm" w="sm" type="none"/>
              <a:tailEnd len="sm" w="sm" type="none"/>
            </a:ln>
          </p:spPr>
        </p:pic>
        <p:pic>
          <p:nvPicPr>
            <p:cNvPr id="115" name="Google Shape;115;p3"/>
            <p:cNvPicPr preferRelativeResize="0"/>
            <p:nvPr/>
          </p:nvPicPr>
          <p:blipFill rotWithShape="1">
            <a:blip r:embed="rId9">
              <a:alphaModFix/>
            </a:blip>
            <a:srcRect b="0" l="0" r="0" t="0"/>
            <a:stretch/>
          </p:blipFill>
          <p:spPr>
            <a:xfrm>
              <a:off x="2865890" y="3168479"/>
              <a:ext cx="762000" cy="762000"/>
            </a:xfrm>
            <a:prstGeom prst="rect">
              <a:avLst/>
            </a:prstGeom>
            <a:noFill/>
            <a:ln cap="flat" cmpd="sng" w="9525">
              <a:solidFill>
                <a:srgbClr val="FF0000"/>
              </a:solidFill>
              <a:prstDash val="solid"/>
              <a:round/>
              <a:headEnd len="sm" w="sm" type="none"/>
              <a:tailEnd len="sm" w="sm" type="none"/>
            </a:ln>
          </p:spPr>
        </p:pic>
        <p:pic>
          <p:nvPicPr>
            <p:cNvPr id="116" name="Google Shape;116;p3"/>
            <p:cNvPicPr preferRelativeResize="0"/>
            <p:nvPr/>
          </p:nvPicPr>
          <p:blipFill rotWithShape="1">
            <a:blip r:embed="rId10">
              <a:alphaModFix/>
            </a:blip>
            <a:srcRect b="0" l="0" r="0" t="0"/>
            <a:stretch/>
          </p:blipFill>
          <p:spPr>
            <a:xfrm>
              <a:off x="2051182" y="2338517"/>
              <a:ext cx="762000" cy="762000"/>
            </a:xfrm>
            <a:prstGeom prst="rect">
              <a:avLst/>
            </a:prstGeom>
            <a:noFill/>
            <a:ln cap="flat" cmpd="sng" w="9525">
              <a:solidFill>
                <a:srgbClr val="FF0000"/>
              </a:solidFill>
              <a:prstDash val="solid"/>
              <a:round/>
              <a:headEnd len="sm" w="sm" type="none"/>
              <a:tailEnd len="sm" w="sm" type="none"/>
            </a:ln>
          </p:spPr>
        </p:pic>
        <p:pic>
          <p:nvPicPr>
            <p:cNvPr id="117" name="Google Shape;117;p3"/>
            <p:cNvPicPr preferRelativeResize="0"/>
            <p:nvPr/>
          </p:nvPicPr>
          <p:blipFill rotWithShape="1">
            <a:blip r:embed="rId11">
              <a:alphaModFix/>
            </a:blip>
            <a:srcRect b="0" l="0" r="0" t="0"/>
            <a:stretch/>
          </p:blipFill>
          <p:spPr>
            <a:xfrm>
              <a:off x="408072" y="4395912"/>
              <a:ext cx="762000" cy="762000"/>
            </a:xfrm>
            <a:prstGeom prst="rect">
              <a:avLst/>
            </a:prstGeom>
            <a:noFill/>
            <a:ln cap="flat" cmpd="sng" w="9525">
              <a:solidFill>
                <a:srgbClr val="00B050"/>
              </a:solidFill>
              <a:prstDash val="solid"/>
              <a:round/>
              <a:headEnd len="sm" w="sm" type="none"/>
              <a:tailEnd len="sm" w="sm" type="none"/>
            </a:ln>
          </p:spPr>
        </p:pic>
        <p:pic>
          <p:nvPicPr>
            <p:cNvPr id="118" name="Google Shape;118;p3"/>
            <p:cNvPicPr preferRelativeResize="0"/>
            <p:nvPr/>
          </p:nvPicPr>
          <p:blipFill rotWithShape="1">
            <a:blip r:embed="rId12">
              <a:alphaModFix/>
            </a:blip>
            <a:srcRect b="0" l="0" r="0" t="0"/>
            <a:stretch/>
          </p:blipFill>
          <p:spPr>
            <a:xfrm>
              <a:off x="1229348" y="4395912"/>
              <a:ext cx="762000" cy="762000"/>
            </a:xfrm>
            <a:prstGeom prst="rect">
              <a:avLst/>
            </a:prstGeom>
            <a:noFill/>
            <a:ln cap="flat" cmpd="sng" w="9525">
              <a:solidFill>
                <a:srgbClr val="00B050"/>
              </a:solidFill>
              <a:prstDash val="solid"/>
              <a:round/>
              <a:headEnd len="sm" w="sm" type="none"/>
              <a:tailEnd len="sm" w="sm" type="none"/>
            </a:ln>
          </p:spPr>
        </p:pic>
        <p:pic>
          <p:nvPicPr>
            <p:cNvPr id="119" name="Google Shape;119;p3"/>
            <p:cNvPicPr preferRelativeResize="0"/>
            <p:nvPr/>
          </p:nvPicPr>
          <p:blipFill rotWithShape="1">
            <a:blip r:embed="rId13">
              <a:alphaModFix/>
            </a:blip>
            <a:srcRect b="0" l="0" r="0" t="0"/>
            <a:stretch/>
          </p:blipFill>
          <p:spPr>
            <a:xfrm>
              <a:off x="408072" y="5212650"/>
              <a:ext cx="762000" cy="762000"/>
            </a:xfrm>
            <a:prstGeom prst="rect">
              <a:avLst/>
            </a:prstGeom>
            <a:noFill/>
            <a:ln cap="flat" cmpd="sng" w="9525">
              <a:solidFill>
                <a:srgbClr val="00B050"/>
              </a:solidFill>
              <a:prstDash val="solid"/>
              <a:round/>
              <a:headEnd len="sm" w="sm" type="none"/>
              <a:tailEnd len="sm" w="sm" type="none"/>
            </a:ln>
          </p:spPr>
        </p:pic>
        <p:pic>
          <p:nvPicPr>
            <p:cNvPr id="120" name="Google Shape;120;p3"/>
            <p:cNvPicPr preferRelativeResize="0"/>
            <p:nvPr/>
          </p:nvPicPr>
          <p:blipFill rotWithShape="1">
            <a:blip r:embed="rId14">
              <a:alphaModFix/>
            </a:blip>
            <a:srcRect b="0" l="0" r="0" t="0"/>
            <a:stretch/>
          </p:blipFill>
          <p:spPr>
            <a:xfrm>
              <a:off x="2051182" y="5212650"/>
              <a:ext cx="762000" cy="762000"/>
            </a:xfrm>
            <a:prstGeom prst="rect">
              <a:avLst/>
            </a:prstGeom>
            <a:noFill/>
            <a:ln cap="flat" cmpd="sng" w="9525">
              <a:solidFill>
                <a:srgbClr val="00B050"/>
              </a:solidFill>
              <a:prstDash val="solid"/>
              <a:round/>
              <a:headEnd len="sm" w="sm" type="none"/>
              <a:tailEnd len="sm" w="sm" type="none"/>
            </a:ln>
          </p:spPr>
        </p:pic>
        <p:pic>
          <p:nvPicPr>
            <p:cNvPr id="121" name="Google Shape;121;p3"/>
            <p:cNvPicPr preferRelativeResize="0"/>
            <p:nvPr/>
          </p:nvPicPr>
          <p:blipFill rotWithShape="1">
            <a:blip r:embed="rId15">
              <a:alphaModFix/>
            </a:blip>
            <a:srcRect b="0" l="0" r="0" t="0"/>
            <a:stretch/>
          </p:blipFill>
          <p:spPr>
            <a:xfrm>
              <a:off x="2865890" y="5212650"/>
              <a:ext cx="762000" cy="762000"/>
            </a:xfrm>
            <a:prstGeom prst="rect">
              <a:avLst/>
            </a:prstGeom>
            <a:noFill/>
            <a:ln cap="flat" cmpd="sng" w="9525">
              <a:solidFill>
                <a:srgbClr val="00B050"/>
              </a:solidFill>
              <a:prstDash val="solid"/>
              <a:round/>
              <a:headEnd len="sm" w="sm" type="none"/>
              <a:tailEnd len="sm" w="sm" type="none"/>
            </a:ln>
          </p:spPr>
        </p:pic>
        <p:pic>
          <p:nvPicPr>
            <p:cNvPr id="122" name="Google Shape;122;p3"/>
            <p:cNvPicPr preferRelativeResize="0"/>
            <p:nvPr/>
          </p:nvPicPr>
          <p:blipFill rotWithShape="1">
            <a:blip r:embed="rId16">
              <a:alphaModFix/>
            </a:blip>
            <a:srcRect b="0" l="0" r="0" t="0"/>
            <a:stretch/>
          </p:blipFill>
          <p:spPr>
            <a:xfrm>
              <a:off x="2865890" y="4395912"/>
              <a:ext cx="762000" cy="762000"/>
            </a:xfrm>
            <a:prstGeom prst="rect">
              <a:avLst/>
            </a:prstGeom>
            <a:noFill/>
            <a:ln cap="flat" cmpd="sng" w="9525">
              <a:solidFill>
                <a:srgbClr val="00B050"/>
              </a:solidFill>
              <a:prstDash val="solid"/>
              <a:round/>
              <a:headEnd len="sm" w="sm" type="none"/>
              <a:tailEnd len="sm" w="sm" type="none"/>
            </a:ln>
          </p:spPr>
        </p:pic>
        <p:pic>
          <p:nvPicPr>
            <p:cNvPr id="123" name="Google Shape;123;p3"/>
            <p:cNvPicPr preferRelativeResize="0"/>
            <p:nvPr/>
          </p:nvPicPr>
          <p:blipFill rotWithShape="1">
            <a:blip r:embed="rId17">
              <a:alphaModFix/>
            </a:blip>
            <a:srcRect b="0" l="0" r="0" t="0"/>
            <a:stretch/>
          </p:blipFill>
          <p:spPr>
            <a:xfrm>
              <a:off x="2051182" y="4395912"/>
              <a:ext cx="762000" cy="762000"/>
            </a:xfrm>
            <a:prstGeom prst="rect">
              <a:avLst/>
            </a:prstGeom>
            <a:noFill/>
            <a:ln cap="flat" cmpd="sng" w="9525">
              <a:solidFill>
                <a:srgbClr val="00B050"/>
              </a:solidFill>
              <a:prstDash val="solid"/>
              <a:round/>
              <a:headEnd len="sm" w="sm" type="none"/>
              <a:tailEnd len="sm" w="sm" type="none"/>
            </a:ln>
          </p:spPr>
        </p:pic>
        <p:pic>
          <p:nvPicPr>
            <p:cNvPr id="124" name="Google Shape;124;p3"/>
            <p:cNvPicPr preferRelativeResize="0"/>
            <p:nvPr/>
          </p:nvPicPr>
          <p:blipFill rotWithShape="1">
            <a:blip r:embed="rId18">
              <a:alphaModFix/>
            </a:blip>
            <a:srcRect b="0" l="0" r="0" t="0"/>
            <a:stretch/>
          </p:blipFill>
          <p:spPr>
            <a:xfrm>
              <a:off x="1229348" y="5212650"/>
              <a:ext cx="762000" cy="762000"/>
            </a:xfrm>
            <a:prstGeom prst="rect">
              <a:avLst/>
            </a:prstGeom>
            <a:noFill/>
            <a:ln cap="flat" cmpd="sng" w="9525">
              <a:solidFill>
                <a:srgbClr val="00B050"/>
              </a:solidFill>
              <a:prstDash val="solid"/>
              <a:round/>
              <a:headEnd len="sm" w="sm" type="none"/>
              <a:tailEnd len="sm" w="sm" type="none"/>
            </a:ln>
          </p:spPr>
        </p:pic>
        <p:sp>
          <p:nvSpPr>
            <p:cNvPr id="125" name="Google Shape;125;p3"/>
            <p:cNvSpPr txBox="1"/>
            <p:nvPr/>
          </p:nvSpPr>
          <p:spPr>
            <a:xfrm>
              <a:off x="312103" y="1956900"/>
              <a:ext cx="41582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Label 1: images with microcalcifications</a:t>
              </a:r>
              <a:endParaRPr sz="1800">
                <a:solidFill>
                  <a:schemeClr val="dk1"/>
                </a:solidFill>
                <a:latin typeface="Calibri"/>
                <a:ea typeface="Calibri"/>
                <a:cs typeface="Calibri"/>
                <a:sym typeface="Calibri"/>
              </a:endParaRPr>
            </a:p>
          </p:txBody>
        </p:sp>
        <p:sp>
          <p:nvSpPr>
            <p:cNvPr id="126" name="Google Shape;126;p3"/>
            <p:cNvSpPr txBox="1"/>
            <p:nvPr/>
          </p:nvSpPr>
          <p:spPr>
            <a:xfrm>
              <a:off x="308942" y="4035477"/>
              <a:ext cx="37911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Label 0: images of normal tissue</a:t>
              </a:r>
              <a:endParaRPr sz="1800">
                <a:solidFill>
                  <a:schemeClr val="dk1"/>
                </a:solidFill>
                <a:latin typeface="Calibri"/>
                <a:ea typeface="Calibri"/>
                <a:cs typeface="Calibri"/>
                <a:sym typeface="Calibri"/>
              </a:endParaRPr>
            </a:p>
          </p:txBody>
        </p:sp>
      </p:grpSp>
      <p:grpSp>
        <p:nvGrpSpPr>
          <p:cNvPr id="127" name="Google Shape;127;p3"/>
          <p:cNvGrpSpPr/>
          <p:nvPr/>
        </p:nvGrpSpPr>
        <p:grpSpPr>
          <a:xfrm>
            <a:off x="3816364" y="1512704"/>
            <a:ext cx="6430233" cy="3882648"/>
            <a:chOff x="3816364" y="1512704"/>
            <a:chExt cx="6430233" cy="3882648"/>
          </a:xfrm>
        </p:grpSpPr>
        <p:grpSp>
          <p:nvGrpSpPr>
            <p:cNvPr id="128" name="Google Shape;128;p3"/>
            <p:cNvGrpSpPr/>
            <p:nvPr/>
          </p:nvGrpSpPr>
          <p:grpSpPr>
            <a:xfrm>
              <a:off x="3816364" y="1512704"/>
              <a:ext cx="6395630" cy="3882648"/>
              <a:chOff x="3816364" y="1512704"/>
              <a:chExt cx="6395630" cy="3882648"/>
            </a:xfrm>
          </p:grpSpPr>
          <p:sp>
            <p:nvSpPr>
              <p:cNvPr id="129" name="Google Shape;129;p3"/>
              <p:cNvSpPr txBox="1"/>
              <p:nvPr/>
            </p:nvSpPr>
            <p:spPr>
              <a:xfrm>
                <a:off x="6288648" y="1512704"/>
                <a:ext cx="242454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a:solidFill>
                      <a:schemeClr val="dk1"/>
                    </a:solidFill>
                    <a:latin typeface="Calibri"/>
                    <a:ea typeface="Calibri"/>
                    <a:cs typeface="Calibri"/>
                    <a:sym typeface="Calibri"/>
                  </a:rPr>
                  <a:t>CNN classifier</a:t>
                </a:r>
                <a:endParaRPr sz="2000">
                  <a:solidFill>
                    <a:schemeClr val="dk1"/>
                  </a:solidFill>
                  <a:latin typeface="Calibri"/>
                  <a:ea typeface="Calibri"/>
                  <a:cs typeface="Calibri"/>
                  <a:sym typeface="Calibri"/>
                </a:endParaRPr>
              </a:p>
            </p:txBody>
          </p:sp>
          <p:grpSp>
            <p:nvGrpSpPr>
              <p:cNvPr id="130" name="Google Shape;130;p3"/>
              <p:cNvGrpSpPr/>
              <p:nvPr/>
            </p:nvGrpSpPr>
            <p:grpSpPr>
              <a:xfrm>
                <a:off x="3816364" y="3072015"/>
                <a:ext cx="6395630" cy="2323337"/>
                <a:chOff x="3544765" y="2806546"/>
                <a:chExt cx="6395630" cy="2323337"/>
              </a:xfrm>
            </p:grpSpPr>
            <p:grpSp>
              <p:nvGrpSpPr>
                <p:cNvPr id="131" name="Google Shape;131;p3"/>
                <p:cNvGrpSpPr/>
                <p:nvPr/>
              </p:nvGrpSpPr>
              <p:grpSpPr>
                <a:xfrm>
                  <a:off x="3544765" y="2806546"/>
                  <a:ext cx="6395630" cy="2323337"/>
                  <a:chOff x="2980027" y="1962875"/>
                  <a:chExt cx="6395630" cy="2323337"/>
                </a:xfrm>
              </p:grpSpPr>
              <p:pic>
                <p:nvPicPr>
                  <p:cNvPr id="132" name="Google Shape;132;p3"/>
                  <p:cNvPicPr preferRelativeResize="0"/>
                  <p:nvPr/>
                </p:nvPicPr>
                <p:blipFill rotWithShape="1">
                  <a:blip r:embed="rId19">
                    <a:alphaModFix/>
                  </a:blip>
                  <a:srcRect b="0" l="0" r="0" t="0"/>
                  <a:stretch/>
                </p:blipFill>
                <p:spPr>
                  <a:xfrm>
                    <a:off x="2980027" y="1962875"/>
                    <a:ext cx="6395630" cy="2323337"/>
                  </a:xfrm>
                  <a:prstGeom prst="rect">
                    <a:avLst/>
                  </a:prstGeom>
                  <a:noFill/>
                  <a:ln>
                    <a:noFill/>
                  </a:ln>
                </p:spPr>
              </p:pic>
              <p:sp>
                <p:nvSpPr>
                  <p:cNvPr id="133" name="Google Shape;133;p3"/>
                  <p:cNvSpPr/>
                  <p:nvPr/>
                </p:nvSpPr>
                <p:spPr>
                  <a:xfrm>
                    <a:off x="4736387" y="3637052"/>
                    <a:ext cx="750013" cy="164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3"/>
                  <p:cNvSpPr/>
                  <p:nvPr/>
                </p:nvSpPr>
                <p:spPr>
                  <a:xfrm>
                    <a:off x="5802835" y="3637052"/>
                    <a:ext cx="750013" cy="164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3"/>
                  <p:cNvSpPr/>
                  <p:nvPr/>
                </p:nvSpPr>
                <p:spPr>
                  <a:xfrm>
                    <a:off x="6839233" y="3560852"/>
                    <a:ext cx="750013" cy="3167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36" name="Google Shape;136;p3"/>
                <p:cNvPicPr preferRelativeResize="0"/>
                <p:nvPr/>
              </p:nvPicPr>
              <p:blipFill rotWithShape="1">
                <a:blip r:embed="rId20">
                  <a:alphaModFix amt="45000"/>
                </a:blip>
                <a:srcRect b="0" l="0" r="0" t="0"/>
                <a:stretch/>
              </p:blipFill>
              <p:spPr>
                <a:xfrm>
                  <a:off x="3813897" y="3285865"/>
                  <a:ext cx="989251" cy="989251"/>
                </a:xfrm>
                <a:prstGeom prst="rect">
                  <a:avLst/>
                </a:prstGeom>
                <a:noFill/>
                <a:ln>
                  <a:noFill/>
                </a:ln>
              </p:spPr>
            </p:pic>
          </p:grpSp>
        </p:grpSp>
        <p:sp>
          <p:nvSpPr>
            <p:cNvPr id="137" name="Google Shape;137;p3"/>
            <p:cNvSpPr txBox="1"/>
            <p:nvPr/>
          </p:nvSpPr>
          <p:spPr>
            <a:xfrm>
              <a:off x="9660043" y="3639494"/>
              <a:ext cx="586554"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it-IT" sz="1200">
                  <a:solidFill>
                    <a:schemeClr val="dk1"/>
                  </a:solidFill>
                  <a:latin typeface="Calibri"/>
                  <a:ea typeface="Calibri"/>
                  <a:cs typeface="Calibri"/>
                  <a:sym typeface="Calibri"/>
                </a:rPr>
                <a:t>(0, 1)</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grpSp>
      <p:grpSp>
        <p:nvGrpSpPr>
          <p:cNvPr id="138" name="Google Shape;138;p3"/>
          <p:cNvGrpSpPr/>
          <p:nvPr/>
        </p:nvGrpSpPr>
        <p:grpSpPr>
          <a:xfrm>
            <a:off x="10483389" y="1556790"/>
            <a:ext cx="2296084" cy="3799320"/>
            <a:chOff x="10483389" y="1556790"/>
            <a:chExt cx="2296084" cy="3799320"/>
          </a:xfrm>
        </p:grpSpPr>
        <p:sp>
          <p:nvSpPr>
            <p:cNvPr id="139" name="Google Shape;139;p3"/>
            <p:cNvSpPr txBox="1"/>
            <p:nvPr/>
          </p:nvSpPr>
          <p:spPr>
            <a:xfrm>
              <a:off x="10483389" y="1556790"/>
              <a:ext cx="157941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a:solidFill>
                    <a:schemeClr val="dk1"/>
                  </a:solidFill>
                  <a:latin typeface="Calibri"/>
                  <a:ea typeface="Calibri"/>
                  <a:cs typeface="Calibri"/>
                  <a:sym typeface="Calibri"/>
                </a:rPr>
                <a:t>Output</a:t>
              </a:r>
              <a:endParaRPr/>
            </a:p>
          </p:txBody>
        </p:sp>
        <p:pic>
          <p:nvPicPr>
            <p:cNvPr id="140" name="Google Shape;140;p3"/>
            <p:cNvPicPr preferRelativeResize="0"/>
            <p:nvPr/>
          </p:nvPicPr>
          <p:blipFill rotWithShape="1">
            <a:blip r:embed="rId20">
              <a:alphaModFix amt="49000"/>
            </a:blip>
            <a:srcRect b="0" l="0" r="0" t="0"/>
            <a:stretch/>
          </p:blipFill>
          <p:spPr>
            <a:xfrm>
              <a:off x="10608986" y="3540851"/>
              <a:ext cx="989251" cy="989251"/>
            </a:xfrm>
            <a:prstGeom prst="rect">
              <a:avLst/>
            </a:prstGeom>
            <a:noFill/>
            <a:ln cap="flat" cmpd="sng" w="9525">
              <a:solidFill>
                <a:srgbClr val="FF0000"/>
              </a:solidFill>
              <a:prstDash val="solid"/>
              <a:round/>
              <a:headEnd len="sm" w="sm" type="none"/>
              <a:tailEnd len="sm" w="sm" type="none"/>
            </a:ln>
          </p:spPr>
        </p:pic>
        <p:sp>
          <p:nvSpPr>
            <p:cNvPr id="141" name="Google Shape;141;p3"/>
            <p:cNvSpPr txBox="1"/>
            <p:nvPr/>
          </p:nvSpPr>
          <p:spPr>
            <a:xfrm>
              <a:off x="10501267" y="4617446"/>
              <a:ext cx="2278206"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Calibri"/>
                  <a:ea typeface="Calibri"/>
                  <a:cs typeface="Calibri"/>
                  <a:sym typeface="Calibri"/>
                </a:rPr>
                <a:t>Output = 1</a:t>
              </a:r>
              <a:endParaRPr/>
            </a:p>
            <a:p>
              <a:pPr indent="0" lvl="0" marL="0" marR="0" rtl="0" algn="l">
                <a:spcBef>
                  <a:spcPts val="0"/>
                </a:spcBef>
                <a:spcAft>
                  <a:spcPts val="0"/>
                </a:spcAft>
                <a:buNone/>
              </a:pPr>
              <a:r>
                <a:rPr lang="it-IT" sz="1400">
                  <a:solidFill>
                    <a:schemeClr val="dk1"/>
                  </a:solidFill>
                  <a:latin typeface="Calibri"/>
                  <a:ea typeface="Calibri"/>
                  <a:cs typeface="Calibri"/>
                  <a:sym typeface="Calibri"/>
                </a:rPr>
                <a:t>This image contains microcalcifications</a:t>
              </a:r>
              <a:endParaRPr sz="1400">
                <a:solidFill>
                  <a:schemeClr val="dk1"/>
                </a:solidFill>
                <a:latin typeface="Calibri"/>
                <a:ea typeface="Calibri"/>
                <a:cs typeface="Calibri"/>
                <a:sym typeface="Calibri"/>
              </a:endParaRPr>
            </a:p>
          </p:txBody>
        </p:sp>
      </p:grpSp>
      <p:grpSp>
        <p:nvGrpSpPr>
          <p:cNvPr id="142" name="Google Shape;142;p3"/>
          <p:cNvGrpSpPr/>
          <p:nvPr/>
        </p:nvGrpSpPr>
        <p:grpSpPr>
          <a:xfrm>
            <a:off x="3861665" y="2153496"/>
            <a:ext cx="6445805" cy="3884824"/>
            <a:chOff x="3680598" y="2171602"/>
            <a:chExt cx="6445805" cy="3884824"/>
          </a:xfrm>
        </p:grpSpPr>
        <p:sp>
          <p:nvSpPr>
            <p:cNvPr id="143" name="Google Shape;143;p3"/>
            <p:cNvSpPr/>
            <p:nvPr/>
          </p:nvSpPr>
          <p:spPr>
            <a:xfrm>
              <a:off x="3680598" y="2171602"/>
              <a:ext cx="6445805" cy="3875236"/>
            </a:xfrm>
            <a:prstGeom prst="ellipse">
              <a:avLst/>
            </a:prstGeom>
            <a:noFill/>
            <a:ln cap="flat" cmpd="sng" w="381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3"/>
            <p:cNvSpPr/>
            <p:nvPr/>
          </p:nvSpPr>
          <p:spPr>
            <a:xfrm>
              <a:off x="4608218" y="5483770"/>
              <a:ext cx="4600200" cy="572656"/>
            </a:xfrm>
            <a:prstGeom prst="rect">
              <a:avLst/>
            </a:prstGeom>
            <a:solidFill>
              <a:schemeClr val="lt1"/>
            </a:solidFill>
            <a:ln cap="flat" cmpd="sng" w="381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000">
                  <a:solidFill>
                    <a:schemeClr val="dk1"/>
                  </a:solidFill>
                  <a:latin typeface="Calibri"/>
                  <a:ea typeface="Calibri"/>
                  <a:cs typeface="Calibri"/>
                  <a:sym typeface="Calibri"/>
                </a:rPr>
                <a:t>You have to design, train and test the CNN</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The CNN you will develop could help …	</a:t>
            </a:r>
            <a:endParaRPr/>
          </a:p>
        </p:txBody>
      </p:sp>
      <p:sp>
        <p:nvSpPr>
          <p:cNvPr id="150" name="Google Shape;150;p4"/>
          <p:cNvSpPr txBox="1"/>
          <p:nvPr>
            <p:ph idx="1" type="body"/>
          </p:nvPr>
        </p:nvSpPr>
        <p:spPr>
          <a:xfrm>
            <a:off x="838199" y="1825625"/>
            <a:ext cx="4982494"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it-IT"/>
              <a:t>Identify and locate regions suspected of containing a microcalcification cluster</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it-IT"/>
              <a:t>… and finally build an AI-based system capable of supporting radiologists in reading screening mammograms </a:t>
            </a:r>
            <a:endParaRPr/>
          </a:p>
        </p:txBody>
      </p:sp>
      <p:pic>
        <p:nvPicPr>
          <p:cNvPr id="151" name="Google Shape;151;p4"/>
          <p:cNvPicPr preferRelativeResize="0"/>
          <p:nvPr/>
        </p:nvPicPr>
        <p:blipFill rotWithShape="1">
          <a:blip r:embed="rId3">
            <a:alphaModFix/>
          </a:blip>
          <a:srcRect b="8816" l="0" r="0" t="9206"/>
          <a:stretch/>
        </p:blipFill>
        <p:spPr>
          <a:xfrm>
            <a:off x="6298058" y="1515443"/>
            <a:ext cx="3538231" cy="5214130"/>
          </a:xfrm>
          <a:prstGeom prst="rect">
            <a:avLst/>
          </a:prstGeom>
          <a:noFill/>
          <a:ln cap="flat" cmpd="sng" w="28575">
            <a:solidFill>
              <a:srgbClr val="BFBFBF"/>
            </a:solidFill>
            <a:prstDash val="solid"/>
            <a:round/>
            <a:headEnd len="sm" w="sm" type="none"/>
            <a:tailEnd len="sm" w="sm" type="none"/>
          </a:ln>
        </p:spPr>
      </p:pic>
      <p:pic>
        <p:nvPicPr>
          <p:cNvPr id="152" name="Google Shape;152;p4"/>
          <p:cNvPicPr preferRelativeResize="0"/>
          <p:nvPr/>
        </p:nvPicPr>
        <p:blipFill>
          <a:blip r:embed="rId4">
            <a:alphaModFix/>
          </a:blip>
          <a:stretch>
            <a:fillRect/>
          </a:stretch>
        </p:blipFill>
        <p:spPr>
          <a:xfrm>
            <a:off x="6787925" y="1492050"/>
            <a:ext cx="3391750" cy="5313725"/>
          </a:xfrm>
          <a:prstGeom prst="rect">
            <a:avLst/>
          </a:prstGeom>
          <a:noFill/>
          <a:ln>
            <a:noFill/>
          </a:ln>
        </p:spPr>
      </p:pic>
      <p:grpSp>
        <p:nvGrpSpPr>
          <p:cNvPr id="153" name="Google Shape;153;p4"/>
          <p:cNvGrpSpPr/>
          <p:nvPr/>
        </p:nvGrpSpPr>
        <p:grpSpPr>
          <a:xfrm>
            <a:off x="8537574" y="3837861"/>
            <a:ext cx="2542248" cy="1637669"/>
            <a:chOff x="8461374" y="3778914"/>
            <a:chExt cx="2542248" cy="1637669"/>
          </a:xfrm>
        </p:grpSpPr>
        <p:pic>
          <p:nvPicPr>
            <p:cNvPr id="154" name="Google Shape;154;p4"/>
            <p:cNvPicPr preferRelativeResize="0"/>
            <p:nvPr/>
          </p:nvPicPr>
          <p:blipFill rotWithShape="1">
            <a:blip r:embed="rId5">
              <a:alphaModFix/>
            </a:blip>
            <a:srcRect b="0" l="0" r="0" t="0"/>
            <a:stretch/>
          </p:blipFill>
          <p:spPr>
            <a:xfrm>
              <a:off x="9367364" y="3778914"/>
              <a:ext cx="1636258" cy="1528469"/>
            </a:xfrm>
            <a:prstGeom prst="ellipse">
              <a:avLst/>
            </a:prstGeom>
            <a:noFill/>
            <a:ln cap="rnd" cmpd="sng" w="63500">
              <a:solidFill>
                <a:srgbClr val="FF0000"/>
              </a:solidFill>
              <a:prstDash val="solid"/>
              <a:round/>
              <a:headEnd len="sm" w="sm" type="none"/>
              <a:tailEnd len="sm" w="sm" type="none"/>
            </a:ln>
            <a:effectLst>
              <a:outerShdw blurRad="381000" sx="-80000" rotWithShape="0" dir="5400000" dist="292100" sy="-18000">
                <a:srgbClr val="000000">
                  <a:alpha val="21960"/>
                </a:srgbClr>
              </a:outerShdw>
            </a:effectLst>
          </p:spPr>
        </p:pic>
        <p:sp>
          <p:nvSpPr>
            <p:cNvPr id="155" name="Google Shape;155;p4"/>
            <p:cNvSpPr/>
            <p:nvPr/>
          </p:nvSpPr>
          <p:spPr>
            <a:xfrm>
              <a:off x="8461374" y="5025257"/>
              <a:ext cx="212725" cy="194444"/>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cxnSp>
          <p:nvCxnSpPr>
            <p:cNvPr id="156" name="Google Shape;156;p4"/>
            <p:cNvCxnSpPr/>
            <p:nvPr/>
          </p:nvCxnSpPr>
          <p:spPr>
            <a:xfrm flipH="1" rot="10800000">
              <a:off x="8461374" y="3882110"/>
              <a:ext cx="1236808" cy="1118515"/>
            </a:xfrm>
            <a:prstGeom prst="straightConnector1">
              <a:avLst/>
            </a:prstGeom>
            <a:noFill/>
            <a:ln cap="flat" cmpd="sng" w="38100">
              <a:solidFill>
                <a:srgbClr val="FF0000"/>
              </a:solidFill>
              <a:prstDash val="solid"/>
              <a:miter lim="800000"/>
              <a:headEnd len="sm" w="sm" type="none"/>
              <a:tailEnd len="sm" w="sm" type="none"/>
            </a:ln>
          </p:spPr>
        </p:cxnSp>
        <p:cxnSp>
          <p:nvCxnSpPr>
            <p:cNvPr id="157" name="Google Shape;157;p4"/>
            <p:cNvCxnSpPr>
              <a:endCxn id="154" idx="4"/>
            </p:cNvCxnSpPr>
            <p:nvPr/>
          </p:nvCxnSpPr>
          <p:spPr>
            <a:xfrm flipH="1" rot="10800000">
              <a:off x="8674093" y="5307383"/>
              <a:ext cx="1511400" cy="109200"/>
            </a:xfrm>
            <a:prstGeom prst="straightConnector1">
              <a:avLst/>
            </a:prstGeom>
            <a:noFill/>
            <a:ln cap="flat" cmpd="sng" w="38100">
              <a:solidFill>
                <a:srgbClr val="FF0000"/>
              </a:solidFill>
              <a:prstDash val="solid"/>
              <a:miter lim="800000"/>
              <a:headEnd len="sm" w="sm" type="none"/>
              <a:tailEnd len="sm" w="sm" type="none"/>
            </a:ln>
          </p:spPr>
        </p:cxnSp>
        <p:sp>
          <p:nvSpPr>
            <p:cNvPr id="158" name="Google Shape;158;p4"/>
            <p:cNvSpPr/>
            <p:nvPr/>
          </p:nvSpPr>
          <p:spPr>
            <a:xfrm>
              <a:off x="8461374" y="5222107"/>
              <a:ext cx="212725" cy="194444"/>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59" name="Google Shape;159;p4"/>
            <p:cNvSpPr/>
            <p:nvPr/>
          </p:nvSpPr>
          <p:spPr>
            <a:xfrm>
              <a:off x="8677274" y="5025257"/>
              <a:ext cx="212725" cy="194444"/>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Implementation steps</a:t>
            </a:r>
            <a:endParaRPr/>
          </a:p>
        </p:txBody>
      </p:sp>
      <p:sp>
        <p:nvSpPr>
          <p:cNvPr id="165" name="Google Shape;165;p5"/>
          <p:cNvSpPr txBox="1"/>
          <p:nvPr>
            <p:ph idx="1" type="body"/>
          </p:nvPr>
        </p:nvSpPr>
        <p:spPr>
          <a:xfrm>
            <a:off x="838200" y="1690688"/>
            <a:ext cx="9718964" cy="3283094"/>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it-IT"/>
              <a:t>Load and visualize image data</a:t>
            </a:r>
            <a:endParaRPr/>
          </a:p>
          <a:p>
            <a:pPr indent="-228600" lvl="0" marL="228600" rtl="0" algn="l">
              <a:lnSpc>
                <a:spcPct val="90000"/>
              </a:lnSpc>
              <a:spcBef>
                <a:spcPts val="1000"/>
              </a:spcBef>
              <a:spcAft>
                <a:spcPts val="0"/>
              </a:spcAft>
              <a:buClr>
                <a:schemeClr val="dk1"/>
              </a:buClr>
              <a:buSzPct val="100000"/>
              <a:buChar char="•"/>
            </a:pPr>
            <a:r>
              <a:rPr lang="it-IT"/>
              <a:t>Define the CNN model</a:t>
            </a:r>
            <a:endParaRPr/>
          </a:p>
          <a:p>
            <a:pPr indent="-228600" lvl="0" marL="228600" rtl="0" algn="l">
              <a:lnSpc>
                <a:spcPct val="90000"/>
              </a:lnSpc>
              <a:spcBef>
                <a:spcPts val="1000"/>
              </a:spcBef>
              <a:spcAft>
                <a:spcPts val="0"/>
              </a:spcAft>
              <a:buClr>
                <a:schemeClr val="dk1"/>
              </a:buClr>
              <a:buSzPct val="100000"/>
              <a:buChar char="•"/>
            </a:pPr>
            <a:r>
              <a:rPr lang="it-IT"/>
              <a:t>Compile and train the CNN model on the training data</a:t>
            </a:r>
            <a:endParaRPr/>
          </a:p>
          <a:p>
            <a:pPr indent="-228600" lvl="0" marL="228600" rtl="0" algn="l">
              <a:lnSpc>
                <a:spcPct val="90000"/>
              </a:lnSpc>
              <a:spcBef>
                <a:spcPts val="1000"/>
              </a:spcBef>
              <a:spcAft>
                <a:spcPts val="0"/>
              </a:spcAft>
              <a:buClr>
                <a:schemeClr val="dk1"/>
              </a:buClr>
              <a:buSzPct val="100000"/>
              <a:buChar char="•"/>
            </a:pPr>
            <a:r>
              <a:rPr lang="it-IT"/>
              <a:t>Predict the labels of the validation/test data samples</a:t>
            </a:r>
            <a:endParaRPr/>
          </a:p>
          <a:p>
            <a:pPr indent="-228600" lvl="0" marL="228600" rtl="0" algn="l">
              <a:lnSpc>
                <a:spcPct val="90000"/>
              </a:lnSpc>
              <a:spcBef>
                <a:spcPts val="1000"/>
              </a:spcBef>
              <a:spcAft>
                <a:spcPts val="0"/>
              </a:spcAft>
              <a:buClr>
                <a:schemeClr val="dk1"/>
              </a:buClr>
              <a:buSzPct val="100000"/>
              <a:buChar char="•"/>
            </a:pPr>
            <a:r>
              <a:rPr lang="it-IT"/>
              <a:t>Calculate the classification accuracy</a:t>
            </a:r>
            <a:endParaRPr/>
          </a:p>
          <a:p>
            <a:pPr indent="-228600" lvl="0" marL="228600" rtl="0" algn="l">
              <a:lnSpc>
                <a:spcPct val="90000"/>
              </a:lnSpc>
              <a:spcBef>
                <a:spcPts val="1000"/>
              </a:spcBef>
              <a:spcAft>
                <a:spcPts val="0"/>
              </a:spcAft>
              <a:buClr>
                <a:schemeClr val="dk1"/>
              </a:buClr>
              <a:buSzPct val="100000"/>
              <a:buChar char="•"/>
            </a:pPr>
            <a:r>
              <a:rPr lang="it-IT"/>
              <a:t>Create the ROC curve and calculate the AUC</a:t>
            </a:r>
            <a:endParaRPr/>
          </a:p>
          <a:p>
            <a:pPr indent="-228600" lvl="0" marL="228600" rtl="0" algn="l">
              <a:lnSpc>
                <a:spcPct val="90000"/>
              </a:lnSpc>
              <a:spcBef>
                <a:spcPts val="1000"/>
              </a:spcBef>
              <a:spcAft>
                <a:spcPts val="0"/>
              </a:spcAft>
              <a:buClr>
                <a:schemeClr val="dk1"/>
              </a:buClr>
              <a:buSzPct val="100000"/>
              <a:buChar char="•"/>
            </a:pPr>
            <a:r>
              <a:rPr lang="it-IT"/>
              <a:t>Compare the performance of different models</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6"/>
          <p:cNvSpPr/>
          <p:nvPr/>
        </p:nvSpPr>
        <p:spPr>
          <a:xfrm>
            <a:off x="1723741" y="3772720"/>
            <a:ext cx="2582871" cy="82485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600">
                <a:solidFill>
                  <a:srgbClr val="3F3F3F"/>
                </a:solidFill>
                <a:latin typeface="Calibri"/>
                <a:ea typeface="Calibri"/>
                <a:cs typeface="Calibri"/>
                <a:sym typeface="Calibri"/>
              </a:rPr>
              <a:t>The model learns its internal weights from the training set</a:t>
            </a:r>
            <a:endParaRPr/>
          </a:p>
        </p:txBody>
      </p:sp>
      <p:sp>
        <p:nvSpPr>
          <p:cNvPr id="171" name="Google Shape;171;p6"/>
          <p:cNvSpPr/>
          <p:nvPr/>
        </p:nvSpPr>
        <p:spPr>
          <a:xfrm>
            <a:off x="791090" y="1878228"/>
            <a:ext cx="7398623" cy="444843"/>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400">
                <a:solidFill>
                  <a:schemeClr val="lt1"/>
                </a:solidFill>
                <a:latin typeface="Calibri"/>
                <a:ea typeface="Calibri"/>
                <a:cs typeface="Calibri"/>
                <a:sym typeface="Calibri"/>
              </a:rPr>
              <a:t>Training set </a:t>
            </a:r>
            <a:endParaRPr/>
          </a:p>
        </p:txBody>
      </p:sp>
      <p:sp>
        <p:nvSpPr>
          <p:cNvPr id="172" name="Google Shape;172;p6"/>
          <p:cNvSpPr/>
          <p:nvPr/>
        </p:nvSpPr>
        <p:spPr>
          <a:xfrm>
            <a:off x="8452020" y="1878228"/>
            <a:ext cx="2504047" cy="444843"/>
          </a:xfrm>
          <a:prstGeom prst="rect">
            <a:avLst/>
          </a:prstGeom>
          <a:solidFill>
            <a:schemeClr val="accent6"/>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400">
                <a:solidFill>
                  <a:schemeClr val="lt1"/>
                </a:solidFill>
                <a:latin typeface="Calibri"/>
                <a:ea typeface="Calibri"/>
                <a:cs typeface="Calibri"/>
                <a:sym typeface="Calibri"/>
              </a:rPr>
              <a:t>Test set </a:t>
            </a:r>
            <a:endParaRPr/>
          </a:p>
        </p:txBody>
      </p:sp>
      <p:sp>
        <p:nvSpPr>
          <p:cNvPr id="173" name="Google Shape;173;p6"/>
          <p:cNvSpPr/>
          <p:nvPr/>
        </p:nvSpPr>
        <p:spPr>
          <a:xfrm>
            <a:off x="791090" y="2914961"/>
            <a:ext cx="4448175" cy="444843"/>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000">
                <a:solidFill>
                  <a:schemeClr val="lt1"/>
                </a:solidFill>
                <a:latin typeface="Calibri"/>
                <a:ea typeface="Calibri"/>
                <a:cs typeface="Calibri"/>
                <a:sym typeface="Calibri"/>
              </a:rPr>
              <a:t>training set </a:t>
            </a:r>
            <a:endParaRPr/>
          </a:p>
        </p:txBody>
      </p:sp>
      <p:sp>
        <p:nvSpPr>
          <p:cNvPr id="174" name="Google Shape;174;p6"/>
          <p:cNvSpPr/>
          <p:nvPr/>
        </p:nvSpPr>
        <p:spPr>
          <a:xfrm>
            <a:off x="5371198" y="2914961"/>
            <a:ext cx="2818515" cy="444843"/>
          </a:xfrm>
          <a:prstGeom prst="rect">
            <a:avLst/>
          </a:prstGeom>
          <a:solidFill>
            <a:schemeClr val="accent2"/>
          </a:solid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000">
                <a:solidFill>
                  <a:schemeClr val="lt1"/>
                </a:solidFill>
                <a:latin typeface="Calibri"/>
                <a:ea typeface="Calibri"/>
                <a:cs typeface="Calibri"/>
                <a:sym typeface="Calibri"/>
              </a:rPr>
              <a:t>validation set </a:t>
            </a:r>
            <a:endParaRPr/>
          </a:p>
        </p:txBody>
      </p:sp>
      <p:sp>
        <p:nvSpPr>
          <p:cNvPr id="175" name="Google Shape;175;p6"/>
          <p:cNvSpPr/>
          <p:nvPr/>
        </p:nvSpPr>
        <p:spPr>
          <a:xfrm>
            <a:off x="659938" y="1754662"/>
            <a:ext cx="7660930" cy="1828800"/>
          </a:xfrm>
          <a:prstGeom prst="rect">
            <a:avLst/>
          </a:prstGeom>
          <a:noFill/>
          <a:ln cap="flat" cmpd="sng" w="28575">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6"/>
          <p:cNvSpPr/>
          <p:nvPr/>
        </p:nvSpPr>
        <p:spPr>
          <a:xfrm>
            <a:off x="3696078" y="2436356"/>
            <a:ext cx="1932424" cy="356271"/>
          </a:xfrm>
          <a:prstGeom prst="downArrow">
            <a:avLst>
              <a:gd fmla="val 56394" name="adj1"/>
              <a:gd fmla="val 61264" name="adj2"/>
            </a:avLst>
          </a:prstGeom>
          <a:solidFill>
            <a:srgbClr val="D0CEC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800">
                <a:solidFill>
                  <a:srgbClr val="3F3F3F"/>
                </a:solidFill>
                <a:latin typeface="Calibri"/>
                <a:ea typeface="Calibri"/>
                <a:cs typeface="Calibri"/>
                <a:sym typeface="Calibri"/>
              </a:rPr>
              <a:t>split</a:t>
            </a:r>
            <a:endParaRPr/>
          </a:p>
        </p:txBody>
      </p:sp>
      <p:sp>
        <p:nvSpPr>
          <p:cNvPr id="177" name="Google Shape;177;p6"/>
          <p:cNvSpPr/>
          <p:nvPr/>
        </p:nvSpPr>
        <p:spPr>
          <a:xfrm>
            <a:off x="791089" y="827904"/>
            <a:ext cx="10164978" cy="444843"/>
          </a:xfrm>
          <a:prstGeom prst="rect">
            <a:avLst/>
          </a:prstGeom>
          <a:solidFill>
            <a:schemeClr val="accent4"/>
          </a:solid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400">
                <a:solidFill>
                  <a:schemeClr val="lt1"/>
                </a:solidFill>
                <a:latin typeface="Calibri"/>
                <a:ea typeface="Calibri"/>
                <a:cs typeface="Calibri"/>
                <a:sym typeface="Calibri"/>
              </a:rPr>
              <a:t>Data sample</a:t>
            </a:r>
            <a:endParaRPr/>
          </a:p>
        </p:txBody>
      </p:sp>
      <p:sp>
        <p:nvSpPr>
          <p:cNvPr id="178" name="Google Shape;178;p6"/>
          <p:cNvSpPr/>
          <p:nvPr/>
        </p:nvSpPr>
        <p:spPr>
          <a:xfrm>
            <a:off x="4962646" y="1352868"/>
            <a:ext cx="1932424" cy="356271"/>
          </a:xfrm>
          <a:prstGeom prst="downArrow">
            <a:avLst>
              <a:gd fmla="val 56394" name="adj1"/>
              <a:gd fmla="val 61264" name="adj2"/>
            </a:avLst>
          </a:prstGeom>
          <a:solidFill>
            <a:srgbClr val="D0CEC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800">
                <a:solidFill>
                  <a:srgbClr val="3F3F3F"/>
                </a:solidFill>
                <a:latin typeface="Calibri"/>
                <a:ea typeface="Calibri"/>
                <a:cs typeface="Calibri"/>
                <a:sym typeface="Calibri"/>
              </a:rPr>
              <a:t>split</a:t>
            </a:r>
            <a:endParaRPr/>
          </a:p>
        </p:txBody>
      </p:sp>
      <p:cxnSp>
        <p:nvCxnSpPr>
          <p:cNvPr id="179" name="Google Shape;179;p6"/>
          <p:cNvCxnSpPr/>
          <p:nvPr/>
        </p:nvCxnSpPr>
        <p:spPr>
          <a:xfrm flipH="1" rot="10800000">
            <a:off x="3015176" y="3384518"/>
            <a:ext cx="2" cy="567176"/>
          </a:xfrm>
          <a:prstGeom prst="straightConnector1">
            <a:avLst/>
          </a:prstGeom>
          <a:noFill/>
          <a:ln cap="flat" cmpd="sng" w="28575">
            <a:solidFill>
              <a:schemeClr val="accent1"/>
            </a:solidFill>
            <a:prstDash val="solid"/>
            <a:miter lim="800000"/>
            <a:headEnd len="sm" w="sm" type="none"/>
            <a:tailEnd len="med" w="med" type="triangle"/>
          </a:ln>
        </p:spPr>
      </p:cxnSp>
      <p:sp>
        <p:nvSpPr>
          <p:cNvPr id="180" name="Google Shape;180;p6"/>
          <p:cNvSpPr/>
          <p:nvPr/>
        </p:nvSpPr>
        <p:spPr>
          <a:xfrm>
            <a:off x="5598048" y="3772720"/>
            <a:ext cx="2096185" cy="82485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600">
                <a:solidFill>
                  <a:srgbClr val="3F3F3F"/>
                </a:solidFill>
                <a:latin typeface="Calibri"/>
                <a:ea typeface="Calibri"/>
                <a:cs typeface="Calibri"/>
                <a:sym typeface="Calibri"/>
              </a:rPr>
              <a:t>It is used to tune the hyper-parameters </a:t>
            </a:r>
            <a:endParaRPr/>
          </a:p>
        </p:txBody>
      </p:sp>
      <p:cxnSp>
        <p:nvCxnSpPr>
          <p:cNvPr id="181" name="Google Shape;181;p6"/>
          <p:cNvCxnSpPr/>
          <p:nvPr/>
        </p:nvCxnSpPr>
        <p:spPr>
          <a:xfrm rot="10800000">
            <a:off x="6661854" y="3384518"/>
            <a:ext cx="0" cy="567176"/>
          </a:xfrm>
          <a:prstGeom prst="straightConnector1">
            <a:avLst/>
          </a:prstGeom>
          <a:noFill/>
          <a:ln cap="flat" cmpd="sng" w="28575">
            <a:solidFill>
              <a:srgbClr val="C55A11"/>
            </a:solidFill>
            <a:prstDash val="solid"/>
            <a:miter lim="800000"/>
            <a:headEnd len="sm" w="sm" type="none"/>
            <a:tailEnd len="med" w="med" type="triangle"/>
          </a:ln>
        </p:spPr>
      </p:cxnSp>
      <p:sp>
        <p:nvSpPr>
          <p:cNvPr id="182" name="Google Shape;182;p6"/>
          <p:cNvSpPr/>
          <p:nvPr/>
        </p:nvSpPr>
        <p:spPr>
          <a:xfrm>
            <a:off x="8457983" y="3647350"/>
            <a:ext cx="2602371" cy="95022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600">
                <a:solidFill>
                  <a:srgbClr val="3F3F3F"/>
                </a:solidFill>
                <a:latin typeface="Calibri"/>
                <a:ea typeface="Calibri"/>
                <a:cs typeface="Calibri"/>
                <a:sym typeface="Calibri"/>
              </a:rPr>
              <a:t>Independent validation of the performance of the trained model</a:t>
            </a:r>
            <a:endParaRPr/>
          </a:p>
        </p:txBody>
      </p:sp>
      <p:cxnSp>
        <p:nvCxnSpPr>
          <p:cNvPr id="183" name="Google Shape;183;p6"/>
          <p:cNvCxnSpPr>
            <a:stCxn id="182" idx="0"/>
          </p:cNvCxnSpPr>
          <p:nvPr/>
        </p:nvCxnSpPr>
        <p:spPr>
          <a:xfrm rot="10800000">
            <a:off x="9759168" y="2436250"/>
            <a:ext cx="0" cy="1211100"/>
          </a:xfrm>
          <a:prstGeom prst="straightConnector1">
            <a:avLst/>
          </a:prstGeom>
          <a:noFill/>
          <a:ln cap="flat" cmpd="sng" w="28575">
            <a:solidFill>
              <a:srgbClr val="548135"/>
            </a:solidFill>
            <a:prstDash val="solid"/>
            <a:miter lim="800000"/>
            <a:headEnd len="sm" w="sm" type="none"/>
            <a:tailEnd len="med" w="med" type="triangle"/>
          </a:ln>
        </p:spPr>
      </p:cxnSp>
      <p:sp>
        <p:nvSpPr>
          <p:cNvPr id="184" name="Google Shape;184;p6"/>
          <p:cNvSpPr txBox="1"/>
          <p:nvPr/>
        </p:nvSpPr>
        <p:spPr>
          <a:xfrm>
            <a:off x="121965" y="4816699"/>
            <a:ext cx="12160651"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lang="it-IT" sz="2000">
                <a:solidFill>
                  <a:schemeClr val="dk1"/>
                </a:solidFill>
                <a:latin typeface="Calibri"/>
                <a:ea typeface="Calibri"/>
                <a:cs typeface="Calibri"/>
                <a:sym typeface="Calibri"/>
              </a:rPr>
              <a:t>(*) The </a:t>
            </a:r>
            <a:r>
              <a:rPr b="1" lang="it-IT" sz="2000">
                <a:solidFill>
                  <a:schemeClr val="accent1"/>
                </a:solidFill>
                <a:latin typeface="Calibri"/>
                <a:ea typeface="Calibri"/>
                <a:cs typeface="Calibri"/>
                <a:sym typeface="Calibri"/>
              </a:rPr>
              <a:t>Training</a:t>
            </a:r>
            <a:r>
              <a:rPr lang="it-IT" sz="2000">
                <a:solidFill>
                  <a:schemeClr val="dk1"/>
                </a:solidFill>
                <a:latin typeface="Calibri"/>
                <a:ea typeface="Calibri"/>
                <a:cs typeface="Calibri"/>
                <a:sym typeface="Calibri"/>
              </a:rPr>
              <a:t> and </a:t>
            </a:r>
            <a:r>
              <a:rPr b="1" lang="it-IT" sz="2000">
                <a:solidFill>
                  <a:schemeClr val="accent6"/>
                </a:solidFill>
                <a:latin typeface="Calibri"/>
                <a:ea typeface="Calibri"/>
                <a:cs typeface="Calibri"/>
                <a:sym typeface="Calibri"/>
              </a:rPr>
              <a:t>Test</a:t>
            </a:r>
            <a:r>
              <a:rPr lang="it-IT" sz="2000">
                <a:solidFill>
                  <a:schemeClr val="dk1"/>
                </a:solidFill>
                <a:latin typeface="Calibri"/>
                <a:ea typeface="Calibri"/>
                <a:cs typeface="Calibri"/>
                <a:sym typeface="Calibri"/>
              </a:rPr>
              <a:t> sets will be identified since the beginning of the exercise. This partition is kept fixed.</a:t>
            </a:r>
            <a:endParaRPr/>
          </a:p>
          <a:p>
            <a:pPr indent="0" lvl="0" marL="0" marR="0" rtl="0" algn="l">
              <a:lnSpc>
                <a:spcPct val="90000"/>
              </a:lnSpc>
              <a:spcBef>
                <a:spcPts val="1000"/>
              </a:spcBef>
              <a:spcAft>
                <a:spcPts val="0"/>
              </a:spcAft>
              <a:buClr>
                <a:schemeClr val="dk1"/>
              </a:buClr>
              <a:buSzPts val="2000"/>
              <a:buFont typeface="Arial"/>
              <a:buNone/>
            </a:pPr>
            <a:r>
              <a:rPr lang="it-IT" sz="2000">
                <a:solidFill>
                  <a:schemeClr val="dk1"/>
                </a:solidFill>
                <a:latin typeface="Calibri"/>
                <a:ea typeface="Calibri"/>
                <a:cs typeface="Calibri"/>
                <a:sym typeface="Calibri"/>
              </a:rPr>
              <a:t>(**) The </a:t>
            </a:r>
            <a:r>
              <a:rPr b="1" lang="it-IT" sz="2000">
                <a:solidFill>
                  <a:schemeClr val="accent1"/>
                </a:solidFill>
                <a:latin typeface="Calibri"/>
                <a:ea typeface="Calibri"/>
                <a:cs typeface="Calibri"/>
                <a:sym typeface="Calibri"/>
              </a:rPr>
              <a:t>Training </a:t>
            </a:r>
            <a:r>
              <a:rPr lang="it-IT" sz="2000">
                <a:solidFill>
                  <a:schemeClr val="dk1"/>
                </a:solidFill>
                <a:latin typeface="Calibri"/>
                <a:ea typeface="Calibri"/>
                <a:cs typeface="Calibri"/>
                <a:sym typeface="Calibri"/>
              </a:rPr>
              <a:t>split into the </a:t>
            </a:r>
            <a:r>
              <a:rPr b="1" lang="it-IT" sz="2000">
                <a:solidFill>
                  <a:schemeClr val="accent1"/>
                </a:solidFill>
                <a:latin typeface="Calibri"/>
                <a:ea typeface="Calibri"/>
                <a:cs typeface="Calibri"/>
                <a:sym typeface="Calibri"/>
              </a:rPr>
              <a:t>training and </a:t>
            </a:r>
            <a:r>
              <a:rPr b="1" lang="it-IT" sz="2000">
                <a:solidFill>
                  <a:schemeClr val="accent2"/>
                </a:solidFill>
                <a:latin typeface="Calibri"/>
                <a:ea typeface="Calibri"/>
                <a:cs typeface="Calibri"/>
                <a:sym typeface="Calibri"/>
              </a:rPr>
              <a:t>validation</a:t>
            </a:r>
            <a:r>
              <a:rPr lang="it-IT" sz="2000">
                <a:solidFill>
                  <a:schemeClr val="dk1"/>
                </a:solidFill>
                <a:latin typeface="Calibri"/>
                <a:ea typeface="Calibri"/>
                <a:cs typeface="Calibri"/>
                <a:sym typeface="Calibri"/>
              </a:rPr>
              <a:t> sets is made with a dedicated function (</a:t>
            </a:r>
            <a:r>
              <a:rPr i="1" lang="it-IT" sz="2000">
                <a:solidFill>
                  <a:schemeClr val="dk1"/>
                </a:solidFill>
                <a:latin typeface="Calibri"/>
                <a:ea typeface="Calibri"/>
                <a:cs typeface="Calibri"/>
                <a:sym typeface="Calibri"/>
              </a:rPr>
              <a:t>train_test_splitting</a:t>
            </a:r>
            <a:r>
              <a:rPr lang="it-IT" sz="2000">
                <a:solidFill>
                  <a:schemeClr val="dk1"/>
                </a:solidFill>
                <a:latin typeface="Calibri"/>
                <a:ea typeface="Calibri"/>
                <a:cs typeface="Calibri"/>
                <a:sym typeface="Calibri"/>
              </a:rPr>
              <a:t>):</a:t>
            </a:r>
            <a:endParaRPr/>
          </a:p>
          <a:p>
            <a:pPr indent="-228600" lvl="0" marL="228600" marR="0" rtl="0" algn="l">
              <a:lnSpc>
                <a:spcPct val="90000"/>
              </a:lnSpc>
              <a:spcBef>
                <a:spcPts val="1000"/>
              </a:spcBef>
              <a:spcAft>
                <a:spcPts val="0"/>
              </a:spcAft>
              <a:buClr>
                <a:schemeClr val="dk1"/>
              </a:buClr>
              <a:buSzPts val="1800"/>
              <a:buFont typeface="Arial"/>
              <a:buChar char="•"/>
            </a:pPr>
            <a:r>
              <a:rPr lang="it-IT" sz="1800">
                <a:solidFill>
                  <a:schemeClr val="dk1"/>
                </a:solidFill>
                <a:latin typeface="Calibri"/>
                <a:ea typeface="Calibri"/>
                <a:cs typeface="Calibri"/>
                <a:sym typeface="Calibri"/>
              </a:rPr>
              <a:t>This partitioning can be kept fixed to make direct comparisons among different models/training options</a:t>
            </a:r>
            <a:endParaRPr/>
          </a:p>
          <a:p>
            <a:pPr indent="-228600" lvl="0" marL="228600" marR="0" rtl="0" algn="l">
              <a:lnSpc>
                <a:spcPct val="90000"/>
              </a:lnSpc>
              <a:spcBef>
                <a:spcPts val="1000"/>
              </a:spcBef>
              <a:spcAft>
                <a:spcPts val="0"/>
              </a:spcAft>
              <a:buClr>
                <a:schemeClr val="dk1"/>
              </a:buClr>
              <a:buSzPts val="1800"/>
              <a:buFont typeface="Arial"/>
              <a:buChar char="•"/>
            </a:pPr>
            <a:r>
              <a:rPr lang="it-IT" sz="1800">
                <a:solidFill>
                  <a:schemeClr val="dk1"/>
                </a:solidFill>
                <a:latin typeface="Calibri"/>
                <a:ea typeface="Calibri"/>
                <a:cs typeface="Calibri"/>
                <a:sym typeface="Calibri"/>
              </a:rPr>
              <a:t>Additionally, the impact of the training data variability on the classifier performance can be evaluated by training and evaluating the CNN performance several times and providing the average and standard deviation of the performances</a:t>
            </a:r>
            <a:endParaRPr/>
          </a:p>
        </p:txBody>
      </p:sp>
      <p:sp>
        <p:nvSpPr>
          <p:cNvPr id="185" name="Google Shape;185;p6"/>
          <p:cNvSpPr txBox="1"/>
          <p:nvPr/>
        </p:nvSpPr>
        <p:spPr>
          <a:xfrm>
            <a:off x="121965" y="1912873"/>
            <a:ext cx="6796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a:t>
            </a:r>
            <a:endParaRPr/>
          </a:p>
        </p:txBody>
      </p:sp>
      <p:sp>
        <p:nvSpPr>
          <p:cNvPr id="186" name="Google Shape;186;p6"/>
          <p:cNvSpPr txBox="1"/>
          <p:nvPr/>
        </p:nvSpPr>
        <p:spPr>
          <a:xfrm>
            <a:off x="127190" y="2963197"/>
            <a:ext cx="6796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a:t>
            </a:r>
            <a:endParaRPr/>
          </a:p>
        </p:txBody>
      </p:sp>
      <p:sp>
        <p:nvSpPr>
          <p:cNvPr id="187" name="Google Shape;187;p6"/>
          <p:cNvSpPr txBox="1"/>
          <p:nvPr/>
        </p:nvSpPr>
        <p:spPr>
          <a:xfrm>
            <a:off x="601768" y="52021"/>
            <a:ext cx="10515600" cy="5866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lang="it-IT" sz="3600">
                <a:solidFill>
                  <a:schemeClr val="dk1"/>
                </a:solidFill>
                <a:latin typeface="Calibri"/>
                <a:ea typeface="Calibri"/>
                <a:cs typeface="Calibri"/>
                <a:sym typeface="Calibri"/>
              </a:rPr>
              <a:t>Training, Validation and Test sets</a:t>
            </a:r>
            <a:endParaRPr sz="3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7"/>
          <p:cNvSpPr txBox="1"/>
          <p:nvPr>
            <p:ph type="title"/>
          </p:nvPr>
        </p:nvSpPr>
        <p:spPr>
          <a:xfrm>
            <a:off x="838200" y="365125"/>
            <a:ext cx="10515600" cy="815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Figures of merit</a:t>
            </a:r>
            <a:endParaRPr/>
          </a:p>
        </p:txBody>
      </p:sp>
      <p:pic>
        <p:nvPicPr>
          <p:cNvPr descr="A screenshot of a cell phone&#10;&#10;Description automatically generated" id="193" name="Google Shape;193;p7"/>
          <p:cNvPicPr preferRelativeResize="0"/>
          <p:nvPr/>
        </p:nvPicPr>
        <p:blipFill rotWithShape="1">
          <a:blip r:embed="rId3">
            <a:alphaModFix/>
          </a:blip>
          <a:srcRect b="0" l="0" r="0" t="0"/>
          <a:stretch/>
        </p:blipFill>
        <p:spPr>
          <a:xfrm>
            <a:off x="405865" y="1248597"/>
            <a:ext cx="10823243" cy="5056114"/>
          </a:xfrm>
          <a:prstGeom prst="rect">
            <a:avLst/>
          </a:prstGeom>
          <a:noFill/>
          <a:ln>
            <a:noFill/>
          </a:ln>
        </p:spPr>
      </p:pic>
      <p:sp>
        <p:nvSpPr>
          <p:cNvPr id="194" name="Google Shape;194;p7"/>
          <p:cNvSpPr txBox="1"/>
          <p:nvPr/>
        </p:nvSpPr>
        <p:spPr>
          <a:xfrm>
            <a:off x="581891" y="1556015"/>
            <a:ext cx="4170218"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800">
                <a:solidFill>
                  <a:srgbClr val="3F3F3F"/>
                </a:solidFill>
                <a:latin typeface="Calibri"/>
                <a:ea typeface="Calibri"/>
                <a:cs typeface="Calibri"/>
                <a:sym typeface="Calibri"/>
              </a:rPr>
              <a:t>Confusion matrix</a:t>
            </a:r>
            <a:endParaRPr b="1" sz="2800">
              <a:solidFill>
                <a:srgbClr val="3F3F3F"/>
              </a:solidFill>
              <a:latin typeface="Calibri"/>
              <a:ea typeface="Calibri"/>
              <a:cs typeface="Calibri"/>
              <a:sym typeface="Calibri"/>
            </a:endParaRPr>
          </a:p>
        </p:txBody>
      </p:sp>
      <p:sp>
        <p:nvSpPr>
          <p:cNvPr id="195" name="Google Shape;195;p7"/>
          <p:cNvSpPr txBox="1"/>
          <p:nvPr/>
        </p:nvSpPr>
        <p:spPr>
          <a:xfrm>
            <a:off x="5913911" y="5011341"/>
            <a:ext cx="6153401" cy="14465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a:solidFill>
                  <a:srgbClr val="3F3F3F"/>
                </a:solidFill>
                <a:latin typeface="Calibri"/>
                <a:ea typeface="Calibri"/>
                <a:cs typeface="Calibri"/>
                <a:sym typeface="Calibri"/>
              </a:rPr>
              <a:t>The Area Under the ROC Curve (AUC) is a global metric to evaluate the performance of a classifier</a:t>
            </a:r>
            <a:endParaRPr/>
          </a:p>
          <a:p>
            <a:pPr indent="0" lvl="0" marL="0" marR="0" rtl="0" algn="l">
              <a:spcBef>
                <a:spcPts val="0"/>
              </a:spcBef>
              <a:spcAft>
                <a:spcPts val="0"/>
              </a:spcAft>
              <a:buNone/>
            </a:pPr>
            <a:r>
              <a:rPr b="1" lang="it-IT" sz="2400">
                <a:solidFill>
                  <a:schemeClr val="dk2"/>
                </a:solidFill>
                <a:latin typeface="Calibri"/>
                <a:ea typeface="Calibri"/>
                <a:cs typeface="Calibri"/>
                <a:sym typeface="Calibri"/>
              </a:rPr>
              <a:t>	AUC = 1       for a perfect classifier </a:t>
            </a:r>
            <a:endParaRPr/>
          </a:p>
          <a:p>
            <a:pPr indent="0" lvl="0" marL="0" marR="0" rtl="0" algn="l">
              <a:spcBef>
                <a:spcPts val="0"/>
              </a:spcBef>
              <a:spcAft>
                <a:spcPts val="0"/>
              </a:spcAft>
              <a:buNone/>
            </a:pPr>
            <a:r>
              <a:rPr b="1" lang="it-IT" sz="2400">
                <a:solidFill>
                  <a:schemeClr val="dk2"/>
                </a:solidFill>
                <a:latin typeface="Calibri"/>
                <a:ea typeface="Calibri"/>
                <a:cs typeface="Calibri"/>
                <a:sym typeface="Calibri"/>
              </a:rPr>
              <a:t>	AUC = 0.5   for a random classifier</a:t>
            </a:r>
            <a:endParaRPr/>
          </a:p>
        </p:txBody>
      </p:sp>
      <p:pic>
        <p:nvPicPr>
          <p:cNvPr id="196" name="Google Shape;196;p7"/>
          <p:cNvPicPr preferRelativeResize="0"/>
          <p:nvPr/>
        </p:nvPicPr>
        <p:blipFill rotWithShape="1">
          <a:blip r:embed="rId4">
            <a:alphaModFix/>
          </a:blip>
          <a:srcRect b="0" l="0" r="0" t="0"/>
          <a:stretch/>
        </p:blipFill>
        <p:spPr>
          <a:xfrm>
            <a:off x="571800" y="4011775"/>
            <a:ext cx="4561574" cy="24282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If you have extra time …</a:t>
            </a:r>
            <a:endParaRPr/>
          </a:p>
        </p:txBody>
      </p:sp>
      <p:sp>
        <p:nvSpPr>
          <p:cNvPr id="202" name="Google Shape;202;p8"/>
          <p:cNvSpPr txBox="1"/>
          <p:nvPr>
            <p:ph idx="1" type="body"/>
          </p:nvPr>
        </p:nvSpPr>
        <p:spPr>
          <a:xfrm>
            <a:off x="838200" y="1690825"/>
            <a:ext cx="10515600" cy="4662600"/>
          </a:xfrm>
          <a:prstGeom prst="rect">
            <a:avLst/>
          </a:prstGeom>
          <a:noFill/>
          <a:ln>
            <a:noFill/>
          </a:ln>
        </p:spPr>
        <p:txBody>
          <a:bodyPr anchorCtr="0" anchor="t" bIns="45700" lIns="91425" spcFirstLastPara="1" rIns="91425" wrap="square" tIns="45700">
            <a:normAutofit lnSpcReduction="20000"/>
          </a:bodyPr>
          <a:lstStyle/>
          <a:p>
            <a:pPr indent="-241934" lvl="0" marL="228600" rtl="0" algn="l">
              <a:lnSpc>
                <a:spcPct val="90000"/>
              </a:lnSpc>
              <a:spcBef>
                <a:spcPts val="0"/>
              </a:spcBef>
              <a:spcAft>
                <a:spcPts val="0"/>
              </a:spcAft>
              <a:buClr>
                <a:schemeClr val="dk1"/>
              </a:buClr>
              <a:buSzPts val="2800"/>
              <a:buChar char="•"/>
            </a:pPr>
            <a:r>
              <a:rPr lang="it-IT"/>
              <a:t>You can also try to implement a </a:t>
            </a:r>
            <a:r>
              <a:rPr i="1" lang="it-IT"/>
              <a:t>data augmentation strategy </a:t>
            </a:r>
            <a:r>
              <a:rPr lang="it-IT"/>
              <a:t>to improve the classification performance</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64135" lvl="0" marL="228600" rtl="0" algn="l">
              <a:lnSpc>
                <a:spcPct val="90000"/>
              </a:lnSpc>
              <a:spcBef>
                <a:spcPts val="1000"/>
              </a:spcBef>
              <a:spcAft>
                <a:spcPts val="0"/>
              </a:spcAft>
              <a:buClr>
                <a:schemeClr val="dk1"/>
              </a:buClr>
              <a:buSzPts val="2800"/>
              <a:buNone/>
            </a:pPr>
            <a:r>
              <a:t/>
            </a:r>
            <a:endParaRPr/>
          </a:p>
          <a:p>
            <a:pPr indent="-64135" lvl="0" marL="228600" rtl="0" algn="l">
              <a:lnSpc>
                <a:spcPct val="90000"/>
              </a:lnSpc>
              <a:spcBef>
                <a:spcPts val="1000"/>
              </a:spcBef>
              <a:spcAft>
                <a:spcPts val="0"/>
              </a:spcAft>
              <a:buClr>
                <a:schemeClr val="dk1"/>
              </a:buClr>
              <a:buSzPts val="2800"/>
              <a:buNone/>
            </a:pPr>
            <a:r>
              <a:t/>
            </a:r>
            <a:endParaRPr/>
          </a:p>
          <a:p>
            <a:pPr indent="-117030" lvl="0" marL="228600" rtl="0" algn="l">
              <a:lnSpc>
                <a:spcPct val="90000"/>
              </a:lnSpc>
              <a:spcBef>
                <a:spcPts val="1000"/>
              </a:spcBef>
              <a:spcAft>
                <a:spcPts val="0"/>
              </a:spcAft>
              <a:buClr>
                <a:schemeClr val="dk1"/>
              </a:buClr>
              <a:buSzPts val="1900"/>
              <a:buNone/>
            </a:pPr>
            <a:r>
              <a:t/>
            </a:r>
            <a:endParaRPr sz="1900"/>
          </a:p>
          <a:p>
            <a:pPr indent="-241934" lvl="0" marL="228600" rtl="0" algn="l">
              <a:lnSpc>
                <a:spcPct val="90000"/>
              </a:lnSpc>
              <a:spcBef>
                <a:spcPts val="1000"/>
              </a:spcBef>
              <a:spcAft>
                <a:spcPts val="0"/>
              </a:spcAft>
              <a:buClr>
                <a:schemeClr val="dk1"/>
              </a:buClr>
              <a:buSzPts val="2800"/>
              <a:buChar char="•"/>
            </a:pPr>
            <a:r>
              <a:rPr lang="it-IT"/>
              <a:t>BE CAREFUL: </a:t>
            </a:r>
            <a:endParaRPr/>
          </a:p>
          <a:p>
            <a:pPr indent="-240030" lvl="1" marL="685800" rtl="0" algn="l">
              <a:lnSpc>
                <a:spcPct val="90000"/>
              </a:lnSpc>
              <a:spcBef>
                <a:spcPts val="500"/>
              </a:spcBef>
              <a:spcAft>
                <a:spcPts val="0"/>
              </a:spcAft>
              <a:buClr>
                <a:schemeClr val="dk1"/>
              </a:buClr>
              <a:buSzPts val="2400"/>
              <a:buChar char="•"/>
            </a:pPr>
            <a:r>
              <a:rPr lang="it-IT"/>
              <a:t>The augmented training set should retain the same “properties” of the original medical images. </a:t>
            </a:r>
            <a:endParaRPr/>
          </a:p>
          <a:p>
            <a:pPr indent="-240030" lvl="1" marL="685800" rtl="0" algn="l">
              <a:lnSpc>
                <a:spcPct val="90000"/>
              </a:lnSpc>
              <a:spcBef>
                <a:spcPts val="500"/>
              </a:spcBef>
              <a:spcAft>
                <a:spcPts val="0"/>
              </a:spcAft>
              <a:buClr>
                <a:schemeClr val="dk1"/>
              </a:buClr>
              <a:buSzPts val="2400"/>
              <a:buChar char="•"/>
            </a:pPr>
            <a:r>
              <a:rPr lang="it-IT"/>
              <a:t>Augmented images should be realistic and consistent with their labels.</a:t>
            </a:r>
            <a:endParaRPr/>
          </a:p>
          <a:p>
            <a:pPr indent="-240030" lvl="1" marL="685800" rtl="0" algn="l">
              <a:lnSpc>
                <a:spcPct val="90000"/>
              </a:lnSpc>
              <a:spcBef>
                <a:spcPts val="500"/>
              </a:spcBef>
              <a:spcAft>
                <a:spcPts val="0"/>
              </a:spcAft>
              <a:buClr>
                <a:schemeClr val="dk1"/>
              </a:buClr>
              <a:buSzPts val="2400"/>
              <a:buChar char="•"/>
            </a:pPr>
            <a:r>
              <a:rPr lang="it-IT"/>
              <a:t>Physical and quantitative information contained in the images should not be lost or ruined during data augmentation, otherwise you risk losing the relationship between the image content and its clinical relevance. </a:t>
            </a:r>
            <a:endParaRPr/>
          </a:p>
        </p:txBody>
      </p:sp>
      <p:pic>
        <p:nvPicPr>
          <p:cNvPr id="203" name="Google Shape;203;p8"/>
          <p:cNvPicPr preferRelativeResize="0"/>
          <p:nvPr/>
        </p:nvPicPr>
        <p:blipFill>
          <a:blip r:embed="rId3">
            <a:alphaModFix/>
          </a:blip>
          <a:stretch>
            <a:fillRect/>
          </a:stretch>
        </p:blipFill>
        <p:spPr>
          <a:xfrm>
            <a:off x="2918350" y="2412474"/>
            <a:ext cx="8971550" cy="1012500"/>
          </a:xfrm>
          <a:prstGeom prst="rect">
            <a:avLst/>
          </a:prstGeom>
          <a:noFill/>
          <a:ln>
            <a:noFill/>
          </a:ln>
        </p:spPr>
      </p:pic>
      <p:pic>
        <p:nvPicPr>
          <p:cNvPr id="204" name="Google Shape;204;p8"/>
          <p:cNvPicPr preferRelativeResize="0"/>
          <p:nvPr/>
        </p:nvPicPr>
        <p:blipFill>
          <a:blip r:embed="rId4">
            <a:alphaModFix/>
          </a:blip>
          <a:stretch>
            <a:fillRect/>
          </a:stretch>
        </p:blipFill>
        <p:spPr>
          <a:xfrm>
            <a:off x="3773250" y="3277800"/>
            <a:ext cx="8348900" cy="966300"/>
          </a:xfrm>
          <a:prstGeom prst="rect">
            <a:avLst/>
          </a:prstGeom>
          <a:noFill/>
          <a:ln>
            <a:noFill/>
          </a:ln>
        </p:spPr>
      </p:pic>
      <p:sp>
        <p:nvSpPr>
          <p:cNvPr id="205" name="Google Shape;205;p8"/>
          <p:cNvSpPr/>
          <p:nvPr/>
        </p:nvSpPr>
        <p:spPr>
          <a:xfrm>
            <a:off x="2138750" y="3063175"/>
            <a:ext cx="1107600" cy="650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it-IT" sz="1100"/>
              <a:t>augmentation</a:t>
            </a:r>
            <a:endParaRPr sz="1100"/>
          </a:p>
        </p:txBody>
      </p:sp>
      <p:pic>
        <p:nvPicPr>
          <p:cNvPr id="206" name="Google Shape;206;p8"/>
          <p:cNvPicPr preferRelativeResize="0"/>
          <p:nvPr/>
        </p:nvPicPr>
        <p:blipFill>
          <a:blip r:embed="rId5">
            <a:alphaModFix/>
          </a:blip>
          <a:stretch>
            <a:fillRect/>
          </a:stretch>
        </p:blipFill>
        <p:spPr>
          <a:xfrm>
            <a:off x="729927" y="2939900"/>
            <a:ext cx="1147948" cy="897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Working in a group and reporting</a:t>
            </a:r>
            <a:endParaRPr/>
          </a:p>
        </p:txBody>
      </p:sp>
      <p:sp>
        <p:nvSpPr>
          <p:cNvPr id="212" name="Google Shape;212;p9"/>
          <p:cNvSpPr txBox="1"/>
          <p:nvPr>
            <p:ph idx="1" type="body"/>
          </p:nvPr>
        </p:nvSpPr>
        <p:spPr>
          <a:xfrm>
            <a:off x="838200" y="1427300"/>
            <a:ext cx="10515600" cy="5169000"/>
          </a:xfrm>
          <a:prstGeom prst="rect">
            <a:avLst/>
          </a:prstGeom>
          <a:noFill/>
          <a:ln>
            <a:noFill/>
          </a:ln>
        </p:spPr>
        <p:txBody>
          <a:bodyPr anchorCtr="0" anchor="t" bIns="45700" lIns="91425" spcFirstLastPara="1" rIns="91425" wrap="square" tIns="45700">
            <a:normAutofit fontScale="85000" lnSpcReduction="20000"/>
          </a:bodyPr>
          <a:lstStyle/>
          <a:p>
            <a:pPr indent="-201930" lvl="0" marL="228600" rtl="0" algn="l">
              <a:lnSpc>
                <a:spcPct val="90000"/>
              </a:lnSpc>
              <a:spcBef>
                <a:spcPts val="0"/>
              </a:spcBef>
              <a:spcAft>
                <a:spcPts val="0"/>
              </a:spcAft>
              <a:buClr>
                <a:schemeClr val="dk1"/>
              </a:buClr>
              <a:buSzPct val="155555"/>
              <a:buChar char="•"/>
            </a:pPr>
            <a:r>
              <a:rPr lang="it-IT"/>
              <a:t>You are free to organize the work within your group as you like</a:t>
            </a:r>
            <a:endParaRPr sz="1800"/>
          </a:p>
          <a:p>
            <a:pPr indent="-201930" lvl="0" marL="228600" rtl="0" algn="l">
              <a:lnSpc>
                <a:spcPct val="90000"/>
              </a:lnSpc>
              <a:spcBef>
                <a:spcPts val="2000"/>
              </a:spcBef>
              <a:spcAft>
                <a:spcPts val="0"/>
              </a:spcAft>
              <a:buClr>
                <a:schemeClr val="dk1"/>
              </a:buClr>
              <a:buSzPct val="100000"/>
              <a:buChar char="•"/>
            </a:pPr>
            <a:r>
              <a:rPr lang="it-IT"/>
              <a:t>However, you are supposed to interact with each other and collaborate to arrive to a shared solution</a:t>
            </a:r>
            <a:endParaRPr/>
          </a:p>
          <a:p>
            <a:pPr indent="-201930" lvl="0" marL="228600" rtl="0" algn="l">
              <a:lnSpc>
                <a:spcPct val="90000"/>
              </a:lnSpc>
              <a:spcBef>
                <a:spcPts val="2000"/>
              </a:spcBef>
              <a:spcAft>
                <a:spcPts val="0"/>
              </a:spcAft>
              <a:buClr>
                <a:schemeClr val="dk1"/>
              </a:buClr>
              <a:buSzPct val="100000"/>
              <a:buChar char="•"/>
            </a:pPr>
            <a:r>
              <a:rPr lang="it-IT"/>
              <a:t>Remember to fill in the template_Use_case_MED_Report.pptx</a:t>
            </a:r>
            <a:endParaRPr/>
          </a:p>
          <a:p>
            <a:pPr indent="-201930" lvl="0" marL="228600" rtl="0" algn="l">
              <a:lnSpc>
                <a:spcPct val="90000"/>
              </a:lnSpc>
              <a:spcBef>
                <a:spcPts val="2000"/>
              </a:spcBef>
              <a:spcAft>
                <a:spcPts val="0"/>
              </a:spcAft>
              <a:buClr>
                <a:schemeClr val="dk1"/>
              </a:buClr>
              <a:buSzPct val="100000"/>
              <a:buChar char="•"/>
            </a:pPr>
            <a:r>
              <a:rPr lang="it-IT"/>
              <a:t>If the group is stuck because of any reason, feel free to ask to the tutors:</a:t>
            </a:r>
            <a:endParaRPr/>
          </a:p>
          <a:p>
            <a:pPr indent="0" lvl="0" marL="685800" rtl="0" algn="l">
              <a:lnSpc>
                <a:spcPct val="90000"/>
              </a:lnSpc>
              <a:spcBef>
                <a:spcPts val="500"/>
              </a:spcBef>
              <a:spcAft>
                <a:spcPts val="0"/>
              </a:spcAft>
              <a:buNone/>
            </a:pPr>
            <a:r>
              <a:rPr lang="it-IT" sz="2447"/>
              <a:t>Francesca (group 7), Damiano (group 8)  and Sara (group 9)</a:t>
            </a:r>
            <a:endParaRPr sz="2447"/>
          </a:p>
          <a:p>
            <a:pPr indent="-173355" lvl="1" marL="685800" rtl="0" algn="l">
              <a:lnSpc>
                <a:spcPct val="90000"/>
              </a:lnSpc>
              <a:spcBef>
                <a:spcPts val="500"/>
              </a:spcBef>
              <a:spcAft>
                <a:spcPts val="0"/>
              </a:spcAft>
              <a:buSzPct val="75000"/>
              <a:buChar char="•"/>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0" lvl="0" marL="228600" rtl="0" algn="l">
              <a:lnSpc>
                <a:spcPct val="90000"/>
              </a:lnSpc>
              <a:spcBef>
                <a:spcPts val="1000"/>
              </a:spcBef>
              <a:spcAft>
                <a:spcPts val="0"/>
              </a:spcAft>
              <a:buNone/>
            </a:pPr>
            <a:r>
              <a:t/>
            </a:r>
            <a:endParaRPr/>
          </a:p>
          <a:p>
            <a:pPr indent="-201930" lvl="0" marL="228600" rtl="0" algn="l">
              <a:lnSpc>
                <a:spcPct val="90000"/>
              </a:lnSpc>
              <a:spcBef>
                <a:spcPts val="1000"/>
              </a:spcBef>
              <a:spcAft>
                <a:spcPts val="0"/>
              </a:spcAft>
              <a:buClr>
                <a:schemeClr val="dk1"/>
              </a:buClr>
              <a:buSzPct val="100000"/>
              <a:buChar char="•"/>
            </a:pPr>
            <a:r>
              <a:rPr lang="it-IT"/>
              <a:t>… and finally …</a:t>
            </a:r>
            <a:endParaRPr/>
          </a:p>
        </p:txBody>
      </p:sp>
      <p:sp>
        <p:nvSpPr>
          <p:cNvPr id="213" name="Google Shape;213;p9"/>
          <p:cNvSpPr txBox="1"/>
          <p:nvPr/>
        </p:nvSpPr>
        <p:spPr>
          <a:xfrm>
            <a:off x="838199" y="5888109"/>
            <a:ext cx="1099358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3600">
                <a:solidFill>
                  <a:srgbClr val="0070C0"/>
                </a:solidFill>
                <a:latin typeface="Calibri"/>
                <a:ea typeface="Calibri"/>
                <a:cs typeface="Calibri"/>
                <a:sym typeface="Calibri"/>
              </a:rPr>
              <a:t>ENJOY THE HACKATHON !!!</a:t>
            </a:r>
            <a:endParaRPr/>
          </a:p>
        </p:txBody>
      </p:sp>
      <p:pic>
        <p:nvPicPr>
          <p:cNvPr id="214" name="Google Shape;214;p9"/>
          <p:cNvPicPr preferRelativeResize="0"/>
          <p:nvPr/>
        </p:nvPicPr>
        <p:blipFill>
          <a:blip r:embed="rId3">
            <a:alphaModFix/>
          </a:blip>
          <a:stretch>
            <a:fillRect/>
          </a:stretch>
        </p:blipFill>
        <p:spPr>
          <a:xfrm>
            <a:off x="4378788" y="3847025"/>
            <a:ext cx="1243857" cy="1658476"/>
          </a:xfrm>
          <a:prstGeom prst="rect">
            <a:avLst/>
          </a:prstGeom>
          <a:noFill/>
          <a:ln>
            <a:noFill/>
          </a:ln>
        </p:spPr>
      </p:pic>
      <p:pic>
        <p:nvPicPr>
          <p:cNvPr id="215" name="Google Shape;215;p9"/>
          <p:cNvPicPr preferRelativeResize="0"/>
          <p:nvPr/>
        </p:nvPicPr>
        <p:blipFill rotWithShape="1">
          <a:blip r:embed="rId4">
            <a:alphaModFix/>
          </a:blip>
          <a:srcRect b="0" l="0" r="7028" t="0"/>
          <a:stretch/>
        </p:blipFill>
        <p:spPr>
          <a:xfrm>
            <a:off x="1460850" y="3847025"/>
            <a:ext cx="2055875" cy="1658474"/>
          </a:xfrm>
          <a:prstGeom prst="rect">
            <a:avLst/>
          </a:prstGeom>
          <a:noFill/>
          <a:ln>
            <a:noFill/>
          </a:ln>
        </p:spPr>
      </p:pic>
      <p:pic>
        <p:nvPicPr>
          <p:cNvPr id="216" name="Google Shape;216;p9"/>
          <p:cNvPicPr preferRelativeResize="0"/>
          <p:nvPr/>
        </p:nvPicPr>
        <p:blipFill>
          <a:blip r:embed="rId5">
            <a:alphaModFix/>
          </a:blip>
          <a:stretch>
            <a:fillRect/>
          </a:stretch>
        </p:blipFill>
        <p:spPr>
          <a:xfrm>
            <a:off x="6484700" y="3847024"/>
            <a:ext cx="1637416" cy="16584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2021-05-30T14:18:28Z</dcterms:created>
  <dc:creator>Alessandra Retico</dc:creator>
</cp:coreProperties>
</file>