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70" r:id="rId3"/>
    <p:sldId id="271" r:id="rId4"/>
    <p:sldId id="273" r:id="rId5"/>
    <p:sldId id="272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2FE3D-C40D-4581-A2FF-DC7BB884B7D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D24C4-F3DA-433B-A082-BD6839FDC8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0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4D79ABC-EF70-469F-89B4-6F78017F2E6B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F7B363D-29EA-4FC1-AD5F-B753297E20C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9199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66CC-2C81-434E-A476-C1D9B0D8954B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2540-5951-4444-86D8-D759C8D021C9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3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63CD-70FF-4645-B9A2-A0DB1CAFAED5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0397-6C07-477E-921F-F6EA75AD1BF5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58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B474-F3DA-4738-9783-4BB2EDC0A289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659E-651F-486E-836A-1741F6936898}" type="datetime1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3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BC0B-34C8-4D45-9C91-6ED66F3F1108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5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EA39-CEA7-4A39-B944-5E49E07E3053}" type="datetime1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E34E-6150-4303-ACE9-8791024A46E6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2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81A2-E6F6-4569-8BDF-69ED60BC84AA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9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7518931-B79F-4D5D-AD9F-90061979C9A5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F7B363D-29EA-4FC1-AD5F-B753297E20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4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151" y="0"/>
            <a:ext cx="11203649" cy="3801348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Calibration system</a:t>
            </a:r>
            <a:br>
              <a:rPr lang="en-US" sz="6600" b="1" dirty="0" smtClean="0"/>
            </a:br>
            <a:r>
              <a:rPr lang="en-US" sz="6600" b="1" dirty="0" smtClean="0"/>
              <a:t>Fixation strategy</a:t>
            </a:r>
            <a:br>
              <a:rPr lang="en-US" sz="6600" b="1" dirty="0" smtClean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2400" b="1" dirty="0" smtClean="0"/>
              <a:t>Featuring: cable, glove box, motor box, pipes, valves, hooks</a:t>
            </a:r>
            <a:r>
              <a:rPr lang="en-US" sz="2400" dirty="0" smtClean="0"/>
              <a:t>…</a:t>
            </a:r>
            <a:endParaRPr lang="en-US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2534" y="4525470"/>
            <a:ext cx="11094666" cy="2142029"/>
          </a:xfrm>
        </p:spPr>
        <p:txBody>
          <a:bodyPr>
            <a:normAutofit/>
          </a:bodyPr>
          <a:lstStyle/>
          <a:p>
            <a:r>
              <a:rPr lang="fr-FR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All good souls (and </a:t>
            </a:r>
            <a:r>
              <a:rPr lang="fr-FR" sz="2800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brains</a:t>
            </a:r>
            <a:r>
              <a:rPr lang="fr-FR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 </a:t>
            </a:r>
            <a:r>
              <a:rPr lang="fr-FR" sz="2800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willing</a:t>
            </a:r>
            <a:r>
              <a:rPr lang="fr-FR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to </a:t>
            </a:r>
            <a:r>
              <a:rPr lang="fr-FR" sz="2800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participate</a:t>
            </a:r>
            <a:r>
              <a:rPr lang="fr-FR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to the discussion</a:t>
            </a:r>
          </a:p>
          <a:p>
            <a:endParaRPr lang="fr-FR" sz="2800" dirty="0"/>
          </a:p>
          <a:p>
            <a:r>
              <a:rPr lang="fr-FR" sz="2000" dirty="0" smtClean="0"/>
              <a:t>19</a:t>
            </a:r>
            <a:r>
              <a:rPr lang="fr-FR" sz="2000" baseline="30000" dirty="0" smtClean="0"/>
              <a:t>th</a:t>
            </a:r>
            <a:r>
              <a:rPr lang="fr-FR" sz="2000" dirty="0" smtClean="0"/>
              <a:t> </a:t>
            </a:r>
            <a:r>
              <a:rPr lang="fr-FR" sz="2000" dirty="0" err="1" smtClean="0"/>
              <a:t>February</a:t>
            </a:r>
            <a:r>
              <a:rPr lang="fr-FR" sz="2000" dirty="0" smtClean="0"/>
              <a:t> 2021</a:t>
            </a:r>
            <a:endParaRPr lang="fr-FR" sz="2000" dirty="0"/>
          </a:p>
          <a:p>
            <a:r>
              <a:rPr lang="fr-FR" sz="2000" dirty="0"/>
              <a:t>Calibration system meeting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00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199" y="1178168"/>
            <a:ext cx="1484878" cy="21933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12025224" cy="759125"/>
          </a:xfrm>
        </p:spPr>
        <p:txBody>
          <a:bodyPr>
            <a:normAutofit/>
          </a:bodyPr>
          <a:lstStyle/>
          <a:p>
            <a:r>
              <a:rPr lang="fr-FR" dirty="0" smtClean="0"/>
              <a:t>Design </a:t>
            </a:r>
            <a:r>
              <a:rPr lang="fr-FR" dirty="0" err="1" smtClean="0"/>
              <a:t>journey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F7B363D-29EA-4FC1-AD5F-B753297E20C1}" type="slidenum">
              <a:rPr lang="en-US" smtClean="0"/>
              <a:t>2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8022"/>
            <a:ext cx="3789485" cy="37102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Flèche droite 7"/>
          <p:cNvSpPr/>
          <p:nvPr/>
        </p:nvSpPr>
        <p:spPr>
          <a:xfrm>
            <a:off x="3965329" y="1503485"/>
            <a:ext cx="1292469" cy="527538"/>
          </a:xfrm>
          <a:prstGeom prst="rightArrow">
            <a:avLst>
              <a:gd name="adj1" fmla="val 5666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015" y="136217"/>
            <a:ext cx="3822169" cy="4184069"/>
          </a:xfrm>
          <a:prstGeom prst="rect">
            <a:avLst/>
          </a:prstGeom>
        </p:spPr>
      </p:pic>
      <p:sp>
        <p:nvSpPr>
          <p:cNvPr id="27" name="Flèche droite 26"/>
          <p:cNvSpPr/>
          <p:nvPr/>
        </p:nvSpPr>
        <p:spPr>
          <a:xfrm>
            <a:off x="6541476" y="2576146"/>
            <a:ext cx="1292469" cy="527538"/>
          </a:xfrm>
          <a:prstGeom prst="rightArrow">
            <a:avLst>
              <a:gd name="adj1" fmla="val 5666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Calibration meeting 20/10/2020</a:t>
            </a:r>
            <a:endParaRPr lang="en-US" sz="800" dirty="0"/>
          </a:p>
        </p:txBody>
      </p:sp>
      <p:sp>
        <p:nvSpPr>
          <p:cNvPr id="25" name="ZoneTexte 24"/>
          <p:cNvSpPr txBox="1"/>
          <p:nvPr/>
        </p:nvSpPr>
        <p:spPr>
          <a:xfrm>
            <a:off x="1899139" y="4264270"/>
            <a:ext cx="1693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Sketch </a:t>
            </a:r>
            <a:r>
              <a:rPr lang="fr-FR" sz="1400" b="1" dirty="0" err="1" smtClean="0"/>
              <a:t>from</a:t>
            </a:r>
            <a:r>
              <a:rPr lang="fr-FR" sz="1400" b="1" dirty="0" smtClean="0"/>
              <a:t> Peter</a:t>
            </a:r>
            <a:endParaRPr lang="en-US" sz="1400" b="1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797" y="3780692"/>
            <a:ext cx="6018382" cy="3006969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2215662" y="5802923"/>
            <a:ext cx="2048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CAD </a:t>
            </a:r>
            <a:r>
              <a:rPr lang="fr-FR" sz="1400" b="1" dirty="0" err="1" smtClean="0"/>
              <a:t>from</a:t>
            </a:r>
            <a:r>
              <a:rPr lang="fr-FR" sz="1400" b="1" dirty="0" smtClean="0"/>
              <a:t> Marco</a:t>
            </a:r>
          </a:p>
          <a:p>
            <a:pPr algn="ctr"/>
            <a:r>
              <a:rPr lang="fr-FR" sz="1400" b="1" dirty="0" err="1" smtClean="0"/>
              <a:t>Presented</a:t>
            </a:r>
            <a:r>
              <a:rPr lang="fr-FR" sz="1400" b="1" dirty="0" smtClean="0"/>
              <a:t> at calibration meeting </a:t>
            </a:r>
          </a:p>
          <a:p>
            <a:pPr algn="ctr"/>
            <a:r>
              <a:rPr lang="fr-FR" sz="1400" b="1" dirty="0" smtClean="0"/>
              <a:t>24/11/2020</a:t>
            </a:r>
            <a:endParaRPr lang="en-US" sz="1400" b="1" dirty="0"/>
          </a:p>
        </p:txBody>
      </p:sp>
      <p:sp>
        <p:nvSpPr>
          <p:cNvPr id="31" name="Flèche droite 30"/>
          <p:cNvSpPr/>
          <p:nvPr/>
        </p:nvSpPr>
        <p:spPr>
          <a:xfrm rot="7976911">
            <a:off x="8475783" y="4026878"/>
            <a:ext cx="1292469" cy="527538"/>
          </a:xfrm>
          <a:prstGeom prst="rightArrow">
            <a:avLst>
              <a:gd name="adj1" fmla="val 56667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4545624" y="2787162"/>
            <a:ext cx="1186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Schematic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from</a:t>
            </a:r>
            <a:r>
              <a:rPr lang="fr-FR" sz="1400" b="1" dirty="0" smtClean="0"/>
              <a:t> Pierre</a:t>
            </a:r>
            <a:endParaRPr lang="en-US" sz="1400" b="1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161" y="0"/>
            <a:ext cx="1985962" cy="103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12025224" cy="759125"/>
          </a:xfrm>
        </p:spPr>
        <p:txBody>
          <a:bodyPr>
            <a:normAutofit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design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F7B363D-29EA-4FC1-AD5F-B753297E20C1}" type="slidenum">
              <a:rPr lang="en-US" smtClean="0"/>
              <a:t>3</a:t>
            </a:fld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954E2034-F436-44B4-884C-85D0CB28D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3" r="29687"/>
          <a:stretch/>
        </p:blipFill>
        <p:spPr>
          <a:xfrm>
            <a:off x="383502" y="738553"/>
            <a:ext cx="3318060" cy="535866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2154114" y="5741378"/>
            <a:ext cx="2048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CAD </a:t>
            </a:r>
            <a:r>
              <a:rPr lang="fr-FR" sz="1400" b="1" dirty="0" err="1" smtClean="0"/>
              <a:t>from</a:t>
            </a:r>
            <a:r>
              <a:rPr lang="fr-FR" sz="1400" b="1" dirty="0" smtClean="0"/>
              <a:t> Marco</a:t>
            </a:r>
          </a:p>
          <a:p>
            <a:pPr algn="ctr"/>
            <a:r>
              <a:rPr lang="fr-FR" sz="1400" b="1" dirty="0" err="1" smtClean="0"/>
              <a:t>Presented</a:t>
            </a:r>
            <a:r>
              <a:rPr lang="fr-FR" sz="1400" b="1" dirty="0" smtClean="0"/>
              <a:t> at calibration meeting </a:t>
            </a:r>
          </a:p>
          <a:p>
            <a:pPr algn="ctr"/>
            <a:r>
              <a:rPr lang="fr-FR" sz="1400" b="1" dirty="0" smtClean="0"/>
              <a:t>14/01/2021</a:t>
            </a:r>
            <a:endParaRPr lang="en-US" sz="1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38" y="1165240"/>
            <a:ext cx="8501795" cy="42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F7B363D-29EA-4FC1-AD5F-B753297E20C1}" type="slidenum">
              <a:rPr lang="en-US" smtClean="0"/>
              <a:t>4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646" y="0"/>
            <a:ext cx="5873469" cy="6858000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12025224" cy="759125"/>
          </a:xfrm>
        </p:spPr>
        <p:txBody>
          <a:bodyPr>
            <a:normAutofit/>
          </a:bodyPr>
          <a:lstStyle/>
          <a:p>
            <a:r>
              <a:rPr lang="fr-FR" dirty="0" err="1" smtClean="0"/>
              <a:t>Problematic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5845" y="1028700"/>
            <a:ext cx="51786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fr-FR" dirty="0" smtClean="0"/>
              <a:t>The </a:t>
            </a:r>
            <a:r>
              <a:rPr lang="fr-FR" dirty="0" err="1" smtClean="0"/>
              <a:t>cables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in </a:t>
            </a:r>
            <a:r>
              <a:rPr lang="fr-FR" dirty="0" err="1" smtClean="0"/>
              <a:t>two</a:t>
            </a:r>
            <a:r>
              <a:rPr lang="fr-FR" dirty="0" smtClean="0"/>
              <a:t> configurations:</a:t>
            </a:r>
          </a:p>
          <a:p>
            <a:pPr marL="447675" lvl="1" indent="-174625">
              <a:buFont typeface="Arial" panose="020B0604020202020204" pitchFamily="34" charset="0"/>
              <a:buChar char="•"/>
            </a:pPr>
            <a:r>
              <a:rPr lang="fr-FR" sz="1600" b="1" u="sng" dirty="0" smtClean="0"/>
              <a:t>Garage mode</a:t>
            </a:r>
            <a:r>
              <a:rPr lang="fr-FR" sz="1600" b="1" dirty="0" smtClean="0"/>
              <a:t>: no source </a:t>
            </a:r>
            <a:r>
              <a:rPr lang="fr-FR" sz="1600" b="1" dirty="0" err="1" smtClean="0"/>
              <a:t>fixed</a:t>
            </a:r>
            <a:r>
              <a:rPr lang="fr-FR" sz="1600" b="1" dirty="0" smtClean="0"/>
              <a:t>, valves </a:t>
            </a:r>
            <a:r>
              <a:rPr lang="fr-FR" sz="1600" b="1" dirty="0" err="1" smtClean="0"/>
              <a:t>closed</a:t>
            </a:r>
            <a:r>
              <a:rPr lang="fr-FR" sz="1600" b="1" dirty="0" smtClean="0"/>
              <a:t> (to </a:t>
            </a:r>
            <a:r>
              <a:rPr lang="fr-FR" sz="1600" b="1" dirty="0" err="1" smtClean="0"/>
              <a:t>be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discussed</a:t>
            </a:r>
            <a:r>
              <a:rPr lang="fr-FR" sz="1600" b="1" dirty="0" smtClean="0"/>
              <a:t>), </a:t>
            </a:r>
            <a:r>
              <a:rPr lang="fr-FR" sz="1600" b="1" dirty="0" err="1" smtClean="0"/>
              <a:t>cables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hooked</a:t>
            </a:r>
            <a:r>
              <a:rPr lang="fr-FR" sz="1600" b="1" dirty="0" smtClean="0"/>
              <a:t> on </a:t>
            </a:r>
            <a:r>
              <a:rPr lang="fr-FR" sz="1600" b="1" dirty="0" err="1" smtClean="0"/>
              <a:t>two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sides</a:t>
            </a:r>
            <a:r>
              <a:rPr lang="fr-FR" sz="1600" b="1" dirty="0" smtClean="0"/>
              <a:t> (to </a:t>
            </a:r>
            <a:r>
              <a:rPr lang="fr-FR" sz="1600" b="1" dirty="0" err="1" smtClean="0"/>
              <a:t>be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defined</a:t>
            </a:r>
            <a:r>
              <a:rPr lang="fr-FR" sz="1600" b="1" dirty="0" smtClean="0"/>
              <a:t>)</a:t>
            </a:r>
          </a:p>
          <a:p>
            <a:pPr marL="447675" lvl="1" indent="-174625">
              <a:buFont typeface="Arial" panose="020B0604020202020204" pitchFamily="34" charset="0"/>
              <a:buChar char="•"/>
            </a:pPr>
            <a:r>
              <a:rPr lang="fr-FR" sz="1600" u="sng" dirty="0" smtClean="0"/>
              <a:t>Calibration mode</a:t>
            </a:r>
            <a:r>
              <a:rPr lang="fr-FR" sz="1600" dirty="0" smtClean="0"/>
              <a:t>: a source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fixed</a:t>
            </a:r>
            <a:r>
              <a:rPr lang="fr-FR" sz="1600" dirty="0" smtClean="0"/>
              <a:t>, the valves are </a:t>
            </a:r>
            <a:r>
              <a:rPr lang="fr-FR" sz="1600" dirty="0" err="1" smtClean="0"/>
              <a:t>opened</a:t>
            </a:r>
            <a:r>
              <a:rPr lang="fr-FR" sz="1600" dirty="0" smtClean="0"/>
              <a:t> to let the </a:t>
            </a:r>
            <a:r>
              <a:rPr lang="fr-FR" sz="1600" dirty="0" err="1" smtClean="0"/>
              <a:t>cables</a:t>
            </a:r>
            <a:r>
              <a:rPr lang="fr-FR" sz="1600" dirty="0" smtClean="0"/>
              <a:t> go </a:t>
            </a:r>
            <a:r>
              <a:rPr lang="fr-FR" sz="1600" dirty="0" err="1" smtClean="0"/>
              <a:t>through</a:t>
            </a:r>
            <a:endParaRPr lang="en-US" sz="1600" dirty="0"/>
          </a:p>
        </p:txBody>
      </p:sp>
      <p:cxnSp>
        <p:nvCxnSpPr>
          <p:cNvPr id="12" name="Connecteur droit avec flèche 11"/>
          <p:cNvCxnSpPr>
            <a:stCxn id="13" idx="3"/>
          </p:cNvCxnSpPr>
          <p:nvPr/>
        </p:nvCxnSpPr>
        <p:spPr>
          <a:xfrm flipV="1">
            <a:off x="6759043" y="1147313"/>
            <a:ext cx="366376" cy="552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434641" y="1017917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Gate</a:t>
            </a:r>
            <a:r>
              <a:rPr lang="fr-FR" dirty="0" smtClean="0">
                <a:solidFill>
                  <a:schemeClr val="bg1"/>
                </a:solidFill>
              </a:rPr>
              <a:t> valve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Connecteur droit avec flèche 13"/>
          <p:cNvCxnSpPr>
            <a:stCxn id="15" idx="3"/>
          </p:cNvCxnSpPr>
          <p:nvPr/>
        </p:nvCxnSpPr>
        <p:spPr>
          <a:xfrm flipV="1">
            <a:off x="7390456" y="258792"/>
            <a:ext cx="433703" cy="552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133381" y="12939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Motor</a:t>
            </a:r>
            <a:r>
              <a:rPr lang="fr-FR" dirty="0" smtClean="0">
                <a:solidFill>
                  <a:schemeClr val="bg1"/>
                </a:solidFill>
              </a:rPr>
              <a:t> box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74588" y="4710023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Glove</a:t>
            </a:r>
            <a:r>
              <a:rPr lang="fr-FR" dirty="0" smtClean="0">
                <a:solidFill>
                  <a:schemeClr val="bg1"/>
                </a:solidFill>
              </a:rPr>
              <a:t> box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7071279" y="4865298"/>
            <a:ext cx="433703" cy="552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48513" y="1492370"/>
            <a:ext cx="12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View</a:t>
            </a:r>
            <a:r>
              <a:rPr lang="fr-FR" dirty="0" smtClean="0">
                <a:solidFill>
                  <a:schemeClr val="bg1"/>
                </a:solidFill>
              </a:rPr>
              <a:t> port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10455216" y="1940943"/>
            <a:ext cx="629727" cy="6814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10619119" y="4149305"/>
            <a:ext cx="345055" cy="4830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0567358" y="466689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Glove</a:t>
            </a:r>
            <a:r>
              <a:rPr lang="fr-FR" dirty="0" smtClean="0">
                <a:solidFill>
                  <a:schemeClr val="bg1"/>
                </a:solidFill>
              </a:rPr>
              <a:t> port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8757138" y="69011"/>
            <a:ext cx="0" cy="20703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rme libre 24"/>
          <p:cNvSpPr/>
          <p:nvPr/>
        </p:nvSpPr>
        <p:spPr>
          <a:xfrm>
            <a:off x="7970808" y="2139351"/>
            <a:ext cx="793630" cy="215660"/>
          </a:xfrm>
          <a:custGeom>
            <a:avLst/>
            <a:gdLst>
              <a:gd name="connsiteX0" fmla="*/ 793630 w 793630"/>
              <a:gd name="connsiteY0" fmla="*/ 0 h 215660"/>
              <a:gd name="connsiteX1" fmla="*/ 750498 w 793630"/>
              <a:gd name="connsiteY1" fmla="*/ 25879 h 215660"/>
              <a:gd name="connsiteX2" fmla="*/ 724618 w 793630"/>
              <a:gd name="connsiteY2" fmla="*/ 34506 h 215660"/>
              <a:gd name="connsiteX3" fmla="*/ 707366 w 793630"/>
              <a:gd name="connsiteY3" fmla="*/ 60385 h 215660"/>
              <a:gd name="connsiteX4" fmla="*/ 655607 w 793630"/>
              <a:gd name="connsiteY4" fmla="*/ 94891 h 215660"/>
              <a:gd name="connsiteX5" fmla="*/ 586596 w 793630"/>
              <a:gd name="connsiteY5" fmla="*/ 146649 h 215660"/>
              <a:gd name="connsiteX6" fmla="*/ 560717 w 793630"/>
              <a:gd name="connsiteY6" fmla="*/ 172528 h 215660"/>
              <a:gd name="connsiteX7" fmla="*/ 534837 w 793630"/>
              <a:gd name="connsiteY7" fmla="*/ 181155 h 215660"/>
              <a:gd name="connsiteX8" fmla="*/ 500332 w 793630"/>
              <a:gd name="connsiteY8" fmla="*/ 198407 h 215660"/>
              <a:gd name="connsiteX9" fmla="*/ 431320 w 793630"/>
              <a:gd name="connsiteY9" fmla="*/ 215660 h 215660"/>
              <a:gd name="connsiteX10" fmla="*/ 198407 w 793630"/>
              <a:gd name="connsiteY10" fmla="*/ 207034 h 215660"/>
              <a:gd name="connsiteX11" fmla="*/ 163901 w 793630"/>
              <a:gd name="connsiteY11" fmla="*/ 189781 h 215660"/>
              <a:gd name="connsiteX12" fmla="*/ 103517 w 793630"/>
              <a:gd name="connsiteY12" fmla="*/ 155275 h 215660"/>
              <a:gd name="connsiteX13" fmla="*/ 17252 w 793630"/>
              <a:gd name="connsiteY13" fmla="*/ 120770 h 215660"/>
              <a:gd name="connsiteX14" fmla="*/ 0 w 793630"/>
              <a:gd name="connsiteY14" fmla="*/ 103517 h 21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3630" h="215660">
                <a:moveTo>
                  <a:pt x="793630" y="0"/>
                </a:moveTo>
                <a:cubicBezTo>
                  <a:pt x="779253" y="8626"/>
                  <a:pt x="765495" y="18381"/>
                  <a:pt x="750498" y="25879"/>
                </a:cubicBezTo>
                <a:cubicBezTo>
                  <a:pt x="742365" y="29946"/>
                  <a:pt x="731719" y="28825"/>
                  <a:pt x="724618" y="34506"/>
                </a:cubicBezTo>
                <a:cubicBezTo>
                  <a:pt x="716522" y="40983"/>
                  <a:pt x="714003" y="52421"/>
                  <a:pt x="707366" y="60385"/>
                </a:cubicBezTo>
                <a:cubicBezTo>
                  <a:pt x="682514" y="90208"/>
                  <a:pt x="687501" y="84259"/>
                  <a:pt x="655607" y="94891"/>
                </a:cubicBezTo>
                <a:cubicBezTo>
                  <a:pt x="565466" y="185029"/>
                  <a:pt x="672444" y="85328"/>
                  <a:pt x="586596" y="146649"/>
                </a:cubicBezTo>
                <a:cubicBezTo>
                  <a:pt x="576669" y="153740"/>
                  <a:pt x="570868" y="165761"/>
                  <a:pt x="560717" y="172528"/>
                </a:cubicBezTo>
                <a:cubicBezTo>
                  <a:pt x="553151" y="177572"/>
                  <a:pt x="543195" y="177573"/>
                  <a:pt x="534837" y="181155"/>
                </a:cubicBezTo>
                <a:cubicBezTo>
                  <a:pt x="523018" y="186220"/>
                  <a:pt x="512531" y="194341"/>
                  <a:pt x="500332" y="198407"/>
                </a:cubicBezTo>
                <a:cubicBezTo>
                  <a:pt x="477837" y="205905"/>
                  <a:pt x="431320" y="215660"/>
                  <a:pt x="431320" y="215660"/>
                </a:cubicBezTo>
                <a:cubicBezTo>
                  <a:pt x="353682" y="212785"/>
                  <a:pt x="275737" y="214517"/>
                  <a:pt x="198407" y="207034"/>
                </a:cubicBezTo>
                <a:cubicBezTo>
                  <a:pt x="185607" y="205795"/>
                  <a:pt x="175066" y="196161"/>
                  <a:pt x="163901" y="189781"/>
                </a:cubicBezTo>
                <a:cubicBezTo>
                  <a:pt x="127593" y="169033"/>
                  <a:pt x="146960" y="172652"/>
                  <a:pt x="103517" y="155275"/>
                </a:cubicBezTo>
                <a:cubicBezTo>
                  <a:pt x="68443" y="141246"/>
                  <a:pt x="47599" y="141002"/>
                  <a:pt x="17252" y="120770"/>
                </a:cubicBezTo>
                <a:cubicBezTo>
                  <a:pt x="10485" y="116259"/>
                  <a:pt x="5751" y="109268"/>
                  <a:pt x="0" y="10351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eur droit 25"/>
          <p:cNvCxnSpPr>
            <a:endCxn id="27" idx="13"/>
          </p:cNvCxnSpPr>
          <p:nvPr/>
        </p:nvCxnSpPr>
        <p:spPr>
          <a:xfrm flipV="1">
            <a:off x="8860655" y="4865299"/>
            <a:ext cx="24553" cy="20703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 rot="10800000">
            <a:off x="8108830" y="4770409"/>
            <a:ext cx="793630" cy="215660"/>
          </a:xfrm>
          <a:custGeom>
            <a:avLst/>
            <a:gdLst>
              <a:gd name="connsiteX0" fmla="*/ 793630 w 793630"/>
              <a:gd name="connsiteY0" fmla="*/ 0 h 215660"/>
              <a:gd name="connsiteX1" fmla="*/ 750498 w 793630"/>
              <a:gd name="connsiteY1" fmla="*/ 25879 h 215660"/>
              <a:gd name="connsiteX2" fmla="*/ 724618 w 793630"/>
              <a:gd name="connsiteY2" fmla="*/ 34506 h 215660"/>
              <a:gd name="connsiteX3" fmla="*/ 707366 w 793630"/>
              <a:gd name="connsiteY3" fmla="*/ 60385 h 215660"/>
              <a:gd name="connsiteX4" fmla="*/ 655607 w 793630"/>
              <a:gd name="connsiteY4" fmla="*/ 94891 h 215660"/>
              <a:gd name="connsiteX5" fmla="*/ 586596 w 793630"/>
              <a:gd name="connsiteY5" fmla="*/ 146649 h 215660"/>
              <a:gd name="connsiteX6" fmla="*/ 560717 w 793630"/>
              <a:gd name="connsiteY6" fmla="*/ 172528 h 215660"/>
              <a:gd name="connsiteX7" fmla="*/ 534837 w 793630"/>
              <a:gd name="connsiteY7" fmla="*/ 181155 h 215660"/>
              <a:gd name="connsiteX8" fmla="*/ 500332 w 793630"/>
              <a:gd name="connsiteY8" fmla="*/ 198407 h 215660"/>
              <a:gd name="connsiteX9" fmla="*/ 431320 w 793630"/>
              <a:gd name="connsiteY9" fmla="*/ 215660 h 215660"/>
              <a:gd name="connsiteX10" fmla="*/ 198407 w 793630"/>
              <a:gd name="connsiteY10" fmla="*/ 207034 h 215660"/>
              <a:gd name="connsiteX11" fmla="*/ 163901 w 793630"/>
              <a:gd name="connsiteY11" fmla="*/ 189781 h 215660"/>
              <a:gd name="connsiteX12" fmla="*/ 103517 w 793630"/>
              <a:gd name="connsiteY12" fmla="*/ 155275 h 215660"/>
              <a:gd name="connsiteX13" fmla="*/ 17252 w 793630"/>
              <a:gd name="connsiteY13" fmla="*/ 120770 h 215660"/>
              <a:gd name="connsiteX14" fmla="*/ 0 w 793630"/>
              <a:gd name="connsiteY14" fmla="*/ 103517 h 21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3630" h="215660">
                <a:moveTo>
                  <a:pt x="793630" y="0"/>
                </a:moveTo>
                <a:cubicBezTo>
                  <a:pt x="779253" y="8626"/>
                  <a:pt x="765495" y="18381"/>
                  <a:pt x="750498" y="25879"/>
                </a:cubicBezTo>
                <a:cubicBezTo>
                  <a:pt x="742365" y="29946"/>
                  <a:pt x="731719" y="28825"/>
                  <a:pt x="724618" y="34506"/>
                </a:cubicBezTo>
                <a:cubicBezTo>
                  <a:pt x="716522" y="40983"/>
                  <a:pt x="714003" y="52421"/>
                  <a:pt x="707366" y="60385"/>
                </a:cubicBezTo>
                <a:cubicBezTo>
                  <a:pt x="682514" y="90208"/>
                  <a:pt x="687501" y="84259"/>
                  <a:pt x="655607" y="94891"/>
                </a:cubicBezTo>
                <a:cubicBezTo>
                  <a:pt x="565466" y="185029"/>
                  <a:pt x="672444" y="85328"/>
                  <a:pt x="586596" y="146649"/>
                </a:cubicBezTo>
                <a:cubicBezTo>
                  <a:pt x="576669" y="153740"/>
                  <a:pt x="570868" y="165761"/>
                  <a:pt x="560717" y="172528"/>
                </a:cubicBezTo>
                <a:cubicBezTo>
                  <a:pt x="553151" y="177572"/>
                  <a:pt x="543195" y="177573"/>
                  <a:pt x="534837" y="181155"/>
                </a:cubicBezTo>
                <a:cubicBezTo>
                  <a:pt x="523018" y="186220"/>
                  <a:pt x="512531" y="194341"/>
                  <a:pt x="500332" y="198407"/>
                </a:cubicBezTo>
                <a:cubicBezTo>
                  <a:pt x="477837" y="205905"/>
                  <a:pt x="431320" y="215660"/>
                  <a:pt x="431320" y="215660"/>
                </a:cubicBezTo>
                <a:cubicBezTo>
                  <a:pt x="353682" y="212785"/>
                  <a:pt x="275737" y="214517"/>
                  <a:pt x="198407" y="207034"/>
                </a:cubicBezTo>
                <a:cubicBezTo>
                  <a:pt x="185607" y="205795"/>
                  <a:pt x="175066" y="196161"/>
                  <a:pt x="163901" y="189781"/>
                </a:cubicBezTo>
                <a:cubicBezTo>
                  <a:pt x="127593" y="169033"/>
                  <a:pt x="146960" y="172652"/>
                  <a:pt x="103517" y="155275"/>
                </a:cubicBezTo>
                <a:cubicBezTo>
                  <a:pt x="68443" y="141246"/>
                  <a:pt x="47599" y="141002"/>
                  <a:pt x="17252" y="120770"/>
                </a:cubicBezTo>
                <a:cubicBezTo>
                  <a:pt x="10485" y="116259"/>
                  <a:pt x="5751" y="109268"/>
                  <a:pt x="0" y="10351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/>
          <p:cNvSpPr txBox="1"/>
          <p:nvPr/>
        </p:nvSpPr>
        <p:spPr>
          <a:xfrm>
            <a:off x="8117457" y="191506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8350370" y="475315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5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F7B363D-29EA-4FC1-AD5F-B753297E20C1}" type="slidenum">
              <a:rPr lang="en-US" smtClean="0"/>
              <a:t>5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646" y="0"/>
            <a:ext cx="5873469" cy="6858000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12025224" cy="759125"/>
          </a:xfrm>
        </p:spPr>
        <p:txBody>
          <a:bodyPr>
            <a:normAutofit/>
          </a:bodyPr>
          <a:lstStyle/>
          <a:p>
            <a:r>
              <a:rPr lang="fr-FR" dirty="0" err="1" smtClean="0"/>
              <a:t>Problematic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5845" y="1028700"/>
            <a:ext cx="51786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fr-FR" dirty="0" smtClean="0"/>
              <a:t>The </a:t>
            </a:r>
            <a:r>
              <a:rPr lang="fr-FR" dirty="0" err="1" smtClean="0"/>
              <a:t>cables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in </a:t>
            </a:r>
            <a:r>
              <a:rPr lang="fr-FR" dirty="0" err="1" smtClean="0"/>
              <a:t>two</a:t>
            </a:r>
            <a:r>
              <a:rPr lang="fr-FR" dirty="0" smtClean="0"/>
              <a:t> configurations:</a:t>
            </a:r>
          </a:p>
          <a:p>
            <a:pPr marL="447675" lvl="1" indent="-174625">
              <a:buFont typeface="Arial" panose="020B0604020202020204" pitchFamily="34" charset="0"/>
              <a:buChar char="•"/>
            </a:pPr>
            <a:r>
              <a:rPr lang="fr-FR" sz="1600" b="1" dirty="0" smtClean="0"/>
              <a:t>Garage mode</a:t>
            </a:r>
            <a:r>
              <a:rPr lang="fr-FR" sz="1600" dirty="0" smtClean="0"/>
              <a:t>: </a:t>
            </a:r>
            <a:r>
              <a:rPr lang="fr-FR" sz="1600" dirty="0"/>
              <a:t>no source </a:t>
            </a:r>
            <a:r>
              <a:rPr lang="fr-FR" sz="1600" dirty="0" err="1"/>
              <a:t>fixed</a:t>
            </a:r>
            <a:r>
              <a:rPr lang="fr-FR" sz="1600" dirty="0"/>
              <a:t>, valves </a:t>
            </a:r>
            <a:r>
              <a:rPr lang="fr-FR" sz="1600" dirty="0" err="1"/>
              <a:t>closed</a:t>
            </a:r>
            <a:r>
              <a:rPr lang="fr-FR" sz="1600" dirty="0"/>
              <a:t> (to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discussed</a:t>
            </a:r>
            <a:r>
              <a:rPr lang="fr-FR" sz="1600" dirty="0"/>
              <a:t>), </a:t>
            </a:r>
            <a:r>
              <a:rPr lang="fr-FR" sz="1600" dirty="0" err="1"/>
              <a:t>cables</a:t>
            </a:r>
            <a:r>
              <a:rPr lang="fr-FR" sz="1600" dirty="0"/>
              <a:t> </a:t>
            </a:r>
            <a:r>
              <a:rPr lang="fr-FR" sz="1600" dirty="0" err="1"/>
              <a:t>hooked</a:t>
            </a:r>
            <a:r>
              <a:rPr lang="fr-FR" sz="1600" dirty="0"/>
              <a:t> on </a:t>
            </a:r>
            <a:r>
              <a:rPr lang="fr-FR" sz="1600" dirty="0" err="1"/>
              <a:t>two</a:t>
            </a:r>
            <a:r>
              <a:rPr lang="fr-FR" sz="1600" dirty="0"/>
              <a:t> </a:t>
            </a:r>
            <a:r>
              <a:rPr lang="fr-FR" sz="1600" dirty="0" err="1"/>
              <a:t>sides</a:t>
            </a:r>
            <a:r>
              <a:rPr lang="fr-FR" sz="1600" dirty="0"/>
              <a:t> (to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defined</a:t>
            </a:r>
            <a:r>
              <a:rPr lang="fr-FR" sz="1600" dirty="0" smtClean="0"/>
              <a:t>).</a:t>
            </a:r>
          </a:p>
          <a:p>
            <a:pPr marL="447675" lvl="1" indent="-174625">
              <a:buFont typeface="Arial" panose="020B0604020202020204" pitchFamily="34" charset="0"/>
              <a:buChar char="•"/>
            </a:pPr>
            <a:r>
              <a:rPr lang="fr-FR" sz="1600" b="1" u="sng" dirty="0" smtClean="0"/>
              <a:t>Calibration mode</a:t>
            </a:r>
            <a:r>
              <a:rPr lang="fr-FR" sz="1600" b="1" dirty="0" smtClean="0"/>
              <a:t>: a source </a:t>
            </a:r>
            <a:r>
              <a:rPr lang="fr-FR" sz="1600" b="1" dirty="0" err="1" smtClean="0"/>
              <a:t>is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fixed</a:t>
            </a:r>
            <a:r>
              <a:rPr lang="fr-FR" sz="1600" b="1" dirty="0" smtClean="0"/>
              <a:t>, the valves are </a:t>
            </a:r>
            <a:r>
              <a:rPr lang="fr-FR" sz="1600" b="1" dirty="0" err="1" smtClean="0"/>
              <a:t>opened</a:t>
            </a:r>
            <a:r>
              <a:rPr lang="fr-FR" sz="1600" b="1" dirty="0" smtClean="0"/>
              <a:t> to let the </a:t>
            </a:r>
            <a:r>
              <a:rPr lang="fr-FR" sz="1600" b="1" dirty="0" err="1" smtClean="0"/>
              <a:t>cables</a:t>
            </a:r>
            <a:r>
              <a:rPr lang="fr-FR" sz="1600" b="1" dirty="0" smtClean="0"/>
              <a:t> go </a:t>
            </a:r>
            <a:r>
              <a:rPr lang="fr-FR" sz="1600" b="1" dirty="0" err="1" smtClean="0"/>
              <a:t>through</a:t>
            </a:r>
            <a:endParaRPr lang="en-US" sz="1600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8757138" y="193431"/>
            <a:ext cx="0" cy="30685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774722" y="3596055"/>
            <a:ext cx="0" cy="30685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649872" y="3200400"/>
            <a:ext cx="232117" cy="40444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avec flèche 12"/>
          <p:cNvCxnSpPr>
            <a:stCxn id="14" idx="3"/>
          </p:cNvCxnSpPr>
          <p:nvPr/>
        </p:nvCxnSpPr>
        <p:spPr>
          <a:xfrm flipV="1">
            <a:off x="6759043" y="1147313"/>
            <a:ext cx="366376" cy="552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434641" y="1017917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Gate</a:t>
            </a:r>
            <a:r>
              <a:rPr lang="fr-FR" dirty="0" smtClean="0">
                <a:solidFill>
                  <a:schemeClr val="bg1"/>
                </a:solidFill>
              </a:rPr>
              <a:t> valve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Connecteur droit avec flèche 15"/>
          <p:cNvCxnSpPr>
            <a:stCxn id="17" idx="3"/>
          </p:cNvCxnSpPr>
          <p:nvPr/>
        </p:nvCxnSpPr>
        <p:spPr>
          <a:xfrm flipV="1">
            <a:off x="7390456" y="258792"/>
            <a:ext cx="433703" cy="552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133381" y="12939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Motor</a:t>
            </a:r>
            <a:r>
              <a:rPr lang="fr-FR" dirty="0" smtClean="0">
                <a:solidFill>
                  <a:schemeClr val="bg1"/>
                </a:solidFill>
              </a:rPr>
              <a:t> box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74588" y="4710023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Glove</a:t>
            </a:r>
            <a:r>
              <a:rPr lang="fr-FR" dirty="0" smtClean="0">
                <a:solidFill>
                  <a:schemeClr val="bg1"/>
                </a:solidFill>
              </a:rPr>
              <a:t> box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7071279" y="4865298"/>
            <a:ext cx="433703" cy="552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0748513" y="1492370"/>
            <a:ext cx="12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View</a:t>
            </a:r>
            <a:r>
              <a:rPr lang="fr-FR" dirty="0" smtClean="0">
                <a:solidFill>
                  <a:schemeClr val="bg1"/>
                </a:solidFill>
              </a:rPr>
              <a:t> port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10455216" y="1940943"/>
            <a:ext cx="629727" cy="6814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10619119" y="4149305"/>
            <a:ext cx="345055" cy="4830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0567358" y="466689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Glove</a:t>
            </a:r>
            <a:r>
              <a:rPr lang="fr-FR" dirty="0" smtClean="0">
                <a:solidFill>
                  <a:schemeClr val="bg1"/>
                </a:solidFill>
              </a:rPr>
              <a:t> port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7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F7B363D-29EA-4FC1-AD5F-B753297E20C1}" type="slidenum">
              <a:rPr lang="en-US" smtClean="0"/>
              <a:t>6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646" y="0"/>
            <a:ext cx="5873469" cy="6858000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12025224" cy="759125"/>
          </a:xfrm>
        </p:spPr>
        <p:txBody>
          <a:bodyPr>
            <a:normAutofit/>
          </a:bodyPr>
          <a:lstStyle/>
          <a:p>
            <a:r>
              <a:rPr lang="fr-FR" dirty="0" err="1" smtClean="0"/>
              <a:t>Problematic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5845" y="1028700"/>
            <a:ext cx="51786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fr-FR" dirty="0" smtClean="0"/>
              <a:t>The </a:t>
            </a:r>
            <a:r>
              <a:rPr lang="fr-FR" dirty="0" err="1" smtClean="0"/>
              <a:t>cables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in </a:t>
            </a:r>
            <a:r>
              <a:rPr lang="fr-FR" dirty="0" err="1" smtClean="0"/>
              <a:t>two</a:t>
            </a:r>
            <a:r>
              <a:rPr lang="fr-FR" dirty="0" smtClean="0"/>
              <a:t> configurations:</a:t>
            </a:r>
          </a:p>
          <a:p>
            <a:pPr marL="447675" lvl="1" indent="-174625">
              <a:buFont typeface="Arial" panose="020B0604020202020204" pitchFamily="34" charset="0"/>
              <a:buChar char="•"/>
            </a:pPr>
            <a:r>
              <a:rPr lang="fr-FR" sz="1600" u="sng" dirty="0" smtClean="0"/>
              <a:t>Garage mode</a:t>
            </a:r>
            <a:r>
              <a:rPr lang="fr-FR" sz="1600" dirty="0" smtClean="0"/>
              <a:t>: no source </a:t>
            </a:r>
            <a:r>
              <a:rPr lang="fr-FR" sz="1600" dirty="0" err="1" smtClean="0"/>
              <a:t>fixed</a:t>
            </a:r>
            <a:r>
              <a:rPr lang="fr-FR" sz="1600" dirty="0" smtClean="0"/>
              <a:t>, valves </a:t>
            </a:r>
            <a:r>
              <a:rPr lang="fr-FR" sz="1600" dirty="0" err="1" smtClean="0"/>
              <a:t>closed</a:t>
            </a:r>
            <a:r>
              <a:rPr lang="fr-FR" sz="1600" dirty="0" smtClean="0"/>
              <a:t> (to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discussed</a:t>
            </a:r>
            <a:r>
              <a:rPr lang="fr-FR" sz="1600" dirty="0" smtClean="0"/>
              <a:t>), </a:t>
            </a:r>
            <a:r>
              <a:rPr lang="fr-FR" sz="1600" dirty="0" err="1" smtClean="0"/>
              <a:t>cables</a:t>
            </a:r>
            <a:r>
              <a:rPr lang="fr-FR" sz="1600" dirty="0" smtClean="0"/>
              <a:t> </a:t>
            </a:r>
            <a:r>
              <a:rPr lang="fr-FR" sz="1600" dirty="0" err="1" smtClean="0"/>
              <a:t>hooked</a:t>
            </a:r>
            <a:r>
              <a:rPr lang="fr-FR" sz="1600" dirty="0" smtClean="0"/>
              <a:t> on </a:t>
            </a:r>
            <a:r>
              <a:rPr lang="fr-FR" sz="1600" dirty="0" err="1" smtClean="0"/>
              <a:t>two</a:t>
            </a:r>
            <a:r>
              <a:rPr lang="fr-FR" sz="1600" dirty="0" smtClean="0"/>
              <a:t> </a:t>
            </a:r>
            <a:r>
              <a:rPr lang="fr-FR" sz="1600" dirty="0" err="1" smtClean="0"/>
              <a:t>sides</a:t>
            </a:r>
            <a:r>
              <a:rPr lang="fr-FR" sz="1600" dirty="0" smtClean="0"/>
              <a:t> (to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defined</a:t>
            </a:r>
            <a:r>
              <a:rPr lang="fr-FR" sz="1600" dirty="0" smtClean="0"/>
              <a:t>)</a:t>
            </a:r>
          </a:p>
          <a:p>
            <a:pPr marL="447675" lvl="1" indent="-174625">
              <a:buFont typeface="Arial" panose="020B0604020202020204" pitchFamily="34" charset="0"/>
              <a:buChar char="•"/>
            </a:pPr>
            <a:r>
              <a:rPr lang="fr-FR" sz="1600" u="sng" dirty="0" smtClean="0"/>
              <a:t>Calibration mode</a:t>
            </a:r>
            <a:r>
              <a:rPr lang="fr-FR" sz="1600" dirty="0" smtClean="0"/>
              <a:t>: a source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fixed</a:t>
            </a:r>
            <a:r>
              <a:rPr lang="fr-FR" sz="1600" dirty="0" smtClean="0"/>
              <a:t>, the valves are </a:t>
            </a:r>
            <a:r>
              <a:rPr lang="fr-FR" sz="1600" dirty="0" err="1" smtClean="0"/>
              <a:t>opened</a:t>
            </a:r>
            <a:r>
              <a:rPr lang="fr-FR" sz="1600" dirty="0" smtClean="0"/>
              <a:t> to let the </a:t>
            </a:r>
            <a:r>
              <a:rPr lang="fr-FR" sz="1600" dirty="0" err="1" smtClean="0"/>
              <a:t>cables</a:t>
            </a:r>
            <a:r>
              <a:rPr lang="fr-FR" sz="1600" dirty="0" smtClean="0"/>
              <a:t> go </a:t>
            </a:r>
            <a:r>
              <a:rPr lang="fr-FR" sz="1600" dirty="0" err="1" smtClean="0"/>
              <a:t>through</a:t>
            </a:r>
            <a:endParaRPr lang="fr-FR" sz="1600" dirty="0" smtClean="0"/>
          </a:p>
          <a:p>
            <a:pPr indent="-184150">
              <a:buFont typeface="Arial" panose="020B0604020202020204" pitchFamily="34" charset="0"/>
              <a:buChar char="•"/>
            </a:pPr>
            <a:r>
              <a:rPr lang="fr-FR" b="1" dirty="0" smtClean="0"/>
              <a:t>In garage mode</a:t>
            </a:r>
            <a:r>
              <a:rPr lang="fr-FR" dirty="0" smtClean="0"/>
              <a:t>: </a:t>
            </a:r>
          </a:p>
          <a:p>
            <a:pPr lvl="1" indent="-184150">
              <a:buFont typeface="Arial" panose="020B0604020202020204" pitchFamily="34" charset="0"/>
              <a:buChar char="•"/>
            </a:pPr>
            <a:r>
              <a:rPr lang="fr-FR" sz="1600" dirty="0" err="1" smtClean="0"/>
              <a:t>Where</a:t>
            </a:r>
            <a:r>
              <a:rPr lang="fr-FR" sz="1600" dirty="0" smtClean="0"/>
              <a:t> </a:t>
            </a:r>
            <a:r>
              <a:rPr lang="fr-FR" sz="1600" dirty="0" err="1" smtClean="0"/>
              <a:t>should</a:t>
            </a:r>
            <a:r>
              <a:rPr lang="fr-FR" sz="1600" dirty="0" smtClean="0"/>
              <a:t> </a:t>
            </a:r>
            <a:r>
              <a:rPr lang="fr-FR" sz="1600" dirty="0" err="1" smtClean="0"/>
              <a:t>we</a:t>
            </a:r>
            <a:r>
              <a:rPr lang="fr-FR" sz="1600" dirty="0" smtClean="0"/>
              <a:t> </a:t>
            </a:r>
            <a:r>
              <a:rPr lang="fr-FR" sz="1600" dirty="0" err="1" smtClean="0"/>
              <a:t>hook</a:t>
            </a:r>
            <a:r>
              <a:rPr lang="fr-FR" sz="1600" dirty="0" smtClean="0"/>
              <a:t> the </a:t>
            </a:r>
            <a:r>
              <a:rPr lang="fr-FR" sz="1600" dirty="0" err="1" smtClean="0"/>
              <a:t>cables</a:t>
            </a:r>
            <a:r>
              <a:rPr lang="fr-FR" sz="1600" dirty="0" smtClean="0"/>
              <a:t> ?  </a:t>
            </a:r>
          </a:p>
          <a:p>
            <a:pPr lvl="1" indent="-184150">
              <a:buFont typeface="Arial" panose="020B0604020202020204" pitchFamily="34" charset="0"/>
              <a:buChar char="•"/>
            </a:pPr>
            <a:r>
              <a:rPr lang="fr-FR" sz="1600" dirty="0" err="1" smtClean="0"/>
              <a:t>Hooks</a:t>
            </a:r>
            <a:r>
              <a:rPr lang="fr-FR" sz="1600" dirty="0" smtClean="0"/>
              <a:t> </a:t>
            </a:r>
            <a:r>
              <a:rPr lang="fr-FR" sz="1600" dirty="0" err="1" smtClean="0"/>
              <a:t>located</a:t>
            </a:r>
            <a:r>
              <a:rPr lang="fr-FR" sz="1600" dirty="0" smtClean="0"/>
              <a:t> </a:t>
            </a:r>
            <a:r>
              <a:rPr lang="fr-FR" sz="1600" dirty="0" err="1" smtClean="0"/>
              <a:t>inside</a:t>
            </a:r>
            <a:r>
              <a:rPr lang="fr-FR" sz="1600" dirty="0" smtClean="0"/>
              <a:t> the </a:t>
            </a:r>
            <a:r>
              <a:rPr lang="fr-FR" sz="1600" dirty="0" err="1" smtClean="0"/>
              <a:t>glove</a:t>
            </a:r>
            <a:r>
              <a:rPr lang="fr-FR" sz="1600" dirty="0" smtClean="0"/>
              <a:t> box to </a:t>
            </a:r>
            <a:r>
              <a:rPr lang="fr-FR" sz="1600" dirty="0" err="1" smtClean="0"/>
              <a:t>reach</a:t>
            </a:r>
            <a:r>
              <a:rPr lang="fr-FR" sz="1600" dirty="0" smtClean="0"/>
              <a:t> </a:t>
            </a:r>
            <a:r>
              <a:rPr lang="fr-FR" sz="1600" dirty="0" err="1" smtClean="0"/>
              <a:t>them</a:t>
            </a:r>
            <a:r>
              <a:rPr lang="fr-FR" sz="1600" dirty="0" smtClean="0"/>
              <a:t> </a:t>
            </a:r>
            <a:r>
              <a:rPr lang="fr-FR" sz="1600" dirty="0" err="1" smtClean="0"/>
              <a:t>easily</a:t>
            </a:r>
            <a:r>
              <a:rPr lang="fr-FR" sz="1600" dirty="0" smtClean="0"/>
              <a:t> ?</a:t>
            </a:r>
          </a:p>
          <a:p>
            <a:pPr lvl="1" indent="-184150">
              <a:buFont typeface="Arial" panose="020B0604020202020204" pitchFamily="34" charset="0"/>
              <a:buChar char="•"/>
            </a:pPr>
            <a:r>
              <a:rPr lang="fr-FR" sz="1600" dirty="0" err="1" smtClean="0"/>
              <a:t>Hooks</a:t>
            </a:r>
            <a:r>
              <a:rPr lang="fr-FR" sz="1600" dirty="0" smtClean="0"/>
              <a:t> </a:t>
            </a:r>
            <a:r>
              <a:rPr lang="fr-FR" sz="1600" dirty="0" err="1" smtClean="0"/>
              <a:t>located</a:t>
            </a:r>
            <a:r>
              <a:rPr lang="fr-FR" sz="1600" dirty="0" smtClean="0"/>
              <a:t> </a:t>
            </a:r>
            <a:r>
              <a:rPr lang="fr-FR" sz="1600" dirty="0" err="1" smtClean="0"/>
              <a:t>beyond</a:t>
            </a:r>
            <a:r>
              <a:rPr lang="fr-FR" sz="1600" dirty="0" smtClean="0"/>
              <a:t> the </a:t>
            </a:r>
            <a:r>
              <a:rPr lang="fr-FR" sz="1600" dirty="0" err="1" smtClean="0"/>
              <a:t>gate</a:t>
            </a:r>
            <a:r>
              <a:rPr lang="fr-FR" sz="1600" dirty="0" smtClean="0"/>
              <a:t> valves </a:t>
            </a:r>
            <a:r>
              <a:rPr lang="fr-FR" sz="1600" dirty="0" err="1" smtClean="0"/>
              <a:t>so</a:t>
            </a:r>
            <a:r>
              <a:rPr lang="fr-FR" sz="1600" dirty="0" smtClean="0"/>
              <a:t>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we</a:t>
            </a:r>
            <a:r>
              <a:rPr lang="fr-FR" sz="1600" dirty="0" smtClean="0"/>
              <a:t> </a:t>
            </a:r>
            <a:r>
              <a:rPr lang="fr-FR" sz="1600" dirty="0" err="1" smtClean="0"/>
              <a:t>can</a:t>
            </a:r>
            <a:r>
              <a:rPr lang="fr-FR" sz="1600" dirty="0" smtClean="0"/>
              <a:t> close </a:t>
            </a:r>
            <a:r>
              <a:rPr lang="fr-FR" sz="1600" dirty="0" err="1" smtClean="0"/>
              <a:t>them</a:t>
            </a:r>
            <a:r>
              <a:rPr lang="fr-FR" sz="1600" dirty="0" smtClean="0"/>
              <a:t> </a:t>
            </a:r>
            <a:r>
              <a:rPr lang="fr-FR" sz="1600" dirty="0" err="1" smtClean="0"/>
              <a:t>when</a:t>
            </a:r>
            <a:r>
              <a:rPr lang="fr-FR" sz="1600" dirty="0" smtClean="0"/>
              <a:t> the system </a:t>
            </a:r>
            <a:r>
              <a:rPr lang="fr-FR" sz="1600" dirty="0" err="1" smtClean="0"/>
              <a:t>doesn’t</a:t>
            </a:r>
            <a:r>
              <a:rPr lang="fr-FR" sz="1600" dirty="0" smtClean="0"/>
              <a:t> </a:t>
            </a:r>
            <a:r>
              <a:rPr lang="fr-FR" sz="1600" dirty="0" err="1" smtClean="0"/>
              <a:t>work</a:t>
            </a:r>
            <a:r>
              <a:rPr lang="fr-FR" sz="1600" dirty="0" smtClean="0"/>
              <a:t> ? But how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we</a:t>
            </a:r>
            <a:r>
              <a:rPr lang="fr-FR" sz="1600" dirty="0" smtClean="0"/>
              <a:t> </a:t>
            </a:r>
            <a:r>
              <a:rPr lang="fr-FR" sz="1600" dirty="0" err="1" smtClean="0"/>
              <a:t>reach</a:t>
            </a:r>
            <a:r>
              <a:rPr lang="fr-FR" sz="1600" dirty="0" smtClean="0"/>
              <a:t> </a:t>
            </a:r>
            <a:r>
              <a:rPr lang="fr-FR" sz="1600" dirty="0" err="1" smtClean="0"/>
              <a:t>them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the </a:t>
            </a:r>
            <a:r>
              <a:rPr lang="fr-FR" sz="1600" dirty="0" err="1" smtClean="0"/>
              <a:t>glove</a:t>
            </a:r>
            <a:r>
              <a:rPr lang="fr-FR" sz="1600" dirty="0" smtClean="0"/>
              <a:t> box as </a:t>
            </a:r>
            <a:r>
              <a:rPr lang="fr-FR" sz="1600" dirty="0" err="1" smtClean="0"/>
              <a:t>it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?</a:t>
            </a:r>
          </a:p>
          <a:p>
            <a:pPr indent="-184150">
              <a:buFont typeface="Arial" panose="020B0604020202020204" pitchFamily="34" charset="0"/>
              <a:buChar char="•"/>
            </a:pPr>
            <a:r>
              <a:rPr lang="fr-FR" b="1" dirty="0" err="1" smtClean="0"/>
              <a:t>From</a:t>
            </a:r>
            <a:r>
              <a:rPr lang="fr-FR" b="1" dirty="0" smtClean="0"/>
              <a:t> garage to calibration mode</a:t>
            </a:r>
            <a:r>
              <a:rPr lang="fr-FR" dirty="0" smtClean="0"/>
              <a:t>:</a:t>
            </a:r>
          </a:p>
          <a:p>
            <a:pPr lvl="1" indent="-184150">
              <a:buFont typeface="Arial" panose="020B0604020202020204" pitchFamily="34" charset="0"/>
              <a:buChar char="•"/>
            </a:pPr>
            <a:r>
              <a:rPr lang="fr-FR" sz="1600" dirty="0" smtClean="0"/>
              <a:t>How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we</a:t>
            </a:r>
            <a:r>
              <a:rPr lang="fr-FR" sz="1600" dirty="0" smtClean="0"/>
              <a:t> </a:t>
            </a:r>
            <a:r>
              <a:rPr lang="fr-FR" sz="1600" dirty="0" err="1" smtClean="0"/>
              <a:t>secure</a:t>
            </a:r>
            <a:r>
              <a:rPr lang="fr-FR" sz="1600" dirty="0" smtClean="0"/>
              <a:t> the fixation of the source to the </a:t>
            </a:r>
            <a:r>
              <a:rPr lang="fr-FR" sz="1600" dirty="0" err="1" smtClean="0"/>
              <a:t>cables</a:t>
            </a:r>
            <a:r>
              <a:rPr lang="fr-FR" sz="1600" dirty="0" smtClean="0"/>
              <a:t> </a:t>
            </a:r>
            <a:r>
              <a:rPr lang="fr-FR" sz="1600" dirty="0" err="1" smtClean="0"/>
              <a:t>without</a:t>
            </a:r>
            <a:r>
              <a:rPr lang="fr-FR" sz="1600" dirty="0" smtClean="0"/>
              <a:t> </a:t>
            </a:r>
            <a:r>
              <a:rPr lang="fr-FR" sz="1600" dirty="0" err="1" smtClean="0"/>
              <a:t>risking</a:t>
            </a:r>
            <a:r>
              <a:rPr lang="fr-FR" sz="1600" dirty="0" smtClean="0"/>
              <a:t> </a:t>
            </a:r>
            <a:r>
              <a:rPr lang="fr-FR" sz="1600" dirty="0" err="1" smtClean="0"/>
              <a:t>dropping</a:t>
            </a:r>
            <a:r>
              <a:rPr lang="fr-FR" sz="1600" dirty="0" smtClean="0"/>
              <a:t> the </a:t>
            </a:r>
            <a:r>
              <a:rPr lang="fr-FR" sz="1600" dirty="0" err="1" smtClean="0"/>
              <a:t>cable</a:t>
            </a:r>
            <a:r>
              <a:rPr lang="fr-FR" sz="1600" dirty="0" smtClean="0"/>
              <a:t> </a:t>
            </a:r>
            <a:r>
              <a:rPr lang="fr-FR" sz="1600" dirty="0" err="1" smtClean="0"/>
              <a:t>inside</a:t>
            </a:r>
            <a:r>
              <a:rPr lang="fr-FR" sz="1600" dirty="0" smtClean="0"/>
              <a:t> the pipe ?</a:t>
            </a:r>
          </a:p>
          <a:p>
            <a:pPr indent="-184150">
              <a:buFont typeface="Arial" panose="020B0604020202020204" pitchFamily="34" charset="0"/>
              <a:buChar char="•"/>
            </a:pPr>
            <a:r>
              <a:rPr lang="fr-FR" b="1" dirty="0" err="1"/>
              <a:t>From</a:t>
            </a:r>
            <a:r>
              <a:rPr lang="fr-FR" b="1" dirty="0"/>
              <a:t> </a:t>
            </a:r>
            <a:r>
              <a:rPr lang="fr-FR" b="1" dirty="0" smtClean="0"/>
              <a:t>calibration </a:t>
            </a:r>
            <a:r>
              <a:rPr lang="fr-FR" b="1" dirty="0"/>
              <a:t>to </a:t>
            </a:r>
            <a:r>
              <a:rPr lang="fr-FR" b="1" dirty="0" smtClean="0"/>
              <a:t>garage mode</a:t>
            </a:r>
            <a:r>
              <a:rPr lang="fr-FR" dirty="0"/>
              <a:t>:</a:t>
            </a:r>
          </a:p>
          <a:p>
            <a:pPr lvl="1" indent="-184150">
              <a:buFont typeface="Arial" panose="020B0604020202020204" pitchFamily="34" charset="0"/>
              <a:buChar char="•"/>
            </a:pPr>
            <a:r>
              <a:rPr lang="fr-FR" sz="1600" dirty="0"/>
              <a:t>How </a:t>
            </a:r>
            <a:r>
              <a:rPr lang="fr-FR" sz="1600" dirty="0" err="1"/>
              <a:t>can</a:t>
            </a:r>
            <a:r>
              <a:rPr lang="fr-FR" sz="1600" dirty="0"/>
              <a:t> </a:t>
            </a:r>
            <a:r>
              <a:rPr lang="fr-FR" sz="1600" dirty="0" err="1"/>
              <a:t>we</a:t>
            </a:r>
            <a:r>
              <a:rPr lang="fr-FR" sz="1600" dirty="0"/>
              <a:t> </a:t>
            </a:r>
            <a:r>
              <a:rPr lang="fr-FR" sz="1600" dirty="0" err="1"/>
              <a:t>secure</a:t>
            </a:r>
            <a:r>
              <a:rPr lang="fr-FR" sz="1600" dirty="0"/>
              <a:t> the fixation of the </a:t>
            </a:r>
            <a:r>
              <a:rPr lang="fr-FR" sz="1600" dirty="0" err="1" smtClean="0"/>
              <a:t>cables</a:t>
            </a:r>
            <a:r>
              <a:rPr lang="fr-FR" sz="1600" dirty="0" smtClean="0"/>
              <a:t> to the </a:t>
            </a:r>
            <a:r>
              <a:rPr lang="fr-FR" sz="1600" dirty="0" err="1" smtClean="0"/>
              <a:t>hooks</a:t>
            </a:r>
            <a:r>
              <a:rPr lang="fr-FR" sz="1600" dirty="0" smtClean="0"/>
              <a:t> </a:t>
            </a:r>
            <a:r>
              <a:rPr lang="fr-FR" sz="1600" dirty="0"/>
              <a:t>?</a:t>
            </a:r>
          </a:p>
          <a:p>
            <a:pPr indent="-1841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cxnSp>
        <p:nvCxnSpPr>
          <p:cNvPr id="12" name="Connecteur droit avec flèche 11"/>
          <p:cNvCxnSpPr>
            <a:stCxn id="13" idx="3"/>
          </p:cNvCxnSpPr>
          <p:nvPr/>
        </p:nvCxnSpPr>
        <p:spPr>
          <a:xfrm flipV="1">
            <a:off x="6759043" y="1147313"/>
            <a:ext cx="366376" cy="552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434641" y="1017917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Gate</a:t>
            </a:r>
            <a:r>
              <a:rPr lang="fr-FR" dirty="0" smtClean="0">
                <a:solidFill>
                  <a:schemeClr val="bg1"/>
                </a:solidFill>
              </a:rPr>
              <a:t> valve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Connecteur droit avec flèche 13"/>
          <p:cNvCxnSpPr>
            <a:stCxn id="15" idx="3"/>
          </p:cNvCxnSpPr>
          <p:nvPr/>
        </p:nvCxnSpPr>
        <p:spPr>
          <a:xfrm flipV="1">
            <a:off x="7390456" y="258792"/>
            <a:ext cx="433703" cy="552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133381" y="12939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Motor</a:t>
            </a:r>
            <a:r>
              <a:rPr lang="fr-FR" dirty="0" smtClean="0">
                <a:solidFill>
                  <a:schemeClr val="bg1"/>
                </a:solidFill>
              </a:rPr>
              <a:t> box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74588" y="4710023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Glove</a:t>
            </a:r>
            <a:r>
              <a:rPr lang="fr-FR" dirty="0" smtClean="0">
                <a:solidFill>
                  <a:schemeClr val="bg1"/>
                </a:solidFill>
              </a:rPr>
              <a:t> box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7071279" y="4865298"/>
            <a:ext cx="433703" cy="552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48513" y="1492370"/>
            <a:ext cx="12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View</a:t>
            </a:r>
            <a:r>
              <a:rPr lang="fr-FR" dirty="0" smtClean="0">
                <a:solidFill>
                  <a:schemeClr val="bg1"/>
                </a:solidFill>
              </a:rPr>
              <a:t> port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10455216" y="1940943"/>
            <a:ext cx="629727" cy="6814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10619119" y="4149305"/>
            <a:ext cx="345055" cy="4830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0567358" y="466689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Glove</a:t>
            </a:r>
            <a:r>
              <a:rPr lang="fr-FR" dirty="0" smtClean="0">
                <a:solidFill>
                  <a:schemeClr val="bg1"/>
                </a:solidFill>
              </a:rPr>
              <a:t> port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8757138" y="69011"/>
            <a:ext cx="0" cy="20703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rme libre 24"/>
          <p:cNvSpPr/>
          <p:nvPr/>
        </p:nvSpPr>
        <p:spPr>
          <a:xfrm>
            <a:off x="7970808" y="2139351"/>
            <a:ext cx="793630" cy="215660"/>
          </a:xfrm>
          <a:custGeom>
            <a:avLst/>
            <a:gdLst>
              <a:gd name="connsiteX0" fmla="*/ 793630 w 793630"/>
              <a:gd name="connsiteY0" fmla="*/ 0 h 215660"/>
              <a:gd name="connsiteX1" fmla="*/ 750498 w 793630"/>
              <a:gd name="connsiteY1" fmla="*/ 25879 h 215660"/>
              <a:gd name="connsiteX2" fmla="*/ 724618 w 793630"/>
              <a:gd name="connsiteY2" fmla="*/ 34506 h 215660"/>
              <a:gd name="connsiteX3" fmla="*/ 707366 w 793630"/>
              <a:gd name="connsiteY3" fmla="*/ 60385 h 215660"/>
              <a:gd name="connsiteX4" fmla="*/ 655607 w 793630"/>
              <a:gd name="connsiteY4" fmla="*/ 94891 h 215660"/>
              <a:gd name="connsiteX5" fmla="*/ 586596 w 793630"/>
              <a:gd name="connsiteY5" fmla="*/ 146649 h 215660"/>
              <a:gd name="connsiteX6" fmla="*/ 560717 w 793630"/>
              <a:gd name="connsiteY6" fmla="*/ 172528 h 215660"/>
              <a:gd name="connsiteX7" fmla="*/ 534837 w 793630"/>
              <a:gd name="connsiteY7" fmla="*/ 181155 h 215660"/>
              <a:gd name="connsiteX8" fmla="*/ 500332 w 793630"/>
              <a:gd name="connsiteY8" fmla="*/ 198407 h 215660"/>
              <a:gd name="connsiteX9" fmla="*/ 431320 w 793630"/>
              <a:gd name="connsiteY9" fmla="*/ 215660 h 215660"/>
              <a:gd name="connsiteX10" fmla="*/ 198407 w 793630"/>
              <a:gd name="connsiteY10" fmla="*/ 207034 h 215660"/>
              <a:gd name="connsiteX11" fmla="*/ 163901 w 793630"/>
              <a:gd name="connsiteY11" fmla="*/ 189781 h 215660"/>
              <a:gd name="connsiteX12" fmla="*/ 103517 w 793630"/>
              <a:gd name="connsiteY12" fmla="*/ 155275 h 215660"/>
              <a:gd name="connsiteX13" fmla="*/ 17252 w 793630"/>
              <a:gd name="connsiteY13" fmla="*/ 120770 h 215660"/>
              <a:gd name="connsiteX14" fmla="*/ 0 w 793630"/>
              <a:gd name="connsiteY14" fmla="*/ 103517 h 21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3630" h="215660">
                <a:moveTo>
                  <a:pt x="793630" y="0"/>
                </a:moveTo>
                <a:cubicBezTo>
                  <a:pt x="779253" y="8626"/>
                  <a:pt x="765495" y="18381"/>
                  <a:pt x="750498" y="25879"/>
                </a:cubicBezTo>
                <a:cubicBezTo>
                  <a:pt x="742365" y="29946"/>
                  <a:pt x="731719" y="28825"/>
                  <a:pt x="724618" y="34506"/>
                </a:cubicBezTo>
                <a:cubicBezTo>
                  <a:pt x="716522" y="40983"/>
                  <a:pt x="714003" y="52421"/>
                  <a:pt x="707366" y="60385"/>
                </a:cubicBezTo>
                <a:cubicBezTo>
                  <a:pt x="682514" y="90208"/>
                  <a:pt x="687501" y="84259"/>
                  <a:pt x="655607" y="94891"/>
                </a:cubicBezTo>
                <a:cubicBezTo>
                  <a:pt x="565466" y="185029"/>
                  <a:pt x="672444" y="85328"/>
                  <a:pt x="586596" y="146649"/>
                </a:cubicBezTo>
                <a:cubicBezTo>
                  <a:pt x="576669" y="153740"/>
                  <a:pt x="570868" y="165761"/>
                  <a:pt x="560717" y="172528"/>
                </a:cubicBezTo>
                <a:cubicBezTo>
                  <a:pt x="553151" y="177572"/>
                  <a:pt x="543195" y="177573"/>
                  <a:pt x="534837" y="181155"/>
                </a:cubicBezTo>
                <a:cubicBezTo>
                  <a:pt x="523018" y="186220"/>
                  <a:pt x="512531" y="194341"/>
                  <a:pt x="500332" y="198407"/>
                </a:cubicBezTo>
                <a:cubicBezTo>
                  <a:pt x="477837" y="205905"/>
                  <a:pt x="431320" y="215660"/>
                  <a:pt x="431320" y="215660"/>
                </a:cubicBezTo>
                <a:cubicBezTo>
                  <a:pt x="353682" y="212785"/>
                  <a:pt x="275737" y="214517"/>
                  <a:pt x="198407" y="207034"/>
                </a:cubicBezTo>
                <a:cubicBezTo>
                  <a:pt x="185607" y="205795"/>
                  <a:pt x="175066" y="196161"/>
                  <a:pt x="163901" y="189781"/>
                </a:cubicBezTo>
                <a:cubicBezTo>
                  <a:pt x="127593" y="169033"/>
                  <a:pt x="146960" y="172652"/>
                  <a:pt x="103517" y="155275"/>
                </a:cubicBezTo>
                <a:cubicBezTo>
                  <a:pt x="68443" y="141246"/>
                  <a:pt x="47599" y="141002"/>
                  <a:pt x="17252" y="120770"/>
                </a:cubicBezTo>
                <a:cubicBezTo>
                  <a:pt x="10485" y="116259"/>
                  <a:pt x="5751" y="109268"/>
                  <a:pt x="0" y="10351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eur droit 25"/>
          <p:cNvCxnSpPr>
            <a:endCxn id="27" idx="13"/>
          </p:cNvCxnSpPr>
          <p:nvPr/>
        </p:nvCxnSpPr>
        <p:spPr>
          <a:xfrm flipV="1">
            <a:off x="8860655" y="4865299"/>
            <a:ext cx="24553" cy="20703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 rot="10800000">
            <a:off x="8108830" y="4770409"/>
            <a:ext cx="793630" cy="215660"/>
          </a:xfrm>
          <a:custGeom>
            <a:avLst/>
            <a:gdLst>
              <a:gd name="connsiteX0" fmla="*/ 793630 w 793630"/>
              <a:gd name="connsiteY0" fmla="*/ 0 h 215660"/>
              <a:gd name="connsiteX1" fmla="*/ 750498 w 793630"/>
              <a:gd name="connsiteY1" fmla="*/ 25879 h 215660"/>
              <a:gd name="connsiteX2" fmla="*/ 724618 w 793630"/>
              <a:gd name="connsiteY2" fmla="*/ 34506 h 215660"/>
              <a:gd name="connsiteX3" fmla="*/ 707366 w 793630"/>
              <a:gd name="connsiteY3" fmla="*/ 60385 h 215660"/>
              <a:gd name="connsiteX4" fmla="*/ 655607 w 793630"/>
              <a:gd name="connsiteY4" fmla="*/ 94891 h 215660"/>
              <a:gd name="connsiteX5" fmla="*/ 586596 w 793630"/>
              <a:gd name="connsiteY5" fmla="*/ 146649 h 215660"/>
              <a:gd name="connsiteX6" fmla="*/ 560717 w 793630"/>
              <a:gd name="connsiteY6" fmla="*/ 172528 h 215660"/>
              <a:gd name="connsiteX7" fmla="*/ 534837 w 793630"/>
              <a:gd name="connsiteY7" fmla="*/ 181155 h 215660"/>
              <a:gd name="connsiteX8" fmla="*/ 500332 w 793630"/>
              <a:gd name="connsiteY8" fmla="*/ 198407 h 215660"/>
              <a:gd name="connsiteX9" fmla="*/ 431320 w 793630"/>
              <a:gd name="connsiteY9" fmla="*/ 215660 h 215660"/>
              <a:gd name="connsiteX10" fmla="*/ 198407 w 793630"/>
              <a:gd name="connsiteY10" fmla="*/ 207034 h 215660"/>
              <a:gd name="connsiteX11" fmla="*/ 163901 w 793630"/>
              <a:gd name="connsiteY11" fmla="*/ 189781 h 215660"/>
              <a:gd name="connsiteX12" fmla="*/ 103517 w 793630"/>
              <a:gd name="connsiteY12" fmla="*/ 155275 h 215660"/>
              <a:gd name="connsiteX13" fmla="*/ 17252 w 793630"/>
              <a:gd name="connsiteY13" fmla="*/ 120770 h 215660"/>
              <a:gd name="connsiteX14" fmla="*/ 0 w 793630"/>
              <a:gd name="connsiteY14" fmla="*/ 103517 h 21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3630" h="215660">
                <a:moveTo>
                  <a:pt x="793630" y="0"/>
                </a:moveTo>
                <a:cubicBezTo>
                  <a:pt x="779253" y="8626"/>
                  <a:pt x="765495" y="18381"/>
                  <a:pt x="750498" y="25879"/>
                </a:cubicBezTo>
                <a:cubicBezTo>
                  <a:pt x="742365" y="29946"/>
                  <a:pt x="731719" y="28825"/>
                  <a:pt x="724618" y="34506"/>
                </a:cubicBezTo>
                <a:cubicBezTo>
                  <a:pt x="716522" y="40983"/>
                  <a:pt x="714003" y="52421"/>
                  <a:pt x="707366" y="60385"/>
                </a:cubicBezTo>
                <a:cubicBezTo>
                  <a:pt x="682514" y="90208"/>
                  <a:pt x="687501" y="84259"/>
                  <a:pt x="655607" y="94891"/>
                </a:cubicBezTo>
                <a:cubicBezTo>
                  <a:pt x="565466" y="185029"/>
                  <a:pt x="672444" y="85328"/>
                  <a:pt x="586596" y="146649"/>
                </a:cubicBezTo>
                <a:cubicBezTo>
                  <a:pt x="576669" y="153740"/>
                  <a:pt x="570868" y="165761"/>
                  <a:pt x="560717" y="172528"/>
                </a:cubicBezTo>
                <a:cubicBezTo>
                  <a:pt x="553151" y="177572"/>
                  <a:pt x="543195" y="177573"/>
                  <a:pt x="534837" y="181155"/>
                </a:cubicBezTo>
                <a:cubicBezTo>
                  <a:pt x="523018" y="186220"/>
                  <a:pt x="512531" y="194341"/>
                  <a:pt x="500332" y="198407"/>
                </a:cubicBezTo>
                <a:cubicBezTo>
                  <a:pt x="477837" y="205905"/>
                  <a:pt x="431320" y="215660"/>
                  <a:pt x="431320" y="215660"/>
                </a:cubicBezTo>
                <a:cubicBezTo>
                  <a:pt x="353682" y="212785"/>
                  <a:pt x="275737" y="214517"/>
                  <a:pt x="198407" y="207034"/>
                </a:cubicBezTo>
                <a:cubicBezTo>
                  <a:pt x="185607" y="205795"/>
                  <a:pt x="175066" y="196161"/>
                  <a:pt x="163901" y="189781"/>
                </a:cubicBezTo>
                <a:cubicBezTo>
                  <a:pt x="127593" y="169033"/>
                  <a:pt x="146960" y="172652"/>
                  <a:pt x="103517" y="155275"/>
                </a:cubicBezTo>
                <a:cubicBezTo>
                  <a:pt x="68443" y="141246"/>
                  <a:pt x="47599" y="141002"/>
                  <a:pt x="17252" y="120770"/>
                </a:cubicBezTo>
                <a:cubicBezTo>
                  <a:pt x="10485" y="116259"/>
                  <a:pt x="5751" y="109268"/>
                  <a:pt x="0" y="10351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/>
          <p:cNvSpPr txBox="1"/>
          <p:nvPr/>
        </p:nvSpPr>
        <p:spPr>
          <a:xfrm>
            <a:off x="8117457" y="191506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8350370" y="475315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F7B363D-29EA-4FC1-AD5F-B753297E20C1}" type="slidenum">
              <a:rPr lang="en-US" smtClean="0"/>
              <a:t>7</a:t>
            </a:fld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12025224" cy="759125"/>
          </a:xfrm>
        </p:spPr>
        <p:txBody>
          <a:bodyPr>
            <a:normAutofit/>
          </a:bodyPr>
          <a:lstStyle/>
          <a:p>
            <a:r>
              <a:rPr lang="fr-FR" dirty="0" err="1" smtClean="0"/>
              <a:t>Additional</a:t>
            </a:r>
            <a:r>
              <a:rPr lang="fr-FR" dirty="0" smtClean="0"/>
              <a:t> captures of the CAD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8"/>
          <a:stretch/>
        </p:blipFill>
        <p:spPr>
          <a:xfrm>
            <a:off x="-155277" y="2858018"/>
            <a:ext cx="4915133" cy="39999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6" r="14368"/>
          <a:stretch/>
        </p:blipFill>
        <p:spPr>
          <a:xfrm>
            <a:off x="7332452" y="2858018"/>
            <a:ext cx="3968151" cy="399998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6" r="21466"/>
          <a:stretch/>
        </p:blipFill>
        <p:spPr>
          <a:xfrm>
            <a:off x="2928005" y="796128"/>
            <a:ext cx="4421701" cy="377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1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F7B363D-29EA-4FC1-AD5F-B753297E20C1}" type="slidenum">
              <a:rPr lang="en-US" smtClean="0"/>
              <a:t>8</a:t>
            </a:fld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12025224" cy="759125"/>
          </a:xfrm>
        </p:spPr>
        <p:txBody>
          <a:bodyPr>
            <a:normAutofit/>
          </a:bodyPr>
          <a:lstStyle/>
          <a:p>
            <a:r>
              <a:rPr lang="fr-FR" dirty="0" err="1" smtClean="0"/>
              <a:t>Additional</a:t>
            </a:r>
            <a:r>
              <a:rPr lang="fr-FR" dirty="0" smtClean="0"/>
              <a:t> captures of the CAD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0" r="28989"/>
          <a:stretch/>
        </p:blipFill>
        <p:spPr>
          <a:xfrm>
            <a:off x="189782" y="1011217"/>
            <a:ext cx="3907766" cy="54411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9" r="33052"/>
          <a:stretch/>
        </p:blipFill>
        <p:spPr>
          <a:xfrm>
            <a:off x="4382218" y="997316"/>
            <a:ext cx="4399473" cy="544116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976946" y="5046784"/>
            <a:ext cx="224204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NB</a:t>
            </a:r>
            <a:r>
              <a:rPr lang="fr-FR" dirty="0" smtClean="0"/>
              <a:t>: the </a:t>
            </a:r>
            <a:r>
              <a:rPr lang="fr-FR" dirty="0" err="1" smtClean="0"/>
              <a:t>cable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supposed</a:t>
            </a:r>
            <a:r>
              <a:rPr lang="fr-FR" dirty="0" smtClean="0"/>
              <a:t> to exit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motor</a:t>
            </a:r>
            <a:r>
              <a:rPr lang="fr-FR" dirty="0" smtClean="0"/>
              <a:t> box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hole</a:t>
            </a:r>
            <a:endParaRPr lang="en-US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7341577" y="3833446"/>
            <a:ext cx="1652954" cy="1195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 b="-1430"/>
          <a:stretch/>
        </p:blipFill>
        <p:spPr bwMode="auto">
          <a:xfrm>
            <a:off x="9029700" y="741328"/>
            <a:ext cx="3185172" cy="31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1016761" y="2769577"/>
            <a:ext cx="83708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SNO+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4772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Vue</Template>
  <TotalTime>9632</TotalTime>
  <Words>392</Words>
  <Application>Microsoft Office PowerPoint</Application>
  <PresentationFormat>Grand écran</PresentationFormat>
  <Paragraphs>66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Schoolbook</vt:lpstr>
      <vt:lpstr>Wingdings 2</vt:lpstr>
      <vt:lpstr>View</vt:lpstr>
      <vt:lpstr>Calibration system Fixation strategy  Featuring: cable, glove box, motor box, pipes, valves, hooks…</vt:lpstr>
      <vt:lpstr>Design journey</vt:lpstr>
      <vt:lpstr>Current design</vt:lpstr>
      <vt:lpstr>Problematic</vt:lpstr>
      <vt:lpstr>Problematic</vt:lpstr>
      <vt:lpstr>Problematic</vt:lpstr>
      <vt:lpstr>Additional captures of the CAD</vt:lpstr>
      <vt:lpstr>Additional captures of the CAD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Barrillon</dc:creator>
  <cp:lastModifiedBy>Pierre Barrillon</cp:lastModifiedBy>
  <cp:revision>126</cp:revision>
  <dcterms:created xsi:type="dcterms:W3CDTF">2020-09-25T12:59:59Z</dcterms:created>
  <dcterms:modified xsi:type="dcterms:W3CDTF">2021-02-17T15:41:02Z</dcterms:modified>
</cp:coreProperties>
</file>