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382" r:id="rId3"/>
    <p:sldId id="402" r:id="rId4"/>
    <p:sldId id="404" r:id="rId5"/>
    <p:sldId id="394" r:id="rId6"/>
    <p:sldId id="399" r:id="rId7"/>
    <p:sldId id="353" r:id="rId8"/>
    <p:sldId id="383" r:id="rId9"/>
    <p:sldId id="393" r:id="rId10"/>
    <p:sldId id="400" r:id="rId11"/>
    <p:sldId id="374" r:id="rId12"/>
    <p:sldId id="384" r:id="rId13"/>
    <p:sldId id="385" r:id="rId14"/>
    <p:sldId id="403" r:id="rId15"/>
    <p:sldId id="387" r:id="rId16"/>
    <p:sldId id="377" r:id="rId17"/>
    <p:sldId id="379" r:id="rId18"/>
    <p:sldId id="380" r:id="rId19"/>
    <p:sldId id="354" r:id="rId20"/>
    <p:sldId id="373" r:id="rId21"/>
    <p:sldId id="397" r:id="rId22"/>
    <p:sldId id="405" r:id="rId23"/>
    <p:sldId id="406" r:id="rId2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01"/>
    <p:restoredTop sz="94858"/>
  </p:normalViewPr>
  <p:slideViewPr>
    <p:cSldViewPr snapToGrid="0" snapToObjects="1">
      <p:cViewPr varScale="1">
        <p:scale>
          <a:sx n="112" d="100"/>
          <a:sy n="112" d="100"/>
        </p:scale>
        <p:origin x="216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gianpaolocarlino/Documenti%20New/PON/IBISCO/Schede/IBISCO%20Schede-v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gianpaolocarlino/Documenti%20New/PON/IBISCO/Schede/IBISCO%20Schede-v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it-IT"/>
              <a:t>Profilo Finanziario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Spesa Ass. o Var.</c:v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val>
            <c:numRef>
              <c:f>'Profilo Finanziario'!$E$5:$E$36</c:f>
              <c:numCache>
                <c:formatCode>#,##0\ "€"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705913.98</c:v>
                </c:pt>
                <c:pt idx="9">
                  <c:v>196560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113750</c:v>
                </c:pt>
                <c:pt idx="15">
                  <c:v>0</c:v>
                </c:pt>
                <c:pt idx="16">
                  <c:v>15810</c:v>
                </c:pt>
                <c:pt idx="17">
                  <c:v>150300</c:v>
                </c:pt>
                <c:pt idx="18">
                  <c:v>0</c:v>
                </c:pt>
                <c:pt idx="19">
                  <c:v>1972380</c:v>
                </c:pt>
                <c:pt idx="20">
                  <c:v>854980.12000000011</c:v>
                </c:pt>
                <c:pt idx="21">
                  <c:v>3298337</c:v>
                </c:pt>
                <c:pt idx="22">
                  <c:v>663840</c:v>
                </c:pt>
                <c:pt idx="23">
                  <c:v>3503320</c:v>
                </c:pt>
                <c:pt idx="24">
                  <c:v>3203609.5</c:v>
                </c:pt>
                <c:pt idx="25">
                  <c:v>0</c:v>
                </c:pt>
                <c:pt idx="26">
                  <c:v>2045180</c:v>
                </c:pt>
                <c:pt idx="27">
                  <c:v>1933612.98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C6-5D49-8AAE-0753C6F7A472}"/>
            </c:ext>
          </c:extLst>
        </c:ser>
        <c:ser>
          <c:idx val="2"/>
          <c:order val="1"/>
          <c:tx>
            <c:v>Spesa Fatturata + IVA</c:v>
          </c:tx>
          <c:spPr>
            <a:solidFill>
              <a:schemeClr val="accent6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val>
            <c:numRef>
              <c:f>'Profilo Finanziario'!$G$5:$G$36</c:f>
              <c:numCache>
                <c:formatCode>#,##0\ "€"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125856.41999999998</c:v>
                </c:pt>
                <c:pt idx="8">
                  <c:v>652740.26</c:v>
                </c:pt>
                <c:pt idx="9">
                  <c:v>0</c:v>
                </c:pt>
                <c:pt idx="10">
                  <c:v>196252.76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108743.48</c:v>
                </c:pt>
                <c:pt idx="15">
                  <c:v>0</c:v>
                </c:pt>
                <c:pt idx="16">
                  <c:v>15705.791999999999</c:v>
                </c:pt>
                <c:pt idx="17">
                  <c:v>132980</c:v>
                </c:pt>
                <c:pt idx="18">
                  <c:v>0</c:v>
                </c:pt>
                <c:pt idx="19">
                  <c:v>20474.04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C6-5D49-8AAE-0753C6F7A472}"/>
            </c:ext>
          </c:extLst>
        </c:ser>
        <c:ser>
          <c:idx val="4"/>
          <c:order val="2"/>
          <c:tx>
            <c:v>Previsione Spesa</c:v>
          </c:tx>
          <c:spPr>
            <a:solidFill>
              <a:srgbClr val="FF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val>
            <c:numRef>
              <c:f>'Profilo Finanziario'!$H$5:$H$36</c:f>
              <c:numCache>
                <c:formatCode>#,##0\ "€"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379572.84160000004</c:v>
                </c:pt>
                <c:pt idx="21">
                  <c:v>3868318.1011999995</c:v>
                </c:pt>
                <c:pt idx="22">
                  <c:v>1400883.64</c:v>
                </c:pt>
                <c:pt idx="23">
                  <c:v>4368170</c:v>
                </c:pt>
                <c:pt idx="24">
                  <c:v>2427308.7963999999</c:v>
                </c:pt>
                <c:pt idx="25">
                  <c:v>0</c:v>
                </c:pt>
                <c:pt idx="26">
                  <c:v>0</c:v>
                </c:pt>
                <c:pt idx="27">
                  <c:v>2437137.98</c:v>
                </c:pt>
                <c:pt idx="28">
                  <c:v>1889340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C6-5D49-8AAE-0753C6F7A472}"/>
            </c:ext>
          </c:extLst>
        </c:ser>
        <c:ser>
          <c:idx val="3"/>
          <c:order val="3"/>
          <c:tx>
            <c:v>Somma Rendicontata</c:v>
          </c:tx>
          <c:spPr>
            <a:solidFill>
              <a:srgbClr val="FFFF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val>
            <c:numRef>
              <c:f>'Profilo Finanziario'!$I$5:$I$36</c:f>
              <c:numCache>
                <c:formatCode>#,##0\ "€"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1010414.88</c:v>
                </c:pt>
                <c:pt idx="16">
                  <c:v>0</c:v>
                </c:pt>
                <c:pt idx="17">
                  <c:v>148685.79199999999</c:v>
                </c:pt>
                <c:pt idx="18">
                  <c:v>0</c:v>
                </c:pt>
                <c:pt idx="19">
                  <c:v>20474.04</c:v>
                </c:pt>
                <c:pt idx="20">
                  <c:v>0</c:v>
                </c:pt>
                <c:pt idx="21">
                  <c:v>1470837.7827999999</c:v>
                </c:pt>
                <c:pt idx="22">
                  <c:v>0</c:v>
                </c:pt>
                <c:pt idx="23">
                  <c:v>2319431.8000000003</c:v>
                </c:pt>
                <c:pt idx="24">
                  <c:v>0</c:v>
                </c:pt>
                <c:pt idx="25">
                  <c:v>1535636.8363999999</c:v>
                </c:pt>
                <c:pt idx="26">
                  <c:v>0</c:v>
                </c:pt>
                <c:pt idx="27">
                  <c:v>3245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DC6-5D49-8AAE-0753C6F7A4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603309311"/>
        <c:axId val="1336321423"/>
      </c:barChart>
      <c:catAx>
        <c:axId val="16033093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36321423"/>
        <c:crosses val="autoZero"/>
        <c:auto val="1"/>
        <c:lblAlgn val="ctr"/>
        <c:lblOffset val="100"/>
        <c:noMultiLvlLbl val="0"/>
      </c:catAx>
      <c:valAx>
        <c:axId val="1336321423"/>
        <c:scaling>
          <c:orientation val="minMax"/>
          <c:max val="5500000"/>
          <c:min val="1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,##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03309311"/>
        <c:crosses val="autoZero"/>
        <c:crossBetween val="between"/>
        <c:majorUnit val="500000"/>
        <c:min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it-IT"/>
              <a:t>Profilo</a:t>
            </a:r>
            <a:r>
              <a:rPr lang="it-IT" baseline="0"/>
              <a:t> Finanziario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Somma Ass. o Var.</c:v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'Profilo Finanziario'!$B$11:$B$26</c:f>
              <c:numCache>
                <c:formatCode>0</c:formatCode>
                <c:ptCount val="16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  <c:pt idx="5">
                  <c:v>12</c:v>
                </c:pt>
                <c:pt idx="6">
                  <c:v>13</c:v>
                </c:pt>
                <c:pt idx="7">
                  <c:v>14</c:v>
                </c:pt>
                <c:pt idx="8">
                  <c:v>15</c:v>
                </c:pt>
                <c:pt idx="9">
                  <c:v>16</c:v>
                </c:pt>
                <c:pt idx="10">
                  <c:v>17</c:v>
                </c:pt>
                <c:pt idx="11">
                  <c:v>18</c:v>
                </c:pt>
                <c:pt idx="12">
                  <c:v>19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</c:numCache>
            </c:numRef>
          </c:cat>
          <c:val>
            <c:numRef>
              <c:f>'Profilo Finanziario'!$E$11:$E$26</c:f>
              <c:numCache>
                <c:formatCode>#,##0\ "€"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705913.98</c:v>
                </c:pt>
                <c:pt idx="3">
                  <c:v>196560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113750</c:v>
                </c:pt>
                <c:pt idx="9">
                  <c:v>0</c:v>
                </c:pt>
                <c:pt idx="10">
                  <c:v>15810</c:v>
                </c:pt>
                <c:pt idx="11">
                  <c:v>150300</c:v>
                </c:pt>
                <c:pt idx="12">
                  <c:v>0</c:v>
                </c:pt>
                <c:pt idx="13">
                  <c:v>1972380</c:v>
                </c:pt>
                <c:pt idx="14">
                  <c:v>854980.12000000011</c:v>
                </c:pt>
                <c:pt idx="15">
                  <c:v>3298337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25-F24D-81C1-05CF9EDD5786}"/>
            </c:ext>
          </c:extLst>
        </c:ser>
        <c:ser>
          <c:idx val="2"/>
          <c:order val="1"/>
          <c:tx>
            <c:v>Spesa Fatturata + IVA</c:v>
          </c:tx>
          <c:spPr>
            <a:solidFill>
              <a:schemeClr val="accent6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'Profilo Finanziario'!$B$11:$B$26</c:f>
              <c:numCache>
                <c:formatCode>0</c:formatCode>
                <c:ptCount val="16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  <c:pt idx="5">
                  <c:v>12</c:v>
                </c:pt>
                <c:pt idx="6">
                  <c:v>13</c:v>
                </c:pt>
                <c:pt idx="7">
                  <c:v>14</c:v>
                </c:pt>
                <c:pt idx="8">
                  <c:v>15</c:v>
                </c:pt>
                <c:pt idx="9">
                  <c:v>16</c:v>
                </c:pt>
                <c:pt idx="10">
                  <c:v>17</c:v>
                </c:pt>
                <c:pt idx="11">
                  <c:v>18</c:v>
                </c:pt>
                <c:pt idx="12">
                  <c:v>19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</c:numCache>
            </c:numRef>
          </c:cat>
          <c:val>
            <c:numRef>
              <c:f>'Profilo Finanziario'!$G$11:$G$26</c:f>
              <c:numCache>
                <c:formatCode>#,##0\ "€"</c:formatCode>
                <c:ptCount val="16"/>
                <c:pt idx="0">
                  <c:v>0</c:v>
                </c:pt>
                <c:pt idx="1">
                  <c:v>125856.41999999998</c:v>
                </c:pt>
                <c:pt idx="2">
                  <c:v>652740.26</c:v>
                </c:pt>
                <c:pt idx="3">
                  <c:v>0</c:v>
                </c:pt>
                <c:pt idx="4">
                  <c:v>196252.76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108743.48</c:v>
                </c:pt>
                <c:pt idx="9">
                  <c:v>0</c:v>
                </c:pt>
                <c:pt idx="10">
                  <c:v>15705.791999999999</c:v>
                </c:pt>
                <c:pt idx="11">
                  <c:v>132980</c:v>
                </c:pt>
                <c:pt idx="12">
                  <c:v>0</c:v>
                </c:pt>
                <c:pt idx="13">
                  <c:v>20474.04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25-F24D-81C1-05CF9EDD5786}"/>
            </c:ext>
          </c:extLst>
        </c:ser>
        <c:ser>
          <c:idx val="3"/>
          <c:order val="2"/>
          <c:tx>
            <c:v>Previsione Spesa</c:v>
          </c:tx>
          <c:spPr>
            <a:solidFill>
              <a:srgbClr val="FF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'Profilo Finanziario'!$B$11:$B$26</c:f>
              <c:numCache>
                <c:formatCode>0</c:formatCode>
                <c:ptCount val="16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  <c:pt idx="5">
                  <c:v>12</c:v>
                </c:pt>
                <c:pt idx="6">
                  <c:v>13</c:v>
                </c:pt>
                <c:pt idx="7">
                  <c:v>14</c:v>
                </c:pt>
                <c:pt idx="8">
                  <c:v>15</c:v>
                </c:pt>
                <c:pt idx="9">
                  <c:v>16</c:v>
                </c:pt>
                <c:pt idx="10">
                  <c:v>17</c:v>
                </c:pt>
                <c:pt idx="11">
                  <c:v>18</c:v>
                </c:pt>
                <c:pt idx="12">
                  <c:v>19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</c:numCache>
            </c:numRef>
          </c:cat>
          <c:val>
            <c:numRef>
              <c:f>'Profilo Finanziario'!$H$11:$H$26</c:f>
              <c:numCache>
                <c:formatCode>#,##0\ "€"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379572.84160000004</c:v>
                </c:pt>
                <c:pt idx="15">
                  <c:v>3868318.1011999995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25-F24D-81C1-05CF9EDD5786}"/>
            </c:ext>
          </c:extLst>
        </c:ser>
        <c:ser>
          <c:idx val="1"/>
          <c:order val="3"/>
          <c:tx>
            <c:v>Somma Rendicontata</c:v>
          </c:tx>
          <c:spPr>
            <a:solidFill>
              <a:srgbClr val="FFFF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'Profilo Finanziario'!$B$11:$B$26</c:f>
              <c:numCache>
                <c:formatCode>0</c:formatCode>
                <c:ptCount val="16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  <c:pt idx="5">
                  <c:v>12</c:v>
                </c:pt>
                <c:pt idx="6">
                  <c:v>13</c:v>
                </c:pt>
                <c:pt idx="7">
                  <c:v>14</c:v>
                </c:pt>
                <c:pt idx="8">
                  <c:v>15</c:v>
                </c:pt>
                <c:pt idx="9">
                  <c:v>16</c:v>
                </c:pt>
                <c:pt idx="10">
                  <c:v>17</c:v>
                </c:pt>
                <c:pt idx="11">
                  <c:v>18</c:v>
                </c:pt>
                <c:pt idx="12">
                  <c:v>19</c:v>
                </c:pt>
                <c:pt idx="13">
                  <c:v>20</c:v>
                </c:pt>
                <c:pt idx="14">
                  <c:v>21</c:v>
                </c:pt>
                <c:pt idx="15">
                  <c:v>22</c:v>
                </c:pt>
              </c:numCache>
            </c:numRef>
          </c:cat>
          <c:val>
            <c:numRef>
              <c:f>'Profilo Finanziario'!$I$11:$I$26</c:f>
              <c:numCache>
                <c:formatCode>#,##0\ "€"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1010414.88</c:v>
                </c:pt>
                <c:pt idx="10">
                  <c:v>0</c:v>
                </c:pt>
                <c:pt idx="11">
                  <c:v>148685.79199999999</c:v>
                </c:pt>
                <c:pt idx="12">
                  <c:v>0</c:v>
                </c:pt>
                <c:pt idx="13">
                  <c:v>20474.04</c:v>
                </c:pt>
                <c:pt idx="14">
                  <c:v>0</c:v>
                </c:pt>
                <c:pt idx="15">
                  <c:v>1470837.7827999999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625-F24D-81C1-05CF9EDD57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591412991"/>
        <c:axId val="1591363135"/>
      </c:barChart>
      <c:catAx>
        <c:axId val="1591412991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91363135"/>
        <c:crosses val="autoZero"/>
        <c:auto val="1"/>
        <c:lblAlgn val="ctr"/>
        <c:lblOffset val="100"/>
        <c:noMultiLvlLbl val="0"/>
      </c:catAx>
      <c:valAx>
        <c:axId val="1591363135"/>
        <c:scaling>
          <c:orientation val="minMax"/>
          <c:max val="2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,##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91412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FFD4-A7E0-8B49-B1AF-B8B2EB978813}" type="datetimeFigureOut">
              <a:rPr lang="it-IT" smtClean="0"/>
              <a:t>16/02/21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BA4D6-1DEF-5447-8901-10FD967449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659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03453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27487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15136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42919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86956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806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95799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50167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59176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59941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8007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29842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55765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0730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608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677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55132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98654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60396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02723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9974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79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20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47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76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92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151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87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891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638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77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20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Comitato Scientifico IBiSCo - 17/02/21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7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tif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06824" y="1940864"/>
            <a:ext cx="10314257" cy="1752159"/>
          </a:xfrm>
        </p:spPr>
        <p:txBody>
          <a:bodyPr>
            <a:normAutofit/>
          </a:bodyPr>
          <a:lstStyle/>
          <a:p>
            <a:r>
              <a:rPr lang="it-IT" dirty="0" err="1"/>
              <a:t>I.Bi.S.Co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Stato attività </a:t>
            </a:r>
            <a:endParaRPr lang="it-IT" sz="4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6787" y="5377728"/>
            <a:ext cx="9634330" cy="1101449"/>
          </a:xfrm>
        </p:spPr>
        <p:txBody>
          <a:bodyPr>
            <a:noAutofit/>
          </a:bodyPr>
          <a:lstStyle/>
          <a:p>
            <a:r>
              <a:rPr lang="it-IT" sz="2000" dirty="0"/>
              <a:t>Riunione Comitato Scientifico</a:t>
            </a:r>
          </a:p>
          <a:p>
            <a:r>
              <a:rPr lang="it-IT" sz="2000" dirty="0"/>
              <a:t>G. Carlino – INFN Napoli      </a:t>
            </a:r>
          </a:p>
          <a:p>
            <a:r>
              <a:rPr lang="it-IT" sz="2000" dirty="0"/>
              <a:t>17/02/2021</a:t>
            </a:r>
          </a:p>
        </p:txBody>
      </p:sp>
      <p:pic>
        <p:nvPicPr>
          <p:cNvPr id="5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95E8E4B3-0D19-224E-BFCC-1EC94C48723D}"/>
              </a:ext>
            </a:extLst>
          </p:cNvPr>
          <p:cNvSpPr txBox="1"/>
          <p:nvPr/>
        </p:nvSpPr>
        <p:spPr>
          <a:xfrm>
            <a:off x="12049432" y="134210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24220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Procedure aggiudicate con contratto - II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594832"/>
              </p:ext>
            </p:extLst>
          </p:nvPr>
        </p:nvGraphicFramePr>
        <p:xfrm>
          <a:off x="596900" y="1439435"/>
          <a:ext cx="11301184" cy="2523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372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757771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169243">
                  <a:extLst>
                    <a:ext uri="{9D8B030D-6E8A-4147-A177-3AD203B41FA5}">
                      <a16:colId xmlns:a16="http://schemas.microsoft.com/office/drawing/2014/main" val="2709566248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984783308"/>
                    </a:ext>
                  </a:extLst>
                </a:gridCol>
                <a:gridCol w="1404257">
                  <a:extLst>
                    <a:ext uri="{9D8B030D-6E8A-4147-A177-3AD203B41FA5}">
                      <a16:colId xmlns:a16="http://schemas.microsoft.com/office/drawing/2014/main" val="765193115"/>
                    </a:ext>
                  </a:extLst>
                </a:gridCol>
                <a:gridCol w="1393371">
                  <a:extLst>
                    <a:ext uri="{9D8B030D-6E8A-4147-A177-3AD203B41FA5}">
                      <a16:colId xmlns:a16="http://schemas.microsoft.com/office/drawing/2014/main" val="1046383261"/>
                    </a:ext>
                  </a:extLst>
                </a:gridCol>
                <a:gridCol w="1360715">
                  <a:extLst>
                    <a:ext uri="{9D8B030D-6E8A-4147-A177-3AD203B41FA5}">
                      <a16:colId xmlns:a16="http://schemas.microsoft.com/office/drawing/2014/main" val="3798684737"/>
                    </a:ext>
                  </a:extLst>
                </a:gridCol>
                <a:gridCol w="1281492">
                  <a:extLst>
                    <a:ext uri="{9D8B030D-6E8A-4147-A177-3AD203B41FA5}">
                      <a16:colId xmlns:a16="http://schemas.microsoft.com/office/drawing/2014/main" val="1581463797"/>
                    </a:ext>
                  </a:extLst>
                </a:gridCol>
                <a:gridCol w="656163">
                  <a:extLst>
                    <a:ext uri="{9D8B030D-6E8A-4147-A177-3AD203B41FA5}">
                      <a16:colId xmlns:a16="http://schemas.microsoft.com/office/drawing/2014/main" val="4288118281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 gara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assentita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Variata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Importo aggiudicato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err="1"/>
                        <a:t>Diff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Acquisto effettuato, in attesa del bene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291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CT-05-NET-INFN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/>
                        <a:t>consip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switch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9.220,00 €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9.192,54 €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- 27,46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11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27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BA-03-IMP-INFN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diretto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Rack BA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35.140,00 €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36.200,00 €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36.135,18 €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- 64,82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50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BA-04-IMP-INFN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diretto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PDU BA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21.840,00 €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22.950,00 €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22.082,00 €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- 868,00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11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35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676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6999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 err="1"/>
              <a:t>Proc</a:t>
            </a:r>
            <a:r>
              <a:rPr lang="it-IT" dirty="0"/>
              <a:t>. aggiudicate in attesa di contratto  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  <a:endParaRPr lang="it-IT" dirty="0"/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542416"/>
              </p:ext>
            </p:extLst>
          </p:nvPr>
        </p:nvGraphicFramePr>
        <p:xfrm>
          <a:off x="1023257" y="1324934"/>
          <a:ext cx="10461424" cy="3783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211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511511">
                  <a:extLst>
                    <a:ext uri="{9D8B030D-6E8A-4147-A177-3AD203B41FA5}">
                      <a16:colId xmlns:a16="http://schemas.microsoft.com/office/drawing/2014/main" val="1144615969"/>
                    </a:ext>
                  </a:extLst>
                </a:gridCol>
                <a:gridCol w="1245975">
                  <a:extLst>
                    <a:ext uri="{9D8B030D-6E8A-4147-A177-3AD203B41FA5}">
                      <a16:colId xmlns:a16="http://schemas.microsoft.com/office/drawing/2014/main" val="272049230"/>
                    </a:ext>
                  </a:extLst>
                </a:gridCol>
                <a:gridCol w="1828110">
                  <a:extLst>
                    <a:ext uri="{9D8B030D-6E8A-4147-A177-3AD203B41FA5}">
                      <a16:colId xmlns:a16="http://schemas.microsoft.com/office/drawing/2014/main" val="3203867874"/>
                    </a:ext>
                  </a:extLst>
                </a:gridCol>
                <a:gridCol w="1327679">
                  <a:extLst>
                    <a:ext uri="{9D8B030D-6E8A-4147-A177-3AD203B41FA5}">
                      <a16:colId xmlns:a16="http://schemas.microsoft.com/office/drawing/2014/main" val="3359993691"/>
                    </a:ext>
                  </a:extLst>
                </a:gridCol>
                <a:gridCol w="1440020">
                  <a:extLst>
                    <a:ext uri="{9D8B030D-6E8A-4147-A177-3AD203B41FA5}">
                      <a16:colId xmlns:a16="http://schemas.microsoft.com/office/drawing/2014/main" val="3716732091"/>
                    </a:ext>
                  </a:extLst>
                </a:gridCol>
                <a:gridCol w="1342158">
                  <a:extLst>
                    <a:ext uri="{9D8B030D-6E8A-4147-A177-3AD203B41FA5}">
                      <a16:colId xmlns:a16="http://schemas.microsoft.com/office/drawing/2014/main" val="119517285"/>
                    </a:ext>
                  </a:extLst>
                </a:gridCol>
                <a:gridCol w="1353760">
                  <a:extLst>
                    <a:ext uri="{9D8B030D-6E8A-4147-A177-3AD203B41FA5}">
                      <a16:colId xmlns:a16="http://schemas.microsoft.com/office/drawing/2014/main" val="1143034502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 gara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assentita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    Variata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Importo aggiudicato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err="1"/>
                        <a:t>Diff</a:t>
                      </a:r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Acquisti con delibera di aggiudicazione ma contratti non ancora emessi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675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NA-05-STO-INFN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Storage NA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1.202.630,00 €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1.147.630,00 €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/>
                        <a:t>902.064,49 €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-265.365,51 €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926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NA-02-CAL-INFN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 L1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CPU HTC NA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1.074.468,98 €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/>
                        <a:t>917.058,88 €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- 157,410,10 €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044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NA-03-CAL-INFN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 L2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CPU Cloud NA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440.420,00 €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/>
                        <a:t>383.165,40 €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- 56.254,60 €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367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 NA-15-STO-UNINA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 aperta L1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Storage UNINA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300.610,00 €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285.579,50 €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270.158,12 €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- 15.421,48 €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228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NA-16-NET-UNINA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 L2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Switch UNINA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106.120,00 €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111.420,00 €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95.526,00 €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-15.894,00 €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55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NA-*-*-UNINA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 L3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GPU e switch UNINA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285.020,00 €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298.010,00 €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/>
                        <a:t>267.888,33 €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30,121,57 €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710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644293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9E592DCF-C8CD-F24F-B13F-6DEB4EFB29E5}"/>
              </a:ext>
            </a:extLst>
          </p:cNvPr>
          <p:cNvSpPr txBox="1"/>
          <p:nvPr/>
        </p:nvSpPr>
        <p:spPr>
          <a:xfrm>
            <a:off x="1023257" y="5826541"/>
            <a:ext cx="34099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it-IT" sz="1000" dirty="0"/>
              <a:t>NA-*-*-UNINA: NA-17-CAL-UNINA / NA-20-NET-UNINA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856DE5F-03D3-0E40-A21C-40A1A5DF3AF5}"/>
              </a:ext>
            </a:extLst>
          </p:cNvPr>
          <p:cNvSpPr txBox="1"/>
          <p:nvPr/>
        </p:nvSpPr>
        <p:spPr>
          <a:xfrm>
            <a:off x="1023257" y="5050512"/>
            <a:ext cx="35582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1. contratto prevista a marzo/aprile</a:t>
            </a:r>
          </a:p>
          <a:p>
            <a:r>
              <a:rPr lang="it-IT" sz="1400" dirty="0"/>
              <a:t>2.- 3. contratto previsto a febbraio/marzo</a:t>
            </a:r>
          </a:p>
          <a:p>
            <a:r>
              <a:rPr lang="it-IT" sz="1400" dirty="0"/>
              <a:t>4. – 5. – 6.  contratto previsto a marzo </a:t>
            </a:r>
          </a:p>
        </p:txBody>
      </p:sp>
    </p:spTree>
    <p:extLst>
      <p:ext uri="{BB962C8B-B14F-4D97-AF65-F5344CB8AC3E}">
        <p14:creationId xmlns:p14="http://schemas.microsoft.com/office/powerpoint/2010/main" val="4190626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Procedure in fase di aggiudicazione - 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050230"/>
              </p:ext>
            </p:extLst>
          </p:nvPr>
        </p:nvGraphicFramePr>
        <p:xfrm>
          <a:off x="806824" y="1347503"/>
          <a:ext cx="10817519" cy="3207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286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539414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132114">
                  <a:extLst>
                    <a:ext uri="{9D8B030D-6E8A-4147-A177-3AD203B41FA5}">
                      <a16:colId xmlns:a16="http://schemas.microsoft.com/office/drawing/2014/main" val="2477150380"/>
                    </a:ext>
                  </a:extLst>
                </a:gridCol>
                <a:gridCol w="2002971">
                  <a:extLst>
                    <a:ext uri="{9D8B030D-6E8A-4147-A177-3AD203B41FA5}">
                      <a16:colId xmlns:a16="http://schemas.microsoft.com/office/drawing/2014/main" val="2536033608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81994078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782062730"/>
                    </a:ext>
                  </a:extLst>
                </a:gridCol>
                <a:gridCol w="1321334">
                  <a:extLst>
                    <a:ext uri="{9D8B030D-6E8A-4147-A177-3AD203B41FA5}">
                      <a16:colId xmlns:a16="http://schemas.microsoft.com/office/drawing/2014/main" val="1328358916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671299421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 gara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assentita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Variata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Importo a base di gara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Importo aggiudicato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13260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Acquisti in fase di valutazione delle offerte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675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BA-01-CAL-INFN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 L1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CPU HTC BA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1.320.300,00 €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1.320.300,00 €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021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BA-06-CAL-INFN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 L2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CPU Cloud BA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449.320,00 €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449.320,00 €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17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BA-08-STO-INFN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Storage BA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1.074.468,98 €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917.058,88 €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044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BA-*-IMP-UNIBA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Cogenerazione UNIBA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868.090,00 €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898.913,77 €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367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BA-*-*-UNIBA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CPU e Rete UNIBA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476.790,00 €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476.790,00 €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070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BA-*-*-CNR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aperta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Risorse IT IREA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594,300,00 €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594,300,00 €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311895"/>
                  </a:ext>
                </a:extLst>
              </a:tr>
            </a:tbl>
          </a:graphicData>
        </a:graphic>
      </p:graphicFrame>
      <p:sp>
        <p:nvSpPr>
          <p:cNvPr id="10" name="CasellaDiTesto 9">
            <a:extLst>
              <a:ext uri="{FF2B5EF4-FFF2-40B4-BE49-F238E27FC236}">
                <a16:creationId xmlns:a16="http://schemas.microsoft.com/office/drawing/2014/main" id="{C4922CCD-B63A-AA4A-834B-68EDC2D0ACB6}"/>
              </a:ext>
            </a:extLst>
          </p:cNvPr>
          <p:cNvSpPr txBox="1"/>
          <p:nvPr/>
        </p:nvSpPr>
        <p:spPr>
          <a:xfrm>
            <a:off x="1147226" y="5489477"/>
            <a:ext cx="447109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it-IT" sz="1000" dirty="0"/>
              <a:t>BA-*-IMP-UNIBA: BA-15-IMP / BA-17-IMP 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it-IT" sz="1000" dirty="0"/>
              <a:t>BA-*-CAL-UNIBA: BA-20-CAL-UNIBA / BA-22-NET-UNIBA / BA-28-CAL-UNIBA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it-IT" sz="1000" dirty="0"/>
              <a:t>BA-*-*-CNR: BA-23-CAL / BA-24-STO / BA-26-NET / BA-27-STO</a:t>
            </a:r>
          </a:p>
        </p:txBody>
      </p:sp>
    </p:spTree>
    <p:extLst>
      <p:ext uri="{BB962C8B-B14F-4D97-AF65-F5344CB8AC3E}">
        <p14:creationId xmlns:p14="http://schemas.microsoft.com/office/powerpoint/2010/main" val="93739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Procedure in fase di aggiudicazione - II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684954"/>
              </p:ext>
            </p:extLst>
          </p:nvPr>
        </p:nvGraphicFramePr>
        <p:xfrm>
          <a:off x="917897" y="1756191"/>
          <a:ext cx="10356205" cy="2894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795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686892">
                  <a:extLst>
                    <a:ext uri="{9D8B030D-6E8A-4147-A177-3AD203B41FA5}">
                      <a16:colId xmlns:a16="http://schemas.microsoft.com/office/drawing/2014/main" val="3681164831"/>
                    </a:ext>
                  </a:extLst>
                </a:gridCol>
                <a:gridCol w="1305981">
                  <a:extLst>
                    <a:ext uri="{9D8B030D-6E8A-4147-A177-3AD203B41FA5}">
                      <a16:colId xmlns:a16="http://schemas.microsoft.com/office/drawing/2014/main" val="2176052066"/>
                    </a:ext>
                  </a:extLst>
                </a:gridCol>
                <a:gridCol w="1571567">
                  <a:extLst>
                    <a:ext uri="{9D8B030D-6E8A-4147-A177-3AD203B41FA5}">
                      <a16:colId xmlns:a16="http://schemas.microsoft.com/office/drawing/2014/main" val="2794043488"/>
                    </a:ext>
                  </a:extLst>
                </a:gridCol>
                <a:gridCol w="1397077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135872">
                  <a:extLst>
                    <a:ext uri="{9D8B030D-6E8A-4147-A177-3AD203B41FA5}">
                      <a16:colId xmlns:a16="http://schemas.microsoft.com/office/drawing/2014/main" val="3812459695"/>
                    </a:ext>
                  </a:extLst>
                </a:gridCol>
                <a:gridCol w="1335880">
                  <a:extLst>
                    <a:ext uri="{9D8B030D-6E8A-4147-A177-3AD203B41FA5}">
                      <a16:colId xmlns:a16="http://schemas.microsoft.com/office/drawing/2014/main" val="3136778159"/>
                    </a:ext>
                  </a:extLst>
                </a:gridCol>
                <a:gridCol w="1377523">
                  <a:extLst>
                    <a:ext uri="{9D8B030D-6E8A-4147-A177-3AD203B41FA5}">
                      <a16:colId xmlns:a16="http://schemas.microsoft.com/office/drawing/2014/main" val="3675993845"/>
                    </a:ext>
                  </a:extLst>
                </a:gridCol>
                <a:gridCol w="1153618">
                  <a:extLst>
                    <a:ext uri="{9D8B030D-6E8A-4147-A177-3AD203B41FA5}">
                      <a16:colId xmlns:a16="http://schemas.microsoft.com/office/drawing/2014/main" val="905579337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 gara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assentita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    Variata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Variata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Importo a base di gara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Importo aggiudicato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Acquisti in fase di valutazione delle offerte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675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BA-30-NET-INFN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Rete BA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549.580,00 €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549.580,00 €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021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CT-13-NET-INFN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Rete CT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444.060,00 €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444.060,00 €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072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NA-35-NET-INFN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Rete NA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634.040,00 €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634.040,00 €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044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LNF-06-NET-INFN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Rete LNF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107.000,00 €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107.000,00 €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367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CT-04-IMP-INFN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Aperta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Impianti CT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860.390,00 €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877.750,00 €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910.918,44 €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366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472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Procedure in corso - 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801839"/>
              </p:ext>
            </p:extLst>
          </p:nvPr>
        </p:nvGraphicFramePr>
        <p:xfrm>
          <a:off x="939254" y="1872548"/>
          <a:ext cx="10341429" cy="21528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886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687285">
                  <a:extLst>
                    <a:ext uri="{9D8B030D-6E8A-4147-A177-3AD203B41FA5}">
                      <a16:colId xmlns:a16="http://schemas.microsoft.com/office/drawing/2014/main" val="3681164831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176052066"/>
                    </a:ext>
                  </a:extLst>
                </a:gridCol>
                <a:gridCol w="1571933">
                  <a:extLst>
                    <a:ext uri="{9D8B030D-6E8A-4147-A177-3AD203B41FA5}">
                      <a16:colId xmlns:a16="http://schemas.microsoft.com/office/drawing/2014/main" val="2794043488"/>
                    </a:ext>
                  </a:extLst>
                </a:gridCol>
                <a:gridCol w="1397403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118715">
                  <a:extLst>
                    <a:ext uri="{9D8B030D-6E8A-4147-A177-3AD203B41FA5}">
                      <a16:colId xmlns:a16="http://schemas.microsoft.com/office/drawing/2014/main" val="3812459695"/>
                    </a:ext>
                  </a:extLst>
                </a:gridCol>
                <a:gridCol w="1336191">
                  <a:extLst>
                    <a:ext uri="{9D8B030D-6E8A-4147-A177-3AD203B41FA5}">
                      <a16:colId xmlns:a16="http://schemas.microsoft.com/office/drawing/2014/main" val="3136778159"/>
                    </a:ext>
                  </a:extLst>
                </a:gridCol>
                <a:gridCol w="1377844">
                  <a:extLst>
                    <a:ext uri="{9D8B030D-6E8A-4147-A177-3AD203B41FA5}">
                      <a16:colId xmlns:a16="http://schemas.microsoft.com/office/drawing/2014/main" val="3675993845"/>
                    </a:ext>
                  </a:extLst>
                </a:gridCol>
                <a:gridCol w="1153886">
                  <a:extLst>
                    <a:ext uri="{9D8B030D-6E8A-4147-A177-3AD203B41FA5}">
                      <a16:colId xmlns:a16="http://schemas.microsoft.com/office/drawing/2014/main" val="905579337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 gara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assentita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    Variata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Variata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Importo a base di gara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/>
                        <a:t>Scandenza</a:t>
                      </a:r>
                      <a:r>
                        <a:rPr lang="it-IT" sz="1400" dirty="0"/>
                        <a:t> Band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In attesa scadenza Bando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675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LNF-05-CAL-INAF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 L1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Server INAF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107.750,00 €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107.750,00 €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26/02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366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LNF-03-CAL-INAF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 L2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CPU HTC INAF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242.438,80 €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 242.438,80 €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26/02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882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LNF-04-STO-INAF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aperta L3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Storage INAF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152.012,00 €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152.012,00 €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26/02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353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2199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Procedure in corso - II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658344"/>
              </p:ext>
            </p:extLst>
          </p:nvPr>
        </p:nvGraphicFramePr>
        <p:xfrm>
          <a:off x="881015" y="1379621"/>
          <a:ext cx="10543541" cy="2523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297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734669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770648106"/>
                    </a:ext>
                  </a:extLst>
                </a:gridCol>
                <a:gridCol w="1844904">
                  <a:extLst>
                    <a:ext uri="{9D8B030D-6E8A-4147-A177-3AD203B41FA5}">
                      <a16:colId xmlns:a16="http://schemas.microsoft.com/office/drawing/2014/main" val="949732260"/>
                    </a:ext>
                  </a:extLst>
                </a:gridCol>
                <a:gridCol w="1482645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1315086">
                  <a:extLst>
                    <a:ext uri="{9D8B030D-6E8A-4147-A177-3AD203B41FA5}">
                      <a16:colId xmlns:a16="http://schemas.microsoft.com/office/drawing/2014/main" val="3136778159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3675993845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3433958089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3624153989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 gara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assentita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Variata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Importo a base di gara 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Bando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it-IT" dirty="0"/>
                        <a:t>Bando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In fase di pubblicazione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675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CT-01-CAL-INFN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aperta L1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CPU HTC CT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985.200,00 €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971.063,33 €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3/21 ?? *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021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CT-*-CAL-INFN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aperta L2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CPU HPC CT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1.352.740,00 €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1.352.740,00 €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3/21 ??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072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CT-07-CAL-INFN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aperta L3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Server CT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1.074.468,98 €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400"/>
                        <a:t>917.058,88 €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3/21 ?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044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CT-*-STO-INFN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aperta L4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Storage CT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868.090,00 €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898.913,77 €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367966"/>
                  </a:ext>
                </a:extLst>
              </a:tr>
            </a:tbl>
          </a:graphicData>
        </a:graphic>
      </p:graphicFrame>
      <p:sp>
        <p:nvSpPr>
          <p:cNvPr id="10" name="CasellaDiTesto 9">
            <a:extLst>
              <a:ext uri="{FF2B5EF4-FFF2-40B4-BE49-F238E27FC236}">
                <a16:creationId xmlns:a16="http://schemas.microsoft.com/office/drawing/2014/main" id="{C4922CCD-B63A-AA4A-834B-68EDC2D0ACB6}"/>
              </a:ext>
            </a:extLst>
          </p:cNvPr>
          <p:cNvSpPr txBox="1"/>
          <p:nvPr/>
        </p:nvSpPr>
        <p:spPr>
          <a:xfrm>
            <a:off x="954780" y="5396851"/>
            <a:ext cx="2569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it-IT" sz="1000" dirty="0"/>
              <a:t>CT-*-CAL-INFN: CT-09-CAL / CT-10-CAL 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it-IT" sz="1000" dirty="0"/>
              <a:t>CT-*-STO-INFN: CT-02-STO / CT-08-STO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6C2AE9A-CF02-494A-A242-6107971210B6}"/>
              </a:ext>
            </a:extLst>
          </p:cNvPr>
          <p:cNvSpPr txBox="1"/>
          <p:nvPr/>
        </p:nvSpPr>
        <p:spPr>
          <a:xfrm>
            <a:off x="951772" y="4468131"/>
            <a:ext cx="10402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*  - Questa gara rischia di terminare dopo la scadenza prevista del progetto </a:t>
            </a:r>
            <a:r>
              <a:rPr lang="it-IT" dirty="0">
                <a:solidFill>
                  <a:srgbClr val="FF0000"/>
                </a:solidFill>
              </a:rPr>
              <a:t>– CRITICITA’ SERIA  </a:t>
            </a:r>
          </a:p>
        </p:txBody>
      </p:sp>
    </p:spTree>
    <p:extLst>
      <p:ext uri="{BB962C8B-B14F-4D97-AF65-F5344CB8AC3E}">
        <p14:creationId xmlns:p14="http://schemas.microsoft.com/office/powerpoint/2010/main" val="4040102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Procedura da attivare - BA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459522"/>
              </p:ext>
            </p:extLst>
          </p:nvPr>
        </p:nvGraphicFramePr>
        <p:xfrm>
          <a:off x="473208" y="1521460"/>
          <a:ext cx="11185392" cy="3385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830">
                  <a:extLst>
                    <a:ext uri="{9D8B030D-6E8A-4147-A177-3AD203B41FA5}">
                      <a16:colId xmlns:a16="http://schemas.microsoft.com/office/drawing/2014/main" val="2508777414"/>
                    </a:ext>
                  </a:extLst>
                </a:gridCol>
                <a:gridCol w="1794426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426079">
                  <a:extLst>
                    <a:ext uri="{9D8B030D-6E8A-4147-A177-3AD203B41FA5}">
                      <a16:colId xmlns:a16="http://schemas.microsoft.com/office/drawing/2014/main" val="1683805414"/>
                    </a:ext>
                  </a:extLst>
                </a:gridCol>
                <a:gridCol w="1545771">
                  <a:extLst>
                    <a:ext uri="{9D8B030D-6E8A-4147-A177-3AD203B41FA5}">
                      <a16:colId xmlns:a16="http://schemas.microsoft.com/office/drawing/2014/main" val="304054816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3796574700"/>
                    </a:ext>
                  </a:extLst>
                </a:gridCol>
                <a:gridCol w="2786743">
                  <a:extLst>
                    <a:ext uri="{9D8B030D-6E8A-4147-A177-3AD203B41FA5}">
                      <a16:colId xmlns:a16="http://schemas.microsoft.com/office/drawing/2014/main" val="3827094730"/>
                    </a:ext>
                  </a:extLst>
                </a:gridCol>
              </a:tblGrid>
              <a:tr h="495228"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 gara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assentita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Variata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Tempistica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BA-05-IMP-INFN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/>
                        <a:t>RdO</a:t>
                      </a:r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UPS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167.840 €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201.400 €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previsto luglio 21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101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BA-07-STO-INFN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/>
                        <a:t>RdO</a:t>
                      </a:r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Storage CEPH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154.800 €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260.219,00 €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Proposta Variazione di tipo C</a:t>
                      </a: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609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BA-11-STO-INFN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/>
                        <a:t>RdO</a:t>
                      </a:r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Storage SSD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101.260 €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previsto al mese 20 (febbraio 21) </a:t>
                      </a:r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da variare in questo SAL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1963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BA-12-STO-INFN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Diretto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err="1"/>
                        <a:t>Metadata</a:t>
                      </a:r>
                      <a:endParaRPr lang="it-IT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46.970 €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previsto aprile 21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09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BA-16-IMP-UNIBA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RdO/Diretto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Antincendio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27.220 €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previsto a luglio 21 ??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452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6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BA-21-NET-UNIBA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RdO/</a:t>
                      </a:r>
                      <a:r>
                        <a:rPr lang="it-IT" sz="1400" dirty="0" err="1"/>
                        <a:t>consip</a:t>
                      </a:r>
                      <a:endParaRPr lang="it-IT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Rete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146.670 €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Variato a aprile 21 – possibile conclusione  novembre *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809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BA-19-STO-UNIBA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aperta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Tape library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651.700,00 €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Variato a  aprile 21 – possibile conclusione  novembre *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17537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F9A00EB3-7066-4642-B332-491BDD7A36A7}"/>
              </a:ext>
            </a:extLst>
          </p:cNvPr>
          <p:cNvSpPr txBox="1"/>
          <p:nvPr/>
        </p:nvSpPr>
        <p:spPr>
          <a:xfrm>
            <a:off x="473208" y="5151874"/>
            <a:ext cx="109401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* -  richiedono ulteriori variazioni – da giustificare con problemi intercorsi non dipendenti da noi (da nota del MUR)</a:t>
            </a:r>
          </a:p>
          <a:p>
            <a:r>
              <a:rPr lang="it-IT" dirty="0"/>
              <a:t>7 - questa gara rischia di terminare dopo la scadenza prevista del progetto (tempistiche UNIBA)  </a:t>
            </a:r>
            <a:r>
              <a:rPr lang="it-IT" dirty="0">
                <a:solidFill>
                  <a:srgbClr val="FF0000"/>
                </a:solidFill>
              </a:rPr>
              <a:t>– CRITICITA’ SERIA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69941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Procedura da attivare - CT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905759"/>
              </p:ext>
            </p:extLst>
          </p:nvPr>
        </p:nvGraphicFramePr>
        <p:xfrm>
          <a:off x="1397597" y="1969784"/>
          <a:ext cx="9433689" cy="1013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027">
                  <a:extLst>
                    <a:ext uri="{9D8B030D-6E8A-4147-A177-3AD203B41FA5}">
                      <a16:colId xmlns:a16="http://schemas.microsoft.com/office/drawing/2014/main" val="2508777414"/>
                    </a:ext>
                  </a:extLst>
                </a:gridCol>
                <a:gridCol w="1667435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250576">
                  <a:extLst>
                    <a:ext uri="{9D8B030D-6E8A-4147-A177-3AD203B41FA5}">
                      <a16:colId xmlns:a16="http://schemas.microsoft.com/office/drawing/2014/main" val="1683805414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040548163"/>
                    </a:ext>
                  </a:extLst>
                </a:gridCol>
                <a:gridCol w="1598279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2841172">
                  <a:extLst>
                    <a:ext uri="{9D8B030D-6E8A-4147-A177-3AD203B41FA5}">
                      <a16:colId xmlns:a16="http://schemas.microsoft.com/office/drawing/2014/main" val="3827094730"/>
                    </a:ext>
                  </a:extLst>
                </a:gridCol>
              </a:tblGrid>
              <a:tr h="495228"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 gara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assentita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Tempistica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CT-12-CAL-INFN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err="1"/>
                        <a:t>RdO</a:t>
                      </a:r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err="1"/>
                        <a:t>Virtuallizzazione</a:t>
                      </a:r>
                      <a:endParaRPr lang="it-IT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230.580 €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Scadenza aprile 21 – da variare – Quando parte ?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672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23105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Procedura da attivare - NA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400952"/>
              </p:ext>
            </p:extLst>
          </p:nvPr>
        </p:nvGraphicFramePr>
        <p:xfrm>
          <a:off x="1282144" y="2163831"/>
          <a:ext cx="9627711" cy="866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324">
                  <a:extLst>
                    <a:ext uri="{9D8B030D-6E8A-4147-A177-3AD203B41FA5}">
                      <a16:colId xmlns:a16="http://schemas.microsoft.com/office/drawing/2014/main" val="2508777414"/>
                    </a:ext>
                  </a:extLst>
                </a:gridCol>
                <a:gridCol w="1617730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359971">
                  <a:extLst>
                    <a:ext uri="{9D8B030D-6E8A-4147-A177-3AD203B41FA5}">
                      <a16:colId xmlns:a16="http://schemas.microsoft.com/office/drawing/2014/main" val="1683805414"/>
                    </a:ext>
                  </a:extLst>
                </a:gridCol>
                <a:gridCol w="1290337">
                  <a:extLst>
                    <a:ext uri="{9D8B030D-6E8A-4147-A177-3AD203B41FA5}">
                      <a16:colId xmlns:a16="http://schemas.microsoft.com/office/drawing/2014/main" val="3040548163"/>
                    </a:ext>
                  </a:extLst>
                </a:gridCol>
                <a:gridCol w="1606006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1426029">
                  <a:extLst>
                    <a:ext uri="{9D8B030D-6E8A-4147-A177-3AD203B41FA5}">
                      <a16:colId xmlns:a16="http://schemas.microsoft.com/office/drawing/2014/main" val="3688102110"/>
                    </a:ext>
                  </a:extLst>
                </a:gridCol>
                <a:gridCol w="1970314">
                  <a:extLst>
                    <a:ext uri="{9D8B030D-6E8A-4147-A177-3AD203B41FA5}">
                      <a16:colId xmlns:a16="http://schemas.microsoft.com/office/drawing/2014/main" val="3827094730"/>
                    </a:ext>
                  </a:extLst>
                </a:gridCol>
              </a:tblGrid>
              <a:tr h="495228"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Schede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 gara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assentita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variata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Tempistica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NA-12-IMP-INFN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err="1"/>
                        <a:t>RdO</a:t>
                      </a:r>
                      <a:r>
                        <a:rPr lang="it-IT" sz="1400" dirty="0"/>
                        <a:t> / Diretto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Telecontrollo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38.880,00 €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40.900,00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Variato a ottobre 21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672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44775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Profilo Finanziario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6090E84A-0697-A542-9875-EA90C5B761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999533"/>
              </p:ext>
            </p:extLst>
          </p:nvPr>
        </p:nvGraphicFramePr>
        <p:xfrm>
          <a:off x="1085850" y="989704"/>
          <a:ext cx="8429964" cy="422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826">
                  <a:extLst>
                    <a:ext uri="{9D8B030D-6E8A-4147-A177-3AD203B41FA5}">
                      <a16:colId xmlns:a16="http://schemas.microsoft.com/office/drawing/2014/main" val="508143018"/>
                    </a:ext>
                  </a:extLst>
                </a:gridCol>
                <a:gridCol w="831352">
                  <a:extLst>
                    <a:ext uri="{9D8B030D-6E8A-4147-A177-3AD203B41FA5}">
                      <a16:colId xmlns:a16="http://schemas.microsoft.com/office/drawing/2014/main" val="1735464392"/>
                    </a:ext>
                  </a:extLst>
                </a:gridCol>
                <a:gridCol w="1195777">
                  <a:extLst>
                    <a:ext uri="{9D8B030D-6E8A-4147-A177-3AD203B41FA5}">
                      <a16:colId xmlns:a16="http://schemas.microsoft.com/office/drawing/2014/main" val="1935739684"/>
                    </a:ext>
                  </a:extLst>
                </a:gridCol>
                <a:gridCol w="1269851">
                  <a:extLst>
                    <a:ext uri="{9D8B030D-6E8A-4147-A177-3AD203B41FA5}">
                      <a16:colId xmlns:a16="http://schemas.microsoft.com/office/drawing/2014/main" val="3879409346"/>
                    </a:ext>
                  </a:extLst>
                </a:gridCol>
                <a:gridCol w="1195777">
                  <a:extLst>
                    <a:ext uri="{9D8B030D-6E8A-4147-A177-3AD203B41FA5}">
                      <a16:colId xmlns:a16="http://schemas.microsoft.com/office/drawing/2014/main" val="1757170147"/>
                    </a:ext>
                  </a:extLst>
                </a:gridCol>
                <a:gridCol w="1365040">
                  <a:extLst>
                    <a:ext uri="{9D8B030D-6E8A-4147-A177-3AD203B41FA5}">
                      <a16:colId xmlns:a16="http://schemas.microsoft.com/office/drawing/2014/main" val="1697566364"/>
                    </a:ext>
                  </a:extLst>
                </a:gridCol>
                <a:gridCol w="857341">
                  <a:extLst>
                    <a:ext uri="{9D8B030D-6E8A-4147-A177-3AD203B41FA5}">
                      <a16:colId xmlns:a16="http://schemas.microsoft.com/office/drawing/2014/main" val="32595245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        </a:t>
                      </a:r>
                      <a:r>
                        <a:rPr lang="it-IT" sz="1400" dirty="0" err="1"/>
                        <a:t>Ass</a:t>
                      </a:r>
                      <a:r>
                        <a:rPr lang="it-IT" sz="1400" dirty="0"/>
                        <a:t>. e </a:t>
                      </a:r>
                      <a:r>
                        <a:rPr lang="it-IT" sz="1400" dirty="0" err="1"/>
                        <a:t>Var</a:t>
                      </a:r>
                      <a:r>
                        <a:rPr lang="it-IT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Previsione Spesa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Spesa Fatturata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Rendicontata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Integrale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1 - 8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1.016.224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1.083.593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1.010.415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5.4 %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3778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Novembre 2020 (17)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15.810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15.706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38867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Dicembre 2020 (18)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150.300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r>
                        <a:rPr lang="it-IT" sz="14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132.980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148.686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431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Gennaio 2021 (19)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6981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Febbraio 2021 (20) 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1.972.380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20.474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20.474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8309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Integrale 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1 - 10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3.154.714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1.252.753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1.159. 101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6.3%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180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Marzo 2021 (21)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854.980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379.573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3164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Aprile 2021 (22)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3.298.337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3.868.318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81764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Maggio 2021 (23)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663.840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1.400.884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Integrale Spesa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%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8435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Giugno 2021 (24)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3.503.320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4.358.170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11.269.697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60%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025588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01F48E0F-6A6B-854D-894B-57551719F75A}"/>
              </a:ext>
            </a:extLst>
          </p:cNvPr>
          <p:cNvSpPr txBox="1"/>
          <p:nvPr/>
        </p:nvSpPr>
        <p:spPr>
          <a:xfrm>
            <a:off x="9930623" y="4209976"/>
            <a:ext cx="1762267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FF0000"/>
                </a:solidFill>
              </a:rPr>
              <a:t>11.270 k€ &gt; 60%</a:t>
            </a:r>
          </a:p>
        </p:txBody>
      </p:sp>
      <p:sp>
        <p:nvSpPr>
          <p:cNvPr id="7" name="Freccia angolare bidirezionale 6">
            <a:extLst>
              <a:ext uri="{FF2B5EF4-FFF2-40B4-BE49-F238E27FC236}">
                <a16:creationId xmlns:a16="http://schemas.microsoft.com/office/drawing/2014/main" id="{08CE5B62-B2B4-504B-BF46-B5AB5E47FA18}"/>
              </a:ext>
            </a:extLst>
          </p:cNvPr>
          <p:cNvSpPr/>
          <p:nvPr/>
        </p:nvSpPr>
        <p:spPr>
          <a:xfrm>
            <a:off x="9795510" y="4579308"/>
            <a:ext cx="1097280" cy="456833"/>
          </a:xfrm>
          <a:prstGeom prst="leftUpArrow">
            <a:avLst>
              <a:gd name="adj1" fmla="val 11559"/>
              <a:gd name="adj2" fmla="val 10887"/>
              <a:gd name="adj3" fmla="val 35753"/>
            </a:avLst>
          </a:prstGeom>
          <a:solidFill>
            <a:schemeClr val="accent6"/>
          </a:solidFill>
          <a:ln w="3175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7C8D1A0E-AD37-0948-8253-3D92A9B3AF2E}"/>
              </a:ext>
            </a:extLst>
          </p:cNvPr>
          <p:cNvSpPr txBox="1"/>
          <p:nvPr/>
        </p:nvSpPr>
        <p:spPr>
          <a:xfrm>
            <a:off x="9930623" y="3625201"/>
            <a:ext cx="1762267" cy="52322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chemeClr val="bg1"/>
                </a:solidFill>
              </a:rPr>
              <a:t>Spesa Fatturata + Previsione Spesa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3B976A7-791A-0046-A35A-836986A3D5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198191"/>
              </p:ext>
            </p:extLst>
          </p:nvPr>
        </p:nvGraphicFramePr>
        <p:xfrm>
          <a:off x="2928232" y="5278755"/>
          <a:ext cx="5678557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1438">
                  <a:extLst>
                    <a:ext uri="{9D8B030D-6E8A-4147-A177-3AD203B41FA5}">
                      <a16:colId xmlns:a16="http://schemas.microsoft.com/office/drawing/2014/main" val="2568617100"/>
                    </a:ext>
                  </a:extLst>
                </a:gridCol>
                <a:gridCol w="1391517">
                  <a:extLst>
                    <a:ext uri="{9D8B030D-6E8A-4147-A177-3AD203B41FA5}">
                      <a16:colId xmlns:a16="http://schemas.microsoft.com/office/drawing/2014/main" val="144088039"/>
                    </a:ext>
                  </a:extLst>
                </a:gridCol>
                <a:gridCol w="1161725">
                  <a:extLst>
                    <a:ext uri="{9D8B030D-6E8A-4147-A177-3AD203B41FA5}">
                      <a16:colId xmlns:a16="http://schemas.microsoft.com/office/drawing/2014/main" val="4275138126"/>
                    </a:ext>
                  </a:extLst>
                </a:gridCol>
                <a:gridCol w="1229438">
                  <a:extLst>
                    <a:ext uri="{9D8B030D-6E8A-4147-A177-3AD203B41FA5}">
                      <a16:colId xmlns:a16="http://schemas.microsoft.com/office/drawing/2014/main" val="830611976"/>
                    </a:ext>
                  </a:extLst>
                </a:gridCol>
                <a:gridCol w="1234439">
                  <a:extLst>
                    <a:ext uri="{9D8B030D-6E8A-4147-A177-3AD203B41FA5}">
                      <a16:colId xmlns:a16="http://schemas.microsoft.com/office/drawing/2014/main" val="35405302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Spesa Rendicontata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Spesa    Ordini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Residuo Rendiconto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Residuo Ordini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47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10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1.159.101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6.578.659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23.229.27 </a:t>
                      </a:r>
                      <a:r>
                        <a:rPr lang="it-IT" sz="1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669.229.47 </a:t>
                      </a:r>
                      <a:r>
                        <a:rPr lang="it-IT" sz="1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908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17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Relazione ETS – SAL 9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pic>
        <p:nvPicPr>
          <p:cNvPr id="12" name="Immagine 11" descr="Immagine che contiene testo&#10;&#10;Descrizione generata automaticamente">
            <a:extLst>
              <a:ext uri="{FF2B5EF4-FFF2-40B4-BE49-F238E27FC236}">
                <a16:creationId xmlns:a16="http://schemas.microsoft.com/office/drawing/2014/main" id="{CEF934EC-40F5-DE4A-846C-70E393CBB2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4300" y="2730606"/>
            <a:ext cx="7569200" cy="1016000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5784BC0F-B681-AD42-BE74-F3410DA558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3798" y="3638681"/>
            <a:ext cx="3365500" cy="457200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FD9513AA-43ED-0F40-98A8-6C654F815D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73798" y="5520800"/>
            <a:ext cx="7349555" cy="446886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C5A9E10E-D532-3547-9316-666D3FA7336F}"/>
              </a:ext>
            </a:extLst>
          </p:cNvPr>
          <p:cNvSpPr txBox="1"/>
          <p:nvPr/>
        </p:nvSpPr>
        <p:spPr>
          <a:xfrm>
            <a:off x="1636971" y="6025907"/>
            <a:ext cx="41449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Valutazione positive per tutti i beni rendicontati</a:t>
            </a:r>
          </a:p>
        </p:txBody>
      </p:sp>
      <p:pic>
        <p:nvPicPr>
          <p:cNvPr id="6" name="Immagine 5" descr="Immagine che contiene testo, interni&#10;&#10;Descrizione generata automaticamente">
            <a:extLst>
              <a:ext uri="{FF2B5EF4-FFF2-40B4-BE49-F238E27FC236}">
                <a16:creationId xmlns:a16="http://schemas.microsoft.com/office/drawing/2014/main" id="{2AA16812-3ABD-714F-805D-5A2B638A99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87809" y="1473475"/>
            <a:ext cx="7569200" cy="1498187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3CC1F3BC-86F6-3440-9D2F-E29C8849BA8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36971" y="1024895"/>
            <a:ext cx="4343400" cy="482600"/>
          </a:xfrm>
          <a:prstGeom prst="rect">
            <a:avLst/>
          </a:prstGeom>
        </p:spPr>
      </p:pic>
      <p:pic>
        <p:nvPicPr>
          <p:cNvPr id="15" name="Immagine 14" descr="Immagine che contiene testo, interni, screenshot&#10;&#10;Descrizione generata automaticamente">
            <a:extLst>
              <a:ext uri="{FF2B5EF4-FFF2-40B4-BE49-F238E27FC236}">
                <a16:creationId xmlns:a16="http://schemas.microsoft.com/office/drawing/2014/main" id="{CDCE9A87-1C3A-EA4E-82BD-90D27C8163C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49400" y="4216513"/>
            <a:ext cx="9093200" cy="139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7560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Profilo Finanziario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81D358BB-D221-8144-9D22-16F12ADE14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4146928"/>
              </p:ext>
            </p:extLst>
          </p:nvPr>
        </p:nvGraphicFramePr>
        <p:xfrm>
          <a:off x="6188601" y="3429000"/>
          <a:ext cx="5863549" cy="3326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7EF5CD54-F533-434D-A9B3-75942F046D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0855974"/>
              </p:ext>
            </p:extLst>
          </p:nvPr>
        </p:nvGraphicFramePr>
        <p:xfrm>
          <a:off x="139850" y="1313847"/>
          <a:ext cx="8398360" cy="3326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633846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Utilizzo residui gare - 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826B676-A92C-4249-8158-80C9B4600241}"/>
              </a:ext>
            </a:extLst>
          </p:cNvPr>
          <p:cNvSpPr txBox="1"/>
          <p:nvPr/>
        </p:nvSpPr>
        <p:spPr>
          <a:xfrm>
            <a:off x="2219491" y="1668852"/>
            <a:ext cx="77530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NA-07-CAL-INFN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Residui ~ 20 k€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Deliberato dalla GE un Atto Aggiuntivo per un importo di ~18 k€ giustificato dalla necessità di potenziare il condizionamento in sala causato dal riscaldamento provocato dalle GPU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Entro il quinto d’obbligo, quindi perfettamente legale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Giustificato il ricorso all’aggiudicatario della gara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FF0000"/>
                </a:solidFill>
              </a:rPr>
              <a:t>INFN ha autorizzato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FF0000"/>
                </a:solidFill>
              </a:rPr>
              <a:t>ETS e UNICO </a:t>
            </a:r>
            <a:r>
              <a:rPr lang="it-IT" dirty="0" err="1">
                <a:solidFill>
                  <a:srgbClr val="FF0000"/>
                </a:solidFill>
              </a:rPr>
              <a:t>autorizzaranno</a:t>
            </a:r>
            <a:r>
              <a:rPr lang="it-IT" dirty="0">
                <a:solidFill>
                  <a:srgbClr val="FF0000"/>
                </a:solidFill>
              </a:rPr>
              <a:t> ????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NA-21-IMP-UNINA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Deliberato Atto Aggiuntivo alla gara impianti di importo ~ 160 k€ per collegare l’acquisto alla gara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dirty="0"/>
              <a:t>Affidamento diretto alla ditta aggiudicataria – risparmio tempi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dirty="0"/>
              <a:t>Entro il quinto d’obbligo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C451066-1602-2747-95A7-680D7321BB2A}"/>
              </a:ext>
            </a:extLst>
          </p:cNvPr>
          <p:cNvSpPr txBox="1"/>
          <p:nvPr/>
        </p:nvSpPr>
        <p:spPr>
          <a:xfrm>
            <a:off x="4103370" y="1095566"/>
            <a:ext cx="335136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</a:rPr>
              <a:t>Residuo Ordini al SAL 10 &gt; 650 k€ </a:t>
            </a:r>
          </a:p>
        </p:txBody>
      </p:sp>
    </p:spTree>
    <p:extLst>
      <p:ext uri="{BB962C8B-B14F-4D97-AF65-F5344CB8AC3E}">
        <p14:creationId xmlns:p14="http://schemas.microsoft.com/office/powerpoint/2010/main" val="31178782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Utilizzo residui gare - II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826B676-A92C-4249-8158-80C9B4600241}"/>
              </a:ext>
            </a:extLst>
          </p:cNvPr>
          <p:cNvSpPr txBox="1"/>
          <p:nvPr/>
        </p:nvSpPr>
        <p:spPr>
          <a:xfrm>
            <a:off x="2033194" y="1674674"/>
            <a:ext cx="775301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NA-02-CAL – Residuo ~ 155 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NA-03-CAL – Residuo ~ 55 k€ </a:t>
            </a:r>
          </a:p>
          <a:p>
            <a:r>
              <a:rPr lang="it-IT" dirty="0"/>
              <a:t>Ricorso all’Atto Aggiuntivo in preparazione motivandolo con potenziamento degli impianti o necessità emerse successivamente alla presentazione del progetto (cablaggi, condizionamenti etc) non per comprare più beni della stessa categoria </a:t>
            </a:r>
          </a:p>
          <a:p>
            <a:endParaRPr lang="it-IT" dirty="0"/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NA-05-STO – Residuo ~ 260 k€ (base gara 1.200 k€)</a:t>
            </a:r>
          </a:p>
          <a:p>
            <a:r>
              <a:rPr lang="it-IT" dirty="0"/>
              <a:t>Richiesta al MUR  di utilizzare i residui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Variazione di tipo C per creare un nuovo bene di natura diversa: acquisto nuovi </a:t>
            </a:r>
            <a:r>
              <a:rPr lang="it-IT" dirty="0" err="1"/>
              <a:t>chiller</a:t>
            </a:r>
            <a:r>
              <a:rPr lang="it-IT" dirty="0"/>
              <a:t> non previsti nel progetto originario per problemi di budget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Eventualmente per acquistare più elementi dello stesso bene</a:t>
            </a:r>
          </a:p>
        </p:txBody>
      </p:sp>
    </p:spTree>
    <p:extLst>
      <p:ext uri="{BB962C8B-B14F-4D97-AF65-F5344CB8AC3E}">
        <p14:creationId xmlns:p14="http://schemas.microsoft.com/office/powerpoint/2010/main" val="24619870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Proroga della scadenza del progetto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826B676-A92C-4249-8158-80C9B4600241}"/>
              </a:ext>
            </a:extLst>
          </p:cNvPr>
          <p:cNvSpPr txBox="1"/>
          <p:nvPr/>
        </p:nvSpPr>
        <p:spPr>
          <a:xfrm>
            <a:off x="1869908" y="1352267"/>
            <a:ext cx="9015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Alcune gare rischiano fortemente di terminare dopo la scadenza del progetto: febbraio 2022.</a:t>
            </a:r>
          </a:p>
          <a:p>
            <a:endParaRPr lang="it-IT" dirty="0"/>
          </a:p>
          <a:p>
            <a:r>
              <a:rPr lang="it-IT" dirty="0"/>
              <a:t>Si pone seriamente la necessità di chiedere una proroga.</a:t>
            </a:r>
          </a:p>
          <a:p>
            <a:r>
              <a:rPr lang="it-IT" dirty="0"/>
              <a:t>Il bando prevede solo una proroga di 4 mesi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C7890519-D36C-6346-9892-742BB84B114B}"/>
              </a:ext>
            </a:extLst>
          </p:cNvPr>
          <p:cNvGrpSpPr/>
          <p:nvPr/>
        </p:nvGrpSpPr>
        <p:grpSpPr>
          <a:xfrm>
            <a:off x="1831605" y="2757841"/>
            <a:ext cx="7721600" cy="2120900"/>
            <a:chOff x="2266639" y="5133521"/>
            <a:chExt cx="7721600" cy="2120900"/>
          </a:xfrm>
        </p:grpSpPr>
        <p:grpSp>
          <p:nvGrpSpPr>
            <p:cNvPr id="10" name="Gruppo 9">
              <a:extLst>
                <a:ext uri="{FF2B5EF4-FFF2-40B4-BE49-F238E27FC236}">
                  <a16:creationId xmlns:a16="http://schemas.microsoft.com/office/drawing/2014/main" id="{C681628D-BF47-4B47-BD51-834E00CAD3BC}"/>
                </a:ext>
              </a:extLst>
            </p:cNvPr>
            <p:cNvGrpSpPr/>
            <p:nvPr/>
          </p:nvGrpSpPr>
          <p:grpSpPr>
            <a:xfrm>
              <a:off x="2266639" y="5133521"/>
              <a:ext cx="7721600" cy="2120900"/>
              <a:chOff x="1869908" y="2547603"/>
              <a:chExt cx="7721600" cy="2120900"/>
            </a:xfrm>
          </p:grpSpPr>
          <p:pic>
            <p:nvPicPr>
              <p:cNvPr id="7" name="Immagine 6" descr="Immagine che contiene testo, interni, screenshot&#10;&#10;Descrizione generata automaticamente">
                <a:extLst>
                  <a:ext uri="{FF2B5EF4-FFF2-40B4-BE49-F238E27FC236}">
                    <a16:creationId xmlns:a16="http://schemas.microsoft.com/office/drawing/2014/main" id="{207A8AC9-A076-ED47-94F7-33110FAEDBE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69908" y="2547603"/>
                <a:ext cx="7721600" cy="2120900"/>
              </a:xfrm>
              <a:prstGeom prst="rect">
                <a:avLst/>
              </a:prstGeom>
            </p:spPr>
          </p:pic>
          <p:sp>
            <p:nvSpPr>
              <p:cNvPr id="9" name="Ovale 8">
                <a:extLst>
                  <a:ext uri="{FF2B5EF4-FFF2-40B4-BE49-F238E27FC236}">
                    <a16:creationId xmlns:a16="http://schemas.microsoft.com/office/drawing/2014/main" id="{80A59DCC-164F-3648-AE9A-F433F23D5B1E}"/>
                  </a:ext>
                </a:extLst>
              </p:cNvPr>
              <p:cNvSpPr/>
              <p:nvPr/>
            </p:nvSpPr>
            <p:spPr>
              <a:xfrm>
                <a:off x="5085133" y="3608053"/>
                <a:ext cx="896567" cy="489857"/>
              </a:xfrm>
              <a:prstGeom prst="ellipse">
                <a:avLst/>
              </a:prstGeom>
              <a:noFill/>
              <a:ln w="222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dirty="0"/>
              </a:p>
            </p:txBody>
          </p:sp>
        </p:grpSp>
        <p:sp>
          <p:nvSpPr>
            <p:cNvPr id="8" name="Ovale 7">
              <a:extLst>
                <a:ext uri="{FF2B5EF4-FFF2-40B4-BE49-F238E27FC236}">
                  <a16:creationId xmlns:a16="http://schemas.microsoft.com/office/drawing/2014/main" id="{5F341E57-7627-084C-8CFF-3C9A3E9CFC7A}"/>
                </a:ext>
              </a:extLst>
            </p:cNvPr>
            <p:cNvSpPr/>
            <p:nvPr/>
          </p:nvSpPr>
          <p:spPr>
            <a:xfrm>
              <a:off x="9213539" y="6438899"/>
              <a:ext cx="566057" cy="489857"/>
            </a:xfrm>
            <a:prstGeom prst="ellipse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</p:grp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F1E5AB1-44A5-7E4F-979B-ED4FEB4E3BCD}"/>
              </a:ext>
            </a:extLst>
          </p:cNvPr>
          <p:cNvSpPr txBox="1"/>
          <p:nvPr/>
        </p:nvSpPr>
        <p:spPr>
          <a:xfrm>
            <a:off x="978031" y="4989499"/>
            <a:ext cx="107995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</a:rPr>
              <a:t>Dal Profilo finanziario dovremmo raggiungere il 60% delle spese (&gt; 11 M€) intorno all’estate 2021:</a:t>
            </a:r>
          </a:p>
          <a:p>
            <a:pPr algn="ctr"/>
            <a:r>
              <a:rPr lang="it-IT" dirty="0">
                <a:solidFill>
                  <a:srgbClr val="0070C0"/>
                </a:solidFill>
              </a:rPr>
              <a:t>Giugno stima spese fatturate – Settembre spese rendicontate</a:t>
            </a:r>
          </a:p>
          <a:p>
            <a:r>
              <a:rPr lang="it-IT" dirty="0">
                <a:solidFill>
                  <a:srgbClr val="FF0000"/>
                </a:solidFill>
              </a:rPr>
              <a:t>Se ci dovessero essere ulteriori ritardi nei rendiconti, la soglia del 60% si sposterebbe </a:t>
            </a:r>
            <a:r>
              <a:rPr lang="it-IT" i="1" dirty="0">
                <a:solidFill>
                  <a:srgbClr val="FF0000"/>
                </a:solidFill>
              </a:rPr>
              <a:t>pericolosamente </a:t>
            </a:r>
            <a:r>
              <a:rPr lang="it-IT" dirty="0">
                <a:solidFill>
                  <a:srgbClr val="FF0000"/>
                </a:solidFill>
              </a:rPr>
              <a:t>in autunno</a:t>
            </a:r>
          </a:p>
        </p:txBody>
      </p:sp>
    </p:spTree>
    <p:extLst>
      <p:ext uri="{BB962C8B-B14F-4D97-AF65-F5344CB8AC3E}">
        <p14:creationId xmlns:p14="http://schemas.microsoft.com/office/powerpoint/2010/main" val="2365067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Relazione UNICO – SAL 8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pic>
        <p:nvPicPr>
          <p:cNvPr id="6" name="Immagine 5" descr="Immagine che contiene testo&#10;&#10;Descrizione generata automaticamente">
            <a:extLst>
              <a:ext uri="{FF2B5EF4-FFF2-40B4-BE49-F238E27FC236}">
                <a16:creationId xmlns:a16="http://schemas.microsoft.com/office/drawing/2014/main" id="{5B3211DD-D386-A541-B147-AD590AF3C10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12838"/>
          <a:stretch/>
        </p:blipFill>
        <p:spPr>
          <a:xfrm>
            <a:off x="1687284" y="843189"/>
            <a:ext cx="7649029" cy="4407467"/>
          </a:xfrm>
          <a:prstGeom prst="rect">
            <a:avLst/>
          </a:prstGeom>
        </p:spPr>
      </p:pic>
      <p:pic>
        <p:nvPicPr>
          <p:cNvPr id="15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9B390021-CC9C-9546-8FF4-98B11D57ABC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90902" b="1877"/>
          <a:stretch/>
        </p:blipFill>
        <p:spPr>
          <a:xfrm>
            <a:off x="1763484" y="5250656"/>
            <a:ext cx="7649029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07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Relazione UNICO – SAL 8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pic>
        <p:nvPicPr>
          <p:cNvPr id="15" name="Immagine 14" descr="Immagine che contiene testo&#10;&#10;Descrizione generata automaticamente">
            <a:extLst>
              <a:ext uri="{FF2B5EF4-FFF2-40B4-BE49-F238E27FC236}">
                <a16:creationId xmlns:a16="http://schemas.microsoft.com/office/drawing/2014/main" id="{9B390021-CC9C-9546-8FF4-98B11D57ABC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90902" b="1877"/>
          <a:stretch/>
        </p:blipFill>
        <p:spPr>
          <a:xfrm>
            <a:off x="1669141" y="1107901"/>
            <a:ext cx="7649029" cy="365125"/>
          </a:xfrm>
          <a:prstGeom prst="rect">
            <a:avLst/>
          </a:prstGeom>
        </p:spPr>
      </p:pic>
      <p:pic>
        <p:nvPicPr>
          <p:cNvPr id="7" name="Immagine 6" descr="Immagine che contiene testo&#10;&#10;Descrizione generata automaticamente">
            <a:extLst>
              <a:ext uri="{FF2B5EF4-FFF2-40B4-BE49-F238E27FC236}">
                <a16:creationId xmlns:a16="http://schemas.microsoft.com/office/drawing/2014/main" id="{F3C9E7E5-645B-1B42-9668-6F28AA1C48C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7589" b="10839"/>
          <a:stretch/>
        </p:blipFill>
        <p:spPr>
          <a:xfrm>
            <a:off x="1473798" y="1380317"/>
            <a:ext cx="9074461" cy="1380577"/>
          </a:xfrm>
          <a:prstGeom prst="rect">
            <a:avLst/>
          </a:prstGeom>
        </p:spPr>
      </p:pic>
      <p:pic>
        <p:nvPicPr>
          <p:cNvPr id="9" name="Immagine 8" descr="Immagine che contiene tavolo&#10;&#10;Descrizione generata automaticamente">
            <a:extLst>
              <a:ext uri="{FF2B5EF4-FFF2-40B4-BE49-F238E27FC236}">
                <a16:creationId xmlns:a16="http://schemas.microsoft.com/office/drawing/2014/main" id="{C5A7B2DA-0136-C04B-954A-C32FEF7EF2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78100" y="2665037"/>
            <a:ext cx="7121607" cy="4103977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605C6D63-58EB-1245-9178-C956F442F43D}"/>
              </a:ext>
            </a:extLst>
          </p:cNvPr>
          <p:cNvSpPr txBox="1"/>
          <p:nvPr/>
        </p:nvSpPr>
        <p:spPr>
          <a:xfrm>
            <a:off x="6011028" y="4717025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- 5.809,10 €</a:t>
            </a:r>
          </a:p>
        </p:txBody>
      </p:sp>
    </p:spTree>
    <p:extLst>
      <p:ext uri="{BB962C8B-B14F-4D97-AF65-F5344CB8AC3E}">
        <p14:creationId xmlns:p14="http://schemas.microsoft.com/office/powerpoint/2010/main" val="2398243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Variazioni 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C5A9E10E-D532-3547-9316-666D3FA7336F}"/>
              </a:ext>
            </a:extLst>
          </p:cNvPr>
          <p:cNvSpPr txBox="1"/>
          <p:nvPr/>
        </p:nvSpPr>
        <p:spPr>
          <a:xfrm>
            <a:off x="1804579" y="960817"/>
            <a:ext cx="95492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BA – Proposta di variazioni di tipo C nel SAL10 (gennaio) </a:t>
            </a:r>
          </a:p>
          <a:p>
            <a:r>
              <a:rPr lang="it-IT" sz="2000" dirty="0"/>
              <a:t>Il giudizio dell’ETS è veloce, dovremmo avere risposta nel prossimo rapporto  (fine marzo) </a:t>
            </a:r>
          </a:p>
          <a:p>
            <a:endParaRPr lang="it-IT" sz="2000" dirty="0"/>
          </a:p>
        </p:txBody>
      </p:sp>
      <p:pic>
        <p:nvPicPr>
          <p:cNvPr id="6" name="Immagine 5" descr="Immagine che contiene testo&#10;&#10;Descrizione generata automaticamente">
            <a:extLst>
              <a:ext uri="{FF2B5EF4-FFF2-40B4-BE49-F238E27FC236}">
                <a16:creationId xmlns:a16="http://schemas.microsoft.com/office/drawing/2014/main" id="{CA8508C8-33E8-7949-ADC5-A7B9014C2C0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394" y="1754329"/>
            <a:ext cx="6717106" cy="4824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404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Riassunto Procedure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graphicFrame>
        <p:nvGraphicFramePr>
          <p:cNvPr id="3" name="Tabella 5">
            <a:extLst>
              <a:ext uri="{FF2B5EF4-FFF2-40B4-BE49-F238E27FC236}">
                <a16:creationId xmlns:a16="http://schemas.microsoft.com/office/drawing/2014/main" id="{B5406CEC-0B84-5746-AEDE-8DEEBD5D4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644268"/>
              </p:ext>
            </p:extLst>
          </p:nvPr>
        </p:nvGraphicFramePr>
        <p:xfrm>
          <a:off x="1838021" y="1011456"/>
          <a:ext cx="8929914" cy="42637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702">
                  <a:extLst>
                    <a:ext uri="{9D8B030D-6E8A-4147-A177-3AD203B41FA5}">
                      <a16:colId xmlns:a16="http://schemas.microsoft.com/office/drawing/2014/main" val="149550144"/>
                    </a:ext>
                  </a:extLst>
                </a:gridCol>
                <a:gridCol w="1163937">
                  <a:extLst>
                    <a:ext uri="{9D8B030D-6E8A-4147-A177-3AD203B41FA5}">
                      <a16:colId xmlns:a16="http://schemas.microsoft.com/office/drawing/2014/main" val="3648270427"/>
                    </a:ext>
                  </a:extLst>
                </a:gridCol>
                <a:gridCol w="1427356">
                  <a:extLst>
                    <a:ext uri="{9D8B030D-6E8A-4147-A177-3AD203B41FA5}">
                      <a16:colId xmlns:a16="http://schemas.microsoft.com/office/drawing/2014/main" val="3811721888"/>
                    </a:ext>
                  </a:extLst>
                </a:gridCol>
                <a:gridCol w="1427356">
                  <a:extLst>
                    <a:ext uri="{9D8B030D-6E8A-4147-A177-3AD203B41FA5}">
                      <a16:colId xmlns:a16="http://schemas.microsoft.com/office/drawing/2014/main" val="2017753054"/>
                    </a:ext>
                  </a:extLst>
                </a:gridCol>
                <a:gridCol w="1271239">
                  <a:extLst>
                    <a:ext uri="{9D8B030D-6E8A-4147-A177-3AD203B41FA5}">
                      <a16:colId xmlns:a16="http://schemas.microsoft.com/office/drawing/2014/main" val="3379223645"/>
                    </a:ext>
                  </a:extLst>
                </a:gridCol>
                <a:gridCol w="1088622">
                  <a:extLst>
                    <a:ext uri="{9D8B030D-6E8A-4147-A177-3AD203B41FA5}">
                      <a16:colId xmlns:a16="http://schemas.microsoft.com/office/drawing/2014/main" val="1284796379"/>
                    </a:ext>
                  </a:extLst>
                </a:gridCol>
                <a:gridCol w="1275702">
                  <a:extLst>
                    <a:ext uri="{9D8B030D-6E8A-4147-A177-3AD203B41FA5}">
                      <a16:colId xmlns:a16="http://schemas.microsoft.com/office/drawing/2014/main" val="14459757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# beni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# rendicontati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# installati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# aggiudicati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# in corso 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# non partiti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565075"/>
                  </a:ext>
                </a:extLst>
              </a:tr>
              <a:tr h="326761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totale</a:t>
                      </a:r>
                    </a:p>
                  </a:txBody>
                  <a:tcPr>
                    <a:solidFill>
                      <a:schemeClr val="bg1">
                        <a:lumMod val="75000"/>
                        <a:alpha val="5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74</a:t>
                      </a: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11</a:t>
                      </a: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19</a:t>
                      </a: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16</a:t>
                      </a: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18</a:t>
                      </a: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rgbClr val="FF0000">
                        <a:alpha val="5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98301"/>
                  </a:ext>
                </a:extLst>
              </a:tr>
              <a:tr h="0">
                <a:tc gridSpan="7">
                  <a:txBody>
                    <a:bodyPr/>
                    <a:lstStyle/>
                    <a:p>
                      <a:pPr algn="ctr"/>
                      <a:endParaRPr lang="it-IT" sz="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59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5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045347"/>
                  </a:ext>
                </a:extLst>
              </a:tr>
              <a:tr h="221533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INFN-BA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highlight>
                            <a:srgbClr val="FF0000"/>
                          </a:highlight>
                        </a:rPr>
                        <a:t>5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542249"/>
                  </a:ext>
                </a:extLst>
              </a:tr>
              <a:tr h="286847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INFN-CT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1">
                        <a:tint val="40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highlight>
                            <a:srgbClr val="FF0000"/>
                          </a:highlight>
                        </a:rPr>
                        <a:t>1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479345"/>
                  </a:ext>
                </a:extLst>
              </a:tr>
              <a:tr h="25419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INFN-LNF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453543"/>
                  </a:ext>
                </a:extLst>
              </a:tr>
              <a:tr h="297733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INFN-NA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highlight>
                            <a:srgbClr val="FF0000"/>
                          </a:highlight>
                        </a:rPr>
                        <a:t>1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35378"/>
                  </a:ext>
                </a:extLst>
              </a:tr>
              <a:tr h="265075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UNIBA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highlight>
                            <a:srgbClr val="FF0000"/>
                          </a:highlight>
                        </a:rPr>
                        <a:t>3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742142"/>
                  </a:ext>
                </a:extLst>
              </a:tr>
              <a:tr h="297733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UNINA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513238"/>
                  </a:ext>
                </a:extLst>
              </a:tr>
              <a:tr h="25419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CNR IREA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701345"/>
                  </a:ext>
                </a:extLst>
              </a:tr>
              <a:tr h="243304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CNR ISASI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577625"/>
                  </a:ext>
                </a:extLst>
              </a:tr>
              <a:tr h="265075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CNR SPIN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640452"/>
                  </a:ext>
                </a:extLst>
              </a:tr>
              <a:tr h="275961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INAF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706777"/>
                  </a:ext>
                </a:extLst>
              </a:tr>
              <a:tr h="221533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INGV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>
                        <a:highlight>
                          <a:srgbClr val="FF0000"/>
                        </a:highlight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2555251"/>
                  </a:ext>
                </a:extLst>
              </a:tr>
            </a:tbl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DCE53176-D6BF-EC44-B643-167023CFF1CE}"/>
              </a:ext>
            </a:extLst>
          </p:cNvPr>
          <p:cNvSpPr txBox="1"/>
          <p:nvPr/>
        </p:nvSpPr>
        <p:spPr>
          <a:xfrm>
            <a:off x="2536238" y="5492618"/>
            <a:ext cx="71195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Le procedure non partite di importo sopra soglia rischiano di terminare dopo la scadenza prevista del progetto – </a:t>
            </a:r>
            <a:r>
              <a:rPr lang="it-IT" dirty="0">
                <a:solidFill>
                  <a:srgbClr val="FF0000"/>
                </a:solidFill>
              </a:rPr>
              <a:t>CRITICITA’ SERIA  </a:t>
            </a:r>
          </a:p>
        </p:txBody>
      </p:sp>
    </p:spTree>
    <p:extLst>
      <p:ext uri="{BB962C8B-B14F-4D97-AF65-F5344CB8AC3E}">
        <p14:creationId xmlns:p14="http://schemas.microsoft.com/office/powerpoint/2010/main" val="4228669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Acquisti rendicontati – SAL8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67627"/>
              </p:ext>
            </p:extLst>
          </p:nvPr>
        </p:nvGraphicFramePr>
        <p:xfrm>
          <a:off x="139850" y="1095175"/>
          <a:ext cx="11912299" cy="4377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502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771794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855695">
                  <a:extLst>
                    <a:ext uri="{9D8B030D-6E8A-4147-A177-3AD203B41FA5}">
                      <a16:colId xmlns:a16="http://schemas.microsoft.com/office/drawing/2014/main" val="2033062817"/>
                    </a:ext>
                  </a:extLst>
                </a:gridCol>
                <a:gridCol w="1268443">
                  <a:extLst>
                    <a:ext uri="{9D8B030D-6E8A-4147-A177-3AD203B41FA5}">
                      <a16:colId xmlns:a16="http://schemas.microsoft.com/office/drawing/2014/main" val="3040548163"/>
                    </a:ext>
                  </a:extLst>
                </a:gridCol>
                <a:gridCol w="1318778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1159281">
                  <a:extLst>
                    <a:ext uri="{9D8B030D-6E8A-4147-A177-3AD203B41FA5}">
                      <a16:colId xmlns:a16="http://schemas.microsoft.com/office/drawing/2014/main" val="3136778159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3332163844"/>
                    </a:ext>
                  </a:extLst>
                </a:gridCol>
                <a:gridCol w="1164771">
                  <a:extLst>
                    <a:ext uri="{9D8B030D-6E8A-4147-A177-3AD203B41FA5}">
                      <a16:colId xmlns:a16="http://schemas.microsoft.com/office/drawing/2014/main" val="2682587171"/>
                    </a:ext>
                  </a:extLst>
                </a:gridCol>
                <a:gridCol w="674914">
                  <a:extLst>
                    <a:ext uri="{9D8B030D-6E8A-4147-A177-3AD203B41FA5}">
                      <a16:colId xmlns:a16="http://schemas.microsoft.com/office/drawing/2014/main" val="4288118281"/>
                    </a:ext>
                  </a:extLst>
                </a:gridCol>
                <a:gridCol w="925286">
                  <a:extLst>
                    <a:ext uri="{9D8B030D-6E8A-4147-A177-3AD203B41FA5}">
                      <a16:colId xmlns:a16="http://schemas.microsoft.com/office/drawing/2014/main" val="1199532292"/>
                    </a:ext>
                  </a:extLst>
                </a:gridCol>
                <a:gridCol w="850749">
                  <a:extLst>
                    <a:ext uri="{9D8B030D-6E8A-4147-A177-3AD203B41FA5}">
                      <a16:colId xmlns:a16="http://schemas.microsoft.com/office/drawing/2014/main" val="604704159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err="1"/>
                        <a:t>Proc</a:t>
                      </a:r>
                      <a:r>
                        <a:rPr lang="it-IT" sz="1400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assentita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Variata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Importo aggiudicato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err="1"/>
                        <a:t>Diff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Giudizio ETS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Giudizio UNICO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400" dirty="0"/>
                        <a:t>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LNF-01-CAL-INFN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it-IT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consip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Server LNF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52.700,00 €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52.678,38 €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- 21,62 €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25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400" dirty="0"/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NA-14-CAL-UNINA/1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it-IT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consip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CPU UNINA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484.220,00 €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460.500,00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138.154,02 €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- 17,10 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631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400" dirty="0"/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NA-14-CAL-UNINA/2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it-IT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consip</a:t>
                      </a: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322.328,88 €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5013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400" dirty="0"/>
                        <a:t>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NA-10-CAL-INFN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it-IT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consip</a:t>
                      </a: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Server 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105.410.00 €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100.843,98 €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100.843,98 €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27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NA-18-CAL-UNINA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it-IT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consip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Server UNINA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96.620,00 €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91.870,00 €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91.413,38 €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-456,62 €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350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NA-33-CAL-INFN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err="1"/>
                        <a:t>Consip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Nodi MC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104.310,00 €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104.011,00 €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- 299,00 €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694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400" dirty="0"/>
                        <a:t>7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BA-02-CAL-INFN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err="1"/>
                        <a:t>consip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Server BA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96.620,00 €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92.250,00 €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92.241,76 €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- 8,24 €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477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400" dirty="0"/>
                        <a:t>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BA-14-NET-INFN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err="1"/>
                        <a:t>RdO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Switch BA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28.7060,00 €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26.700,00 €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25.803,00 €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- 897,00 €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2114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400" dirty="0"/>
                        <a:t>9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NA-04-NET-INFN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err="1"/>
                        <a:t>RdO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Line Card 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87.050,00 €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82.940,48 €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-4.109,52 €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610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it-IT" sz="1600" dirty="0"/>
                        <a:t> </a:t>
                      </a:r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 1.010.414,88 € </a:t>
                      </a:r>
                      <a:endParaRPr lang="it-IT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- 5.809,10 €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023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2248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Acquisti rendicontati – SAL9  e SAL 10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707705"/>
              </p:ext>
            </p:extLst>
          </p:nvPr>
        </p:nvGraphicFramePr>
        <p:xfrm>
          <a:off x="577290" y="1781142"/>
          <a:ext cx="11320795" cy="1782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720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456081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698402">
                  <a:extLst>
                    <a:ext uri="{9D8B030D-6E8A-4147-A177-3AD203B41FA5}">
                      <a16:colId xmlns:a16="http://schemas.microsoft.com/office/drawing/2014/main" val="2033062817"/>
                    </a:ext>
                  </a:extLst>
                </a:gridCol>
                <a:gridCol w="1210136">
                  <a:extLst>
                    <a:ext uri="{9D8B030D-6E8A-4147-A177-3AD203B41FA5}">
                      <a16:colId xmlns:a16="http://schemas.microsoft.com/office/drawing/2014/main" val="3040548163"/>
                    </a:ext>
                  </a:extLst>
                </a:gridCol>
                <a:gridCol w="1234268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953760">
                  <a:extLst>
                    <a:ext uri="{9D8B030D-6E8A-4147-A177-3AD203B41FA5}">
                      <a16:colId xmlns:a16="http://schemas.microsoft.com/office/drawing/2014/main" val="1137569746"/>
                    </a:ext>
                  </a:extLst>
                </a:gridCol>
                <a:gridCol w="1491343">
                  <a:extLst>
                    <a:ext uri="{9D8B030D-6E8A-4147-A177-3AD203B41FA5}">
                      <a16:colId xmlns:a16="http://schemas.microsoft.com/office/drawing/2014/main" val="3332163844"/>
                    </a:ext>
                  </a:extLst>
                </a:gridCol>
                <a:gridCol w="1426029">
                  <a:extLst>
                    <a:ext uri="{9D8B030D-6E8A-4147-A177-3AD203B41FA5}">
                      <a16:colId xmlns:a16="http://schemas.microsoft.com/office/drawing/2014/main" val="21238560"/>
                    </a:ext>
                  </a:extLst>
                </a:gridCol>
                <a:gridCol w="664028">
                  <a:extLst>
                    <a:ext uri="{9D8B030D-6E8A-4147-A177-3AD203B41FA5}">
                      <a16:colId xmlns:a16="http://schemas.microsoft.com/office/drawing/2014/main" val="2933365387"/>
                    </a:ext>
                  </a:extLst>
                </a:gridCol>
                <a:gridCol w="1016602">
                  <a:extLst>
                    <a:ext uri="{9D8B030D-6E8A-4147-A177-3AD203B41FA5}">
                      <a16:colId xmlns:a16="http://schemas.microsoft.com/office/drawing/2014/main" val="3919157851"/>
                    </a:ext>
                  </a:extLst>
                </a:gridCol>
                <a:gridCol w="790426">
                  <a:extLst>
                    <a:ext uri="{9D8B030D-6E8A-4147-A177-3AD203B41FA5}">
                      <a16:colId xmlns:a16="http://schemas.microsoft.com/office/drawing/2014/main" val="2840177874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err="1"/>
                        <a:t>Proc</a:t>
                      </a:r>
                      <a:r>
                        <a:rPr lang="it-IT" sz="1400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assentita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variata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Importo aggiudicato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err="1"/>
                        <a:t>Diff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Giudizio ETS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Giudizio UNICO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NA-09-NET-INFN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diretto</a:t>
                      </a: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Switch 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15.810,00 €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15.705,79 €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- 124,21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27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CT-01-STO-INGV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err="1"/>
                        <a:t>RdO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Storage INGV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150.300,00 €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132.980,00 €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- 17.320,00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9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810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148.685,79 €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- 17.444,21 </a:t>
                      </a:r>
                      <a:r>
                        <a:rPr lang="it-IT" sz="1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676754"/>
                  </a:ext>
                </a:extLst>
              </a:tr>
            </a:tbl>
          </a:graphicData>
        </a:graphic>
      </p:graphicFrame>
      <p:sp>
        <p:nvSpPr>
          <p:cNvPr id="9" name="CasellaDiTesto 8">
            <a:extLst>
              <a:ext uri="{FF2B5EF4-FFF2-40B4-BE49-F238E27FC236}">
                <a16:creationId xmlns:a16="http://schemas.microsoft.com/office/drawing/2014/main" id="{B7D09B2D-D849-CA48-B61A-7547C35E5AF3}"/>
              </a:ext>
            </a:extLst>
          </p:cNvPr>
          <p:cNvSpPr txBox="1"/>
          <p:nvPr/>
        </p:nvSpPr>
        <p:spPr>
          <a:xfrm>
            <a:off x="4380587" y="5634667"/>
            <a:ext cx="4138441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11 beni rendicontati al SAL10 su 74 = 15 %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799BDD42-A439-AD43-99AE-0D805DD29D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86791"/>
              </p:ext>
            </p:extLst>
          </p:nvPr>
        </p:nvGraphicFramePr>
        <p:xfrm>
          <a:off x="577290" y="3679004"/>
          <a:ext cx="11320795" cy="1411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720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456081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698402">
                  <a:extLst>
                    <a:ext uri="{9D8B030D-6E8A-4147-A177-3AD203B41FA5}">
                      <a16:colId xmlns:a16="http://schemas.microsoft.com/office/drawing/2014/main" val="2033062817"/>
                    </a:ext>
                  </a:extLst>
                </a:gridCol>
                <a:gridCol w="1210136">
                  <a:extLst>
                    <a:ext uri="{9D8B030D-6E8A-4147-A177-3AD203B41FA5}">
                      <a16:colId xmlns:a16="http://schemas.microsoft.com/office/drawing/2014/main" val="3040548163"/>
                    </a:ext>
                  </a:extLst>
                </a:gridCol>
                <a:gridCol w="1234268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953760">
                  <a:extLst>
                    <a:ext uri="{9D8B030D-6E8A-4147-A177-3AD203B41FA5}">
                      <a16:colId xmlns:a16="http://schemas.microsoft.com/office/drawing/2014/main" val="1137569746"/>
                    </a:ext>
                  </a:extLst>
                </a:gridCol>
                <a:gridCol w="1491343">
                  <a:extLst>
                    <a:ext uri="{9D8B030D-6E8A-4147-A177-3AD203B41FA5}">
                      <a16:colId xmlns:a16="http://schemas.microsoft.com/office/drawing/2014/main" val="3332163844"/>
                    </a:ext>
                  </a:extLst>
                </a:gridCol>
                <a:gridCol w="1426029">
                  <a:extLst>
                    <a:ext uri="{9D8B030D-6E8A-4147-A177-3AD203B41FA5}">
                      <a16:colId xmlns:a16="http://schemas.microsoft.com/office/drawing/2014/main" val="21238560"/>
                    </a:ext>
                  </a:extLst>
                </a:gridCol>
                <a:gridCol w="664028">
                  <a:extLst>
                    <a:ext uri="{9D8B030D-6E8A-4147-A177-3AD203B41FA5}">
                      <a16:colId xmlns:a16="http://schemas.microsoft.com/office/drawing/2014/main" val="2933365387"/>
                    </a:ext>
                  </a:extLst>
                </a:gridCol>
                <a:gridCol w="1016602">
                  <a:extLst>
                    <a:ext uri="{9D8B030D-6E8A-4147-A177-3AD203B41FA5}">
                      <a16:colId xmlns:a16="http://schemas.microsoft.com/office/drawing/2014/main" val="3919157851"/>
                    </a:ext>
                  </a:extLst>
                </a:gridCol>
                <a:gridCol w="790426">
                  <a:extLst>
                    <a:ext uri="{9D8B030D-6E8A-4147-A177-3AD203B41FA5}">
                      <a16:colId xmlns:a16="http://schemas.microsoft.com/office/drawing/2014/main" val="2840177874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err="1"/>
                        <a:t>Proc</a:t>
                      </a:r>
                      <a:r>
                        <a:rPr lang="it-IT" sz="1400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assentita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variata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Importo aggiudicato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err="1"/>
                        <a:t>Diff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Giudizio ETS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Giudizio UNICO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NA-01-IMP-INFN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diretto</a:t>
                      </a: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Rack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20.470,00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20.474,04 </a:t>
                      </a: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4,04 </a:t>
                      </a: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27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20.474,04 €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4.04,04 </a:t>
                      </a:r>
                      <a:r>
                        <a:rPr lang="it-IT" sz="1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676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760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Procedure aggiudicate con contratto - 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- 17/02/21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839853"/>
              </p:ext>
            </p:extLst>
          </p:nvPr>
        </p:nvGraphicFramePr>
        <p:xfrm>
          <a:off x="1012371" y="1158113"/>
          <a:ext cx="10622099" cy="4281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872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581214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042672">
                  <a:extLst>
                    <a:ext uri="{9D8B030D-6E8A-4147-A177-3AD203B41FA5}">
                      <a16:colId xmlns:a16="http://schemas.microsoft.com/office/drawing/2014/main" val="214624368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41903751"/>
                    </a:ext>
                  </a:extLst>
                </a:gridCol>
                <a:gridCol w="1404257">
                  <a:extLst>
                    <a:ext uri="{9D8B030D-6E8A-4147-A177-3AD203B41FA5}">
                      <a16:colId xmlns:a16="http://schemas.microsoft.com/office/drawing/2014/main" val="1842259380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1454398922"/>
                    </a:ext>
                  </a:extLst>
                </a:gridCol>
                <a:gridCol w="1317171">
                  <a:extLst>
                    <a:ext uri="{9D8B030D-6E8A-4147-A177-3AD203B41FA5}">
                      <a16:colId xmlns:a16="http://schemas.microsoft.com/office/drawing/2014/main" val="1622972346"/>
                    </a:ext>
                  </a:extLst>
                </a:gridCol>
                <a:gridCol w="1284514">
                  <a:extLst>
                    <a:ext uri="{9D8B030D-6E8A-4147-A177-3AD203B41FA5}">
                      <a16:colId xmlns:a16="http://schemas.microsoft.com/office/drawing/2014/main" val="4046014208"/>
                    </a:ext>
                  </a:extLst>
                </a:gridCol>
                <a:gridCol w="631370">
                  <a:extLst>
                    <a:ext uri="{9D8B030D-6E8A-4147-A177-3AD203B41FA5}">
                      <a16:colId xmlns:a16="http://schemas.microsoft.com/office/drawing/2014/main" val="1452645452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Bene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 gara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assentita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   Variata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Importo    aggiudicato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err="1"/>
                        <a:t>Diff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40320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Acquisto parziale, da rendicontare con il completamento dell’acquisizione del bene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291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NA-02-CAL-INFN/1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consip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CPU NA - parziale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36.711 €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/>
                        <a:t>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/>
                        <a:t>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075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CT-01-CAL-INFN/1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it-IT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consip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CPU CT - parziale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36.467,02 €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62461"/>
                  </a:ext>
                </a:extLst>
              </a:tr>
              <a:tr h="189483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In fase di installazione e/o collaudo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173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NA-*-NET-CNR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RdO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Cablaggio ISASI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48.710,00 €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48.173,54 €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- 566,36 </a:t>
                      </a:r>
                      <a:r>
                        <a:rPr lang="it-IT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solidFill>
                            <a:schemeClr val="tx1"/>
                          </a:solidFill>
                        </a:rPr>
                        <a:t>10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27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NA-*-*-CNR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Ris. IT CNR NA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985.200,00 €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971.063,33 €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- 14.136,12 </a:t>
                      </a:r>
                      <a:r>
                        <a:rPr lang="it-IT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50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NA-*-IMP-UNINA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Impianti UNINA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830.540,00 €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845.760,12 €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845.089,30 €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- 670,82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>
                          <a:solidFill>
                            <a:schemeClr val="tx1"/>
                          </a:solidFill>
                        </a:rPr>
                        <a:t> 11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35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NA-21-IMP-UNINA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UPS UNINA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199,540,00 €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209.571,00 €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160.795,32 €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-48.775,68 €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617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NA-*-*-INFN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aperta + AA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 GPU e switch NA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400.310,00 €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382.388,26 € 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/>
                        <a:t>- 1.911,74 €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it-IT" sz="1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248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676754"/>
                  </a:ext>
                </a:extLst>
              </a:tr>
            </a:tbl>
          </a:graphicData>
        </a:graphic>
      </p:graphicFrame>
      <p:sp>
        <p:nvSpPr>
          <p:cNvPr id="10" name="Rettangolo 9">
            <a:extLst>
              <a:ext uri="{FF2B5EF4-FFF2-40B4-BE49-F238E27FC236}">
                <a16:creationId xmlns:a16="http://schemas.microsoft.com/office/drawing/2014/main" id="{BC48FCE4-75B8-194F-BB2D-9187D26D90DD}"/>
              </a:ext>
            </a:extLst>
          </p:cNvPr>
          <p:cNvSpPr/>
          <p:nvPr/>
        </p:nvSpPr>
        <p:spPr>
          <a:xfrm>
            <a:off x="596900" y="5590916"/>
            <a:ext cx="76724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it-IT" sz="1000" dirty="0"/>
              <a:t>NA-*-NET-CNR: NA-30-CAL-CNR / NA-32-NET-CNR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it-IT" sz="1000" dirty="0"/>
              <a:t>NA-*-*-CNR:  NA-24-CAL-CNR / NA-25-NET-CNR / NA-26-NET-CNR / NA-27-STO-CNR / NA-28-CAL-CNR / NA-29-NET-CNR / NA-31-STO-CNR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it-IT" sz="1000" dirty="0"/>
              <a:t>NA-*-IMP-UNINA: NA-13-IMP + NA-22-IMP + NA-23-IMP + NA-19-NET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it-IT" sz="1000" dirty="0"/>
              <a:t>NA-*-*-INFN: NA-07-CAL-INFN / NA-11-NET-INFN</a:t>
            </a:r>
          </a:p>
        </p:txBody>
      </p:sp>
    </p:spTree>
    <p:extLst>
      <p:ext uri="{BB962C8B-B14F-4D97-AF65-F5344CB8AC3E}">
        <p14:creationId xmlns:p14="http://schemas.microsoft.com/office/powerpoint/2010/main" val="505740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18847</TotalTime>
  <Words>2021</Words>
  <Application>Microsoft Macintosh PowerPoint</Application>
  <PresentationFormat>Widescreen</PresentationFormat>
  <Paragraphs>794</Paragraphs>
  <Slides>23</Slides>
  <Notes>21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Tema di Office</vt:lpstr>
      <vt:lpstr>I.Bi.S.Co. Stato attività </vt:lpstr>
      <vt:lpstr>Relazione ETS – SAL 9</vt:lpstr>
      <vt:lpstr>Relazione UNICO – SAL 8</vt:lpstr>
      <vt:lpstr>Relazione UNICO – SAL 8</vt:lpstr>
      <vt:lpstr>Variazioni </vt:lpstr>
      <vt:lpstr>Riassunto Procedure</vt:lpstr>
      <vt:lpstr>Acquisti rendicontati – SAL8</vt:lpstr>
      <vt:lpstr>Acquisti rendicontati – SAL9  e SAL 10</vt:lpstr>
      <vt:lpstr>Procedure aggiudicate con contratto - I</vt:lpstr>
      <vt:lpstr>Procedure aggiudicate con contratto - II</vt:lpstr>
      <vt:lpstr>Proc. aggiudicate in attesa di contratto  </vt:lpstr>
      <vt:lpstr>Procedure in fase di aggiudicazione - I</vt:lpstr>
      <vt:lpstr>Procedure in fase di aggiudicazione - II</vt:lpstr>
      <vt:lpstr>Procedure in corso - I</vt:lpstr>
      <vt:lpstr>Procedure in corso - II</vt:lpstr>
      <vt:lpstr>Procedura da attivare - BA</vt:lpstr>
      <vt:lpstr>Procedura da attivare - CT</vt:lpstr>
      <vt:lpstr>Procedura da attivare - NA</vt:lpstr>
      <vt:lpstr>Profilo Finanziario</vt:lpstr>
      <vt:lpstr>Profilo Finanziario</vt:lpstr>
      <vt:lpstr>Utilizzo residui gare - I</vt:lpstr>
      <vt:lpstr>Utilizzo residui gare - II</vt:lpstr>
      <vt:lpstr>Proroga della scadenza del progetto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Ibisco per le CSN e organizzazione gare </dc:title>
  <dc:creator>Utente di Microsoft Office</dc:creator>
  <cp:lastModifiedBy>Gianpaolo Carlino</cp:lastModifiedBy>
  <cp:revision>627</cp:revision>
  <cp:lastPrinted>2020-04-25T14:55:16Z</cp:lastPrinted>
  <dcterms:created xsi:type="dcterms:W3CDTF">2018-10-22T13:38:33Z</dcterms:created>
  <dcterms:modified xsi:type="dcterms:W3CDTF">2021-02-16T21:31:49Z</dcterms:modified>
</cp:coreProperties>
</file>