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3"/>
  </p:notesMasterIdLst>
  <p:sldIdLst>
    <p:sldId id="257" r:id="rId5"/>
    <p:sldId id="264" r:id="rId6"/>
    <p:sldId id="263" r:id="rId7"/>
    <p:sldId id="258" r:id="rId8"/>
    <p:sldId id="259" r:id="rId9"/>
    <p:sldId id="261" r:id="rId10"/>
    <p:sldId id="260" r:id="rId11"/>
    <p:sldId id="262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AB181-D327-4AF0-A7A3-226AA5B088E4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CB71C-319D-41B3-AADE-1205093F3C9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133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82EFD-0A55-4D01-BB67-F164E15DE247}" type="slidenum">
              <a:rPr lang="it-IT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470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5415B-693B-4810-A907-05EC4F2C009A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2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44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024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61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ED25A-2D12-453A-BFAF-42B2DC65F5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3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04470-511D-49C5-BBC7-5C8E1C0481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3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29A63-B76B-4925-A614-68686B47F5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08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C16BD-2A53-47A1-983C-68518C12DC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143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6522F-5E9F-40EF-B87B-53FEEA24BB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343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1A3D5-DEF6-41C5-A83E-AE5B607D11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209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7608A-C041-4225-8BDD-4AA4DEE464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581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961AB-7CAA-4685-BF28-4EDB6457A2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167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8AD2F-FBD1-4171-B837-60283E17E5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62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02BB9-43EF-4EE6-A966-B604505FEE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130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A5ED8-8660-41AF-A0F1-74AFD8C5DA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6269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36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13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151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251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78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57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1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4527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213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779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188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59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BD763-1FBC-499E-8962-50075BAF325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94BCE-3848-40B2-9FC4-1FF00CCB508E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7026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7F2B1-E71A-4307-A1E9-243CBAE012E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177BD-00B9-4A3E-806A-E9A28508ECC2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54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782F1-2792-473F-A04F-01C6AF9F729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301B7-447C-414B-9FEA-FA877F3BA1F7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59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3D370-7A03-4D42-9595-DE549F15823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E42A8-2BEC-420D-AFA9-D7D784BDFC92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21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8E716-49D9-48E7-BA50-8DFC2FF751B1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47F79-8E17-4BF9-A8FD-C860E5A0F81F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332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9E99-4481-4385-BD5D-54128857346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55827-E948-428B-BC22-1297E71BA100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8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1762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CB30-78B4-429F-8B72-8B5C62BD114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4775A-3729-4CF4-B47B-D9CBEE2A0555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1138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7E4F9-51E6-45DC-A64C-3EC9D1845E2C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1389D-6732-4A12-8AD4-3136C474D3E3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807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D476-62CF-4091-90D1-52AAF7C8BA2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ADC61-09FF-4EC4-A487-6922E4D9F7BD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6001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AA51E-B088-4D07-A22D-A852DC63078F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22D12-B334-47F7-A78B-A8567150C14F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4458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6F066-89F1-4FD3-8BE8-DDCC475CBD3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03A19-DE88-4545-9AD6-797C4B7E1DAB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2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66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50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992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48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0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2092-94CC-4CFD-968C-84D1670D8EE8}" type="datetimeFigureOut">
              <a:rPr lang="it-IT" smtClean="0"/>
              <a:t>13/02/2021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B4B8-7BFE-4C0A-BAAC-79DF7FBCF7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9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text styles</a:t>
            </a:r>
          </a:p>
          <a:p>
            <a:pPr lvl="1"/>
            <a:r>
              <a:rPr lang="en-US" altLang="it-IT" smtClean="0"/>
              <a:t>Second level</a:t>
            </a:r>
          </a:p>
          <a:p>
            <a:pPr lvl="2"/>
            <a:r>
              <a:rPr lang="en-US" altLang="it-IT" smtClean="0"/>
              <a:t>Third level</a:t>
            </a:r>
          </a:p>
          <a:p>
            <a:pPr lvl="3"/>
            <a:r>
              <a:rPr lang="en-US" altLang="it-IT" smtClean="0"/>
              <a:t>Fourth level</a:t>
            </a:r>
          </a:p>
          <a:p>
            <a:pPr lvl="4"/>
            <a:r>
              <a:rPr lang="en-US" alt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D55E60-4F2A-4CD2-9AE7-281AEF1AB0B6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36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7201-2761-4571-AA8F-981B18236D7A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420D7-76A8-4281-B401-FEB570CD8DF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74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t-IT" smtClean="0"/>
          </a:p>
        </p:txBody>
      </p:sp>
      <p:sp>
        <p:nvSpPr>
          <p:cNvPr id="1638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23E595-B4D7-4C75-BDCD-AF797505403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B56841-9BD6-4560-B7AD-A9ACA3951BEB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06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1840" y="131910"/>
            <a:ext cx="5724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CREMLINplus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463"/>
            <a:ext cx="2827337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9228" y="2852936"/>
            <a:ext cx="88183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Scientific and Research Reactor Complex 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PIK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Nuclotron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-based Ion Collider Facility 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4th Generation Synchrotron Radiation Source 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USSR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(LNF)</a:t>
            </a:r>
          </a:p>
          <a:p>
            <a:endParaRPr lang="it-IT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Super Charm-Tau Factory  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(LNF, Ferrara, Lecce, Bari)</a:t>
            </a:r>
          </a:p>
          <a:p>
            <a:endParaRPr lang="it-IT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Exawatt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Center for Extreme Light Studies 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XCELS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893" y="1124744"/>
            <a:ext cx="6661007" cy="1544919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9228" y="6025277"/>
            <a:ext cx="5133484" cy="646331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INFRASUPP-01-2018-2019 (Horizon 2020)</a:t>
            </a:r>
          </a:p>
          <a:p>
            <a:pPr algn="ctr"/>
            <a:r>
              <a:rPr lang="it-IT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Start: 1 Febbruary 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78668" y="6086832"/>
            <a:ext cx="3055773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rgbClr val="C00000"/>
                </a:solidFill>
              </a:rPr>
              <a:t>Allocated 25 MEuro</a:t>
            </a:r>
          </a:p>
        </p:txBody>
      </p:sp>
    </p:spTree>
    <p:extLst>
      <p:ext uri="{BB962C8B-B14F-4D97-AF65-F5344CB8AC3E}">
        <p14:creationId xmlns:p14="http://schemas.microsoft.com/office/powerpoint/2010/main" val="62802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416" y="3164029"/>
            <a:ext cx="25202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CREMLINplus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4728" y="1867885"/>
            <a:ext cx="331236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Super Charm Tau Factory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2415929"/>
            <a:ext cx="129614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Detector</a:t>
            </a:r>
            <a:endParaRPr 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0229" y="4392535"/>
            <a:ext cx="89960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USSR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2240" y="4034681"/>
            <a:ext cx="17281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Accelerator</a:t>
            </a:r>
            <a:endParaRPr 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>
            <a:stCxn id="4" idx="3"/>
          </p:cNvCxnSpPr>
          <p:nvPr/>
        </p:nvCxnSpPr>
        <p:spPr>
          <a:xfrm flipV="1">
            <a:off x="2786696" y="2267995"/>
            <a:ext cx="1944216" cy="1126867"/>
          </a:xfrm>
          <a:prstGeom prst="straightConnector1">
            <a:avLst/>
          </a:prstGeom>
          <a:ln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7" idx="0"/>
          </p:cNvCxnSpPr>
          <p:nvPr/>
        </p:nvCxnSpPr>
        <p:spPr>
          <a:xfrm>
            <a:off x="2786696" y="3394862"/>
            <a:ext cx="2073336" cy="997673"/>
          </a:xfrm>
          <a:prstGeom prst="straightConnector1">
            <a:avLst/>
          </a:prstGeom>
          <a:ln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  <a:endCxn id="6" idx="1"/>
          </p:cNvCxnSpPr>
          <p:nvPr/>
        </p:nvCxnSpPr>
        <p:spPr>
          <a:xfrm>
            <a:off x="6387096" y="2067940"/>
            <a:ext cx="561168" cy="548044"/>
          </a:xfrm>
          <a:prstGeom prst="straightConnector1">
            <a:avLst/>
          </a:prstGeom>
          <a:ln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8" idx="1"/>
          </p:cNvCxnSpPr>
          <p:nvPr/>
        </p:nvCxnSpPr>
        <p:spPr>
          <a:xfrm flipV="1">
            <a:off x="5309834" y="4234736"/>
            <a:ext cx="1422406" cy="357854"/>
          </a:xfrm>
          <a:prstGeom prst="straightConnector1">
            <a:avLst/>
          </a:prstGeom>
          <a:ln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43876" y="2615984"/>
            <a:ext cx="792088" cy="46166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endParaRPr lang="it-IT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3573016"/>
            <a:ext cx="792088" cy="46166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endParaRPr lang="it-IT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86696" y="476672"/>
            <a:ext cx="3727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CREMLINplus at LNF</a:t>
            </a:r>
            <a:endParaRPr lang="it-IT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35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37874"/>
            <a:ext cx="750404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43708" y="332656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USSR (Baseline option)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36096" y="6309320"/>
            <a:ext cx="2895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Courtesy S.M.Polozov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24742"/>
            <a:ext cx="4104456" cy="253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1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340768"/>
            <a:ext cx="8640959" cy="433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Analysis of the best experience in the vacuum chamber design of the modern synchrotron light sources and high intensity particle colliders (factories)</a:t>
            </a:r>
          </a:p>
          <a:p>
            <a:pPr marL="342900" indent="-342900">
              <a:spcAft>
                <a:spcPts val="100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Choice of the vacuum beam pipe shape and dimensions (together with lattice design group)</a:t>
            </a:r>
          </a:p>
          <a:p>
            <a:pPr marL="342900" indent="-342900">
              <a:spcAft>
                <a:spcPts val="100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Low impedance design of the principal vacuum chamber components/hardware such as RF </a:t>
            </a:r>
            <a:r>
              <a:rPr lang="it-IT" dirty="0">
                <a:solidFill>
                  <a:srgbClr val="000000"/>
                </a:solidFill>
                <a:cs typeface="Arial" panose="020B0604020202020204" pitchFamily="34" charset="0"/>
              </a:rPr>
              <a:t>cavities, kickers, bellows, flanges, valves, BPMs, pumping ports etc.</a:t>
            </a:r>
          </a:p>
          <a:p>
            <a:pPr marL="342900" indent="-342900">
              <a:spcAft>
                <a:spcPts val="100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Elaboration of the impedance model including geometric, resistive-wall and roughness effects</a:t>
            </a:r>
          </a:p>
          <a:p>
            <a:pPr marL="342900" indent="-342900">
              <a:spcAft>
                <a:spcPts val="100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Determination of beam parameters such as bunch length, energy spread, emittance, and lifetime including IBS and harmonic cavity</a:t>
            </a:r>
          </a:p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Study of the single bunch instabilities (particularly important for the timing mode) and measures for their mitigation: microwave instability in the longitudinal plane and turbulent mode coupling </a:t>
            </a:r>
            <a:r>
              <a:rPr lang="it-IT" dirty="0">
                <a:solidFill>
                  <a:srgbClr val="000000"/>
                </a:solidFill>
                <a:cs typeface="Arial" panose="020B0604020202020204" pitchFamily="34" charset="0"/>
              </a:rPr>
              <a:t>instability (TMCI) in the transverse plane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247" y="260648"/>
            <a:ext cx="91361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CC"/>
                </a:solidFill>
                <a:cs typeface="Arial" panose="020B0604020202020204" pitchFamily="34" charset="0"/>
              </a:rPr>
              <a:t>Main Topics of Task 4.3</a:t>
            </a:r>
            <a:r>
              <a:rPr lang="en-US" sz="2200" dirty="0" smtClean="0">
                <a:solidFill>
                  <a:srgbClr val="0000CC"/>
                </a:solidFill>
                <a:cs typeface="Arial" panose="020B0604020202020204" pitchFamily="34" charset="0"/>
              </a:rPr>
              <a:t>: </a:t>
            </a:r>
            <a:r>
              <a:rPr lang="en-US" sz="2200" dirty="0" smtClean="0">
                <a:solidFill>
                  <a:srgbClr val="C00000"/>
                </a:solidFill>
                <a:cs typeface="Arial" panose="020B0604020202020204" pitchFamily="34" charset="0"/>
              </a:rPr>
              <a:t>Resp. Mikhail </a:t>
            </a:r>
            <a:r>
              <a:rPr lang="en-US" sz="2200" dirty="0" err="1" smtClean="0">
                <a:solidFill>
                  <a:srgbClr val="C00000"/>
                </a:solidFill>
                <a:cs typeface="Arial" panose="020B0604020202020204" pitchFamily="34" charset="0"/>
              </a:rPr>
              <a:t>Zobov</a:t>
            </a:r>
            <a:endParaRPr lang="en-US" sz="22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r>
              <a:rPr lang="it-IT" sz="2200" dirty="0">
                <a:solidFill>
                  <a:srgbClr val="0000CC"/>
                </a:solidFill>
                <a:cs typeface="Arial" panose="020B0604020202020204" pitchFamily="34" charset="0"/>
              </a:rPr>
              <a:t> vacuum chamber impedances, beam-chamber interactions, instabilities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11960" y="6021288"/>
            <a:ext cx="3672408" cy="400110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006600"/>
                </a:solidFill>
              </a:rPr>
              <a:t>LNF INFN, DESY, ESRF, KI</a:t>
            </a:r>
            <a:endParaRPr lang="it-IT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900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CC"/>
                </a:solidFill>
                <a:cs typeface="Arial" panose="020B0604020202020204" pitchFamily="34" charset="0"/>
              </a:rPr>
              <a:t>Main Topics of Task 4.3</a:t>
            </a:r>
            <a:r>
              <a:rPr lang="en-US" sz="2200" dirty="0" smtClean="0">
                <a:solidFill>
                  <a:srgbClr val="0000CC"/>
                </a:solidFill>
                <a:cs typeface="Arial" panose="020B0604020202020204" pitchFamily="34" charset="0"/>
              </a:rPr>
              <a:t>: </a:t>
            </a:r>
            <a:r>
              <a:rPr lang="en-US" sz="2200" dirty="0" smtClean="0">
                <a:solidFill>
                  <a:srgbClr val="C00000"/>
                </a:solidFill>
                <a:cs typeface="Arial" panose="020B0604020202020204" pitchFamily="34" charset="0"/>
              </a:rPr>
              <a:t>Resp. Mikhail </a:t>
            </a:r>
            <a:r>
              <a:rPr lang="en-US" sz="2200" dirty="0" err="1" smtClean="0">
                <a:solidFill>
                  <a:srgbClr val="C00000"/>
                </a:solidFill>
                <a:cs typeface="Arial" panose="020B0604020202020204" pitchFamily="34" charset="0"/>
              </a:rPr>
              <a:t>Zobov</a:t>
            </a:r>
            <a:endParaRPr lang="en-US" sz="22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r>
              <a:rPr lang="it-IT" sz="2200" dirty="0">
                <a:solidFill>
                  <a:srgbClr val="0000CC"/>
                </a:solidFill>
                <a:cs typeface="Arial" panose="020B0604020202020204" pitchFamily="34" charset="0"/>
              </a:rPr>
              <a:t>vacuum chamber impedances, beam-chamber interactions, instabilities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628799"/>
            <a:ext cx="8712968" cy="3652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7. Study of multi-bunch instabilities and effects and measures for their mitigation</a:t>
            </a:r>
          </a:p>
          <a:p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>
              <a:spcAft>
                <a:spcPts val="1000"/>
              </a:spcAft>
              <a:buFontTx/>
              <a:buAutoNum type="alphaLcParenR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Shift of the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betatron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frequencies due to the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quadrupolar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resistive wall wake fields</a:t>
            </a:r>
          </a:p>
          <a:p>
            <a:pPr marL="342900" indent="-342900">
              <a:spcAft>
                <a:spcPts val="1000"/>
              </a:spcAft>
              <a:buFontTx/>
              <a:buAutoNum type="alphaLcParenR"/>
            </a:pPr>
            <a:r>
              <a:rPr lang="it-IT" dirty="0">
                <a:solidFill>
                  <a:srgbClr val="000000"/>
                </a:solidFill>
                <a:cs typeface="Arial" panose="020B0604020202020204" pitchFamily="34" charset="0"/>
              </a:rPr>
              <a:t>Resistive wall multi-bunch instability</a:t>
            </a:r>
          </a:p>
          <a:p>
            <a:pPr marL="342900" indent="-342900">
              <a:spcAft>
                <a:spcPts val="1000"/>
              </a:spcAft>
              <a:buFontTx/>
              <a:buAutoNum type="alphaLcParenR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Instabilities due to the beam interaction with higher order modes trapped in the </a:t>
            </a:r>
            <a:r>
              <a:rPr lang="it-IT" dirty="0">
                <a:solidFill>
                  <a:srgbClr val="000000"/>
                </a:solidFill>
                <a:cs typeface="Arial" panose="020B0604020202020204" pitchFamily="34" charset="0"/>
              </a:rPr>
              <a:t>vacuum chamber components</a:t>
            </a:r>
          </a:p>
          <a:p>
            <a:pPr>
              <a:spcAft>
                <a:spcPts val="1000"/>
              </a:spcAft>
            </a:pPr>
            <a:r>
              <a:rPr lang="it-IT" dirty="0">
                <a:solidFill>
                  <a:srgbClr val="000000"/>
                </a:solidFill>
                <a:cs typeface="Arial" panose="020B0604020202020204" pitchFamily="34" charset="0"/>
              </a:rPr>
              <a:t>d)  Ion instabilities: trapped ions, fast ion instability, emittance growth.</a:t>
            </a:r>
          </a:p>
          <a:p>
            <a:pPr marL="342900" indent="-342900">
              <a:buFontTx/>
              <a:buAutoNum type="alphaLcParenR" startAt="5"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Transient beam loading effects of non-uniform fill pattern including the         harmonic </a:t>
            </a:r>
            <a:r>
              <a:rPr lang="it-IT" dirty="0">
                <a:solidFill>
                  <a:srgbClr val="000000"/>
                </a:solidFill>
                <a:cs typeface="Arial" panose="020B0604020202020204" pitchFamily="34" charset="0"/>
              </a:rPr>
              <a:t>cavities</a:t>
            </a:r>
          </a:p>
          <a:p>
            <a:endParaRPr lang="it-IT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8. Analysis of the vacuum chamber heating due to the beam coupling impedance</a:t>
            </a:r>
            <a:endParaRPr lang="it-IT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40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TextBox 3"/>
          <p:cNvSpPr txBox="1">
            <a:spLocks noChangeArrowheads="1"/>
          </p:cNvSpPr>
          <p:nvPr/>
        </p:nvSpPr>
        <p:spPr bwMode="auto">
          <a:xfrm>
            <a:off x="1619250" y="1169988"/>
            <a:ext cx="58118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3200">
                <a:solidFill>
                  <a:srgbClr val="006600"/>
                </a:solidFill>
                <a:latin typeface="Arial" charset="0"/>
              </a:rPr>
              <a:t>Microwave Instability at USSR</a:t>
            </a:r>
          </a:p>
        </p:txBody>
      </p:sp>
      <p:pic>
        <p:nvPicPr>
          <p:cNvPr id="16179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0738" y="-1588"/>
            <a:ext cx="3603625" cy="105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79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58738"/>
            <a:ext cx="17129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79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8988" y="2060575"/>
            <a:ext cx="446405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79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0062" y="115888"/>
            <a:ext cx="345643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1798" name="TextBox 4"/>
          <p:cNvSpPr txBox="1">
            <a:spLocks noChangeArrowheads="1"/>
          </p:cNvSpPr>
          <p:nvPr/>
        </p:nvSpPr>
        <p:spPr bwMode="auto">
          <a:xfrm>
            <a:off x="1963738" y="6159500"/>
            <a:ext cx="5235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>
                <a:solidFill>
                  <a:srgbClr val="006600"/>
                </a:solidFill>
                <a:latin typeface="Arial" charset="0"/>
              </a:rPr>
              <a:t>Task 4.3 Remote Meeting, 16 September 2020</a:t>
            </a:r>
          </a:p>
        </p:txBody>
      </p:sp>
    </p:spTree>
    <p:extLst>
      <p:ext uri="{BB962C8B-B14F-4D97-AF65-F5344CB8AC3E}">
        <p14:creationId xmlns:p14="http://schemas.microsoft.com/office/powerpoint/2010/main" val="30077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Topics of Task 4.4</a:t>
            </a:r>
            <a:r>
              <a:rPr lang="en-US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Resp. Cristina </a:t>
            </a:r>
            <a:r>
              <a:rPr lang="en-US" sz="2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Vaccarezza</a:t>
            </a:r>
            <a:endParaRPr lang="it-IT" sz="2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Top-up </a:t>
            </a:r>
            <a:r>
              <a:rPr lang="en-US" sz="2200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Linac</a:t>
            </a:r>
            <a:r>
              <a:rPr lang="en-US" sz="22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development including RF-guns and diagnostics system </a:t>
            </a:r>
            <a:endParaRPr lang="it-IT" sz="22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591080"/>
            <a:ext cx="8064896" cy="4396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40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Elaboration of the linear accelerator layout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40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 of the working frequency (S-band, C-band, other)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40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 of the accelerator structures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40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of the acceleration regimes (injection into the storage ring, topping up, FEL regime)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40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Beam dynamics simulation in the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Linac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guns, RF sections and transport channels.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40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Start-to-end beam dynamics simulations.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40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Beam diagnostics development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19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38033"/>
              </p:ext>
            </p:extLst>
          </p:nvPr>
        </p:nvGraphicFramePr>
        <p:xfrm>
          <a:off x="1524000" y="139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Participant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FTE, 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Rendicontazione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Zobov Mikhail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dal 01/02/2020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Vaccarezza Cristina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dal 01/05/2020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Giribono Anna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Dal 01/01/2021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Diomede Marco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Assegno</a:t>
                      </a:r>
                      <a:r>
                        <a:rPr lang="it-IT" baseline="0" dirty="0" smtClean="0"/>
                        <a:t> di Ricerca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dal 01/11/2020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Buonomo Bruno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Not yet, disponibile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Gallo</a:t>
                      </a:r>
                      <a:r>
                        <a:rPr lang="it-IT" baseline="0" dirty="0" smtClean="0"/>
                        <a:t> Alessandro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Not yet, disponibile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Ferrario</a:t>
                      </a:r>
                      <a:r>
                        <a:rPr lang="it-IT" baseline="0" dirty="0" smtClean="0"/>
                        <a:t> Massimo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Not </a:t>
                      </a:r>
                      <a:r>
                        <a:rPr lang="it-IT" baseline="0" dirty="0" smtClean="0"/>
                        <a:t>yet, disponibile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Milardi Catia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Not yet, disponibile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369760"/>
            <a:ext cx="77768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800"/>
              </a:spcAft>
              <a:buFontTx/>
              <a:buAutoNum type="arabicPeriod"/>
            </a:pPr>
            <a:r>
              <a:rPr lang="it-IT" dirty="0" smtClean="0">
                <a:solidFill>
                  <a:srgbClr val="C00000"/>
                </a:solidFill>
              </a:rPr>
              <a:t>Andato a vuoto AR “</a:t>
            </a:r>
            <a:r>
              <a:rPr lang="en-US" i="1" dirty="0" smtClean="0">
                <a:solidFill>
                  <a:srgbClr val="C00000"/>
                </a:solidFill>
              </a:rPr>
              <a:t>Study </a:t>
            </a:r>
            <a:r>
              <a:rPr lang="en-US" i="1" dirty="0">
                <a:solidFill>
                  <a:srgbClr val="C00000"/>
                </a:solidFill>
              </a:rPr>
              <a:t>of multi-bunch instabilities in circular </a:t>
            </a:r>
            <a:r>
              <a:rPr lang="en-US" i="1" dirty="0" smtClean="0">
                <a:solidFill>
                  <a:srgbClr val="C00000"/>
                </a:solidFill>
              </a:rPr>
              <a:t>accelerators” </a:t>
            </a:r>
            <a:r>
              <a:rPr lang="en-US" dirty="0" smtClean="0">
                <a:solidFill>
                  <a:srgbClr val="C00000"/>
                </a:solidFill>
              </a:rPr>
              <a:t>(non </a:t>
            </a:r>
            <a:r>
              <a:rPr lang="en-US" dirty="0" err="1" smtClean="0">
                <a:solidFill>
                  <a:srgbClr val="C00000"/>
                </a:solidFill>
              </a:rPr>
              <a:t>hanno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preso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servizio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E.Buratin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vincitrice</a:t>
            </a:r>
            <a:r>
              <a:rPr lang="en-US" dirty="0" smtClean="0">
                <a:solidFill>
                  <a:srgbClr val="C00000"/>
                </a:solidFill>
              </a:rPr>
              <a:t>), </a:t>
            </a:r>
            <a:r>
              <a:rPr lang="en-US" dirty="0" err="1" smtClean="0">
                <a:solidFill>
                  <a:srgbClr val="C00000"/>
                </a:solidFill>
              </a:rPr>
              <a:t>S.Caschera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idoneo</a:t>
            </a:r>
            <a:r>
              <a:rPr lang="en-US" dirty="0" smtClean="0">
                <a:solidFill>
                  <a:srgbClr val="C00000"/>
                </a:solidFill>
              </a:rPr>
              <a:t>))</a:t>
            </a: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rgbClr val="C00000"/>
                </a:solidFill>
              </a:rPr>
              <a:t>Bandito AR “</a:t>
            </a:r>
            <a:r>
              <a:rPr lang="en-US" i="1" dirty="0" smtClean="0">
                <a:solidFill>
                  <a:srgbClr val="C00000"/>
                </a:solidFill>
              </a:rPr>
              <a:t>Electromagnetic </a:t>
            </a:r>
            <a:r>
              <a:rPr lang="en-US" i="1" dirty="0">
                <a:solidFill>
                  <a:srgbClr val="C00000"/>
                </a:solidFill>
              </a:rPr>
              <a:t>design and beam impedance calculations of the USSR storage ring vacuum </a:t>
            </a:r>
            <a:r>
              <a:rPr lang="en-US" i="1" dirty="0" smtClean="0">
                <a:solidFill>
                  <a:srgbClr val="C00000"/>
                </a:solidFill>
              </a:rPr>
              <a:t>chamber”</a:t>
            </a:r>
            <a:endParaRPr lang="it-IT" i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87824" y="548680"/>
            <a:ext cx="2736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Partecipanti DA</a:t>
            </a:r>
          </a:p>
        </p:txBody>
      </p:sp>
    </p:spTree>
    <p:extLst>
      <p:ext uri="{BB962C8B-B14F-4D97-AF65-F5344CB8AC3E}">
        <p14:creationId xmlns:p14="http://schemas.microsoft.com/office/powerpoint/2010/main" val="900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554</Words>
  <Application>Microsoft Office PowerPoint</Application>
  <PresentationFormat>On-screen Show (4:3)</PresentationFormat>
  <Paragraphs>86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Office Theme</vt:lpstr>
      <vt:lpstr>2_Default Design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Mikhail</dc:creator>
  <cp:lastModifiedBy>Mikhail</cp:lastModifiedBy>
  <cp:revision>13</cp:revision>
  <dcterms:created xsi:type="dcterms:W3CDTF">2021-02-11T08:59:17Z</dcterms:created>
  <dcterms:modified xsi:type="dcterms:W3CDTF">2021-02-13T09:21:59Z</dcterms:modified>
</cp:coreProperties>
</file>