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2" r:id="rId6"/>
    <p:sldId id="263" r:id="rId7"/>
    <p:sldId id="260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>
      <p:cViewPr varScale="1">
        <p:scale>
          <a:sx n="68" d="100"/>
          <a:sy n="68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1EAF-E0B8-40E2-B0DC-1A23142B44C3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F560-8B5A-4870-9AB6-1B0159DB363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4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1EAF-E0B8-40E2-B0DC-1A23142B44C3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F560-8B5A-4870-9AB6-1B0159DB363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1EAF-E0B8-40E2-B0DC-1A23142B44C3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F560-8B5A-4870-9AB6-1B0159DB363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6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1EAF-E0B8-40E2-B0DC-1A23142B44C3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F560-8B5A-4870-9AB6-1B0159DB363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17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1EAF-E0B8-40E2-B0DC-1A23142B44C3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F560-8B5A-4870-9AB6-1B0159DB363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48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1EAF-E0B8-40E2-B0DC-1A23142B44C3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F560-8B5A-4870-9AB6-1B0159DB363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8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1EAF-E0B8-40E2-B0DC-1A23142B44C3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F560-8B5A-4870-9AB6-1B0159DB363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1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1EAF-E0B8-40E2-B0DC-1A23142B44C3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F560-8B5A-4870-9AB6-1B0159DB363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14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1EAF-E0B8-40E2-B0DC-1A23142B44C3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F560-8B5A-4870-9AB6-1B0159DB363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4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1EAF-E0B8-40E2-B0DC-1A23142B44C3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F560-8B5A-4870-9AB6-1B0159DB363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5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1EAF-E0B8-40E2-B0DC-1A23142B44C3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F560-8B5A-4870-9AB6-1B0159DB363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97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1EAF-E0B8-40E2-B0DC-1A23142B44C3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F560-8B5A-4870-9AB6-1B0159DB363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2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21" y="954089"/>
            <a:ext cx="7497579" cy="391491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7365" y="2514016"/>
            <a:ext cx="527336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smtClean="0"/>
              <a:t>INFORMAZIONI GENERICHE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/>
              <a:t>Progetto</a:t>
            </a:r>
            <a:r>
              <a:rPr lang="en-GB" sz="2200" dirty="0" smtClean="0"/>
              <a:t> </a:t>
            </a:r>
            <a:r>
              <a:rPr lang="en-GB" sz="2200" dirty="0" err="1" smtClean="0"/>
              <a:t>coordinato</a:t>
            </a:r>
            <a:r>
              <a:rPr lang="en-GB" sz="2200" dirty="0" smtClean="0"/>
              <a:t> dal </a:t>
            </a:r>
            <a:r>
              <a:rPr lang="en-GB" sz="2200" dirty="0" smtClean="0"/>
              <a:t>CERN (call H2020)</a:t>
            </a:r>
            <a:endParaRPr lang="en-GB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/>
              <a:t>Sviluppo</a:t>
            </a:r>
            <a:r>
              <a:rPr lang="en-GB" sz="2200" dirty="0"/>
              <a:t> </a:t>
            </a:r>
            <a:r>
              <a:rPr lang="en-GB" sz="2200" dirty="0" smtClean="0"/>
              <a:t>di </a:t>
            </a:r>
            <a:r>
              <a:rPr lang="en-GB" sz="2200" dirty="0" err="1" smtClean="0"/>
              <a:t>acceleratori</a:t>
            </a:r>
            <a:r>
              <a:rPr lang="en-GB" sz="2200" dirty="0" smtClean="0"/>
              <a:t> ad </a:t>
            </a:r>
            <a:r>
              <a:rPr lang="en-GB" sz="2200" dirty="0" err="1" smtClean="0"/>
              <a:t>ampio</a:t>
            </a:r>
            <a:r>
              <a:rPr lang="en-GB" sz="2200" dirty="0" smtClean="0"/>
              <a:t> </a:t>
            </a:r>
            <a:r>
              <a:rPr lang="en-GB" sz="2200" dirty="0" err="1" smtClean="0"/>
              <a:t>spettro</a:t>
            </a:r>
            <a:endParaRPr lang="en-GB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13 </a:t>
            </a:r>
            <a:r>
              <a:rPr lang="en-GB" sz="2200" dirty="0"/>
              <a:t>WP a </a:t>
            </a:r>
            <a:r>
              <a:rPr lang="en-GB" sz="2200" dirty="0" err="1"/>
              <a:t>loro</a:t>
            </a:r>
            <a:r>
              <a:rPr lang="en-GB" sz="2200" dirty="0"/>
              <a:t> </a:t>
            </a:r>
            <a:r>
              <a:rPr lang="en-GB" sz="2200" dirty="0" err="1"/>
              <a:t>volta</a:t>
            </a:r>
            <a:r>
              <a:rPr lang="en-GB" sz="2200" dirty="0"/>
              <a:t> </a:t>
            </a:r>
            <a:r>
              <a:rPr lang="en-GB" sz="2200" dirty="0" err="1"/>
              <a:t>divisi</a:t>
            </a:r>
            <a:r>
              <a:rPr lang="en-GB" sz="2200" dirty="0"/>
              <a:t> in </a:t>
            </a:r>
            <a:r>
              <a:rPr lang="en-GB" sz="2200" dirty="0" err="1"/>
              <a:t>diversi</a:t>
            </a:r>
            <a:r>
              <a:rPr lang="en-GB" sz="2200" dirty="0"/>
              <a:t> </a:t>
            </a:r>
            <a:r>
              <a:rPr lang="en-GB" sz="2200" dirty="0" smtClean="0"/>
              <a:t>task WT</a:t>
            </a:r>
            <a:endParaRPr lang="en-GB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10 </a:t>
            </a:r>
            <a:r>
              <a:rPr lang="en-GB" sz="2200" dirty="0" err="1" smtClean="0"/>
              <a:t>MEuro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49 </a:t>
            </a:r>
            <a:r>
              <a:rPr lang="en-GB" sz="2200" dirty="0" err="1" smtClean="0"/>
              <a:t>tra</a:t>
            </a:r>
            <a:r>
              <a:rPr lang="en-GB" sz="2200" dirty="0" smtClean="0"/>
              <a:t> </a:t>
            </a:r>
            <a:r>
              <a:rPr lang="en-GB" sz="2200" dirty="0" err="1" smtClean="0"/>
              <a:t>Istituti</a:t>
            </a:r>
            <a:r>
              <a:rPr lang="en-GB" sz="2200" dirty="0" smtClean="0"/>
              <a:t> </a:t>
            </a:r>
            <a:r>
              <a:rPr lang="en-GB" sz="2200" dirty="0" err="1" smtClean="0"/>
              <a:t>pubblici</a:t>
            </a:r>
            <a:r>
              <a:rPr lang="en-GB" sz="2200" dirty="0" smtClean="0"/>
              <a:t> </a:t>
            </a:r>
            <a:r>
              <a:rPr lang="en-GB" sz="2200" dirty="0" err="1" smtClean="0"/>
              <a:t>ed</a:t>
            </a:r>
            <a:r>
              <a:rPr lang="en-GB" sz="2200" dirty="0" smtClean="0"/>
              <a:t> </a:t>
            </a:r>
            <a:r>
              <a:rPr lang="en-GB" sz="2200" dirty="0" err="1" smtClean="0"/>
              <a:t>aziende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/>
              <a:t>Durata</a:t>
            </a:r>
            <a:r>
              <a:rPr lang="en-GB" sz="2200" dirty="0" smtClean="0"/>
              <a:t>: 48 </a:t>
            </a:r>
            <a:r>
              <a:rPr lang="en-GB" sz="2200" dirty="0" err="1" smtClean="0"/>
              <a:t>mesi</a:t>
            </a:r>
            <a:r>
              <a:rPr lang="en-GB" sz="2200" dirty="0" smtClean="0"/>
              <a:t> (start: Maggio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/>
              <a:t>Prosecuzione</a:t>
            </a:r>
            <a:r>
              <a:rPr lang="en-GB" sz="2200" dirty="0" smtClean="0"/>
              <a:t> di 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Co-</a:t>
            </a:r>
            <a:r>
              <a:rPr lang="en-GB" sz="2200" dirty="0" err="1" smtClean="0"/>
              <a:t>finanziamento</a:t>
            </a:r>
            <a:r>
              <a:rPr lang="en-GB" sz="2200" dirty="0" smtClean="0"/>
              <a:t> (EU funding 10 </a:t>
            </a:r>
            <a:r>
              <a:rPr lang="en-GB" sz="2200" dirty="0" err="1" smtClean="0"/>
              <a:t>MEuro</a:t>
            </a:r>
            <a:r>
              <a:rPr lang="en-GB" sz="2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INFN </a:t>
            </a:r>
            <a:r>
              <a:rPr lang="en-GB" sz="2200" dirty="0" err="1" smtClean="0"/>
              <a:t>partecipa</a:t>
            </a:r>
            <a:r>
              <a:rPr lang="en-GB" sz="2200" dirty="0" smtClean="0"/>
              <a:t> a </a:t>
            </a:r>
            <a:r>
              <a:rPr lang="en-GB" sz="2200" dirty="0" err="1" smtClean="0"/>
              <a:t>vari</a:t>
            </a:r>
            <a:r>
              <a:rPr lang="en-GB" sz="2200" dirty="0" smtClean="0"/>
              <a:t> WP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76000" y="0"/>
            <a:ext cx="4657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PROGETTO </a:t>
            </a:r>
            <a:r>
              <a:rPr lang="en-GB" sz="4800" b="1" dirty="0" smtClean="0"/>
              <a:t>I.FAST</a:t>
            </a:r>
          </a:p>
        </p:txBody>
      </p:sp>
    </p:spTree>
    <p:extLst>
      <p:ext uri="{BB962C8B-B14F-4D97-AF65-F5344CB8AC3E}">
        <p14:creationId xmlns:p14="http://schemas.microsoft.com/office/powerpoint/2010/main" val="194432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062"/>
            <a:ext cx="9411953" cy="4589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76000" y="0"/>
            <a:ext cx="5318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I.FAST: C BAND GUN</a:t>
            </a:r>
            <a:endParaRPr lang="en-GB" sz="48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99544" y="3775945"/>
            <a:ext cx="8132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INFN-LNF (Alesini) </a:t>
            </a:r>
            <a:r>
              <a:rPr lang="en-GB" sz="2200" dirty="0" err="1" smtClean="0"/>
              <a:t>coordina</a:t>
            </a:r>
            <a:r>
              <a:rPr lang="en-GB" sz="2200" dirty="0" smtClean="0"/>
              <a:t> </a:t>
            </a:r>
            <a:r>
              <a:rPr lang="en-GB" sz="2200" dirty="0" err="1" smtClean="0"/>
              <a:t>questo</a:t>
            </a:r>
            <a:r>
              <a:rPr lang="en-GB" sz="2200" dirty="0" smtClean="0"/>
              <a:t>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/>
              <a:t>Istituti</a:t>
            </a:r>
            <a:r>
              <a:rPr lang="en-GB" sz="2200" dirty="0" smtClean="0"/>
              <a:t> </a:t>
            </a:r>
            <a:r>
              <a:rPr lang="en-GB" sz="2200" dirty="0" err="1" smtClean="0"/>
              <a:t>coinvolti</a:t>
            </a:r>
            <a:r>
              <a:rPr lang="en-GB" sz="2200" dirty="0" smtClean="0"/>
              <a:t> INFN PSI VDL COMEB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/>
              <a:t>Finanziamento</a:t>
            </a:r>
            <a:r>
              <a:rPr lang="en-GB" sz="2200" dirty="0" smtClean="0"/>
              <a:t> EU </a:t>
            </a:r>
            <a:r>
              <a:rPr lang="en-GB" sz="2200" dirty="0" err="1" smtClean="0"/>
              <a:t>totale</a:t>
            </a:r>
            <a:r>
              <a:rPr lang="en-GB" sz="2200" dirty="0" smtClean="0"/>
              <a:t>: 450 </a:t>
            </a:r>
            <a:r>
              <a:rPr lang="en-GB" sz="2200" dirty="0" err="1" smtClean="0"/>
              <a:t>kEuro</a:t>
            </a:r>
            <a:r>
              <a:rPr lang="en-GB" sz="2200" dirty="0" smtClean="0"/>
              <a:t> (</a:t>
            </a:r>
            <a:r>
              <a:rPr lang="en-GB" sz="2200" dirty="0" err="1" smtClean="0"/>
              <a:t>incluso</a:t>
            </a:r>
            <a:r>
              <a:rPr lang="en-GB" sz="2200" dirty="0" smtClean="0"/>
              <a:t> 20% overheads)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/>
              <a:t>Una</a:t>
            </a:r>
            <a:r>
              <a:rPr lang="en-US" sz="2200" dirty="0" smtClean="0"/>
              <a:t> sola deliverable M38: D7.4</a:t>
            </a:r>
            <a:r>
              <a:rPr lang="en-US" sz="2200" dirty="0"/>
              <a:t>: Mechanical realization and low power RF test of the two RF guns</a:t>
            </a:r>
            <a:r>
              <a:rPr lang="en-US" sz="2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err="1" smtClean="0"/>
              <a:t>Sinergia</a:t>
            </a:r>
            <a:r>
              <a:rPr lang="en-US" sz="2200" b="1" dirty="0" smtClean="0"/>
              <a:t> con EUPRAXIA, COMPACT-LIGHT</a:t>
            </a:r>
            <a:endParaRPr lang="en-US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INFN (+COMEB) SW GUN (</a:t>
            </a:r>
            <a:r>
              <a:rPr lang="en-US" sz="2200" dirty="0" err="1" smtClean="0"/>
              <a:t>gun+solenoid+circulator+support</a:t>
            </a:r>
            <a:r>
              <a:rPr lang="en-US" sz="2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PSI (+VDL) TW </a:t>
            </a:r>
            <a:r>
              <a:rPr lang="en-US" sz="2200" dirty="0" err="1" smtClean="0"/>
              <a:t>gun+setup</a:t>
            </a:r>
            <a:r>
              <a:rPr lang="en-US" sz="2200" dirty="0" smtClean="0"/>
              <a:t> </a:t>
            </a:r>
            <a:r>
              <a:rPr lang="en-US" sz="2200" dirty="0" smtClean="0"/>
              <a:t>C band power station for high power </a:t>
            </a:r>
            <a:r>
              <a:rPr lang="en-US" sz="2200" dirty="0" err="1" smtClean="0"/>
              <a:t>tes</a:t>
            </a:r>
            <a:endParaRPr lang="en-US" sz="2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000" y="2711169"/>
            <a:ext cx="3960000" cy="412603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4" y="1840255"/>
            <a:ext cx="10220271" cy="17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5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16000" y="0"/>
            <a:ext cx="5758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C BAND GUN:TUAREG</a:t>
            </a:r>
            <a:endParaRPr lang="en-GB" sz="4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5089" y="867800"/>
            <a:ext cx="118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I.FAST </a:t>
            </a:r>
            <a:r>
              <a:rPr lang="en-GB" sz="2400" dirty="0" err="1" smtClean="0"/>
              <a:t>progetto</a:t>
            </a:r>
            <a:r>
              <a:rPr lang="en-GB" sz="2400" dirty="0" smtClean="0"/>
              <a:t> co-</a:t>
            </a:r>
            <a:r>
              <a:rPr lang="en-GB" sz="2400" dirty="0" err="1" smtClean="0"/>
              <a:t>finanzianto</a:t>
            </a:r>
            <a:r>
              <a:rPr lang="en-GB" sz="2400" dirty="0" smtClean="0"/>
              <a:t> (</a:t>
            </a:r>
            <a:r>
              <a:rPr lang="en-GB" sz="2400" dirty="0" err="1" smtClean="0"/>
              <a:t>partenza</a:t>
            </a:r>
            <a:r>
              <a:rPr lang="en-GB" sz="2400" dirty="0" smtClean="0"/>
              <a:t> Maggio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E’ </a:t>
            </a:r>
            <a:r>
              <a:rPr lang="en-GB" sz="2400" dirty="0" err="1" smtClean="0"/>
              <a:t>stato</a:t>
            </a:r>
            <a:r>
              <a:rPr lang="en-GB" sz="2400" dirty="0" smtClean="0"/>
              <a:t> </a:t>
            </a:r>
            <a:r>
              <a:rPr lang="en-GB" sz="2400" dirty="0" err="1" smtClean="0"/>
              <a:t>approvato</a:t>
            </a:r>
            <a:r>
              <a:rPr lang="en-GB" sz="2400" dirty="0" smtClean="0"/>
              <a:t> in CNS 5 </a:t>
            </a:r>
            <a:r>
              <a:rPr lang="en-GB" sz="2400" dirty="0" err="1" smtClean="0"/>
              <a:t>nel</a:t>
            </a:r>
            <a:r>
              <a:rPr lang="en-GB" sz="2400" dirty="0" smtClean="0"/>
              <a:t> 2019 un </a:t>
            </a:r>
            <a:r>
              <a:rPr lang="en-GB" sz="2400" dirty="0" err="1" smtClean="0"/>
              <a:t>progetto</a:t>
            </a:r>
            <a:r>
              <a:rPr lang="en-GB" sz="2400" dirty="0" smtClean="0"/>
              <a:t> TUAREG </a:t>
            </a:r>
            <a:r>
              <a:rPr lang="en-GB" sz="2400" dirty="0" err="1" smtClean="0"/>
              <a:t>che</a:t>
            </a:r>
            <a:r>
              <a:rPr lang="en-GB" sz="2400" dirty="0" smtClean="0"/>
              <a:t> ha </a:t>
            </a:r>
            <a:r>
              <a:rPr lang="en-GB" sz="2400" dirty="0" err="1" smtClean="0"/>
              <a:t>gli</a:t>
            </a:r>
            <a:r>
              <a:rPr lang="en-GB" sz="2400" dirty="0" smtClean="0"/>
              <a:t> </a:t>
            </a:r>
            <a:r>
              <a:rPr lang="en-GB" sz="2400" dirty="0" err="1" smtClean="0"/>
              <a:t>stessi</a:t>
            </a:r>
            <a:r>
              <a:rPr lang="en-GB" sz="2400" dirty="0" smtClean="0"/>
              <a:t> </a:t>
            </a:r>
            <a:r>
              <a:rPr lang="en-GB" sz="2400" dirty="0" err="1" smtClean="0"/>
              <a:t>obbiettivi</a:t>
            </a:r>
            <a:r>
              <a:rPr lang="en-GB" sz="2400" dirty="0" smtClean="0"/>
              <a:t> di I.FAST (co-</a:t>
            </a:r>
            <a:r>
              <a:rPr lang="en-GB" sz="2400" dirty="0" err="1" smtClean="0"/>
              <a:t>finanziamento</a:t>
            </a:r>
            <a:r>
              <a:rPr lang="en-GB" sz="2400" dirty="0" smtClean="0"/>
              <a:t>).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96000" y="2187332"/>
            <a:ext cx="11131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RICHIESTE DIV. ACCELERAT: TUAREG+I.FAST</a:t>
            </a:r>
            <a:endParaRPr lang="en-GB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5089" y="3263235"/>
            <a:ext cx="12016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2021: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2 </a:t>
            </a:r>
            <a:r>
              <a:rPr lang="en-GB" sz="2400" dirty="0" err="1" smtClean="0"/>
              <a:t>mesi</a:t>
            </a:r>
            <a:r>
              <a:rPr lang="en-GB" sz="2400" dirty="0" smtClean="0"/>
              <a:t>/</a:t>
            </a:r>
            <a:r>
              <a:rPr lang="en-GB" sz="2400" dirty="0" err="1" smtClean="0"/>
              <a:t>uomo</a:t>
            </a:r>
            <a:r>
              <a:rPr lang="en-GB" sz="2400" dirty="0" smtClean="0"/>
              <a:t> </a:t>
            </a:r>
            <a:r>
              <a:rPr lang="en-GB" sz="2400" dirty="0" err="1" smtClean="0"/>
              <a:t>progettista</a:t>
            </a:r>
            <a:r>
              <a:rPr lang="en-GB" sz="2400" dirty="0" smtClean="0"/>
              <a:t> (G. Di </a:t>
            </a:r>
            <a:r>
              <a:rPr lang="en-GB" sz="2400" dirty="0" err="1" smtClean="0"/>
              <a:t>Raddo</a:t>
            </a:r>
            <a:r>
              <a:rPr lang="en-GB" sz="2400" dirty="0" smtClean="0"/>
              <a:t> per </a:t>
            </a:r>
            <a:r>
              <a:rPr lang="en-GB" sz="2400" dirty="0" err="1" smtClean="0"/>
              <a:t>ora</a:t>
            </a:r>
            <a:r>
              <a:rPr lang="en-GB" sz="2400" dirty="0" smtClean="0"/>
              <a:t>) per </a:t>
            </a:r>
            <a:r>
              <a:rPr lang="en-GB" sz="2400" dirty="0" err="1" smtClean="0"/>
              <a:t>conclusione</a:t>
            </a:r>
            <a:r>
              <a:rPr lang="en-GB" sz="2400" dirty="0" smtClean="0"/>
              <a:t> </a:t>
            </a:r>
            <a:r>
              <a:rPr lang="en-GB" sz="2400" dirty="0" err="1" smtClean="0"/>
              <a:t>progetto</a:t>
            </a:r>
            <a:r>
              <a:rPr lang="en-GB" sz="2400" dirty="0" smtClean="0"/>
              <a:t> gun, </a:t>
            </a:r>
            <a:r>
              <a:rPr lang="en-GB" sz="2400" dirty="0" err="1" smtClean="0"/>
              <a:t>progetto</a:t>
            </a:r>
            <a:r>
              <a:rPr lang="en-GB" sz="2400" dirty="0" smtClean="0"/>
              <a:t> mode launcher, </a:t>
            </a:r>
            <a:r>
              <a:rPr lang="en-GB" sz="2400" dirty="0" err="1" smtClean="0"/>
              <a:t>progetto</a:t>
            </a:r>
            <a:r>
              <a:rPr lang="en-GB" sz="2400" dirty="0" smtClean="0"/>
              <a:t> </a:t>
            </a:r>
            <a:r>
              <a:rPr lang="en-GB" sz="2400" dirty="0" err="1" smtClean="0"/>
              <a:t>solenoide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2022-23: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2 </a:t>
            </a:r>
            <a:r>
              <a:rPr lang="en-GB" sz="2400" dirty="0" err="1" smtClean="0"/>
              <a:t>mesi</a:t>
            </a:r>
            <a:r>
              <a:rPr lang="en-GB" sz="2400" dirty="0" smtClean="0"/>
              <a:t>/</a:t>
            </a:r>
            <a:r>
              <a:rPr lang="en-GB" sz="2400" dirty="0" err="1" smtClean="0"/>
              <a:t>uomo</a:t>
            </a:r>
            <a:r>
              <a:rPr lang="en-GB" sz="2400" dirty="0" smtClean="0"/>
              <a:t> </a:t>
            </a:r>
            <a:r>
              <a:rPr lang="en-GB" sz="2400" dirty="0" err="1" smtClean="0"/>
              <a:t>tecnico</a:t>
            </a:r>
            <a:r>
              <a:rPr lang="en-GB" sz="2400" dirty="0" smtClean="0"/>
              <a:t> per </a:t>
            </a:r>
            <a:r>
              <a:rPr lang="en-GB" sz="2400" dirty="0" err="1" smtClean="0"/>
              <a:t>assemblaggio</a:t>
            </a:r>
            <a:r>
              <a:rPr lang="en-GB" sz="2400" dirty="0" smtClean="0"/>
              <a:t> </a:t>
            </a:r>
            <a:r>
              <a:rPr lang="en-GB" sz="2400" dirty="0" err="1" smtClean="0"/>
              <a:t>sistema</a:t>
            </a:r>
            <a:r>
              <a:rPr lang="en-GB" sz="2400" dirty="0" smtClean="0"/>
              <a:t> e </a:t>
            </a:r>
            <a:r>
              <a:rPr lang="en-GB" sz="2400" dirty="0" err="1" smtClean="0"/>
              <a:t>progetto</a:t>
            </a:r>
            <a:r>
              <a:rPr lang="en-GB" sz="2400" dirty="0" smtClean="0"/>
              <a:t> camera </a:t>
            </a:r>
            <a:r>
              <a:rPr lang="en-GB" sz="2400" dirty="0" err="1" smtClean="0"/>
              <a:t>diagnostica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1 </a:t>
            </a:r>
            <a:r>
              <a:rPr lang="en-GB" sz="2400" dirty="0" err="1" smtClean="0"/>
              <a:t>mese</a:t>
            </a:r>
            <a:r>
              <a:rPr lang="en-GB" sz="2400" dirty="0" smtClean="0"/>
              <a:t> </a:t>
            </a:r>
            <a:r>
              <a:rPr lang="en-GB" sz="2400" dirty="0" err="1" smtClean="0"/>
              <a:t>uomo</a:t>
            </a:r>
            <a:r>
              <a:rPr lang="en-GB" sz="2400" dirty="0" smtClean="0"/>
              <a:t> </a:t>
            </a:r>
            <a:r>
              <a:rPr lang="en-GB" sz="2400" dirty="0" err="1" smtClean="0"/>
              <a:t>ricercatore</a:t>
            </a:r>
            <a:r>
              <a:rPr lang="en-GB" sz="2400" dirty="0" smtClean="0"/>
              <a:t> per </a:t>
            </a:r>
            <a:r>
              <a:rPr lang="en-GB" sz="2400" dirty="0" err="1" smtClean="0"/>
              <a:t>misure</a:t>
            </a:r>
            <a:r>
              <a:rPr lang="en-GB" sz="2400" dirty="0" smtClean="0"/>
              <a:t> </a:t>
            </a:r>
            <a:r>
              <a:rPr lang="en-GB" sz="2400" dirty="0" err="1" smtClean="0"/>
              <a:t>rf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 smtClean="0"/>
              <a:t>2024: TBD</a:t>
            </a:r>
          </a:p>
        </p:txBody>
      </p:sp>
    </p:spTree>
    <p:extLst>
      <p:ext uri="{BB962C8B-B14F-4D97-AF65-F5344CB8AC3E}">
        <p14:creationId xmlns:p14="http://schemas.microsoft.com/office/powerpoint/2010/main" val="346233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45" y="837170"/>
            <a:ext cx="10207707" cy="5191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69" y="1356270"/>
            <a:ext cx="9876257" cy="216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85" y="3796408"/>
            <a:ext cx="9412326" cy="10633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76000" y="0"/>
            <a:ext cx="452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I.FAST: COMPASS</a:t>
            </a:r>
            <a:endParaRPr lang="en-GB" sz="4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21258" y="4859708"/>
            <a:ext cx="7052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RICHIESTE DIV. ACCELERAT</a:t>
            </a:r>
            <a:endParaRPr lang="en-GB" sz="4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5089" y="5690705"/>
            <a:ext cx="12016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2021-23: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1-2 </a:t>
            </a:r>
            <a:r>
              <a:rPr lang="en-GB" sz="2400" dirty="0" err="1" smtClean="0"/>
              <a:t>mese</a:t>
            </a:r>
            <a:r>
              <a:rPr lang="en-GB" sz="2400" dirty="0" smtClean="0"/>
              <a:t>/</a:t>
            </a:r>
            <a:r>
              <a:rPr lang="en-GB" sz="2400" dirty="0" err="1" smtClean="0"/>
              <a:t>uomo</a:t>
            </a:r>
            <a:r>
              <a:rPr lang="en-GB" sz="2400" dirty="0" smtClean="0"/>
              <a:t> (per anno) </a:t>
            </a:r>
            <a:r>
              <a:rPr lang="en-GB" sz="2400" dirty="0" err="1" smtClean="0"/>
              <a:t>ricercatore</a:t>
            </a:r>
            <a:r>
              <a:rPr lang="en-GB" sz="2400" dirty="0" smtClean="0"/>
              <a:t> (</a:t>
            </a:r>
            <a:r>
              <a:rPr lang="en-GB" sz="2400" dirty="0" err="1" smtClean="0"/>
              <a:t>rf</a:t>
            </a:r>
            <a:r>
              <a:rPr lang="en-GB" sz="2400" dirty="0" smtClean="0"/>
              <a:t>) per </a:t>
            </a:r>
            <a:r>
              <a:rPr lang="en-GB" sz="2400" dirty="0" err="1" smtClean="0"/>
              <a:t>seguire</a:t>
            </a:r>
            <a:r>
              <a:rPr lang="en-GB" sz="2400" dirty="0" smtClean="0"/>
              <a:t> </a:t>
            </a:r>
            <a:r>
              <a:rPr lang="en-GB" sz="2400" dirty="0" err="1" smtClean="0"/>
              <a:t>progetto</a:t>
            </a:r>
            <a:r>
              <a:rPr lang="en-GB" sz="2400" dirty="0" smtClean="0"/>
              <a:t>, </a:t>
            </a:r>
            <a:r>
              <a:rPr lang="en-GB" sz="2400" dirty="0" err="1" smtClean="0"/>
              <a:t>misure</a:t>
            </a:r>
            <a:r>
              <a:rPr lang="en-GB" sz="2400" dirty="0" smtClean="0"/>
              <a:t> </a:t>
            </a:r>
            <a:r>
              <a:rPr lang="en-GB" sz="2400" dirty="0" err="1" smtClean="0"/>
              <a:t>rf</a:t>
            </a:r>
            <a:r>
              <a:rPr lang="en-GB" sz="2400" dirty="0" smtClean="0"/>
              <a:t> etc… (Diomede)</a:t>
            </a:r>
          </a:p>
        </p:txBody>
      </p:sp>
    </p:spTree>
    <p:extLst>
      <p:ext uri="{BB962C8B-B14F-4D97-AF65-F5344CB8AC3E}">
        <p14:creationId xmlns:p14="http://schemas.microsoft.com/office/powerpoint/2010/main" val="80412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85" y="2923995"/>
            <a:ext cx="10452100" cy="635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09" y="3644689"/>
            <a:ext cx="9081773" cy="720429"/>
          </a:xfrm>
          <a:prstGeom prst="rect">
            <a:avLst/>
          </a:prstGeom>
        </p:spPr>
      </p:pic>
      <p:grpSp>
        <p:nvGrpSpPr>
          <p:cNvPr id="4" name="Group 6"/>
          <p:cNvGrpSpPr/>
          <p:nvPr/>
        </p:nvGrpSpPr>
        <p:grpSpPr>
          <a:xfrm>
            <a:off x="764991" y="424658"/>
            <a:ext cx="10337094" cy="2328763"/>
            <a:chOff x="970843" y="2277218"/>
            <a:chExt cx="9595556" cy="2125370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 rotWithShape="1">
            <a:blip r:embed="rId4"/>
            <a:srcRect b="7049"/>
            <a:stretch/>
          </p:blipFill>
          <p:spPr>
            <a:xfrm>
              <a:off x="1106310" y="2277218"/>
              <a:ext cx="9460089" cy="9958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t="19061"/>
            <a:stretch/>
          </p:blipFill>
          <p:spPr>
            <a:xfrm>
              <a:off x="970843" y="3273074"/>
              <a:ext cx="9595556" cy="1129514"/>
            </a:xfrm>
            <a:prstGeom prst="rect">
              <a:avLst/>
            </a:prstGeom>
          </p:spPr>
        </p:pic>
      </p:grpSp>
      <p:graphicFrame>
        <p:nvGraphicFramePr>
          <p:cNvPr id="7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0852"/>
              </p:ext>
            </p:extLst>
          </p:nvPr>
        </p:nvGraphicFramePr>
        <p:xfrm>
          <a:off x="336719" y="4825120"/>
          <a:ext cx="11952116" cy="192709"/>
        </p:xfrm>
        <a:graphic>
          <a:graphicData uri="http://schemas.openxmlformats.org/drawingml/2006/table">
            <a:tbl>
              <a:tblPr/>
              <a:tblGrid>
                <a:gridCol w="777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1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1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1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1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53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853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59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59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59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59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92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INFN</a:t>
                      </a:r>
                    </a:p>
                  </a:txBody>
                  <a:tcPr marL="7859" marR="7859" marT="78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1,0</a:t>
                      </a:r>
                    </a:p>
                  </a:txBody>
                  <a:tcPr marL="7859" marR="7859" marT="78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6.500,00</a:t>
                      </a:r>
                    </a:p>
                  </a:txBody>
                  <a:tcPr marL="7859" marR="7859" marT="78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6.500,00</a:t>
                      </a:r>
                    </a:p>
                  </a:txBody>
                  <a:tcPr marL="7859" marR="7859" marT="78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9.000,00</a:t>
                      </a:r>
                    </a:p>
                  </a:txBody>
                  <a:tcPr marL="7859" marR="7859" marT="78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7859" marR="7859" marT="78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9.500,00</a:t>
                      </a:r>
                    </a:p>
                  </a:txBody>
                  <a:tcPr marL="7859" marR="7859" marT="78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7859" marR="7859" marT="78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18.500,00</a:t>
                      </a:r>
                    </a:p>
                  </a:txBody>
                  <a:tcPr marL="7859" marR="7859" marT="78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25.000,00</a:t>
                      </a:r>
                    </a:p>
                  </a:txBody>
                  <a:tcPr marL="7859" marR="7859" marT="78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16.000,00</a:t>
                      </a:r>
                    </a:p>
                  </a:txBody>
                  <a:tcPr marL="7859" marR="7859" marT="78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20.000,00</a:t>
                      </a:r>
                    </a:p>
                  </a:txBody>
                  <a:tcPr marL="7859" marR="7859" marT="78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charset="0"/>
                        </a:rPr>
                        <a:t>LNF</a:t>
                      </a:r>
                    </a:p>
                  </a:txBody>
                  <a:tcPr marL="7859" marR="7859" marT="78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859" marR="7859" marT="7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859" marR="7859" marT="7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859" marR="7859" marT="7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13013"/>
              </p:ext>
            </p:extLst>
          </p:nvPr>
        </p:nvGraphicFramePr>
        <p:xfrm>
          <a:off x="336719" y="4471456"/>
          <a:ext cx="10515599" cy="280167"/>
        </p:xfrm>
        <a:graphic>
          <a:graphicData uri="http://schemas.openxmlformats.org/drawingml/2006/table">
            <a:tbl>
              <a:tblPr/>
              <a:tblGrid>
                <a:gridCol w="813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8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8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88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88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88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312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312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0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Beneficiary short name </a:t>
                      </a:r>
                    </a:p>
                  </a:txBody>
                  <a:tcPr marL="9339" marR="9339" marT="933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Person-months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Monthly personnel cost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Personnel costs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Travel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Equipment and consumables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Other direct costs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Sub-contracting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Material direct costs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 direct costs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EC requested funding (without overheads)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EC requested funding (including overheads)</a:t>
                      </a:r>
                    </a:p>
                  </a:txBody>
                  <a:tcPr marL="9339" marR="9339" marT="933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Bent Arrow 15"/>
          <p:cNvSpPr/>
          <p:nvPr/>
        </p:nvSpPr>
        <p:spPr>
          <a:xfrm rot="10045180">
            <a:off x="10874652" y="3552958"/>
            <a:ext cx="457200" cy="130254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11199553" y="2967071"/>
            <a:ext cx="65434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LNF</a:t>
            </a:r>
            <a:endParaRPr lang="en-US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0" y="5145403"/>
            <a:ext cx="311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INFORMAZIONI DA M. BIAGINI</a:t>
            </a:r>
            <a:endParaRPr lang="en-GB" b="1" dirty="0"/>
          </a:p>
        </p:txBody>
      </p:sp>
      <p:sp>
        <p:nvSpPr>
          <p:cNvPr id="12" name="Rettangolo 11"/>
          <p:cNvSpPr/>
          <p:nvPr/>
        </p:nvSpPr>
        <p:spPr>
          <a:xfrm>
            <a:off x="-28159" y="614800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Nel </a:t>
            </a:r>
            <a:r>
              <a:rPr lang="it-IT" dirty="0" smtClean="0"/>
              <a:t>WT 7.2</a:t>
            </a:r>
            <a:r>
              <a:rPr lang="it-IT" dirty="0" smtClean="0"/>
              <a:t>, </a:t>
            </a:r>
            <a:r>
              <a:rPr lang="it-IT" dirty="0" err="1"/>
              <a:t>c'e'</a:t>
            </a:r>
            <a:r>
              <a:rPr lang="it-IT" dirty="0"/>
              <a:t> una piccolissima parte </a:t>
            </a:r>
            <a:r>
              <a:rPr lang="it-IT" dirty="0" smtClean="0"/>
              <a:t>nel </a:t>
            </a:r>
            <a:r>
              <a:rPr lang="it-IT" dirty="0"/>
              <a:t>quale LNF </a:t>
            </a:r>
            <a:r>
              <a:rPr lang="it-IT" dirty="0" err="1"/>
              <a:t>e'</a:t>
            </a:r>
            <a:r>
              <a:rPr lang="it-IT" dirty="0"/>
              <a:t> impegnato per 1 mese/uomo (quindi quasi nulla) per l'organizzazione (o la collaborazione all'organizzazione) di un workshop su feedback e diagnostica del LER, ovviamente col mio aiuto se serve.</a:t>
            </a:r>
            <a:endParaRPr lang="en-GB" dirty="0"/>
          </a:p>
        </p:txBody>
      </p:sp>
      <p:sp>
        <p:nvSpPr>
          <p:cNvPr id="13" name="Rettangolo 12"/>
          <p:cNvSpPr/>
          <p:nvPr/>
        </p:nvSpPr>
        <p:spPr>
          <a:xfrm>
            <a:off x="-28159" y="5534426"/>
            <a:ext cx="12253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Per quanto riguarda il coinvolgimento LNF in IFAST ci sono due WP nei quali </a:t>
            </a:r>
            <a:r>
              <a:rPr lang="it-IT" dirty="0" smtClean="0"/>
              <a:t>siamo coinvolti. </a:t>
            </a:r>
            <a:r>
              <a:rPr lang="it-IT" dirty="0"/>
              <a:t>Nessuno di essi richiede risorse tecniche della DA.</a:t>
            </a:r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3949548" y="944002"/>
            <a:ext cx="2160000" cy="36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/>
          <p:cNvSpPr/>
          <p:nvPr/>
        </p:nvSpPr>
        <p:spPr>
          <a:xfrm>
            <a:off x="1559754" y="1506389"/>
            <a:ext cx="4176246" cy="36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3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19721"/>
          <a:stretch/>
        </p:blipFill>
        <p:spPr>
          <a:xfrm>
            <a:off x="7592525" y="1293296"/>
            <a:ext cx="4588767" cy="3441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16768" y="92967"/>
            <a:ext cx="121920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I.FAST </a:t>
            </a:r>
            <a:r>
              <a:rPr lang="en-GB" sz="3600" b="1" dirty="0">
                <a:solidFill>
                  <a:srgbClr val="FF0000"/>
                </a:solidFill>
              </a:rPr>
              <a:t>Task 6.1: Novel Particle Accelerators Concepts and Technologies (NPACT</a:t>
            </a:r>
            <a:r>
              <a:rPr lang="en-GB" sz="3600" b="1" dirty="0" smtClean="0">
                <a:solidFill>
                  <a:srgbClr val="FF0000"/>
                </a:solidFill>
              </a:rPr>
              <a:t>) – M. FERRARIO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97992"/>
            <a:ext cx="753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Objectives: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Review the European landscape in novel, high gradient accelerators and define a roadmap towards low energy and high energy physics applications 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Provide a strategic forum to the research field of novel accelerators. In this role NPACT will organize the biannual European Advanced Accelerator Concepts workshop (EAAC)</a:t>
            </a:r>
          </a:p>
          <a:p>
            <a:pPr lvl="0"/>
            <a:r>
              <a:rPr lang="en-GB" dirty="0"/>
              <a:t>.</a:t>
            </a: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Foster the connection to industry and young scientists who are attracted to the field of novel accelerators.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8000" y="4919008"/>
            <a:ext cx="84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RICHIESTE</a:t>
            </a:r>
            <a:r>
              <a:rPr lang="en-US" sz="2400" b="1" dirty="0" smtClean="0"/>
              <a:t> : </a:t>
            </a:r>
            <a:r>
              <a:rPr lang="en-US" sz="2400" dirty="0"/>
              <a:t>2-3 Scientific Secretaries for the organization of: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 the Virtual meeting in September 2021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 the Real meeting in October 2022 </a:t>
            </a:r>
          </a:p>
        </p:txBody>
      </p:sp>
    </p:spTree>
    <p:extLst>
      <p:ext uri="{BB962C8B-B14F-4D97-AF65-F5344CB8AC3E}">
        <p14:creationId xmlns:p14="http://schemas.microsoft.com/office/powerpoint/2010/main" val="31221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6000" y="0"/>
            <a:ext cx="3687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I.FAST: </a:t>
            </a:r>
            <a:r>
              <a:rPr lang="en-GB" sz="4800" b="1" dirty="0" smtClean="0"/>
              <a:t>ETIAM</a:t>
            </a:r>
            <a:endParaRPr lang="en-GB" sz="48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1D7A19-99D1-4DA2-B270-A53E4341E1E9}"/>
              </a:ext>
            </a:extLst>
          </p:cNvPr>
          <p:cNvSpPr txBox="1"/>
          <p:nvPr/>
        </p:nvSpPr>
        <p:spPr>
          <a:xfrm>
            <a:off x="-71849" y="992566"/>
            <a:ext cx="901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WP13</a:t>
            </a:r>
            <a:r>
              <a:rPr lang="it-IT" sz="2800" dirty="0"/>
              <a:t> –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Infrastructure</a:t>
            </a:r>
            <a:endParaRPr lang="it-IT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403051-26A9-45CF-BA74-0DDB0B9C8B19}"/>
              </a:ext>
            </a:extLst>
          </p:cNvPr>
          <p:cNvSpPr txBox="1"/>
          <p:nvPr/>
        </p:nvSpPr>
        <p:spPr>
          <a:xfrm>
            <a:off x="933038" y="1526651"/>
            <a:ext cx="11258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</a:rPr>
              <a:t>Task 13.2 : Developing and promoting services to industry in AMICI TFs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cxnSp>
        <p:nvCxnSpPr>
          <p:cNvPr id="5" name="Connettore a gomito 9">
            <a:extLst>
              <a:ext uri="{FF2B5EF4-FFF2-40B4-BE49-F238E27FC236}">
                <a16:creationId xmlns:a16="http://schemas.microsoft.com/office/drawing/2014/main" id="{12BFA198-BA5B-44F6-814A-E139F1197826}"/>
              </a:ext>
            </a:extLst>
          </p:cNvPr>
          <p:cNvCxnSpPr/>
          <p:nvPr/>
        </p:nvCxnSpPr>
        <p:spPr>
          <a:xfrm>
            <a:off x="175801" y="1467528"/>
            <a:ext cx="757237" cy="42422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E744CC-1E9E-4A21-8C6F-06A5EE68CA0A}"/>
              </a:ext>
            </a:extLst>
          </p:cNvPr>
          <p:cNvSpPr txBox="1"/>
          <p:nvPr/>
        </p:nvSpPr>
        <p:spPr>
          <a:xfrm>
            <a:off x="1776000" y="2112817"/>
            <a:ext cx="1041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0" i="0" u="none" strike="noStrike" baseline="0" dirty="0">
                <a:solidFill>
                  <a:srgbClr val="000000"/>
                </a:solidFill>
              </a:rPr>
              <a:t>Sub-Task 13.2.3 (INFN): Organization of  </a:t>
            </a:r>
            <a:r>
              <a:rPr lang="it-IT" sz="2800" dirty="0" err="1">
                <a:solidFill>
                  <a:srgbClr val="000000"/>
                </a:solidFill>
              </a:rPr>
              <a:t>two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Workshops per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year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to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promote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Technological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Platforms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to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possible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industrial users.</a:t>
            </a:r>
          </a:p>
          <a:p>
            <a:r>
              <a:rPr lang="it-IT" sz="2800" b="0" i="0" u="none" strike="noStrike" baseline="0" dirty="0">
                <a:solidFill>
                  <a:srgbClr val="000000"/>
                </a:solidFill>
              </a:rPr>
              <a:t>LNF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Contribution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: 3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person</a:t>
            </a:r>
            <a:r>
              <a:rPr lang="it-IT" sz="2800" dirty="0" err="1">
                <a:solidFill>
                  <a:srgbClr val="000000"/>
                </a:solidFill>
              </a:rPr>
              <a:t>-month</a:t>
            </a:r>
            <a:r>
              <a:rPr lang="it-IT" sz="2800" dirty="0">
                <a:solidFill>
                  <a:srgbClr val="000000"/>
                </a:solidFill>
              </a:rPr>
              <a:t> in </a:t>
            </a:r>
            <a:r>
              <a:rPr lang="it-IT" sz="2800" dirty="0" err="1">
                <a:solidFill>
                  <a:srgbClr val="000000"/>
                </a:solidFill>
              </a:rPr>
              <a:t>two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800" dirty="0" err="1">
                <a:solidFill>
                  <a:srgbClr val="000000"/>
                </a:solidFill>
              </a:rPr>
              <a:t>years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it-IT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cxnSp>
        <p:nvCxnSpPr>
          <p:cNvPr id="7" name="Connettore a gomito 13">
            <a:extLst>
              <a:ext uri="{FF2B5EF4-FFF2-40B4-BE49-F238E27FC236}">
                <a16:creationId xmlns:a16="http://schemas.microsoft.com/office/drawing/2014/main" id="{66AAACEF-7464-4766-AF1F-0F52BBEC320D}"/>
              </a:ext>
            </a:extLst>
          </p:cNvPr>
          <p:cNvCxnSpPr>
            <a:cxnSpLocks/>
            <a:endCxn id="6" idx="1"/>
          </p:cNvCxnSpPr>
          <p:nvPr/>
        </p:nvCxnSpPr>
        <p:spPr>
          <a:xfrm rot="16200000" flipH="1">
            <a:off x="1221317" y="2250631"/>
            <a:ext cx="785517" cy="32385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24320" y="3789000"/>
            <a:ext cx="4503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err="1" smtClean="0"/>
              <a:t>Proseguimento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progetto</a:t>
            </a:r>
            <a:r>
              <a:rPr lang="en-GB" sz="2400" b="1" dirty="0" smtClean="0"/>
              <a:t> AMICI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err="1" smtClean="0"/>
              <a:t>Trasferimento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tecnologico</a:t>
            </a: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A. </a:t>
            </a:r>
            <a:r>
              <a:rPr lang="en-GB" sz="2400" b="1" dirty="0" err="1" smtClean="0"/>
              <a:t>Liedl</a:t>
            </a:r>
            <a:endParaRPr lang="en-GB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375962" y="4989329"/>
            <a:ext cx="7052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RICHIESTE DIV. ACCELERAT</a:t>
            </a:r>
            <a:endParaRPr lang="en-GB" sz="4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24320" y="5959017"/>
            <a:ext cx="120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2021-2023: 1.5 FET per year (</a:t>
            </a:r>
            <a:r>
              <a:rPr lang="en-GB" sz="2200" b="1" dirty="0" err="1" smtClean="0"/>
              <a:t>Liedl</a:t>
            </a:r>
            <a:r>
              <a:rPr lang="en-GB" sz="2200" b="1" dirty="0" smtClean="0"/>
              <a:t>) + </a:t>
            </a:r>
            <a:r>
              <a:rPr lang="en-GB" sz="2200" b="1" dirty="0" err="1" smtClean="0"/>
              <a:t>supporto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segreteria</a:t>
            </a:r>
            <a:r>
              <a:rPr lang="en-GB" sz="2200" b="1" dirty="0" smtClean="0"/>
              <a:t> per </a:t>
            </a:r>
            <a:r>
              <a:rPr lang="en-GB" sz="2200" b="1" dirty="0" err="1" smtClean="0"/>
              <a:t>organizzazione</a:t>
            </a:r>
            <a:r>
              <a:rPr lang="en-GB" sz="2200" b="1" dirty="0" smtClean="0"/>
              <a:t> workshop 0.5 </a:t>
            </a:r>
            <a:r>
              <a:rPr lang="en-GB" sz="2200" b="1" dirty="0" err="1" smtClean="0"/>
              <a:t>mesi</a:t>
            </a:r>
            <a:r>
              <a:rPr lang="en-GB" sz="2200" b="1" dirty="0" smtClean="0"/>
              <a:t> per </a:t>
            </a:r>
            <a:r>
              <a:rPr lang="en-GB" sz="2200" b="1" dirty="0" smtClean="0"/>
              <a:t>year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255483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19" y="549000"/>
            <a:ext cx="8880563" cy="4466679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430" y="5229000"/>
            <a:ext cx="8636201" cy="75411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68763" y="6203113"/>
            <a:ext cx="443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DA CHIARIRE RESPONSABILE LNF E IMPEGNI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22847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578</Words>
  <Application>Microsoft Office PowerPoint</Application>
  <PresentationFormat>Widescreen</PresentationFormat>
  <Paragraphs>89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alesini</dc:creator>
  <cp:lastModifiedBy>alesini</cp:lastModifiedBy>
  <cp:revision>28</cp:revision>
  <dcterms:created xsi:type="dcterms:W3CDTF">2021-02-12T14:45:13Z</dcterms:created>
  <dcterms:modified xsi:type="dcterms:W3CDTF">2021-02-15T16:31:37Z</dcterms:modified>
</cp:coreProperties>
</file>