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77" r:id="rId6"/>
    <p:sldId id="310" r:id="rId7"/>
    <p:sldId id="304" r:id="rId8"/>
    <p:sldId id="305" r:id="rId9"/>
    <p:sldId id="311" r:id="rId10"/>
    <p:sldId id="312" r:id="rId11"/>
    <p:sldId id="314" r:id="rId12"/>
    <p:sldId id="315" r:id="rId13"/>
    <p:sldId id="317" r:id="rId14"/>
    <p:sldId id="318" r:id="rId15"/>
    <p:sldId id="319" r:id="rId16"/>
    <p:sldId id="320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89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23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61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02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46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33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81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2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88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97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23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03D538B-F967-4F93-9DB3-25D939925E86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DC427C-72E8-48D2-8B63-CB9DFDD73E5C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12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66800" y="1467292"/>
            <a:ext cx="10058400" cy="1422424"/>
          </a:xfrm>
        </p:spPr>
        <p:txBody>
          <a:bodyPr>
            <a:normAutofit/>
          </a:bodyPr>
          <a:lstStyle/>
          <a:p>
            <a:r>
              <a:rPr lang="it-IT" sz="3600" dirty="0" smtClean="0">
                <a:latin typeface="Comic Sans MS" panose="030F0702030302020204" pitchFamily="66" charset="0"/>
              </a:rPr>
              <a:t>EGS </a:t>
            </a:r>
            <a:r>
              <a:rPr lang="it-IT" sz="3600" dirty="0" err="1" smtClean="0">
                <a:latin typeface="Comic Sans MS" panose="030F0702030302020204" pitchFamily="66" charset="0"/>
              </a:rPr>
              <a:t>proposal</a:t>
            </a:r>
            <a:r>
              <a:rPr lang="it-IT" sz="3600" dirty="0" smtClean="0">
                <a:latin typeface="Comic Sans MS" panose="030F0702030302020204" pitchFamily="66" charset="0"/>
              </a:rPr>
              <a:t> for a LINAC </a:t>
            </a:r>
            <a:r>
              <a:rPr lang="it-IT" sz="3600" dirty="0" err="1" smtClean="0">
                <a:latin typeface="Comic Sans MS" panose="030F0702030302020204" pitchFamily="66" charset="0"/>
              </a:rPr>
              <a:t>based</a:t>
            </a:r>
            <a:r>
              <a:rPr lang="it-IT" sz="3600" dirty="0" smtClean="0">
                <a:latin typeface="Comic Sans MS" panose="030F0702030302020204" pitchFamily="66" charset="0"/>
              </a:rPr>
              <a:t> </a:t>
            </a:r>
            <a:r>
              <a:rPr lang="it-IT" sz="3600" dirty="0" err="1" smtClean="0">
                <a:latin typeface="Comic Sans MS" panose="030F0702030302020204" pitchFamily="66" charset="0"/>
              </a:rPr>
              <a:t>radioactive</a:t>
            </a:r>
            <a:r>
              <a:rPr lang="it-IT" sz="3600" dirty="0" smtClean="0">
                <a:latin typeface="Comic Sans MS" panose="030F0702030302020204" pitchFamily="66" charset="0"/>
              </a:rPr>
              <a:t> </a:t>
            </a:r>
            <a:r>
              <a:rPr lang="it-IT" sz="3600" dirty="0" err="1" smtClean="0">
                <a:latin typeface="Comic Sans MS" panose="030F0702030302020204" pitchFamily="66" charset="0"/>
              </a:rPr>
              <a:t>beam</a:t>
            </a:r>
            <a:r>
              <a:rPr lang="it-IT" sz="3600" dirty="0" smtClean="0">
                <a:latin typeface="Comic Sans MS" panose="030F0702030302020204" pitchFamily="66" charset="0"/>
              </a:rPr>
              <a:t> </a:t>
            </a:r>
            <a:r>
              <a:rPr lang="it-IT" sz="3600" dirty="0" err="1" smtClean="0">
                <a:latin typeface="Comic Sans MS" panose="030F0702030302020204" pitchFamily="66" charset="0"/>
              </a:rPr>
              <a:t>facility</a:t>
            </a:r>
            <a:endParaRPr lang="it-IT" sz="3600" dirty="0">
              <a:latin typeface="Comic Sans MS" panose="030F0702030302020204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9703" y="3710763"/>
            <a:ext cx="9377916" cy="1105786"/>
          </a:xfrm>
        </p:spPr>
        <p:txBody>
          <a:bodyPr>
            <a:normAutofit/>
          </a:bodyPr>
          <a:lstStyle/>
          <a:p>
            <a:r>
              <a:rPr lang="it-IT" sz="1200" dirty="0" err="1" smtClean="0">
                <a:latin typeface="Comic Sans MS" panose="030F0702030302020204" pitchFamily="66" charset="0"/>
              </a:rPr>
              <a:t>A.Variola</a:t>
            </a:r>
            <a:r>
              <a:rPr lang="it-IT" sz="1200" dirty="0" smtClean="0">
                <a:latin typeface="Comic Sans MS" panose="030F0702030302020204" pitchFamily="66" charset="0"/>
              </a:rPr>
              <a:t> (INFN Roma1</a:t>
            </a:r>
            <a:r>
              <a:rPr lang="it-IT" sz="1200" dirty="0" smtClean="0">
                <a:latin typeface="Comic Sans MS" panose="030F0702030302020204" pitchFamily="66" charset="0"/>
              </a:rPr>
              <a:t>)</a:t>
            </a:r>
            <a:endParaRPr lang="it-IT" sz="1200" i="1" u="sng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75688"/>
              </p:ext>
            </p:extLst>
          </p:nvPr>
        </p:nvGraphicFramePr>
        <p:xfrm>
          <a:off x="810953" y="957049"/>
          <a:ext cx="10058398" cy="4701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0165">
                  <a:extLst>
                    <a:ext uri="{9D8B030D-6E8A-4147-A177-3AD203B41FA5}">
                      <a16:colId xmlns:a16="http://schemas.microsoft.com/office/drawing/2014/main" val="1838576165"/>
                    </a:ext>
                  </a:extLst>
                </a:gridCol>
                <a:gridCol w="1269002">
                  <a:extLst>
                    <a:ext uri="{9D8B030D-6E8A-4147-A177-3AD203B41FA5}">
                      <a16:colId xmlns:a16="http://schemas.microsoft.com/office/drawing/2014/main" val="1846993007"/>
                    </a:ext>
                  </a:extLst>
                </a:gridCol>
                <a:gridCol w="1445830">
                  <a:extLst>
                    <a:ext uri="{9D8B030D-6E8A-4147-A177-3AD203B41FA5}">
                      <a16:colId xmlns:a16="http://schemas.microsoft.com/office/drawing/2014/main" val="3274803495"/>
                    </a:ext>
                  </a:extLst>
                </a:gridCol>
                <a:gridCol w="384861">
                  <a:extLst>
                    <a:ext uri="{9D8B030D-6E8A-4147-A177-3AD203B41FA5}">
                      <a16:colId xmlns:a16="http://schemas.microsoft.com/office/drawing/2014/main" val="817679340"/>
                    </a:ext>
                  </a:extLst>
                </a:gridCol>
                <a:gridCol w="759321">
                  <a:extLst>
                    <a:ext uri="{9D8B030D-6E8A-4147-A177-3AD203B41FA5}">
                      <a16:colId xmlns:a16="http://schemas.microsoft.com/office/drawing/2014/main" val="950860841"/>
                    </a:ext>
                  </a:extLst>
                </a:gridCol>
                <a:gridCol w="592894">
                  <a:extLst>
                    <a:ext uri="{9D8B030D-6E8A-4147-A177-3AD203B41FA5}">
                      <a16:colId xmlns:a16="http://schemas.microsoft.com/office/drawing/2014/main" val="1061756751"/>
                    </a:ext>
                  </a:extLst>
                </a:gridCol>
                <a:gridCol w="832132">
                  <a:extLst>
                    <a:ext uri="{9D8B030D-6E8A-4147-A177-3AD203B41FA5}">
                      <a16:colId xmlns:a16="http://schemas.microsoft.com/office/drawing/2014/main" val="1492793757"/>
                    </a:ext>
                  </a:extLst>
                </a:gridCol>
                <a:gridCol w="1019362">
                  <a:extLst>
                    <a:ext uri="{9D8B030D-6E8A-4147-A177-3AD203B41FA5}">
                      <a16:colId xmlns:a16="http://schemas.microsoft.com/office/drawing/2014/main" val="311476283"/>
                    </a:ext>
                  </a:extLst>
                </a:gridCol>
                <a:gridCol w="769722">
                  <a:extLst>
                    <a:ext uri="{9D8B030D-6E8A-4147-A177-3AD203B41FA5}">
                      <a16:colId xmlns:a16="http://schemas.microsoft.com/office/drawing/2014/main" val="2481568319"/>
                    </a:ext>
                  </a:extLst>
                </a:gridCol>
                <a:gridCol w="1945109">
                  <a:extLst>
                    <a:ext uri="{9D8B030D-6E8A-4147-A177-3AD203B41FA5}">
                      <a16:colId xmlns:a16="http://schemas.microsoft.com/office/drawing/2014/main" val="513768943"/>
                    </a:ext>
                  </a:extLst>
                </a:gridCol>
              </a:tblGrid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Accelerator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3102255510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Modifications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Accelerators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List of the modifications required for the new baseline configuration.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2971765546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RF Gun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Accelerators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Descritpion o of the new RF Gun Type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100335901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Cathodes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Accelerators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Description of the baseline cathode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2048678808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Laser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Laser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Description of the modification of the Laser system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1180007811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Optical transfer Lines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Laser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Description of the modification of the Optical Transfer Lines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2929960824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RF Transfer lines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Accelerator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Description of the modification of the RF Transfer Lines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919310795"/>
                  </a:ext>
                </a:extLst>
              </a:tr>
              <a:tr h="38486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Working points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Accelerator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Description of the different working points of the machine. BBU and beam loading evaluations in the different configurations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1535764443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Transfer lines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Accelerator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Design of the </a:t>
                      </a:r>
                      <a:r>
                        <a:rPr lang="en-GB" sz="1100" u="none" strike="noStrike" dirty="0" err="1">
                          <a:effectLst/>
                          <a:latin typeface="Comic Sans MS" panose="030F0702030302020204" pitchFamily="66" charset="0"/>
                        </a:rPr>
                        <a:t>trasnfer</a:t>
                      </a:r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 lines for the experimental lines, up to target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746483523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  <a:latin typeface="Comic Sans MS" panose="030F0702030302020204" pitchFamily="66" charset="0"/>
                        </a:rPr>
                        <a:t>Controls and MPS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Accelerator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omic Sans MS" panose="030F0702030302020204" pitchFamily="66" charset="0"/>
                        </a:rPr>
                        <a:t>Eventual modifications to the MPS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884343938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499985"/>
              </p:ext>
            </p:extLst>
          </p:nvPr>
        </p:nvGraphicFramePr>
        <p:xfrm>
          <a:off x="810954" y="586088"/>
          <a:ext cx="10058398" cy="370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0165">
                  <a:extLst>
                    <a:ext uri="{9D8B030D-6E8A-4147-A177-3AD203B41FA5}">
                      <a16:colId xmlns:a16="http://schemas.microsoft.com/office/drawing/2014/main" val="4275030713"/>
                    </a:ext>
                  </a:extLst>
                </a:gridCol>
                <a:gridCol w="1269002">
                  <a:extLst>
                    <a:ext uri="{9D8B030D-6E8A-4147-A177-3AD203B41FA5}">
                      <a16:colId xmlns:a16="http://schemas.microsoft.com/office/drawing/2014/main" val="3742709155"/>
                    </a:ext>
                  </a:extLst>
                </a:gridCol>
                <a:gridCol w="630320">
                  <a:extLst>
                    <a:ext uri="{9D8B030D-6E8A-4147-A177-3AD203B41FA5}">
                      <a16:colId xmlns:a16="http://schemas.microsoft.com/office/drawing/2014/main" val="234628559"/>
                    </a:ext>
                  </a:extLst>
                </a:gridCol>
                <a:gridCol w="909421">
                  <a:extLst>
                    <a:ext uri="{9D8B030D-6E8A-4147-A177-3AD203B41FA5}">
                      <a16:colId xmlns:a16="http://schemas.microsoft.com/office/drawing/2014/main" val="1733675037"/>
                    </a:ext>
                  </a:extLst>
                </a:gridCol>
                <a:gridCol w="850749">
                  <a:extLst>
                    <a:ext uri="{9D8B030D-6E8A-4147-A177-3AD203B41FA5}">
                      <a16:colId xmlns:a16="http://schemas.microsoft.com/office/drawing/2014/main" val="3971668665"/>
                    </a:ext>
                  </a:extLst>
                </a:gridCol>
                <a:gridCol w="792416">
                  <a:extLst>
                    <a:ext uri="{9D8B030D-6E8A-4147-A177-3AD203B41FA5}">
                      <a16:colId xmlns:a16="http://schemas.microsoft.com/office/drawing/2014/main" val="1887275143"/>
                    </a:ext>
                  </a:extLst>
                </a:gridCol>
                <a:gridCol w="967584">
                  <a:extLst>
                    <a:ext uri="{9D8B030D-6E8A-4147-A177-3AD203B41FA5}">
                      <a16:colId xmlns:a16="http://schemas.microsoft.com/office/drawing/2014/main" val="2507940444"/>
                    </a:ext>
                  </a:extLst>
                </a:gridCol>
                <a:gridCol w="883910">
                  <a:extLst>
                    <a:ext uri="{9D8B030D-6E8A-4147-A177-3AD203B41FA5}">
                      <a16:colId xmlns:a16="http://schemas.microsoft.com/office/drawing/2014/main" val="3746766500"/>
                    </a:ext>
                  </a:extLst>
                </a:gridCol>
                <a:gridCol w="769722">
                  <a:extLst>
                    <a:ext uri="{9D8B030D-6E8A-4147-A177-3AD203B41FA5}">
                      <a16:colId xmlns:a16="http://schemas.microsoft.com/office/drawing/2014/main" val="3189035169"/>
                    </a:ext>
                  </a:extLst>
                </a:gridCol>
                <a:gridCol w="1945109">
                  <a:extLst>
                    <a:ext uri="{9D8B030D-6E8A-4147-A177-3AD203B41FA5}">
                      <a16:colId xmlns:a16="http://schemas.microsoft.com/office/drawing/2014/main" val="3641601419"/>
                    </a:ext>
                  </a:extLst>
                </a:gridCol>
              </a:tblGrid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Activity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Sub Activity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Tasks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err="1">
                          <a:effectLst/>
                          <a:latin typeface="Comic Sans MS" panose="030F0702030302020204" pitchFamily="66" charset="0"/>
                        </a:rPr>
                        <a:t>Durata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Responsible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err="1">
                          <a:effectLst/>
                          <a:latin typeface="Comic Sans MS" panose="030F0702030302020204" pitchFamily="66" charset="0"/>
                        </a:rPr>
                        <a:t>Ressources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Requirements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Required Expertise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Comments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Deliverables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1434653070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1053141" y="402237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omic Sans MS" panose="030F0702030302020204" pitchFamily="66" charset="0"/>
              </a:rPr>
              <a:t>WP2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41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728523"/>
              </p:ext>
            </p:extLst>
          </p:nvPr>
        </p:nvGraphicFramePr>
        <p:xfrm>
          <a:off x="0" y="1933905"/>
          <a:ext cx="11887202" cy="3205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9103">
                  <a:extLst>
                    <a:ext uri="{9D8B030D-6E8A-4147-A177-3AD203B41FA5}">
                      <a16:colId xmlns:a16="http://schemas.microsoft.com/office/drawing/2014/main" val="1364274382"/>
                    </a:ext>
                  </a:extLst>
                </a:gridCol>
                <a:gridCol w="1114097">
                  <a:extLst>
                    <a:ext uri="{9D8B030D-6E8A-4147-A177-3AD203B41FA5}">
                      <a16:colId xmlns:a16="http://schemas.microsoft.com/office/drawing/2014/main" val="89118961"/>
                    </a:ext>
                  </a:extLst>
                </a:gridCol>
                <a:gridCol w="2017986">
                  <a:extLst>
                    <a:ext uri="{9D8B030D-6E8A-4147-A177-3AD203B41FA5}">
                      <a16:colId xmlns:a16="http://schemas.microsoft.com/office/drawing/2014/main" val="769801761"/>
                    </a:ext>
                  </a:extLst>
                </a:gridCol>
                <a:gridCol w="1515136">
                  <a:extLst>
                    <a:ext uri="{9D8B030D-6E8A-4147-A177-3AD203B41FA5}">
                      <a16:colId xmlns:a16="http://schemas.microsoft.com/office/drawing/2014/main" val="4260326261"/>
                    </a:ext>
                  </a:extLst>
                </a:gridCol>
                <a:gridCol w="559576">
                  <a:extLst>
                    <a:ext uri="{9D8B030D-6E8A-4147-A177-3AD203B41FA5}">
                      <a16:colId xmlns:a16="http://schemas.microsoft.com/office/drawing/2014/main" val="2095431112"/>
                    </a:ext>
                  </a:extLst>
                </a:gridCol>
                <a:gridCol w="1104028">
                  <a:extLst>
                    <a:ext uri="{9D8B030D-6E8A-4147-A177-3AD203B41FA5}">
                      <a16:colId xmlns:a16="http://schemas.microsoft.com/office/drawing/2014/main" val="3184036563"/>
                    </a:ext>
                  </a:extLst>
                </a:gridCol>
                <a:gridCol w="1119150">
                  <a:extLst>
                    <a:ext uri="{9D8B030D-6E8A-4147-A177-3AD203B41FA5}">
                      <a16:colId xmlns:a16="http://schemas.microsoft.com/office/drawing/2014/main" val="333441836"/>
                    </a:ext>
                  </a:extLst>
                </a:gridCol>
                <a:gridCol w="2828126">
                  <a:extLst>
                    <a:ext uri="{9D8B030D-6E8A-4147-A177-3AD203B41FA5}">
                      <a16:colId xmlns:a16="http://schemas.microsoft.com/office/drawing/2014/main" val="892607332"/>
                    </a:ext>
                  </a:extLst>
                </a:gridCol>
              </a:tblGrid>
              <a:tr h="36213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1006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Costing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Total costing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extLst>
                  <a:ext uri="{0D108BD9-81ED-4DB2-BD59-A6C34878D82A}">
                    <a16:rowId xmlns:a16="http://schemas.microsoft.com/office/drawing/2014/main" val="968305331"/>
                  </a:ext>
                </a:extLst>
              </a:tr>
              <a:tr h="4388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1006.01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Civil infrastructures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Descritpion of the cost methodology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extLst>
                  <a:ext uri="{0D108BD9-81ED-4DB2-BD59-A6C34878D82A}">
                    <a16:rowId xmlns:a16="http://schemas.microsoft.com/office/drawing/2014/main" val="2135799064"/>
                  </a:ext>
                </a:extLst>
              </a:tr>
              <a:tr h="4388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1006.01.01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Buildings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Costing of the buildings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extLst>
                  <a:ext uri="{0D108BD9-81ED-4DB2-BD59-A6C34878D82A}">
                    <a16:rowId xmlns:a16="http://schemas.microsoft.com/office/drawing/2014/main" val="2066211924"/>
                  </a:ext>
                </a:extLst>
              </a:tr>
              <a:tr h="4388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1006.01.02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Utilities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Costing of the Utilities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extLst>
                  <a:ext uri="{0D108BD9-81ED-4DB2-BD59-A6C34878D82A}">
                    <a16:rowId xmlns:a16="http://schemas.microsoft.com/office/drawing/2014/main" val="3974178108"/>
                  </a:ext>
                </a:extLst>
              </a:tr>
              <a:tr h="4388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1006.02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Experimental areas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Costing of the experimental areas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extLst>
                  <a:ext uri="{0D108BD9-81ED-4DB2-BD59-A6C34878D82A}">
                    <a16:rowId xmlns:a16="http://schemas.microsoft.com/office/drawing/2014/main" val="783253481"/>
                  </a:ext>
                </a:extLst>
              </a:tr>
              <a:tr h="8712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1006.03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Accelerator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Estimated cost for the Accelerator modification and boundary conditions </a:t>
                      </a:r>
                      <a:r>
                        <a:rPr lang="en-GB" sz="1600" u="none" strike="noStrike" dirty="0" err="1">
                          <a:effectLst/>
                          <a:latin typeface="Comic Sans MS" panose="030F0702030302020204" pitchFamily="66" charset="0"/>
                        </a:rPr>
                        <a:t>fo</a:t>
                      </a:r>
                      <a:r>
                        <a:rPr lang="en-GB" sz="1600" u="none" strike="noStrike" dirty="0">
                          <a:effectLst/>
                          <a:latin typeface="Comic Sans MS" panose="030F0702030302020204" pitchFamily="66" charset="0"/>
                        </a:rPr>
                        <a:t> the material state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926" marR="4926" marT="4926" marB="0" anchor="b"/>
                </a:tc>
                <a:extLst>
                  <a:ext uri="{0D108BD9-81ED-4DB2-BD59-A6C34878D82A}">
                    <a16:rowId xmlns:a16="http://schemas.microsoft.com/office/drawing/2014/main" val="1127649915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1053141" y="402237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omic Sans MS" panose="030F0702030302020204" pitchFamily="66" charset="0"/>
              </a:rPr>
              <a:t>WP3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65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Comic Sans MS" panose="030F0702030302020204" pitchFamily="66" charset="0"/>
              </a:rPr>
              <a:t>FTE Corrispondenti. Periodo 6 mesi per questa attività. Poi si valuterà lo scenario proposto.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Comic Sans MS" panose="030F0702030302020204" pitchFamily="66" charset="0"/>
              </a:rPr>
              <a:t>WP 1, Global Layout.</a:t>
            </a:r>
          </a:p>
          <a:p>
            <a:r>
              <a:rPr lang="it-IT" dirty="0" err="1" smtClean="0">
                <a:latin typeface="Comic Sans MS" panose="030F0702030302020204" pitchFamily="66" charset="0"/>
              </a:rPr>
              <a:t>This</a:t>
            </a:r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will</a:t>
            </a:r>
            <a:r>
              <a:rPr lang="it-IT" dirty="0" smtClean="0">
                <a:latin typeface="Comic Sans MS" panose="030F0702030302020204" pitchFamily="66" charset="0"/>
              </a:rPr>
              <a:t> come </a:t>
            </a:r>
            <a:r>
              <a:rPr lang="it-IT" dirty="0" err="1" smtClean="0">
                <a:latin typeface="Comic Sans MS" panose="030F0702030302020204" pitchFamily="66" charset="0"/>
              </a:rPr>
              <a:t>form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results</a:t>
            </a:r>
            <a:r>
              <a:rPr lang="it-IT" dirty="0" smtClean="0">
                <a:latin typeface="Comic Sans MS" panose="030F0702030302020204" pitchFamily="66" charset="0"/>
              </a:rPr>
              <a:t> of the work of the </a:t>
            </a:r>
            <a:r>
              <a:rPr lang="it-IT" dirty="0" err="1" smtClean="0">
                <a:latin typeface="Comic Sans MS" panose="030F0702030302020204" pitchFamily="66" charset="0"/>
              </a:rPr>
              <a:t>other</a:t>
            </a:r>
            <a:r>
              <a:rPr lang="it-IT" dirty="0" smtClean="0">
                <a:latin typeface="Comic Sans MS" panose="030F0702030302020204" pitchFamily="66" charset="0"/>
              </a:rPr>
              <a:t> WP. The </a:t>
            </a:r>
            <a:r>
              <a:rPr lang="it-IT" dirty="0" err="1" smtClean="0">
                <a:latin typeface="Comic Sans MS" panose="030F0702030302020204" pitchFamily="66" charset="0"/>
              </a:rPr>
              <a:t>coordination</a:t>
            </a:r>
            <a:r>
              <a:rPr lang="it-IT" dirty="0" smtClean="0">
                <a:latin typeface="Comic Sans MS" panose="030F0702030302020204" pitchFamily="66" charset="0"/>
              </a:rPr>
              <a:t> and </a:t>
            </a:r>
            <a:r>
              <a:rPr lang="it-IT" dirty="0" err="1" smtClean="0">
                <a:latin typeface="Comic Sans MS" panose="030F0702030302020204" pitchFamily="66" charset="0"/>
              </a:rPr>
              <a:t>integration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wil</a:t>
            </a:r>
            <a:r>
              <a:rPr lang="it-IT" dirty="0" smtClean="0">
                <a:latin typeface="Comic Sans MS" panose="030F0702030302020204" pitchFamily="66" charset="0"/>
              </a:rPr>
              <a:t> be </a:t>
            </a:r>
            <a:r>
              <a:rPr lang="it-IT" dirty="0" err="1" smtClean="0">
                <a:latin typeface="Comic Sans MS" panose="030F0702030302020204" pitchFamily="66" charset="0"/>
              </a:rPr>
              <a:t>done</a:t>
            </a:r>
            <a:r>
              <a:rPr lang="it-IT" dirty="0" smtClean="0">
                <a:latin typeface="Comic Sans MS" panose="030F0702030302020204" pitchFamily="66" charset="0"/>
              </a:rPr>
              <a:t> by me. So </a:t>
            </a:r>
            <a:r>
              <a:rPr lang="it-IT" dirty="0" err="1" smtClean="0">
                <a:latin typeface="Comic Sans MS" panose="030F0702030302020204" pitchFamily="66" charset="0"/>
              </a:rPr>
              <a:t>there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is</a:t>
            </a:r>
            <a:r>
              <a:rPr lang="it-IT" dirty="0" smtClean="0">
                <a:latin typeface="Comic Sans MS" panose="030F0702030302020204" pitchFamily="66" charset="0"/>
              </a:rPr>
              <a:t> no </a:t>
            </a:r>
            <a:r>
              <a:rPr lang="it-IT" dirty="0" err="1" smtClean="0">
                <a:latin typeface="Comic Sans MS" panose="030F0702030302020204" pitchFamily="66" charset="0"/>
              </a:rPr>
              <a:t>personnel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request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apart</a:t>
            </a:r>
            <a:r>
              <a:rPr lang="it-IT" dirty="0" smtClean="0">
                <a:latin typeface="Comic Sans MS" panose="030F0702030302020204" pitchFamily="66" charset="0"/>
              </a:rPr>
              <a:t> some </a:t>
            </a:r>
            <a:r>
              <a:rPr lang="it-IT" dirty="0" err="1" smtClean="0">
                <a:latin typeface="Comic Sans MS" panose="030F0702030302020204" pitchFamily="66" charset="0"/>
              </a:rPr>
              <a:t>occasional</a:t>
            </a:r>
            <a:r>
              <a:rPr lang="it-IT" dirty="0" smtClean="0">
                <a:latin typeface="Comic Sans MS" panose="030F0702030302020204" pitchFamily="66" charset="0"/>
              </a:rPr>
              <a:t> meeting with ELI-NP.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WP2, </a:t>
            </a:r>
            <a:r>
              <a:rPr lang="it-IT" dirty="0" err="1" smtClean="0">
                <a:latin typeface="Comic Sans MS" panose="030F0702030302020204" pitchFamily="66" charset="0"/>
              </a:rPr>
              <a:t>see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next</a:t>
            </a:r>
            <a:r>
              <a:rPr lang="it-IT" dirty="0" smtClean="0">
                <a:latin typeface="Comic Sans MS" panose="030F0702030302020204" pitchFamily="66" charset="0"/>
              </a:rPr>
              <a:t> slide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WP3, </a:t>
            </a:r>
            <a:r>
              <a:rPr lang="it-IT" dirty="0" err="1" smtClean="0">
                <a:latin typeface="Comic Sans MS" panose="030F0702030302020204" pitchFamily="66" charset="0"/>
              </a:rPr>
              <a:t>costing</a:t>
            </a:r>
            <a:r>
              <a:rPr lang="it-IT" dirty="0" smtClean="0">
                <a:latin typeface="Comic Sans MS" panose="030F0702030302020204" pitchFamily="66" charset="0"/>
              </a:rPr>
              <a:t>. 0.2 FTE </a:t>
            </a:r>
            <a:r>
              <a:rPr lang="it-IT" dirty="0" err="1" smtClean="0">
                <a:latin typeface="Comic Sans MS" panose="030F0702030302020204" pitchFamily="66" charset="0"/>
              </a:rPr>
              <a:t>integrated</a:t>
            </a:r>
            <a:r>
              <a:rPr lang="it-IT" dirty="0" smtClean="0">
                <a:latin typeface="Comic Sans MS" panose="030F0702030302020204" pitchFamily="66" charset="0"/>
              </a:rPr>
              <a:t>. Distributed in </a:t>
            </a:r>
            <a:r>
              <a:rPr lang="it-IT" dirty="0" err="1" smtClean="0">
                <a:latin typeface="Comic Sans MS" panose="030F0702030302020204" pitchFamily="66" charset="0"/>
              </a:rPr>
              <a:t>all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partecipating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elements</a:t>
            </a:r>
            <a:r>
              <a:rPr lang="it-IT" dirty="0" smtClean="0">
                <a:latin typeface="Comic Sans MS" panose="030F0702030302020204" pitchFamily="66" charset="0"/>
              </a:rPr>
              <a:t>.</a:t>
            </a:r>
          </a:p>
          <a:p>
            <a:endParaRPr lang="it-IT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601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366332"/>
              </p:ext>
            </p:extLst>
          </p:nvPr>
        </p:nvGraphicFramePr>
        <p:xfrm>
          <a:off x="315303" y="126126"/>
          <a:ext cx="11740062" cy="6118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9686">
                  <a:extLst>
                    <a:ext uri="{9D8B030D-6E8A-4147-A177-3AD203B41FA5}">
                      <a16:colId xmlns:a16="http://schemas.microsoft.com/office/drawing/2014/main" val="1989007323"/>
                    </a:ext>
                  </a:extLst>
                </a:gridCol>
                <a:gridCol w="1149686">
                  <a:extLst>
                    <a:ext uri="{9D8B030D-6E8A-4147-A177-3AD203B41FA5}">
                      <a16:colId xmlns:a16="http://schemas.microsoft.com/office/drawing/2014/main" val="3309878211"/>
                    </a:ext>
                  </a:extLst>
                </a:gridCol>
                <a:gridCol w="1547653">
                  <a:extLst>
                    <a:ext uri="{9D8B030D-6E8A-4147-A177-3AD203B41FA5}">
                      <a16:colId xmlns:a16="http://schemas.microsoft.com/office/drawing/2014/main" val="423833183"/>
                    </a:ext>
                  </a:extLst>
                </a:gridCol>
                <a:gridCol w="1149686">
                  <a:extLst>
                    <a:ext uri="{9D8B030D-6E8A-4147-A177-3AD203B41FA5}">
                      <a16:colId xmlns:a16="http://schemas.microsoft.com/office/drawing/2014/main" val="3019003904"/>
                    </a:ext>
                  </a:extLst>
                </a:gridCol>
                <a:gridCol w="1149686">
                  <a:extLst>
                    <a:ext uri="{9D8B030D-6E8A-4147-A177-3AD203B41FA5}">
                      <a16:colId xmlns:a16="http://schemas.microsoft.com/office/drawing/2014/main" val="459736877"/>
                    </a:ext>
                  </a:extLst>
                </a:gridCol>
                <a:gridCol w="1149686">
                  <a:extLst>
                    <a:ext uri="{9D8B030D-6E8A-4147-A177-3AD203B41FA5}">
                      <a16:colId xmlns:a16="http://schemas.microsoft.com/office/drawing/2014/main" val="2908988922"/>
                    </a:ext>
                  </a:extLst>
                </a:gridCol>
                <a:gridCol w="1149686">
                  <a:extLst>
                    <a:ext uri="{9D8B030D-6E8A-4147-A177-3AD203B41FA5}">
                      <a16:colId xmlns:a16="http://schemas.microsoft.com/office/drawing/2014/main" val="282841750"/>
                    </a:ext>
                  </a:extLst>
                </a:gridCol>
                <a:gridCol w="1835075">
                  <a:extLst>
                    <a:ext uri="{9D8B030D-6E8A-4147-A177-3AD203B41FA5}">
                      <a16:colId xmlns:a16="http://schemas.microsoft.com/office/drawing/2014/main" val="1087598625"/>
                    </a:ext>
                  </a:extLst>
                </a:gridCol>
                <a:gridCol w="1459218">
                  <a:extLst>
                    <a:ext uri="{9D8B030D-6E8A-4147-A177-3AD203B41FA5}">
                      <a16:colId xmlns:a16="http://schemas.microsoft.com/office/drawing/2014/main" val="1879149334"/>
                    </a:ext>
                  </a:extLst>
                </a:gridCol>
              </a:tblGrid>
              <a:tr h="27048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Activity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Sub Activity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Tasks 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Responsible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Required Expertise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Comments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Deliverables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FTE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832486337"/>
                  </a:ext>
                </a:extLst>
              </a:tr>
              <a:tr h="19057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Accelerator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227774723"/>
                  </a:ext>
                </a:extLst>
              </a:tr>
              <a:tr h="74383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Modifications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All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List of the modifications required for the new baseline configuration.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837080062"/>
                  </a:ext>
                </a:extLst>
              </a:tr>
              <a:tr h="30122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1002.01.02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RF Gun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Gun expert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Descritpion o of the new RF Gun Type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0.1 FTE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142552624"/>
                  </a:ext>
                </a:extLst>
              </a:tr>
              <a:tr h="30122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1002.01.03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Cathodes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Cathde expert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Description of the baseline cathode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effectLst/>
                          <a:latin typeface="Comic Sans MS" panose="030F0702030302020204" pitchFamily="66" charset="0"/>
                        </a:rPr>
                        <a:t>0.1 FTE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3706571498"/>
                  </a:ext>
                </a:extLst>
              </a:tr>
              <a:tr h="44876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1002.01.04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Laser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Laser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Description of the modification of the Laser system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AMPLITUDE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93725577"/>
                  </a:ext>
                </a:extLst>
              </a:tr>
              <a:tr h="59629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1002.01.05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Optical transfer Lines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Laser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Description of the modification of the Optical Transfer Lines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CNRS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619990617"/>
                  </a:ext>
                </a:extLst>
              </a:tr>
              <a:tr h="44876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1002.01.06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RF Transfer lines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RF </a:t>
                      </a:r>
                      <a:r>
                        <a:rPr lang="en-GB" sz="1200" u="none" strike="noStrike" dirty="0" smtClean="0">
                          <a:effectLst/>
                          <a:latin typeface="Comic Sans MS" panose="030F0702030302020204" pitchFamily="66" charset="0"/>
                        </a:rPr>
                        <a:t>expert, Magnet expert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Description of the modification of the RF Transfer Lines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0.2 </a:t>
                      </a:r>
                      <a:r>
                        <a:rPr lang="en-GB" sz="1200" b="1" u="none" strike="noStrike" dirty="0" smtClean="0">
                          <a:effectLst/>
                          <a:latin typeface="Comic Sans MS" panose="030F0702030302020204" pitchFamily="66" charset="0"/>
                        </a:rPr>
                        <a:t>FTE/0.1 FTE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908845511"/>
                  </a:ext>
                </a:extLst>
              </a:tr>
              <a:tr h="118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Working points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  <a:latin typeface="Comic Sans MS" panose="030F0702030302020204" pitchFamily="66" charset="0"/>
                        </a:rPr>
                        <a:t>Beam Dynamics expert, RF expert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Description of the different working points of the machine. BBU and beam loading evaluations in the different configurations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0,1/ 0,1 FTE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3741972572"/>
                  </a:ext>
                </a:extLst>
              </a:tr>
              <a:tr h="59629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Transfer lines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Beam dynamics expert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Design of the </a:t>
                      </a:r>
                      <a:r>
                        <a:rPr lang="en-GB" sz="1200" u="none" strike="noStrike" dirty="0" err="1" smtClean="0">
                          <a:effectLst/>
                          <a:latin typeface="Comic Sans MS" panose="030F0702030302020204" pitchFamily="66" charset="0"/>
                        </a:rPr>
                        <a:t>tranffer</a:t>
                      </a:r>
                      <a:r>
                        <a:rPr lang="en-GB" sz="1200" u="none" strike="noStrike" dirty="0" smtClean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lines for the experimental lines, up to target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0,2 FTE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303727918"/>
                  </a:ext>
                </a:extLst>
              </a:tr>
              <a:tr h="44876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1002.05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smtClean="0">
                          <a:effectLst/>
                          <a:latin typeface="Comic Sans MS" panose="030F0702030302020204" pitchFamily="66" charset="0"/>
                        </a:rPr>
                        <a:t>Controls and MPS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Accelerator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Eventual modifications to the MPS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Comic Sans MS" panose="030F0702030302020204" pitchFamily="66" charset="0"/>
                        </a:rPr>
                        <a:t>0,05 FTE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68605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883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>
                <a:latin typeface="Comic Sans MS" panose="030F0702030302020204" pitchFamily="66" charset="0"/>
              </a:rPr>
              <a:t>Occasional</a:t>
            </a:r>
            <a:r>
              <a:rPr lang="it-IT" dirty="0" smtClean="0">
                <a:latin typeface="Comic Sans MS" panose="030F0702030302020204" pitchFamily="66" charset="0"/>
              </a:rPr>
              <a:t> work </a:t>
            </a:r>
            <a:r>
              <a:rPr lang="it-IT" dirty="0" err="1" smtClean="0">
                <a:latin typeface="Comic Sans MS" panose="030F0702030302020204" pitchFamily="66" charset="0"/>
              </a:rPr>
              <a:t>should</a:t>
            </a:r>
            <a:r>
              <a:rPr lang="it-IT" dirty="0" smtClean="0">
                <a:latin typeface="Comic Sans MS" panose="030F0702030302020204" pitchFamily="66" charset="0"/>
              </a:rPr>
              <a:t> be </a:t>
            </a:r>
            <a:r>
              <a:rPr lang="it-IT" dirty="0" err="1" smtClean="0">
                <a:latin typeface="Comic Sans MS" panose="030F0702030302020204" pitchFamily="66" charset="0"/>
              </a:rPr>
              <a:t>required</a:t>
            </a:r>
            <a:r>
              <a:rPr lang="it-IT" dirty="0" smtClean="0">
                <a:latin typeface="Comic Sans MS" panose="030F0702030302020204" pitchFamily="66" charset="0"/>
              </a:rPr>
              <a:t> to estimate </a:t>
            </a:r>
            <a:r>
              <a:rPr lang="it-IT" dirty="0" err="1" smtClean="0">
                <a:latin typeface="Comic Sans MS" panose="030F0702030302020204" pitchFamily="66" charset="0"/>
              </a:rPr>
              <a:t>eventual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necessary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modifications</a:t>
            </a:r>
            <a:r>
              <a:rPr lang="it-IT" dirty="0" smtClean="0">
                <a:latin typeface="Comic Sans MS" panose="030F0702030302020204" pitchFamily="66" charset="0"/>
              </a:rPr>
              <a:t> to: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1) LLRF                  0.05 FTE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2) </a:t>
            </a:r>
            <a:r>
              <a:rPr lang="it-IT" dirty="0" err="1" smtClean="0">
                <a:latin typeface="Comic Sans MS" panose="030F0702030302020204" pitchFamily="66" charset="0"/>
              </a:rPr>
              <a:t>Diagnostics</a:t>
            </a:r>
            <a:r>
              <a:rPr lang="it-IT" dirty="0" smtClean="0">
                <a:latin typeface="Comic Sans MS" panose="030F0702030302020204" pitchFamily="66" charset="0"/>
              </a:rPr>
              <a:t>      0.05 FTE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3) </a:t>
            </a:r>
            <a:r>
              <a:rPr lang="it-IT" dirty="0" err="1" smtClean="0">
                <a:latin typeface="Comic Sans MS" panose="030F0702030302020204" pitchFamily="66" charset="0"/>
              </a:rPr>
              <a:t>Syncro</a:t>
            </a:r>
            <a:r>
              <a:rPr lang="it-IT" dirty="0" smtClean="0">
                <a:latin typeface="Comic Sans MS" panose="030F0702030302020204" pitchFamily="66" charset="0"/>
              </a:rPr>
              <a:t>              0.05 FTE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4) </a:t>
            </a:r>
            <a:r>
              <a:rPr lang="it-IT" dirty="0" err="1" smtClean="0">
                <a:latin typeface="Comic Sans MS" panose="030F0702030302020204" pitchFamily="66" charset="0"/>
              </a:rPr>
              <a:t>Vacuum</a:t>
            </a:r>
            <a:r>
              <a:rPr lang="it-IT" dirty="0" smtClean="0">
                <a:latin typeface="Comic Sans MS" panose="030F0702030302020204" pitchFamily="66" charset="0"/>
              </a:rPr>
              <a:t>           0.05 FTE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5) RF </a:t>
            </a:r>
            <a:r>
              <a:rPr lang="it-IT" dirty="0" err="1" smtClean="0">
                <a:latin typeface="Comic Sans MS" panose="030F0702030302020204" pitchFamily="66" charset="0"/>
              </a:rPr>
              <a:t>Power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systems</a:t>
            </a:r>
            <a:r>
              <a:rPr lang="it-IT" dirty="0" smtClean="0">
                <a:latin typeface="Comic Sans MS" panose="030F0702030302020204" pitchFamily="66" charset="0"/>
              </a:rPr>
              <a:t>  0.05 FTE</a:t>
            </a:r>
          </a:p>
          <a:p>
            <a:endParaRPr lang="it-IT" dirty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The </a:t>
            </a:r>
            <a:r>
              <a:rPr lang="it-IT" dirty="0" err="1" smtClean="0">
                <a:latin typeface="Comic Sans MS" panose="030F0702030302020204" pitchFamily="66" charset="0"/>
              </a:rPr>
              <a:t>required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profile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is</a:t>
            </a:r>
            <a:r>
              <a:rPr lang="it-IT" dirty="0" smtClean="0">
                <a:latin typeface="Comic Sans MS" panose="030F0702030302020204" pitchFamily="66" charset="0"/>
              </a:rPr>
              <a:t> EXPERT</a:t>
            </a:r>
          </a:p>
          <a:p>
            <a:r>
              <a:rPr lang="it-IT" dirty="0" err="1" smtClean="0">
                <a:latin typeface="Comic Sans MS" panose="030F0702030302020204" pitchFamily="66" charset="0"/>
              </a:rPr>
              <a:t>If</a:t>
            </a:r>
            <a:r>
              <a:rPr lang="it-IT" dirty="0" smtClean="0">
                <a:latin typeface="Comic Sans MS" panose="030F0702030302020204" pitchFamily="66" charset="0"/>
              </a:rPr>
              <a:t> major </a:t>
            </a:r>
            <a:r>
              <a:rPr lang="it-IT" dirty="0" err="1" smtClean="0">
                <a:latin typeface="Comic Sans MS" panose="030F0702030302020204" pitchFamily="66" charset="0"/>
              </a:rPr>
              <a:t>problems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arises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these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quantities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should</a:t>
            </a:r>
            <a:r>
              <a:rPr lang="it-IT" dirty="0" smtClean="0">
                <a:latin typeface="Comic Sans MS" panose="030F0702030302020204" pitchFamily="66" charset="0"/>
              </a:rPr>
              <a:t> be </a:t>
            </a:r>
            <a:r>
              <a:rPr lang="it-IT" dirty="0" err="1" smtClean="0">
                <a:latin typeface="Comic Sans MS" panose="030F0702030302020204" pitchFamily="66" charset="0"/>
              </a:rPr>
              <a:t>revised</a:t>
            </a:r>
            <a:r>
              <a:rPr lang="it-IT" dirty="0" smtClean="0">
                <a:latin typeface="Comic Sans MS" panose="030F0702030302020204" pitchFamily="66" charset="0"/>
              </a:rPr>
              <a:t> in future.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85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Comic Sans MS" panose="030F0702030302020204" pitchFamily="66" charset="0"/>
              </a:rPr>
              <a:t>ATTENTION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In the case </a:t>
            </a:r>
            <a:r>
              <a:rPr lang="it-IT" dirty="0" err="1" smtClean="0">
                <a:latin typeface="Comic Sans MS" panose="030F0702030302020204" pitchFamily="66" charset="0"/>
              </a:rPr>
              <a:t>that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project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starts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thee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is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not</a:t>
            </a:r>
            <a:r>
              <a:rPr lang="it-IT" dirty="0" smtClean="0">
                <a:latin typeface="Comic Sans MS" panose="030F0702030302020204" pitchFamily="66" charset="0"/>
              </a:rPr>
              <a:t> a linear </a:t>
            </a:r>
            <a:r>
              <a:rPr lang="it-IT" dirty="0" err="1" smtClean="0">
                <a:latin typeface="Comic Sans MS" panose="030F0702030302020204" pitchFamily="66" charset="0"/>
              </a:rPr>
              <a:t>corrispondance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Material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exist</a:t>
            </a:r>
            <a:r>
              <a:rPr lang="it-IT" dirty="0" smtClean="0">
                <a:latin typeface="Comic Sans MS" panose="030F0702030302020204" pitchFamily="66" charset="0"/>
              </a:rPr>
              <a:t> – Project </a:t>
            </a:r>
            <a:r>
              <a:rPr lang="it-IT" dirty="0" err="1" smtClean="0">
                <a:latin typeface="Comic Sans MS" panose="030F0702030302020204" pitchFamily="66" charset="0"/>
              </a:rPr>
              <a:t>done</a:t>
            </a:r>
            <a:endParaRPr lang="it-IT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dirty="0" err="1" smtClean="0">
                <a:latin typeface="Comic Sans MS" panose="030F0702030302020204" pitchFamily="66" charset="0"/>
              </a:rPr>
              <a:t>It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will</a:t>
            </a:r>
            <a:r>
              <a:rPr lang="it-IT" dirty="0" smtClean="0">
                <a:latin typeface="Comic Sans MS" panose="030F0702030302020204" pitchFamily="66" charset="0"/>
              </a:rPr>
              <a:t> be </a:t>
            </a:r>
            <a:r>
              <a:rPr lang="it-IT" dirty="0" err="1" smtClean="0">
                <a:latin typeface="Comic Sans MS" panose="030F0702030302020204" pitchFamily="66" charset="0"/>
              </a:rPr>
              <a:t>necessary</a:t>
            </a:r>
            <a:r>
              <a:rPr lang="it-IT" dirty="0" smtClean="0">
                <a:latin typeface="Comic Sans MS" panose="030F0702030302020204" pitchFamily="66" charset="0"/>
              </a:rPr>
              <a:t> to go </a:t>
            </a:r>
            <a:r>
              <a:rPr lang="it-IT" dirty="0" err="1" smtClean="0">
                <a:latin typeface="Comic Sans MS" panose="030F0702030302020204" pitchFamily="66" charset="0"/>
              </a:rPr>
              <a:t>through</a:t>
            </a:r>
            <a:r>
              <a:rPr lang="it-IT" dirty="0" smtClean="0">
                <a:latin typeface="Comic Sans MS" panose="030F0702030302020204" pitchFamily="66" charset="0"/>
              </a:rPr>
              <a:t> ALL the </a:t>
            </a:r>
            <a:r>
              <a:rPr lang="it-IT" dirty="0" err="1" smtClean="0">
                <a:latin typeface="Comic Sans MS" panose="030F0702030302020204" pitchFamily="66" charset="0"/>
              </a:rPr>
              <a:t>necessary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phases</a:t>
            </a:r>
            <a:r>
              <a:rPr lang="it-IT" dirty="0" smtClean="0">
                <a:latin typeface="Comic Sans MS" panose="030F0702030302020204" pitchFamily="66" charset="0"/>
              </a:rPr>
              <a:t> fo a </a:t>
            </a:r>
            <a:r>
              <a:rPr lang="it-IT" dirty="0" err="1" smtClean="0">
                <a:latin typeface="Comic Sans MS" panose="030F0702030302020204" pitchFamily="66" charset="0"/>
              </a:rPr>
              <a:t>asuccessful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project</a:t>
            </a:r>
            <a:r>
              <a:rPr lang="it-IT" dirty="0" smtClean="0">
                <a:latin typeface="Comic Sans MS" panose="030F0702030302020204" pitchFamily="66" charset="0"/>
              </a:rPr>
              <a:t>. At </a:t>
            </a:r>
            <a:r>
              <a:rPr lang="it-IT" dirty="0" err="1" smtClean="0">
                <a:latin typeface="Comic Sans MS" panose="030F0702030302020204" pitchFamily="66" charset="0"/>
              </a:rPr>
              <a:t>this</a:t>
            </a:r>
            <a:r>
              <a:rPr lang="it-IT" dirty="0" smtClean="0">
                <a:latin typeface="Comic Sans MS" panose="030F0702030302020204" pitchFamily="66" charset="0"/>
              </a:rPr>
              <a:t> time the </a:t>
            </a:r>
            <a:r>
              <a:rPr lang="it-IT" dirty="0" err="1" smtClean="0">
                <a:latin typeface="Comic Sans MS" panose="030F0702030302020204" pitchFamily="66" charset="0"/>
              </a:rPr>
              <a:t>requirements</a:t>
            </a:r>
            <a:r>
              <a:rPr lang="it-IT" dirty="0" smtClean="0">
                <a:latin typeface="Comic Sans MS" panose="030F0702030302020204" pitchFamily="66" charset="0"/>
              </a:rPr>
              <a:t> in </a:t>
            </a:r>
            <a:r>
              <a:rPr lang="it-IT" dirty="0" err="1" smtClean="0">
                <a:latin typeface="Comic Sans MS" panose="030F0702030302020204" pitchFamily="66" charset="0"/>
              </a:rPr>
              <a:t>manpower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will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exponentially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increase</a:t>
            </a:r>
            <a:r>
              <a:rPr lang="it-IT" dirty="0" smtClean="0">
                <a:latin typeface="Comic Sans MS" panose="030F0702030302020204" pitchFamily="66" charset="0"/>
              </a:rPr>
              <a:t>…..</a:t>
            </a:r>
          </a:p>
          <a:p>
            <a:pPr marL="0" indent="0">
              <a:buNone/>
            </a:pPr>
            <a:endParaRPr lang="it-IT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dirty="0" err="1" smtClean="0">
                <a:latin typeface="Comic Sans MS" panose="030F0702030302020204" pitchFamily="66" charset="0"/>
              </a:rPr>
              <a:t>This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has</a:t>
            </a:r>
            <a:r>
              <a:rPr lang="it-IT" dirty="0" smtClean="0">
                <a:latin typeface="Comic Sans MS" panose="030F0702030302020204" pitchFamily="66" charset="0"/>
              </a:rPr>
              <a:t> to be </a:t>
            </a:r>
            <a:r>
              <a:rPr lang="it-IT" dirty="0" err="1" smtClean="0">
                <a:latin typeface="Comic Sans MS" panose="030F0702030302020204" pitchFamily="66" charset="0"/>
              </a:rPr>
              <a:t>taken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into</a:t>
            </a:r>
            <a:r>
              <a:rPr lang="it-IT" dirty="0" smtClean="0">
                <a:latin typeface="Comic Sans MS" panose="030F0702030302020204" pitchFamily="66" charset="0"/>
              </a:rPr>
              <a:t> account for the </a:t>
            </a:r>
            <a:r>
              <a:rPr lang="it-IT" dirty="0" err="1" smtClean="0">
                <a:latin typeface="Comic Sans MS" panose="030F0702030302020204" pitchFamily="66" charset="0"/>
              </a:rPr>
              <a:t>average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term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perspective</a:t>
            </a:r>
            <a:r>
              <a:rPr lang="it-IT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42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Comic Sans MS" panose="030F0702030302020204" pitchFamily="66" charset="0"/>
              </a:rPr>
              <a:t>END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6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Comic Sans MS" panose="030F0702030302020204" pitchFamily="66" charset="0"/>
              </a:rPr>
              <a:t>Project </a:t>
            </a:r>
            <a:r>
              <a:rPr lang="it-IT" dirty="0" err="1" smtClean="0">
                <a:latin typeface="Comic Sans MS" panose="030F0702030302020204" pitchFamily="66" charset="0"/>
              </a:rPr>
              <a:t>constraints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2610" y="1856366"/>
            <a:ext cx="10058400" cy="4023360"/>
          </a:xfrm>
        </p:spPr>
        <p:txBody>
          <a:bodyPr>
            <a:normAutofit/>
          </a:bodyPr>
          <a:lstStyle/>
          <a:p>
            <a:endParaRPr lang="it-IT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dirty="0" err="1" smtClean="0">
                <a:latin typeface="Comic Sans MS" panose="030F0702030302020204" pitchFamily="66" charset="0"/>
              </a:rPr>
              <a:t>Find</a:t>
            </a:r>
            <a:r>
              <a:rPr lang="it-IT" dirty="0" smtClean="0">
                <a:latin typeface="Comic Sans MS" panose="030F0702030302020204" pitchFamily="66" charset="0"/>
              </a:rPr>
              <a:t> a new </a:t>
            </a:r>
            <a:r>
              <a:rPr lang="it-IT" dirty="0" err="1" smtClean="0">
                <a:latin typeface="Comic Sans MS" panose="030F0702030302020204" pitchFamily="66" charset="0"/>
              </a:rPr>
              <a:t>project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that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is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not</a:t>
            </a:r>
            <a:r>
              <a:rPr lang="it-IT" dirty="0" smtClean="0">
                <a:latin typeface="Comic Sans MS" panose="030F0702030302020204" pitchFamily="66" charset="0"/>
              </a:rPr>
              <a:t> a ‘gamma source’</a:t>
            </a:r>
          </a:p>
          <a:p>
            <a:pPr marL="0" indent="0">
              <a:buNone/>
            </a:pPr>
            <a:r>
              <a:rPr lang="it-IT" dirty="0" smtClean="0">
                <a:latin typeface="Comic Sans MS" panose="030F0702030302020204" pitchFamily="66" charset="0"/>
              </a:rPr>
              <a:t>The </a:t>
            </a:r>
            <a:r>
              <a:rPr lang="it-IT" dirty="0" err="1" smtClean="0">
                <a:latin typeface="Comic Sans MS" panose="030F0702030302020204" pitchFamily="66" charset="0"/>
              </a:rPr>
              <a:t>project</a:t>
            </a:r>
            <a:r>
              <a:rPr lang="it-IT" dirty="0" smtClean="0">
                <a:latin typeface="Comic Sans MS" panose="030F0702030302020204" pitchFamily="66" charset="0"/>
              </a:rPr>
              <a:t> must </a:t>
            </a:r>
            <a:r>
              <a:rPr lang="it-IT" dirty="0" err="1" smtClean="0">
                <a:latin typeface="Comic Sans MS" panose="030F0702030302020204" pitchFamily="66" charset="0"/>
              </a:rPr>
              <a:t>fit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needs</a:t>
            </a:r>
            <a:r>
              <a:rPr lang="it-IT" dirty="0" smtClean="0">
                <a:latin typeface="Comic Sans MS" panose="030F0702030302020204" pitchFamily="66" charset="0"/>
              </a:rPr>
              <a:t> of the </a:t>
            </a:r>
            <a:r>
              <a:rPr lang="it-IT" dirty="0" err="1" smtClean="0">
                <a:latin typeface="Comic Sans MS" panose="030F0702030302020204" pitchFamily="66" charset="0"/>
              </a:rPr>
              <a:t>Romanian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users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comunity</a:t>
            </a:r>
            <a:r>
              <a:rPr lang="it-IT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Comic Sans MS" panose="030F0702030302020204" pitchFamily="66" charset="0"/>
              </a:rPr>
              <a:t>The performance and the </a:t>
            </a:r>
            <a:r>
              <a:rPr lang="it-IT" dirty="0" err="1">
                <a:latin typeface="Comic Sans MS" panose="030F0702030302020204" pitchFamily="66" charset="0"/>
              </a:rPr>
              <a:t>physics</a:t>
            </a:r>
            <a:r>
              <a:rPr lang="it-IT" dirty="0">
                <a:latin typeface="Comic Sans MS" panose="030F0702030302020204" pitchFamily="66" charset="0"/>
              </a:rPr>
              <a:t> case </a:t>
            </a:r>
            <a:r>
              <a:rPr lang="it-IT" dirty="0" err="1">
                <a:latin typeface="Comic Sans MS" panose="030F0702030302020204" pitchFamily="66" charset="0"/>
              </a:rPr>
              <a:t>has</a:t>
            </a:r>
            <a:r>
              <a:rPr lang="it-IT" dirty="0">
                <a:latin typeface="Comic Sans MS" panose="030F0702030302020204" pitchFamily="66" charset="0"/>
              </a:rPr>
              <a:t> to </a:t>
            </a:r>
            <a:r>
              <a:rPr lang="it-IT" dirty="0" err="1">
                <a:latin typeface="Comic Sans MS" panose="030F0702030302020204" pitchFamily="66" charset="0"/>
              </a:rPr>
              <a:t>represent</a:t>
            </a:r>
            <a:r>
              <a:rPr lang="it-IT" dirty="0">
                <a:latin typeface="Comic Sans MS" panose="030F0702030302020204" pitchFamily="66" charset="0"/>
              </a:rPr>
              <a:t> an </a:t>
            </a:r>
            <a:r>
              <a:rPr lang="it-IT" dirty="0" err="1">
                <a:latin typeface="Comic Sans MS" panose="030F0702030302020204" pitchFamily="66" charset="0"/>
              </a:rPr>
              <a:t>added</a:t>
            </a:r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 err="1">
                <a:latin typeface="Comic Sans MS" panose="030F0702030302020204" pitchFamily="66" charset="0"/>
              </a:rPr>
              <a:t>value</a:t>
            </a:r>
            <a:r>
              <a:rPr lang="it-IT" dirty="0">
                <a:latin typeface="Comic Sans MS" panose="030F0702030302020204" pitchFamily="66" charset="0"/>
              </a:rPr>
              <a:t> in the </a:t>
            </a:r>
            <a:r>
              <a:rPr lang="it-IT" dirty="0" err="1">
                <a:latin typeface="Comic Sans MS" panose="030F0702030302020204" pitchFamily="66" charset="0"/>
              </a:rPr>
              <a:t>present</a:t>
            </a:r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 err="1">
                <a:latin typeface="Comic Sans MS" panose="030F0702030302020204" pitchFamily="66" charset="0"/>
              </a:rPr>
              <a:t>research</a:t>
            </a:r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framework</a:t>
            </a:r>
            <a:r>
              <a:rPr lang="it-IT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it-IT" dirty="0" smtClean="0">
                <a:latin typeface="Comic Sans MS" panose="030F0702030302020204" pitchFamily="66" charset="0"/>
              </a:rPr>
              <a:t>The </a:t>
            </a:r>
            <a:r>
              <a:rPr lang="it-IT" dirty="0" err="1" smtClean="0">
                <a:latin typeface="Comic Sans MS" panose="030F0702030302020204" pitchFamily="66" charset="0"/>
              </a:rPr>
              <a:t>accelerator</a:t>
            </a:r>
            <a:r>
              <a:rPr lang="it-IT" dirty="0" smtClean="0">
                <a:latin typeface="Comic Sans MS" panose="030F0702030302020204" pitchFamily="66" charset="0"/>
              </a:rPr>
              <a:t> part </a:t>
            </a:r>
            <a:r>
              <a:rPr lang="it-IT" dirty="0" err="1" smtClean="0">
                <a:latin typeface="Comic Sans MS" panose="030F0702030302020204" pitchFamily="66" charset="0"/>
              </a:rPr>
              <a:t>should</a:t>
            </a:r>
            <a:r>
              <a:rPr lang="it-IT" dirty="0" smtClean="0">
                <a:latin typeface="Comic Sans MS" panose="030F0702030302020204" pitchFamily="66" charset="0"/>
              </a:rPr>
              <a:t> re use </a:t>
            </a:r>
            <a:r>
              <a:rPr lang="it-IT" dirty="0" err="1" smtClean="0">
                <a:latin typeface="Comic Sans MS" panose="030F0702030302020204" pitchFamily="66" charset="0"/>
              </a:rPr>
              <a:t>all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elements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that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have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already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been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paid</a:t>
            </a:r>
            <a:r>
              <a:rPr lang="it-IT" dirty="0" smtClean="0">
                <a:latin typeface="Comic Sans MS" panose="030F0702030302020204" pitchFamily="66" charset="0"/>
              </a:rPr>
              <a:t> in </a:t>
            </a:r>
            <a:r>
              <a:rPr lang="it-IT" dirty="0" err="1" smtClean="0">
                <a:latin typeface="Comic Sans MS" panose="030F0702030302020204" pitchFamily="66" charset="0"/>
              </a:rPr>
              <a:t>phase</a:t>
            </a:r>
            <a:r>
              <a:rPr lang="it-IT" dirty="0" smtClean="0">
                <a:latin typeface="Comic Sans MS" panose="030F0702030302020204" pitchFamily="66" charset="0"/>
              </a:rPr>
              <a:t> 1 by IFIN-HH.</a:t>
            </a:r>
          </a:p>
          <a:p>
            <a:pPr marL="0" indent="0">
              <a:buNone/>
            </a:pPr>
            <a:r>
              <a:rPr lang="it-IT" dirty="0" smtClean="0">
                <a:latin typeface="Comic Sans MS" panose="030F0702030302020204" pitchFamily="66" charset="0"/>
              </a:rPr>
              <a:t>Hardware </a:t>
            </a:r>
            <a:r>
              <a:rPr lang="it-IT" dirty="0" err="1" smtClean="0">
                <a:latin typeface="Comic Sans MS" panose="030F0702030302020204" pitchFamily="66" charset="0"/>
              </a:rPr>
              <a:t>modifications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should</a:t>
            </a:r>
            <a:r>
              <a:rPr lang="it-IT" dirty="0" smtClean="0">
                <a:latin typeface="Comic Sans MS" panose="030F0702030302020204" pitchFamily="66" charset="0"/>
              </a:rPr>
              <a:t> be </a:t>
            </a:r>
            <a:r>
              <a:rPr lang="it-IT" dirty="0" err="1" smtClean="0">
                <a:latin typeface="Comic Sans MS" panose="030F0702030302020204" pitchFamily="66" charset="0"/>
              </a:rPr>
              <a:t>minimized</a:t>
            </a:r>
            <a:r>
              <a:rPr lang="it-IT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it-IT" dirty="0" err="1" smtClean="0">
                <a:latin typeface="Comic Sans MS" panose="030F0702030302020204" pitchFamily="66" charset="0"/>
              </a:rPr>
              <a:t>Robust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project</a:t>
            </a:r>
            <a:r>
              <a:rPr lang="it-IT" dirty="0" smtClean="0">
                <a:latin typeface="Comic Sans MS" panose="030F0702030302020204" pitchFamily="66" charset="0"/>
              </a:rPr>
              <a:t>, no </a:t>
            </a:r>
            <a:r>
              <a:rPr lang="it-IT" dirty="0" err="1" smtClean="0">
                <a:latin typeface="Comic Sans MS" panose="030F0702030302020204" pitchFamily="66" charset="0"/>
              </a:rPr>
              <a:t>failure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risks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permitted</a:t>
            </a:r>
            <a:endParaRPr lang="it-IT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1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latin typeface="Comic Sans MS" panose="030F0702030302020204" pitchFamily="66" charset="0"/>
              </a:rPr>
              <a:t>Among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different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proposals</a:t>
            </a:r>
            <a:r>
              <a:rPr lang="it-IT" dirty="0" smtClean="0">
                <a:latin typeface="Comic Sans MS" panose="030F0702030302020204" pitchFamily="66" charset="0"/>
              </a:rPr>
              <a:t>…….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Comic Sans MS" panose="030F0702030302020204" pitchFamily="66" charset="0"/>
              </a:rPr>
              <a:t>1) an </a:t>
            </a:r>
            <a:r>
              <a:rPr lang="it-IT" dirty="0" err="1" smtClean="0">
                <a:latin typeface="Comic Sans MS" panose="030F0702030302020204" pitchFamily="66" charset="0"/>
              </a:rPr>
              <a:t>exotic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radiation</a:t>
            </a:r>
            <a:r>
              <a:rPr lang="it-IT" dirty="0" smtClean="0">
                <a:latin typeface="Comic Sans MS" panose="030F0702030302020204" pitchFamily="66" charset="0"/>
              </a:rPr>
              <a:t> source (the </a:t>
            </a:r>
            <a:r>
              <a:rPr lang="it-IT" dirty="0" err="1" smtClean="0">
                <a:latin typeface="Comic Sans MS" panose="030F0702030302020204" pitchFamily="66" charset="0"/>
              </a:rPr>
              <a:t>present</a:t>
            </a:r>
            <a:r>
              <a:rPr lang="it-IT" dirty="0" smtClean="0">
                <a:latin typeface="Comic Sans MS" panose="030F0702030302020204" pitchFamily="66" charset="0"/>
              </a:rPr>
              <a:t> machine design </a:t>
            </a:r>
            <a:r>
              <a:rPr lang="it-IT" dirty="0" err="1" smtClean="0">
                <a:latin typeface="Comic Sans MS" panose="030F0702030302020204" pitchFamily="66" charset="0"/>
              </a:rPr>
              <a:t>is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optimized</a:t>
            </a:r>
            <a:r>
              <a:rPr lang="it-IT" dirty="0" smtClean="0">
                <a:latin typeface="Comic Sans MS" panose="030F0702030302020204" pitchFamily="66" charset="0"/>
              </a:rPr>
              <a:t> for </a:t>
            </a:r>
            <a:r>
              <a:rPr lang="it-IT" dirty="0" err="1" smtClean="0">
                <a:latin typeface="Comic Sans MS" panose="030F0702030302020204" pitchFamily="66" charset="0"/>
              </a:rPr>
              <a:t>this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configuration</a:t>
            </a:r>
            <a:r>
              <a:rPr lang="it-IT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2) A </a:t>
            </a:r>
            <a:r>
              <a:rPr lang="it-IT" dirty="0" err="1" smtClean="0">
                <a:latin typeface="Comic Sans MS" panose="030F0702030302020204" pitchFamily="66" charset="0"/>
              </a:rPr>
              <a:t>polarised</a:t>
            </a:r>
            <a:r>
              <a:rPr lang="it-IT" dirty="0" smtClean="0">
                <a:latin typeface="Comic Sans MS" panose="030F0702030302020204" pitchFamily="66" charset="0"/>
              </a:rPr>
              <a:t> slow </a:t>
            </a:r>
            <a:r>
              <a:rPr lang="it-IT" dirty="0" err="1" smtClean="0">
                <a:latin typeface="Comic Sans MS" panose="030F0702030302020204" pitchFamily="66" charset="0"/>
              </a:rPr>
              <a:t>positron</a:t>
            </a:r>
            <a:r>
              <a:rPr lang="it-IT" dirty="0" smtClean="0">
                <a:latin typeface="Comic Sans MS" panose="030F0702030302020204" pitchFamily="66" charset="0"/>
              </a:rPr>
              <a:t> source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3) A </a:t>
            </a:r>
            <a:r>
              <a:rPr lang="it-IT" dirty="0" err="1" smtClean="0">
                <a:latin typeface="Comic Sans MS" panose="030F0702030302020204" pitchFamily="66" charset="0"/>
              </a:rPr>
              <a:t>photoproduction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neutron</a:t>
            </a:r>
            <a:r>
              <a:rPr lang="it-IT" dirty="0" smtClean="0">
                <a:latin typeface="Comic Sans MS" panose="030F0702030302020204" pitchFamily="66" charset="0"/>
              </a:rPr>
              <a:t> source</a:t>
            </a:r>
          </a:p>
          <a:p>
            <a:r>
              <a:rPr lang="it-IT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4) A </a:t>
            </a:r>
            <a:r>
              <a:rPr lang="it-IT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facility</a:t>
            </a:r>
            <a:r>
              <a:rPr lang="it-IT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for </a:t>
            </a:r>
            <a:r>
              <a:rPr lang="it-IT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radioactive</a:t>
            </a:r>
            <a:r>
              <a:rPr lang="it-IT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beams</a:t>
            </a:r>
            <a:r>
              <a:rPr lang="it-IT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(ALTO TYPE)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76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8045967" y="6381329"/>
            <a:ext cx="2133600" cy="365125"/>
          </a:xfrm>
        </p:spPr>
        <p:txBody>
          <a:bodyPr/>
          <a:lstStyle/>
          <a:p>
            <a:fld id="{1CC52525-3A80-4412-B62B-910ECCC43AD1}" type="slidenum">
              <a:rPr lang="it-IT" smtClean="0">
                <a:latin typeface="Comic Sans MS" panose="030F0702030302020204" pitchFamily="66" charset="0"/>
              </a:rPr>
              <a:pPr/>
              <a:t>4</a:t>
            </a:fld>
            <a:endParaRPr lang="it-IT"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31649" y="725152"/>
            <a:ext cx="62512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INJECTOR LAYOUT</a:t>
            </a:r>
            <a:endParaRPr lang="en-US" sz="4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90675" y="19074795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376553" y="18787952"/>
            <a:ext cx="64891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503222" y="18787046"/>
            <a:ext cx="64139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976650" y="18535976"/>
            <a:ext cx="248894" cy="14460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6788599" y="18132804"/>
            <a:ext cx="9781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LEL-MAG-QUAD01 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6767865" y="18049845"/>
            <a:ext cx="128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LEL-MAG-QUAD02 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6911382" y="18058432"/>
            <a:ext cx="1262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LEL-MAG-QUAD03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92233" y="19073096"/>
            <a:ext cx="1242891" cy="390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300772" y="19063571"/>
            <a:ext cx="1285131" cy="390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3550282" y="18232352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74864" y="19071117"/>
            <a:ext cx="703319" cy="3905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932483" y="17759932"/>
            <a:ext cx="9720" cy="137854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6200000">
            <a:off x="2347630" y="17781141"/>
            <a:ext cx="883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Laser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259781" y="18789940"/>
            <a:ext cx="64891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615414" y="19005279"/>
            <a:ext cx="105970" cy="49973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304541" y="19081387"/>
            <a:ext cx="45719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7097765" y="19082712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7183374" y="19074705"/>
            <a:ext cx="46010" cy="359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 rot="3385340">
            <a:off x="8628991" y="19960863"/>
            <a:ext cx="70183" cy="3093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0" name="Rectangle 29"/>
          <p:cNvSpPr/>
          <p:nvPr/>
        </p:nvSpPr>
        <p:spPr>
          <a:xfrm rot="3381024">
            <a:off x="8734463" y="20353657"/>
            <a:ext cx="368241" cy="2604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2496353" y="19120976"/>
            <a:ext cx="202557" cy="2748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2698909" y="18960317"/>
            <a:ext cx="71983" cy="1215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3239657" y="19099765"/>
            <a:ext cx="39819" cy="298446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>
            <a:off x="3092910" y="19106825"/>
            <a:ext cx="356" cy="2974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150542" y="19099203"/>
            <a:ext cx="3075" cy="31068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791838" y="19118128"/>
            <a:ext cx="1158" cy="276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011713" y="19117101"/>
            <a:ext cx="43562" cy="27454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897393" y="19191688"/>
            <a:ext cx="78689" cy="108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06017" y="19100941"/>
            <a:ext cx="3075" cy="310684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701018" y="19430963"/>
            <a:ext cx="71983" cy="1215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653886" y="19073776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4728078" y="19072390"/>
            <a:ext cx="46010" cy="359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9114425" y="20729122"/>
            <a:ext cx="930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</a:rPr>
              <a:t>140 MeV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</a:rPr>
              <a:t>Beam Dump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3356692" y="19006723"/>
            <a:ext cx="211501" cy="484395"/>
            <a:chOff x="1907122" y="23373366"/>
            <a:chExt cx="211501" cy="484395"/>
          </a:xfrm>
        </p:grpSpPr>
        <p:sp>
          <p:nvSpPr>
            <p:cNvPr id="48" name="Rectangle 47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318662" y="19017294"/>
            <a:ext cx="211501" cy="484395"/>
            <a:chOff x="1907122" y="23373366"/>
            <a:chExt cx="211501" cy="484395"/>
          </a:xfrm>
        </p:grpSpPr>
        <p:sp>
          <p:nvSpPr>
            <p:cNvPr id="51" name="Rectangle 50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785638" y="19017294"/>
            <a:ext cx="211501" cy="484395"/>
            <a:chOff x="1907122" y="23373366"/>
            <a:chExt cx="211501" cy="484395"/>
          </a:xfrm>
        </p:grpSpPr>
        <p:sp>
          <p:nvSpPr>
            <p:cNvPr id="54" name="Rectangle 53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837836" y="19007720"/>
            <a:ext cx="211501" cy="484395"/>
            <a:chOff x="1907122" y="23373366"/>
            <a:chExt cx="211501" cy="484395"/>
          </a:xfrm>
        </p:grpSpPr>
        <p:sp>
          <p:nvSpPr>
            <p:cNvPr id="57" name="Rectangle 56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59" name="Straight Connector 58"/>
          <p:cNvCxnSpPr/>
          <p:nvPr/>
        </p:nvCxnSpPr>
        <p:spPr>
          <a:xfrm>
            <a:off x="8083488" y="19254876"/>
            <a:ext cx="732261" cy="107370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172899" y="17559553"/>
            <a:ext cx="0" cy="1220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483414" y="17295072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80 MeV</a:t>
            </a:r>
          </a:p>
        </p:txBody>
      </p:sp>
      <p:sp>
        <p:nvSpPr>
          <p:cNvPr id="62" name="TextBox 61"/>
          <p:cNvSpPr txBox="1"/>
          <p:nvPr/>
        </p:nvSpPr>
        <p:spPr>
          <a:xfrm rot="16200000">
            <a:off x="3459370" y="18088346"/>
            <a:ext cx="11924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LEL-MAG-SOL02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038674" y="19083529"/>
            <a:ext cx="57295" cy="3552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4" name="Group 63"/>
          <p:cNvGrpSpPr/>
          <p:nvPr/>
        </p:nvGrpSpPr>
        <p:grpSpPr>
          <a:xfrm>
            <a:off x="3315726" y="19522139"/>
            <a:ext cx="1267875" cy="105568"/>
            <a:chOff x="1888462" y="23886075"/>
            <a:chExt cx="1267875" cy="105568"/>
          </a:xfrm>
        </p:grpSpPr>
        <p:sp>
          <p:nvSpPr>
            <p:cNvPr id="65" name="Rectangle 64"/>
            <p:cNvSpPr/>
            <p:nvPr/>
          </p:nvSpPr>
          <p:spPr>
            <a:xfrm>
              <a:off x="1888462" y="23915260"/>
              <a:ext cx="12678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 flipV="1">
              <a:off x="1996442" y="238860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2105292" y="2390274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2208730" y="23897981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2525165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2411131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308911" y="23893669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2638484" y="23892174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2744953" y="238921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2848391" y="2388741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3053173" y="2389097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2948572" y="2389500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3331198" y="18877587"/>
            <a:ext cx="1267875" cy="105568"/>
            <a:chOff x="1888462" y="23886075"/>
            <a:chExt cx="1267875" cy="105568"/>
          </a:xfrm>
        </p:grpSpPr>
        <p:sp>
          <p:nvSpPr>
            <p:cNvPr id="78" name="Rectangle 77"/>
            <p:cNvSpPr/>
            <p:nvPr/>
          </p:nvSpPr>
          <p:spPr>
            <a:xfrm>
              <a:off x="1888462" y="23915260"/>
              <a:ext cx="12678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9" name="Straight Connector 78"/>
            <p:cNvCxnSpPr/>
            <p:nvPr/>
          </p:nvCxnSpPr>
          <p:spPr>
            <a:xfrm flipV="1">
              <a:off x="1996442" y="238860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2105292" y="2390274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2208730" y="23897981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2525165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2411131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2308911" y="23893669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2638484" y="23892174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2744953" y="238921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2848391" y="2388741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3053173" y="2389097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2948572" y="2389500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 rot="16200000">
            <a:off x="7669729" y="17874210"/>
            <a:ext cx="8627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LEL-MAG-DIP01 </a:t>
            </a:r>
          </a:p>
        </p:txBody>
      </p:sp>
      <p:sp>
        <p:nvSpPr>
          <p:cNvPr id="91" name="TextBox 90"/>
          <p:cNvSpPr txBox="1"/>
          <p:nvPr/>
        </p:nvSpPr>
        <p:spPr>
          <a:xfrm rot="16200000">
            <a:off x="3803863" y="18130178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LEL-MAG-HCOR03</a:t>
            </a:r>
          </a:p>
        </p:txBody>
      </p:sp>
      <p:sp>
        <p:nvSpPr>
          <p:cNvPr id="92" name="TextBox 91"/>
          <p:cNvSpPr txBox="1"/>
          <p:nvPr/>
        </p:nvSpPr>
        <p:spPr>
          <a:xfrm rot="16200000">
            <a:off x="3899778" y="18103598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LEL-MAG-VCOR03</a:t>
            </a:r>
          </a:p>
        </p:txBody>
      </p:sp>
      <p:sp>
        <p:nvSpPr>
          <p:cNvPr id="93" name="TextBox 92"/>
          <p:cNvSpPr txBox="1"/>
          <p:nvPr/>
        </p:nvSpPr>
        <p:spPr>
          <a:xfrm rot="16200000">
            <a:off x="5029316" y="18234226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LEL-RF-ACC02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284276" y="18129579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LEL-MAG-HCOR04</a:t>
            </a:r>
          </a:p>
        </p:txBody>
      </p:sp>
      <p:sp>
        <p:nvSpPr>
          <p:cNvPr id="95" name="TextBox 94"/>
          <p:cNvSpPr txBox="1"/>
          <p:nvPr/>
        </p:nvSpPr>
        <p:spPr>
          <a:xfrm rot="16200000">
            <a:off x="4380191" y="18102999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LEL-MAG-VCOR04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5262528" y="18134285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LEL-MAG-HCOR05</a:t>
            </a:r>
          </a:p>
        </p:txBody>
      </p:sp>
      <p:sp>
        <p:nvSpPr>
          <p:cNvPr id="97" name="TextBox 96"/>
          <p:cNvSpPr txBox="1"/>
          <p:nvPr/>
        </p:nvSpPr>
        <p:spPr>
          <a:xfrm rot="16200000">
            <a:off x="5378915" y="18111843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LEL-MAG-VCOR05</a:t>
            </a:r>
          </a:p>
        </p:txBody>
      </p:sp>
      <p:sp>
        <p:nvSpPr>
          <p:cNvPr id="98" name="TextBox 97"/>
          <p:cNvSpPr txBox="1"/>
          <p:nvPr/>
        </p:nvSpPr>
        <p:spPr>
          <a:xfrm rot="16200000">
            <a:off x="6308482" y="18238517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LEL-RF-ACC03</a:t>
            </a:r>
          </a:p>
        </p:txBody>
      </p:sp>
      <p:sp>
        <p:nvSpPr>
          <p:cNvPr id="99" name="TextBox 98"/>
          <p:cNvSpPr txBox="1"/>
          <p:nvPr/>
        </p:nvSpPr>
        <p:spPr>
          <a:xfrm rot="16200000">
            <a:off x="4033291" y="20291158"/>
            <a:ext cx="1262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LEL-DIA-SCN02</a:t>
            </a: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4206620" y="18167984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LEL-DIA-BPM02</a:t>
            </a:r>
          </a:p>
        </p:txBody>
      </p:sp>
      <p:cxnSp>
        <p:nvCxnSpPr>
          <p:cNvPr id="101" name="Straight Connector 100"/>
          <p:cNvCxnSpPr/>
          <p:nvPr/>
        </p:nvCxnSpPr>
        <p:spPr>
          <a:xfrm>
            <a:off x="2862236" y="19105480"/>
            <a:ext cx="3075" cy="31068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 rot="16200000">
            <a:off x="5861311" y="20148731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LEL-DIA-SCN03</a:t>
            </a: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5693371" y="20187043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LEL-DIA-BPM03</a:t>
            </a:r>
          </a:p>
        </p:txBody>
      </p:sp>
      <p:sp>
        <p:nvSpPr>
          <p:cNvPr id="104" name="TextBox 103"/>
          <p:cNvSpPr txBox="1"/>
          <p:nvPr/>
        </p:nvSpPr>
        <p:spPr>
          <a:xfrm rot="16200000">
            <a:off x="6646103" y="20142518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LEL-DIA-SCN04</a:t>
            </a:r>
          </a:p>
        </p:txBody>
      </p:sp>
      <p:sp>
        <p:nvSpPr>
          <p:cNvPr id="105" name="TextBox 104"/>
          <p:cNvSpPr txBox="1"/>
          <p:nvPr/>
        </p:nvSpPr>
        <p:spPr>
          <a:xfrm rot="16200000">
            <a:off x="6625577" y="18172385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LEL-DIA-BPM04</a:t>
            </a:r>
          </a:p>
        </p:txBody>
      </p:sp>
      <p:sp>
        <p:nvSpPr>
          <p:cNvPr id="106" name="TextBox 105"/>
          <p:cNvSpPr txBox="1"/>
          <p:nvPr/>
        </p:nvSpPr>
        <p:spPr>
          <a:xfrm rot="16200000">
            <a:off x="7407026" y="20133979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LEL-DIA-SCN05</a:t>
            </a:r>
          </a:p>
        </p:txBody>
      </p:sp>
      <p:sp>
        <p:nvSpPr>
          <p:cNvPr id="107" name="TextBox 106"/>
          <p:cNvSpPr txBox="1"/>
          <p:nvPr/>
        </p:nvSpPr>
        <p:spPr>
          <a:xfrm rot="16200000">
            <a:off x="7249658" y="20182863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LEL-DIA-BPM05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7063782" y="18065712"/>
            <a:ext cx="1262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LEL-RF-TDC01 </a:t>
            </a:r>
          </a:p>
        </p:txBody>
      </p:sp>
      <p:grpSp>
        <p:nvGrpSpPr>
          <p:cNvPr id="109" name="Group 108"/>
          <p:cNvGrpSpPr/>
          <p:nvPr/>
        </p:nvGrpSpPr>
        <p:grpSpPr>
          <a:xfrm>
            <a:off x="7732586" y="19077857"/>
            <a:ext cx="152324" cy="359418"/>
            <a:chOff x="32426085" y="20978230"/>
            <a:chExt cx="152324" cy="359418"/>
          </a:xfrm>
        </p:grpSpPr>
        <p:sp>
          <p:nvSpPr>
            <p:cNvPr id="110" name="Oval 109"/>
            <p:cNvSpPr/>
            <p:nvPr/>
          </p:nvSpPr>
          <p:spPr>
            <a:xfrm>
              <a:off x="32453613" y="20978230"/>
              <a:ext cx="89409" cy="3594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Oval 110"/>
            <p:cNvSpPr/>
            <p:nvPr/>
          </p:nvSpPr>
          <p:spPr>
            <a:xfrm>
              <a:off x="32426085" y="21075730"/>
              <a:ext cx="152324" cy="15855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142718" y="19071117"/>
            <a:ext cx="152324" cy="359418"/>
            <a:chOff x="32420799" y="20978230"/>
            <a:chExt cx="152324" cy="359418"/>
          </a:xfrm>
        </p:grpSpPr>
        <p:sp>
          <p:nvSpPr>
            <p:cNvPr id="113" name="Oval 112"/>
            <p:cNvSpPr/>
            <p:nvPr/>
          </p:nvSpPr>
          <p:spPr>
            <a:xfrm>
              <a:off x="32453613" y="20978230"/>
              <a:ext cx="89409" cy="3594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Oval 113"/>
            <p:cNvSpPr/>
            <p:nvPr/>
          </p:nvSpPr>
          <p:spPr>
            <a:xfrm>
              <a:off x="32420799" y="21075730"/>
              <a:ext cx="152324" cy="15855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5" name="Rectangle 114"/>
          <p:cNvSpPr/>
          <p:nvPr/>
        </p:nvSpPr>
        <p:spPr>
          <a:xfrm>
            <a:off x="6182036" y="18928137"/>
            <a:ext cx="2043509" cy="6384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/>
          <p:cNvSpPr/>
          <p:nvPr/>
        </p:nvSpPr>
        <p:spPr>
          <a:xfrm>
            <a:off x="3315725" y="18859058"/>
            <a:ext cx="1317016" cy="7969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/>
          <p:cNvSpPr/>
          <p:nvPr/>
        </p:nvSpPr>
        <p:spPr>
          <a:xfrm>
            <a:off x="4654839" y="18941268"/>
            <a:ext cx="1460075" cy="6253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2615816" y="1969381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61356" y="1970214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168309" y="1969929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549191" y="1969299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881479" y="1969934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8761255" y="2092565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M4A</a:t>
            </a:r>
          </a:p>
        </p:txBody>
      </p:sp>
      <p:sp>
        <p:nvSpPr>
          <p:cNvPr id="124" name="TextBox 123"/>
          <p:cNvSpPr txBox="1"/>
          <p:nvPr/>
        </p:nvSpPr>
        <p:spPr>
          <a:xfrm rot="16200000">
            <a:off x="2866263" y="18133988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LEL-MAG-HCOR02</a:t>
            </a:r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2962178" y="18107408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LEL-MAG-VCOR02</a:t>
            </a:r>
          </a:p>
        </p:txBody>
      </p:sp>
      <p:sp>
        <p:nvSpPr>
          <p:cNvPr id="126" name="TextBox 125"/>
          <p:cNvSpPr txBox="1"/>
          <p:nvPr/>
        </p:nvSpPr>
        <p:spPr>
          <a:xfrm rot="16200000">
            <a:off x="5506724" y="18105467"/>
            <a:ext cx="1166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LEL-VAC-VALVP03</a:t>
            </a:r>
          </a:p>
        </p:txBody>
      </p:sp>
      <p:sp>
        <p:nvSpPr>
          <p:cNvPr id="127" name="Rectangle 126"/>
          <p:cNvSpPr/>
          <p:nvPr/>
        </p:nvSpPr>
        <p:spPr>
          <a:xfrm rot="3253228">
            <a:off x="8339319" y="20065401"/>
            <a:ext cx="1021754" cy="6384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ounded Rectangle 127"/>
          <p:cNvSpPr/>
          <p:nvPr/>
        </p:nvSpPr>
        <p:spPr>
          <a:xfrm>
            <a:off x="2534911" y="18826576"/>
            <a:ext cx="901300" cy="1295535"/>
          </a:xfrm>
          <a:prstGeom prst="roundRect">
            <a:avLst/>
          </a:prstGeom>
          <a:noFill/>
          <a:ln w="12700">
            <a:solidFill>
              <a:srgbClr val="002D56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Rectangle 128"/>
          <p:cNvSpPr/>
          <p:nvPr/>
        </p:nvSpPr>
        <p:spPr>
          <a:xfrm>
            <a:off x="8043075" y="19227195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Rectangle 129"/>
          <p:cNvSpPr/>
          <p:nvPr/>
        </p:nvSpPr>
        <p:spPr>
          <a:xfrm>
            <a:off x="7528953" y="18940352"/>
            <a:ext cx="64891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Rectangle 130"/>
          <p:cNvSpPr/>
          <p:nvPr/>
        </p:nvSpPr>
        <p:spPr>
          <a:xfrm>
            <a:off x="7655622" y="18939446"/>
            <a:ext cx="64139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Rectangle 131"/>
          <p:cNvSpPr/>
          <p:nvPr/>
        </p:nvSpPr>
        <p:spPr>
          <a:xfrm>
            <a:off x="8129050" y="18688376"/>
            <a:ext cx="248894" cy="14460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6940999" y="18285204"/>
            <a:ext cx="9781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LEL-MAG-QUAD01 </a:t>
            </a:r>
          </a:p>
        </p:txBody>
      </p:sp>
      <p:sp>
        <p:nvSpPr>
          <p:cNvPr id="134" name="TextBox 133"/>
          <p:cNvSpPr txBox="1"/>
          <p:nvPr/>
        </p:nvSpPr>
        <p:spPr>
          <a:xfrm rot="16200000">
            <a:off x="6920265" y="18202245"/>
            <a:ext cx="128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LEL-MAG-QUAD02 </a:t>
            </a:r>
          </a:p>
        </p:txBody>
      </p:sp>
      <p:sp>
        <p:nvSpPr>
          <p:cNvPr id="135" name="TextBox 134"/>
          <p:cNvSpPr txBox="1"/>
          <p:nvPr/>
        </p:nvSpPr>
        <p:spPr>
          <a:xfrm rot="16200000">
            <a:off x="7063782" y="18210832"/>
            <a:ext cx="1262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LEL-MAG-QUAD03 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4944633" y="19225496"/>
            <a:ext cx="1242891" cy="390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Rectangle 136"/>
          <p:cNvSpPr/>
          <p:nvPr/>
        </p:nvSpPr>
        <p:spPr>
          <a:xfrm>
            <a:off x="3453172" y="19215971"/>
            <a:ext cx="1285131" cy="390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Box 137"/>
          <p:cNvSpPr txBox="1"/>
          <p:nvPr/>
        </p:nvSpPr>
        <p:spPr>
          <a:xfrm rot="16200000">
            <a:off x="3702682" y="18384752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LEL-RF-ACC01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6527264" y="19223517"/>
            <a:ext cx="703319" cy="3905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0" name="Straight Arrow Connector 139"/>
          <p:cNvCxnSpPr/>
          <p:nvPr/>
        </p:nvCxnSpPr>
        <p:spPr>
          <a:xfrm flipH="1">
            <a:off x="3084883" y="17912332"/>
            <a:ext cx="9720" cy="137854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 rot="16200000">
            <a:off x="2500030" y="17933541"/>
            <a:ext cx="883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Laser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7412181" y="18942340"/>
            <a:ext cx="64891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Rectangle 142"/>
          <p:cNvSpPr/>
          <p:nvPr/>
        </p:nvSpPr>
        <p:spPr>
          <a:xfrm>
            <a:off x="7767814" y="19157679"/>
            <a:ext cx="105970" cy="49973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Rectangle 143"/>
          <p:cNvSpPr/>
          <p:nvPr/>
        </p:nvSpPr>
        <p:spPr>
          <a:xfrm>
            <a:off x="6456941" y="19233787"/>
            <a:ext cx="45719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Rectangle 144"/>
          <p:cNvSpPr/>
          <p:nvPr/>
        </p:nvSpPr>
        <p:spPr>
          <a:xfrm>
            <a:off x="7250165" y="19235112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/>
          <p:cNvSpPr/>
          <p:nvPr/>
        </p:nvSpPr>
        <p:spPr>
          <a:xfrm>
            <a:off x="7335774" y="19227105"/>
            <a:ext cx="46010" cy="359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Rectangle 146"/>
          <p:cNvSpPr/>
          <p:nvPr/>
        </p:nvSpPr>
        <p:spPr>
          <a:xfrm rot="3385340">
            <a:off x="8781391" y="20113263"/>
            <a:ext cx="70183" cy="3093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48" name="Rectangle 147"/>
          <p:cNvSpPr/>
          <p:nvPr/>
        </p:nvSpPr>
        <p:spPr>
          <a:xfrm rot="3381024">
            <a:off x="8886863" y="20506057"/>
            <a:ext cx="368241" cy="2604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Rectangle 148"/>
          <p:cNvSpPr/>
          <p:nvPr/>
        </p:nvSpPr>
        <p:spPr>
          <a:xfrm>
            <a:off x="2648753" y="19273376"/>
            <a:ext cx="202557" cy="2748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Rectangle 149"/>
          <p:cNvSpPr/>
          <p:nvPr/>
        </p:nvSpPr>
        <p:spPr>
          <a:xfrm>
            <a:off x="2851309" y="19112717"/>
            <a:ext cx="71983" cy="1215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/>
          <p:cNvSpPr/>
          <p:nvPr/>
        </p:nvSpPr>
        <p:spPr>
          <a:xfrm>
            <a:off x="3392057" y="19252165"/>
            <a:ext cx="39819" cy="298446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3245310" y="19259225"/>
            <a:ext cx="356" cy="2974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302942" y="19251603"/>
            <a:ext cx="3075" cy="31068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944238" y="19270528"/>
            <a:ext cx="1158" cy="276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3164113" y="19269501"/>
            <a:ext cx="43562" cy="27454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3049793" y="19344088"/>
            <a:ext cx="78689" cy="108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3358417" y="19253341"/>
            <a:ext cx="3075" cy="310684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2853418" y="19583363"/>
            <a:ext cx="71983" cy="1215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Rectangle 158"/>
          <p:cNvSpPr/>
          <p:nvPr/>
        </p:nvSpPr>
        <p:spPr>
          <a:xfrm>
            <a:off x="4806286" y="19226176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/>
          <p:cNvSpPr/>
          <p:nvPr/>
        </p:nvSpPr>
        <p:spPr>
          <a:xfrm>
            <a:off x="4880478" y="19224790"/>
            <a:ext cx="46010" cy="359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TextBox 160"/>
          <p:cNvSpPr txBox="1"/>
          <p:nvPr/>
        </p:nvSpPr>
        <p:spPr>
          <a:xfrm>
            <a:off x="9266825" y="20881522"/>
            <a:ext cx="930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</a:rPr>
              <a:t>140 MeV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</a:rPr>
              <a:t>Beam Dump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3509092" y="19159123"/>
            <a:ext cx="211501" cy="484395"/>
            <a:chOff x="1907122" y="23373366"/>
            <a:chExt cx="211501" cy="484395"/>
          </a:xfrm>
        </p:grpSpPr>
        <p:sp>
          <p:nvSpPr>
            <p:cNvPr id="163" name="Rectangle 162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471062" y="19169694"/>
            <a:ext cx="211501" cy="484395"/>
            <a:chOff x="1907122" y="23373366"/>
            <a:chExt cx="211501" cy="484395"/>
          </a:xfrm>
        </p:grpSpPr>
        <p:sp>
          <p:nvSpPr>
            <p:cNvPr id="166" name="Rectangle 165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938038" y="19169694"/>
            <a:ext cx="211501" cy="484395"/>
            <a:chOff x="1907122" y="23373366"/>
            <a:chExt cx="211501" cy="484395"/>
          </a:xfrm>
        </p:grpSpPr>
        <p:sp>
          <p:nvSpPr>
            <p:cNvPr id="169" name="Rectangle 168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4990236" y="19160120"/>
            <a:ext cx="211501" cy="484395"/>
            <a:chOff x="1907122" y="23373366"/>
            <a:chExt cx="211501" cy="484395"/>
          </a:xfrm>
        </p:grpSpPr>
        <p:sp>
          <p:nvSpPr>
            <p:cNvPr id="172" name="Rectangle 171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74" name="Straight Connector 173"/>
          <p:cNvCxnSpPr/>
          <p:nvPr/>
        </p:nvCxnSpPr>
        <p:spPr>
          <a:xfrm>
            <a:off x="8235888" y="19407276"/>
            <a:ext cx="732261" cy="107370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6325299" y="17711953"/>
            <a:ext cx="0" cy="1220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5635814" y="17447472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80 MeV</a:t>
            </a:r>
          </a:p>
        </p:txBody>
      </p:sp>
      <p:sp>
        <p:nvSpPr>
          <p:cNvPr id="177" name="TextBox 176"/>
          <p:cNvSpPr txBox="1"/>
          <p:nvPr/>
        </p:nvSpPr>
        <p:spPr>
          <a:xfrm rot="16200000">
            <a:off x="3611770" y="18240746"/>
            <a:ext cx="11924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LEL-MAG-SOL02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6191074" y="19235929"/>
            <a:ext cx="57295" cy="3552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9" name="Group 178"/>
          <p:cNvGrpSpPr/>
          <p:nvPr/>
        </p:nvGrpSpPr>
        <p:grpSpPr>
          <a:xfrm>
            <a:off x="3468126" y="19674539"/>
            <a:ext cx="1267875" cy="105568"/>
            <a:chOff x="1888462" y="23886075"/>
            <a:chExt cx="1267875" cy="105568"/>
          </a:xfrm>
        </p:grpSpPr>
        <p:sp>
          <p:nvSpPr>
            <p:cNvPr id="180" name="Rectangle 179"/>
            <p:cNvSpPr/>
            <p:nvPr/>
          </p:nvSpPr>
          <p:spPr>
            <a:xfrm>
              <a:off x="1888462" y="23915260"/>
              <a:ext cx="12678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1" name="Straight Connector 180"/>
            <p:cNvCxnSpPr/>
            <p:nvPr/>
          </p:nvCxnSpPr>
          <p:spPr>
            <a:xfrm flipV="1">
              <a:off x="1996442" y="238860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V="1">
              <a:off x="2105292" y="2390274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V="1">
              <a:off x="2208730" y="23897981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flipV="1">
              <a:off x="2525165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V="1">
              <a:off x="2411131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V="1">
              <a:off x="2308911" y="23893669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flipV="1">
              <a:off x="2638484" y="23892174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flipV="1">
              <a:off x="2744953" y="238921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V="1">
              <a:off x="2848391" y="2388741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flipV="1">
              <a:off x="3053173" y="2389097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flipV="1">
              <a:off x="2948572" y="2389500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 191"/>
          <p:cNvGrpSpPr/>
          <p:nvPr/>
        </p:nvGrpSpPr>
        <p:grpSpPr>
          <a:xfrm>
            <a:off x="3483598" y="19029987"/>
            <a:ext cx="1267875" cy="105568"/>
            <a:chOff x="1888462" y="23886075"/>
            <a:chExt cx="1267875" cy="105568"/>
          </a:xfrm>
        </p:grpSpPr>
        <p:sp>
          <p:nvSpPr>
            <p:cNvPr id="193" name="Rectangle 192"/>
            <p:cNvSpPr/>
            <p:nvPr/>
          </p:nvSpPr>
          <p:spPr>
            <a:xfrm>
              <a:off x="1888462" y="23915260"/>
              <a:ext cx="12678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4" name="Straight Connector 193"/>
            <p:cNvCxnSpPr/>
            <p:nvPr/>
          </p:nvCxnSpPr>
          <p:spPr>
            <a:xfrm flipV="1">
              <a:off x="1996442" y="238860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2105292" y="2390274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flipV="1">
              <a:off x="2208730" y="23897981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flipV="1">
              <a:off x="2525165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flipV="1">
              <a:off x="2411131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flipV="1">
              <a:off x="2308911" y="23893669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flipV="1">
              <a:off x="2638484" y="23892174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flipV="1">
              <a:off x="2744953" y="238921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flipV="1">
              <a:off x="2848391" y="2388741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flipV="1">
              <a:off x="3053173" y="2389097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flipV="1">
              <a:off x="2948572" y="2389500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" name="TextBox 204"/>
          <p:cNvSpPr txBox="1"/>
          <p:nvPr/>
        </p:nvSpPr>
        <p:spPr>
          <a:xfrm rot="16200000">
            <a:off x="7822129" y="18026610"/>
            <a:ext cx="8627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LEL-MAG-DIP01 </a:t>
            </a:r>
          </a:p>
        </p:txBody>
      </p:sp>
      <p:sp>
        <p:nvSpPr>
          <p:cNvPr id="206" name="TextBox 205"/>
          <p:cNvSpPr txBox="1"/>
          <p:nvPr/>
        </p:nvSpPr>
        <p:spPr>
          <a:xfrm rot="16200000">
            <a:off x="3956263" y="18282578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LEL-MAG-HCOR03</a:t>
            </a:r>
          </a:p>
        </p:txBody>
      </p:sp>
      <p:sp>
        <p:nvSpPr>
          <p:cNvPr id="207" name="TextBox 206"/>
          <p:cNvSpPr txBox="1"/>
          <p:nvPr/>
        </p:nvSpPr>
        <p:spPr>
          <a:xfrm rot="16200000">
            <a:off x="4052178" y="18255998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LEL-MAG-VCOR03</a:t>
            </a:r>
          </a:p>
        </p:txBody>
      </p:sp>
      <p:sp>
        <p:nvSpPr>
          <p:cNvPr id="208" name="TextBox 207"/>
          <p:cNvSpPr txBox="1"/>
          <p:nvPr/>
        </p:nvSpPr>
        <p:spPr>
          <a:xfrm rot="16200000">
            <a:off x="5181716" y="18386626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LEL-RF-ACC02</a:t>
            </a:r>
          </a:p>
        </p:txBody>
      </p:sp>
      <p:sp>
        <p:nvSpPr>
          <p:cNvPr id="209" name="TextBox 208"/>
          <p:cNvSpPr txBox="1"/>
          <p:nvPr/>
        </p:nvSpPr>
        <p:spPr>
          <a:xfrm rot="16200000">
            <a:off x="4436676" y="18281979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LEL-MAG-HCOR04</a:t>
            </a:r>
          </a:p>
        </p:txBody>
      </p:sp>
      <p:sp>
        <p:nvSpPr>
          <p:cNvPr id="210" name="TextBox 209"/>
          <p:cNvSpPr txBox="1"/>
          <p:nvPr/>
        </p:nvSpPr>
        <p:spPr>
          <a:xfrm rot="16200000">
            <a:off x="4532591" y="18255399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LEL-MAG-VCOR04</a:t>
            </a:r>
          </a:p>
        </p:txBody>
      </p:sp>
      <p:sp>
        <p:nvSpPr>
          <p:cNvPr id="211" name="TextBox 210"/>
          <p:cNvSpPr txBox="1"/>
          <p:nvPr/>
        </p:nvSpPr>
        <p:spPr>
          <a:xfrm rot="16200000">
            <a:off x="5414928" y="18286685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LEL-MAG-HCOR05</a:t>
            </a:r>
          </a:p>
        </p:txBody>
      </p:sp>
      <p:sp>
        <p:nvSpPr>
          <p:cNvPr id="212" name="TextBox 211"/>
          <p:cNvSpPr txBox="1"/>
          <p:nvPr/>
        </p:nvSpPr>
        <p:spPr>
          <a:xfrm rot="16200000">
            <a:off x="5531315" y="18264243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LEL-MAG-VCOR05</a:t>
            </a:r>
          </a:p>
        </p:txBody>
      </p:sp>
      <p:sp>
        <p:nvSpPr>
          <p:cNvPr id="213" name="TextBox 212"/>
          <p:cNvSpPr txBox="1"/>
          <p:nvPr/>
        </p:nvSpPr>
        <p:spPr>
          <a:xfrm rot="16200000">
            <a:off x="6460882" y="18390917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LEL-RF-ACC03</a:t>
            </a:r>
          </a:p>
        </p:txBody>
      </p:sp>
      <p:sp>
        <p:nvSpPr>
          <p:cNvPr id="214" name="TextBox 213"/>
          <p:cNvSpPr txBox="1"/>
          <p:nvPr/>
        </p:nvSpPr>
        <p:spPr>
          <a:xfrm rot="16200000">
            <a:off x="4185691" y="20443558"/>
            <a:ext cx="1262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LEL-DIA-SCN02</a:t>
            </a:r>
          </a:p>
        </p:txBody>
      </p:sp>
      <p:sp>
        <p:nvSpPr>
          <p:cNvPr id="215" name="TextBox 214"/>
          <p:cNvSpPr txBox="1"/>
          <p:nvPr/>
        </p:nvSpPr>
        <p:spPr>
          <a:xfrm rot="16200000">
            <a:off x="4359020" y="18320384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LEL-DIA-BPM02</a:t>
            </a:r>
          </a:p>
        </p:txBody>
      </p:sp>
      <p:cxnSp>
        <p:nvCxnSpPr>
          <p:cNvPr id="216" name="Straight Connector 215"/>
          <p:cNvCxnSpPr/>
          <p:nvPr/>
        </p:nvCxnSpPr>
        <p:spPr>
          <a:xfrm>
            <a:off x="3014636" y="19257880"/>
            <a:ext cx="3075" cy="31068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 rot="16200000">
            <a:off x="6013711" y="20301131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LEL-DIA-SCN03</a:t>
            </a:r>
          </a:p>
        </p:txBody>
      </p:sp>
      <p:sp>
        <p:nvSpPr>
          <p:cNvPr id="218" name="TextBox 217"/>
          <p:cNvSpPr txBox="1"/>
          <p:nvPr/>
        </p:nvSpPr>
        <p:spPr>
          <a:xfrm rot="16200000">
            <a:off x="5845771" y="20339443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LEL-DIA-BPM03</a:t>
            </a:r>
          </a:p>
        </p:txBody>
      </p:sp>
      <p:sp>
        <p:nvSpPr>
          <p:cNvPr id="219" name="TextBox 218"/>
          <p:cNvSpPr txBox="1"/>
          <p:nvPr/>
        </p:nvSpPr>
        <p:spPr>
          <a:xfrm rot="16200000">
            <a:off x="6798503" y="20294918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LEL-DIA-SCN04</a:t>
            </a:r>
          </a:p>
        </p:txBody>
      </p:sp>
      <p:sp>
        <p:nvSpPr>
          <p:cNvPr id="220" name="TextBox 219"/>
          <p:cNvSpPr txBox="1"/>
          <p:nvPr/>
        </p:nvSpPr>
        <p:spPr>
          <a:xfrm rot="16200000">
            <a:off x="6777977" y="18324785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LEL-DIA-BPM04</a:t>
            </a:r>
          </a:p>
        </p:txBody>
      </p:sp>
      <p:sp>
        <p:nvSpPr>
          <p:cNvPr id="221" name="TextBox 220"/>
          <p:cNvSpPr txBox="1"/>
          <p:nvPr/>
        </p:nvSpPr>
        <p:spPr>
          <a:xfrm rot="16200000">
            <a:off x="7559426" y="20286379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LEL-DIA-SCN05</a:t>
            </a:r>
          </a:p>
        </p:txBody>
      </p:sp>
      <p:sp>
        <p:nvSpPr>
          <p:cNvPr id="222" name="TextBox 221"/>
          <p:cNvSpPr txBox="1"/>
          <p:nvPr/>
        </p:nvSpPr>
        <p:spPr>
          <a:xfrm rot="16200000">
            <a:off x="7402058" y="20335263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LEL-DIA-BPM05</a:t>
            </a:r>
          </a:p>
        </p:txBody>
      </p:sp>
      <p:sp>
        <p:nvSpPr>
          <p:cNvPr id="223" name="TextBox 222"/>
          <p:cNvSpPr txBox="1"/>
          <p:nvPr/>
        </p:nvSpPr>
        <p:spPr>
          <a:xfrm rot="16200000">
            <a:off x="7216182" y="18218112"/>
            <a:ext cx="1262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LEL-RF-TDC01 </a:t>
            </a:r>
          </a:p>
        </p:txBody>
      </p:sp>
      <p:grpSp>
        <p:nvGrpSpPr>
          <p:cNvPr id="224" name="Group 223"/>
          <p:cNvGrpSpPr/>
          <p:nvPr/>
        </p:nvGrpSpPr>
        <p:grpSpPr>
          <a:xfrm>
            <a:off x="7884986" y="19230257"/>
            <a:ext cx="152324" cy="359418"/>
            <a:chOff x="32426085" y="20978230"/>
            <a:chExt cx="152324" cy="359418"/>
          </a:xfrm>
        </p:grpSpPr>
        <p:sp>
          <p:nvSpPr>
            <p:cNvPr id="225" name="Oval 224"/>
            <p:cNvSpPr/>
            <p:nvPr/>
          </p:nvSpPr>
          <p:spPr>
            <a:xfrm>
              <a:off x="32453613" y="20978230"/>
              <a:ext cx="89409" cy="3594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6" name="Oval 225"/>
            <p:cNvSpPr/>
            <p:nvPr/>
          </p:nvSpPr>
          <p:spPr>
            <a:xfrm>
              <a:off x="32426085" y="21075730"/>
              <a:ext cx="152324" cy="15855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6295118" y="19223517"/>
            <a:ext cx="152324" cy="359418"/>
            <a:chOff x="32420799" y="20978230"/>
            <a:chExt cx="152324" cy="359418"/>
          </a:xfrm>
        </p:grpSpPr>
        <p:sp>
          <p:nvSpPr>
            <p:cNvPr id="228" name="Oval 227"/>
            <p:cNvSpPr/>
            <p:nvPr/>
          </p:nvSpPr>
          <p:spPr>
            <a:xfrm>
              <a:off x="32453613" y="20978230"/>
              <a:ext cx="89409" cy="3594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Oval 228"/>
            <p:cNvSpPr/>
            <p:nvPr/>
          </p:nvSpPr>
          <p:spPr>
            <a:xfrm>
              <a:off x="32420799" y="21075730"/>
              <a:ext cx="152324" cy="15855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0" name="Rectangle 229"/>
          <p:cNvSpPr/>
          <p:nvPr/>
        </p:nvSpPr>
        <p:spPr>
          <a:xfrm>
            <a:off x="6334436" y="19080537"/>
            <a:ext cx="2043509" cy="6384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1" name="Rectangle 230"/>
          <p:cNvSpPr/>
          <p:nvPr/>
        </p:nvSpPr>
        <p:spPr>
          <a:xfrm>
            <a:off x="3468125" y="19011458"/>
            <a:ext cx="1317016" cy="7969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2" name="Rectangle 231"/>
          <p:cNvSpPr/>
          <p:nvPr/>
        </p:nvSpPr>
        <p:spPr>
          <a:xfrm>
            <a:off x="4807239" y="19093668"/>
            <a:ext cx="1460075" cy="6253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3" name="TextBox 232"/>
          <p:cNvSpPr txBox="1"/>
          <p:nvPr/>
        </p:nvSpPr>
        <p:spPr>
          <a:xfrm>
            <a:off x="2768216" y="1984621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M1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3913756" y="1985454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M2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5320709" y="1985169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M3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701591" y="1984539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M4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9033879" y="1985174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M5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8913655" y="2107805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M4A</a:t>
            </a:r>
          </a:p>
        </p:txBody>
      </p:sp>
      <p:sp>
        <p:nvSpPr>
          <p:cNvPr id="239" name="TextBox 238"/>
          <p:cNvSpPr txBox="1"/>
          <p:nvPr/>
        </p:nvSpPr>
        <p:spPr>
          <a:xfrm rot="16200000">
            <a:off x="3018663" y="18286388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LEL-MAG-HCOR02</a:t>
            </a:r>
          </a:p>
        </p:txBody>
      </p:sp>
      <p:sp>
        <p:nvSpPr>
          <p:cNvPr id="240" name="TextBox 239"/>
          <p:cNvSpPr txBox="1"/>
          <p:nvPr/>
        </p:nvSpPr>
        <p:spPr>
          <a:xfrm rot="16200000">
            <a:off x="3114578" y="18259808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LEL-MAG-VCOR02</a:t>
            </a:r>
          </a:p>
        </p:txBody>
      </p:sp>
      <p:sp>
        <p:nvSpPr>
          <p:cNvPr id="241" name="TextBox 240"/>
          <p:cNvSpPr txBox="1"/>
          <p:nvPr/>
        </p:nvSpPr>
        <p:spPr>
          <a:xfrm rot="16200000">
            <a:off x="5659124" y="18257867"/>
            <a:ext cx="1166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LEL-VAC-VALVP03</a:t>
            </a:r>
          </a:p>
        </p:txBody>
      </p:sp>
      <p:sp>
        <p:nvSpPr>
          <p:cNvPr id="242" name="Rectangle 241"/>
          <p:cNvSpPr/>
          <p:nvPr/>
        </p:nvSpPr>
        <p:spPr>
          <a:xfrm rot="3253228">
            <a:off x="8491719" y="20217801"/>
            <a:ext cx="1021754" cy="6384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Rounded Rectangle 242"/>
          <p:cNvSpPr/>
          <p:nvPr/>
        </p:nvSpPr>
        <p:spPr>
          <a:xfrm>
            <a:off x="2687311" y="18978976"/>
            <a:ext cx="901300" cy="1295535"/>
          </a:xfrm>
          <a:prstGeom prst="roundRect">
            <a:avLst/>
          </a:prstGeom>
          <a:noFill/>
          <a:ln w="12700">
            <a:solidFill>
              <a:srgbClr val="002D56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56" y="1786561"/>
            <a:ext cx="8152085" cy="44254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2018" y="1919616"/>
            <a:ext cx="3523415" cy="382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6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8045967" y="6381329"/>
            <a:ext cx="2133600" cy="365125"/>
          </a:xfrm>
        </p:spPr>
        <p:txBody>
          <a:bodyPr/>
          <a:lstStyle/>
          <a:p>
            <a:fld id="{1CC52525-3A80-4412-B62B-910ECCC43AD1}" type="slidenum">
              <a:rPr lang="it-IT" smtClean="0"/>
              <a:pPr/>
              <a:t>5</a:t>
            </a:fld>
            <a:endParaRPr lang="it-IT"/>
          </a:p>
        </p:txBody>
      </p:sp>
      <p:cxnSp>
        <p:nvCxnSpPr>
          <p:cNvPr id="10" name="Connettore 1 9"/>
          <p:cNvCxnSpPr/>
          <p:nvPr/>
        </p:nvCxnSpPr>
        <p:spPr>
          <a:xfrm>
            <a:off x="1524000" y="764704"/>
            <a:ext cx="9144000" cy="0"/>
          </a:xfrm>
          <a:prstGeom prst="line">
            <a:avLst/>
          </a:prstGeom>
          <a:ln w="38100">
            <a:solidFill>
              <a:srgbClr val="316B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890675" y="19074795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376553" y="18787952"/>
            <a:ext cx="64891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503222" y="18787046"/>
            <a:ext cx="64139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976650" y="18535976"/>
            <a:ext cx="248894" cy="14460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6788599" y="18132804"/>
            <a:ext cx="9781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LEL-MAG-QUAD01 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6767865" y="18049845"/>
            <a:ext cx="128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LEL-MAG-QUAD02 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6911382" y="18058432"/>
            <a:ext cx="1262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LEL-MAG-QUAD03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92233" y="19073096"/>
            <a:ext cx="1242891" cy="390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300772" y="19063571"/>
            <a:ext cx="1285131" cy="390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3550282" y="18232352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74864" y="19071117"/>
            <a:ext cx="703319" cy="3905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932483" y="17759932"/>
            <a:ext cx="9720" cy="137854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6200000">
            <a:off x="2347630" y="17781141"/>
            <a:ext cx="883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Laser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259781" y="18789940"/>
            <a:ext cx="64891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615414" y="19005279"/>
            <a:ext cx="105970" cy="49973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304541" y="19081387"/>
            <a:ext cx="45719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7097765" y="19082712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7183374" y="19074705"/>
            <a:ext cx="46010" cy="359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 rot="3385340">
            <a:off x="8628991" y="19960863"/>
            <a:ext cx="70183" cy="3093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0" name="Rectangle 29"/>
          <p:cNvSpPr/>
          <p:nvPr/>
        </p:nvSpPr>
        <p:spPr>
          <a:xfrm rot="3381024">
            <a:off x="8734463" y="20353657"/>
            <a:ext cx="368241" cy="2604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2496353" y="19120976"/>
            <a:ext cx="202557" cy="2748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2698909" y="18960317"/>
            <a:ext cx="71983" cy="1215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3239657" y="19099765"/>
            <a:ext cx="39819" cy="298446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>
            <a:off x="3092910" y="19106825"/>
            <a:ext cx="356" cy="2974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150542" y="19099203"/>
            <a:ext cx="3075" cy="31068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791838" y="19118128"/>
            <a:ext cx="1158" cy="276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011713" y="19117101"/>
            <a:ext cx="43562" cy="27454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897393" y="19191688"/>
            <a:ext cx="78689" cy="108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06017" y="19100941"/>
            <a:ext cx="3075" cy="310684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701018" y="19430963"/>
            <a:ext cx="71983" cy="1215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653886" y="19073776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4728078" y="19072390"/>
            <a:ext cx="46010" cy="359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9114425" y="20729122"/>
            <a:ext cx="930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</a:rPr>
              <a:t>140 MeV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</a:rPr>
              <a:t>Beam Dump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3356692" y="19006723"/>
            <a:ext cx="211501" cy="484395"/>
            <a:chOff x="1907122" y="23373366"/>
            <a:chExt cx="211501" cy="484395"/>
          </a:xfrm>
        </p:grpSpPr>
        <p:sp>
          <p:nvSpPr>
            <p:cNvPr id="48" name="Rectangle 47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318662" y="19017294"/>
            <a:ext cx="211501" cy="484395"/>
            <a:chOff x="1907122" y="23373366"/>
            <a:chExt cx="211501" cy="484395"/>
          </a:xfrm>
        </p:grpSpPr>
        <p:sp>
          <p:nvSpPr>
            <p:cNvPr id="51" name="Rectangle 50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785638" y="19017294"/>
            <a:ext cx="211501" cy="484395"/>
            <a:chOff x="1907122" y="23373366"/>
            <a:chExt cx="211501" cy="484395"/>
          </a:xfrm>
        </p:grpSpPr>
        <p:sp>
          <p:nvSpPr>
            <p:cNvPr id="54" name="Rectangle 53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837836" y="19007720"/>
            <a:ext cx="211501" cy="484395"/>
            <a:chOff x="1907122" y="23373366"/>
            <a:chExt cx="211501" cy="484395"/>
          </a:xfrm>
        </p:grpSpPr>
        <p:sp>
          <p:nvSpPr>
            <p:cNvPr id="57" name="Rectangle 56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59" name="Straight Connector 58"/>
          <p:cNvCxnSpPr/>
          <p:nvPr/>
        </p:nvCxnSpPr>
        <p:spPr>
          <a:xfrm>
            <a:off x="8083488" y="19254876"/>
            <a:ext cx="732261" cy="107370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172899" y="17559553"/>
            <a:ext cx="0" cy="1220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483414" y="17295072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80 MeV</a:t>
            </a:r>
          </a:p>
        </p:txBody>
      </p:sp>
      <p:sp>
        <p:nvSpPr>
          <p:cNvPr id="62" name="TextBox 61"/>
          <p:cNvSpPr txBox="1"/>
          <p:nvPr/>
        </p:nvSpPr>
        <p:spPr>
          <a:xfrm rot="16200000">
            <a:off x="3459370" y="18088346"/>
            <a:ext cx="11924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LEL-MAG-SOL02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038674" y="19083529"/>
            <a:ext cx="57295" cy="3552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4" name="Group 63"/>
          <p:cNvGrpSpPr/>
          <p:nvPr/>
        </p:nvGrpSpPr>
        <p:grpSpPr>
          <a:xfrm>
            <a:off x="3315726" y="19522139"/>
            <a:ext cx="1267875" cy="105568"/>
            <a:chOff x="1888462" y="23886075"/>
            <a:chExt cx="1267875" cy="105568"/>
          </a:xfrm>
        </p:grpSpPr>
        <p:sp>
          <p:nvSpPr>
            <p:cNvPr id="65" name="Rectangle 64"/>
            <p:cNvSpPr/>
            <p:nvPr/>
          </p:nvSpPr>
          <p:spPr>
            <a:xfrm>
              <a:off x="1888462" y="23915260"/>
              <a:ext cx="12678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 flipV="1">
              <a:off x="1996442" y="238860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2105292" y="2390274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2208730" y="23897981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2525165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2411131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308911" y="23893669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2638484" y="23892174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2744953" y="238921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2848391" y="2388741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3053173" y="2389097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2948572" y="2389500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3331198" y="18877587"/>
            <a:ext cx="1267875" cy="105568"/>
            <a:chOff x="1888462" y="23886075"/>
            <a:chExt cx="1267875" cy="105568"/>
          </a:xfrm>
        </p:grpSpPr>
        <p:sp>
          <p:nvSpPr>
            <p:cNvPr id="78" name="Rectangle 77"/>
            <p:cNvSpPr/>
            <p:nvPr/>
          </p:nvSpPr>
          <p:spPr>
            <a:xfrm>
              <a:off x="1888462" y="23915260"/>
              <a:ext cx="12678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9" name="Straight Connector 78"/>
            <p:cNvCxnSpPr/>
            <p:nvPr/>
          </p:nvCxnSpPr>
          <p:spPr>
            <a:xfrm flipV="1">
              <a:off x="1996442" y="238860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2105292" y="2390274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2208730" y="23897981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2525165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2411131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2308911" y="23893669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2638484" y="23892174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2744953" y="238921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2848391" y="2388741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3053173" y="2389097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2948572" y="2389500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 rot="16200000">
            <a:off x="7669729" y="17874210"/>
            <a:ext cx="8627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LEL-MAG-DIP01 </a:t>
            </a:r>
          </a:p>
        </p:txBody>
      </p:sp>
      <p:sp>
        <p:nvSpPr>
          <p:cNvPr id="91" name="TextBox 90"/>
          <p:cNvSpPr txBox="1"/>
          <p:nvPr/>
        </p:nvSpPr>
        <p:spPr>
          <a:xfrm rot="16200000">
            <a:off x="3803863" y="18130178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LEL-MAG-HCOR03</a:t>
            </a:r>
          </a:p>
        </p:txBody>
      </p:sp>
      <p:sp>
        <p:nvSpPr>
          <p:cNvPr id="92" name="TextBox 91"/>
          <p:cNvSpPr txBox="1"/>
          <p:nvPr/>
        </p:nvSpPr>
        <p:spPr>
          <a:xfrm rot="16200000">
            <a:off x="3899778" y="18103598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LEL-MAG-VCOR03</a:t>
            </a:r>
          </a:p>
        </p:txBody>
      </p:sp>
      <p:sp>
        <p:nvSpPr>
          <p:cNvPr id="93" name="TextBox 92"/>
          <p:cNvSpPr txBox="1"/>
          <p:nvPr/>
        </p:nvSpPr>
        <p:spPr>
          <a:xfrm rot="16200000">
            <a:off x="5029316" y="18234226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LEL-RF-ACC02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284276" y="18129579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LEL-MAG-HCOR04</a:t>
            </a:r>
          </a:p>
        </p:txBody>
      </p:sp>
      <p:sp>
        <p:nvSpPr>
          <p:cNvPr id="95" name="TextBox 94"/>
          <p:cNvSpPr txBox="1"/>
          <p:nvPr/>
        </p:nvSpPr>
        <p:spPr>
          <a:xfrm rot="16200000">
            <a:off x="4380191" y="18102999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LEL-MAG-VCOR04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5262528" y="18134285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LEL-MAG-HCOR05</a:t>
            </a:r>
          </a:p>
        </p:txBody>
      </p:sp>
      <p:sp>
        <p:nvSpPr>
          <p:cNvPr id="97" name="TextBox 96"/>
          <p:cNvSpPr txBox="1"/>
          <p:nvPr/>
        </p:nvSpPr>
        <p:spPr>
          <a:xfrm rot="16200000">
            <a:off x="5378915" y="18111843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LEL-MAG-VCOR05</a:t>
            </a:r>
          </a:p>
        </p:txBody>
      </p:sp>
      <p:sp>
        <p:nvSpPr>
          <p:cNvPr id="98" name="TextBox 97"/>
          <p:cNvSpPr txBox="1"/>
          <p:nvPr/>
        </p:nvSpPr>
        <p:spPr>
          <a:xfrm rot="16200000">
            <a:off x="6308482" y="18238517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LEL-RF-ACC03</a:t>
            </a:r>
          </a:p>
        </p:txBody>
      </p:sp>
      <p:sp>
        <p:nvSpPr>
          <p:cNvPr id="99" name="TextBox 98"/>
          <p:cNvSpPr txBox="1"/>
          <p:nvPr/>
        </p:nvSpPr>
        <p:spPr>
          <a:xfrm rot="16200000">
            <a:off x="4033291" y="20291158"/>
            <a:ext cx="1262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LEL-DIA-SCN02</a:t>
            </a: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4206620" y="18167984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LEL-DIA-BPM02</a:t>
            </a:r>
          </a:p>
        </p:txBody>
      </p:sp>
      <p:cxnSp>
        <p:nvCxnSpPr>
          <p:cNvPr id="101" name="Straight Connector 100"/>
          <p:cNvCxnSpPr/>
          <p:nvPr/>
        </p:nvCxnSpPr>
        <p:spPr>
          <a:xfrm>
            <a:off x="2862236" y="19105480"/>
            <a:ext cx="3075" cy="31068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 rot="16200000">
            <a:off x="5861311" y="20148731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LEL-DIA-SCN03</a:t>
            </a: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5693371" y="20187043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LEL-DIA-BPM03</a:t>
            </a:r>
          </a:p>
        </p:txBody>
      </p:sp>
      <p:sp>
        <p:nvSpPr>
          <p:cNvPr id="104" name="TextBox 103"/>
          <p:cNvSpPr txBox="1"/>
          <p:nvPr/>
        </p:nvSpPr>
        <p:spPr>
          <a:xfrm rot="16200000">
            <a:off x="6646103" y="20142518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LEL-DIA-SCN04</a:t>
            </a:r>
          </a:p>
        </p:txBody>
      </p:sp>
      <p:sp>
        <p:nvSpPr>
          <p:cNvPr id="105" name="TextBox 104"/>
          <p:cNvSpPr txBox="1"/>
          <p:nvPr/>
        </p:nvSpPr>
        <p:spPr>
          <a:xfrm rot="16200000">
            <a:off x="6625577" y="18172385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LEL-DIA-BPM04</a:t>
            </a:r>
          </a:p>
        </p:txBody>
      </p:sp>
      <p:sp>
        <p:nvSpPr>
          <p:cNvPr id="106" name="TextBox 105"/>
          <p:cNvSpPr txBox="1"/>
          <p:nvPr/>
        </p:nvSpPr>
        <p:spPr>
          <a:xfrm rot="16200000">
            <a:off x="7407026" y="20133979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LEL-DIA-SCN05</a:t>
            </a:r>
          </a:p>
        </p:txBody>
      </p:sp>
      <p:sp>
        <p:nvSpPr>
          <p:cNvPr id="107" name="TextBox 106"/>
          <p:cNvSpPr txBox="1"/>
          <p:nvPr/>
        </p:nvSpPr>
        <p:spPr>
          <a:xfrm rot="16200000">
            <a:off x="7249658" y="20182863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LEL-DIA-BPM05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7063782" y="18065712"/>
            <a:ext cx="1262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LEL-RF-TDC01 </a:t>
            </a:r>
          </a:p>
        </p:txBody>
      </p:sp>
      <p:grpSp>
        <p:nvGrpSpPr>
          <p:cNvPr id="109" name="Group 108"/>
          <p:cNvGrpSpPr/>
          <p:nvPr/>
        </p:nvGrpSpPr>
        <p:grpSpPr>
          <a:xfrm>
            <a:off x="7732586" y="19077857"/>
            <a:ext cx="152324" cy="359418"/>
            <a:chOff x="32426085" y="20978230"/>
            <a:chExt cx="152324" cy="359418"/>
          </a:xfrm>
        </p:grpSpPr>
        <p:sp>
          <p:nvSpPr>
            <p:cNvPr id="110" name="Oval 109"/>
            <p:cNvSpPr/>
            <p:nvPr/>
          </p:nvSpPr>
          <p:spPr>
            <a:xfrm>
              <a:off x="32453613" y="20978230"/>
              <a:ext cx="89409" cy="3594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Oval 110"/>
            <p:cNvSpPr/>
            <p:nvPr/>
          </p:nvSpPr>
          <p:spPr>
            <a:xfrm>
              <a:off x="32426085" y="21075730"/>
              <a:ext cx="152324" cy="15855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142718" y="19071117"/>
            <a:ext cx="152324" cy="359418"/>
            <a:chOff x="32420799" y="20978230"/>
            <a:chExt cx="152324" cy="359418"/>
          </a:xfrm>
        </p:grpSpPr>
        <p:sp>
          <p:nvSpPr>
            <p:cNvPr id="113" name="Oval 112"/>
            <p:cNvSpPr/>
            <p:nvPr/>
          </p:nvSpPr>
          <p:spPr>
            <a:xfrm>
              <a:off x="32453613" y="20978230"/>
              <a:ext cx="89409" cy="3594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Oval 113"/>
            <p:cNvSpPr/>
            <p:nvPr/>
          </p:nvSpPr>
          <p:spPr>
            <a:xfrm>
              <a:off x="32420799" y="21075730"/>
              <a:ext cx="152324" cy="15855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5" name="Rectangle 114"/>
          <p:cNvSpPr/>
          <p:nvPr/>
        </p:nvSpPr>
        <p:spPr>
          <a:xfrm>
            <a:off x="6182036" y="18928137"/>
            <a:ext cx="2043509" cy="6384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/>
          <p:cNvSpPr/>
          <p:nvPr/>
        </p:nvSpPr>
        <p:spPr>
          <a:xfrm>
            <a:off x="3315725" y="18859058"/>
            <a:ext cx="1317016" cy="7969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/>
          <p:cNvSpPr/>
          <p:nvPr/>
        </p:nvSpPr>
        <p:spPr>
          <a:xfrm>
            <a:off x="4654839" y="18941268"/>
            <a:ext cx="1460075" cy="6253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2615816" y="1969381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61356" y="1970214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168309" y="1969929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549191" y="1969299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881479" y="1969934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8761255" y="2092565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M4A</a:t>
            </a:r>
          </a:p>
        </p:txBody>
      </p:sp>
      <p:sp>
        <p:nvSpPr>
          <p:cNvPr id="124" name="TextBox 123"/>
          <p:cNvSpPr txBox="1"/>
          <p:nvPr/>
        </p:nvSpPr>
        <p:spPr>
          <a:xfrm rot="16200000">
            <a:off x="2866263" y="18133988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LEL-MAG-HCOR02</a:t>
            </a:r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2962178" y="18107408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LEL-MAG-VCOR02</a:t>
            </a:r>
          </a:p>
        </p:txBody>
      </p:sp>
      <p:sp>
        <p:nvSpPr>
          <p:cNvPr id="126" name="TextBox 125"/>
          <p:cNvSpPr txBox="1"/>
          <p:nvPr/>
        </p:nvSpPr>
        <p:spPr>
          <a:xfrm rot="16200000">
            <a:off x="5506724" y="18105467"/>
            <a:ext cx="1166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LEL-VAC-VALVP03</a:t>
            </a:r>
          </a:p>
        </p:txBody>
      </p:sp>
      <p:sp>
        <p:nvSpPr>
          <p:cNvPr id="127" name="Rectangle 126"/>
          <p:cNvSpPr/>
          <p:nvPr/>
        </p:nvSpPr>
        <p:spPr>
          <a:xfrm rot="3253228">
            <a:off x="8339319" y="20065401"/>
            <a:ext cx="1021754" cy="6384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ounded Rectangle 127"/>
          <p:cNvSpPr/>
          <p:nvPr/>
        </p:nvSpPr>
        <p:spPr>
          <a:xfrm>
            <a:off x="2534911" y="18826576"/>
            <a:ext cx="901300" cy="1295535"/>
          </a:xfrm>
          <a:prstGeom prst="roundRect">
            <a:avLst/>
          </a:prstGeom>
          <a:noFill/>
          <a:ln w="12700">
            <a:solidFill>
              <a:srgbClr val="002D56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Rectangle 128"/>
          <p:cNvSpPr/>
          <p:nvPr/>
        </p:nvSpPr>
        <p:spPr>
          <a:xfrm>
            <a:off x="8043075" y="19227195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Rectangle 129"/>
          <p:cNvSpPr/>
          <p:nvPr/>
        </p:nvSpPr>
        <p:spPr>
          <a:xfrm>
            <a:off x="7528953" y="18940352"/>
            <a:ext cx="64891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Rectangle 130"/>
          <p:cNvSpPr/>
          <p:nvPr/>
        </p:nvSpPr>
        <p:spPr>
          <a:xfrm>
            <a:off x="7655622" y="18939446"/>
            <a:ext cx="64139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Rectangle 131"/>
          <p:cNvSpPr/>
          <p:nvPr/>
        </p:nvSpPr>
        <p:spPr>
          <a:xfrm>
            <a:off x="8129050" y="18688376"/>
            <a:ext cx="248894" cy="14460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6940999" y="18285204"/>
            <a:ext cx="9781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LEL-MAG-QUAD01 </a:t>
            </a:r>
          </a:p>
        </p:txBody>
      </p:sp>
      <p:sp>
        <p:nvSpPr>
          <p:cNvPr id="134" name="TextBox 133"/>
          <p:cNvSpPr txBox="1"/>
          <p:nvPr/>
        </p:nvSpPr>
        <p:spPr>
          <a:xfrm rot="16200000">
            <a:off x="6920265" y="18202245"/>
            <a:ext cx="128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LEL-MAG-QUAD02 </a:t>
            </a:r>
          </a:p>
        </p:txBody>
      </p:sp>
      <p:sp>
        <p:nvSpPr>
          <p:cNvPr id="135" name="TextBox 134"/>
          <p:cNvSpPr txBox="1"/>
          <p:nvPr/>
        </p:nvSpPr>
        <p:spPr>
          <a:xfrm rot="16200000">
            <a:off x="7063782" y="18210832"/>
            <a:ext cx="1262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LEL-MAG-QUAD03 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4944633" y="19225496"/>
            <a:ext cx="1242891" cy="390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Rectangle 136"/>
          <p:cNvSpPr/>
          <p:nvPr/>
        </p:nvSpPr>
        <p:spPr>
          <a:xfrm>
            <a:off x="3453172" y="19215971"/>
            <a:ext cx="1285131" cy="390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Box 137"/>
          <p:cNvSpPr txBox="1"/>
          <p:nvPr/>
        </p:nvSpPr>
        <p:spPr>
          <a:xfrm rot="16200000">
            <a:off x="3702682" y="18384752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LEL-RF-ACC01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6527264" y="19223517"/>
            <a:ext cx="703319" cy="3905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0" name="Straight Arrow Connector 139"/>
          <p:cNvCxnSpPr/>
          <p:nvPr/>
        </p:nvCxnSpPr>
        <p:spPr>
          <a:xfrm flipH="1">
            <a:off x="3084883" y="17912332"/>
            <a:ext cx="9720" cy="137854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 rot="16200000">
            <a:off x="2500030" y="17933541"/>
            <a:ext cx="883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Laser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7412181" y="18942340"/>
            <a:ext cx="64891" cy="9424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Rectangle 142"/>
          <p:cNvSpPr/>
          <p:nvPr/>
        </p:nvSpPr>
        <p:spPr>
          <a:xfrm>
            <a:off x="7767814" y="19157679"/>
            <a:ext cx="105970" cy="49973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Rectangle 143"/>
          <p:cNvSpPr/>
          <p:nvPr/>
        </p:nvSpPr>
        <p:spPr>
          <a:xfrm>
            <a:off x="6456941" y="19233787"/>
            <a:ext cx="45719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Rectangle 144"/>
          <p:cNvSpPr/>
          <p:nvPr/>
        </p:nvSpPr>
        <p:spPr>
          <a:xfrm>
            <a:off x="7250165" y="19235112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/>
          <p:cNvSpPr/>
          <p:nvPr/>
        </p:nvSpPr>
        <p:spPr>
          <a:xfrm>
            <a:off x="7335774" y="19227105"/>
            <a:ext cx="46010" cy="359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Rectangle 146"/>
          <p:cNvSpPr/>
          <p:nvPr/>
        </p:nvSpPr>
        <p:spPr>
          <a:xfrm rot="3385340">
            <a:off x="8781391" y="20113263"/>
            <a:ext cx="70183" cy="3093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48" name="Rectangle 147"/>
          <p:cNvSpPr/>
          <p:nvPr/>
        </p:nvSpPr>
        <p:spPr>
          <a:xfrm rot="3381024">
            <a:off x="8886863" y="20506057"/>
            <a:ext cx="368241" cy="2604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Rectangle 148"/>
          <p:cNvSpPr/>
          <p:nvPr/>
        </p:nvSpPr>
        <p:spPr>
          <a:xfrm>
            <a:off x="2648753" y="19273376"/>
            <a:ext cx="202557" cy="2748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Rectangle 149"/>
          <p:cNvSpPr/>
          <p:nvPr/>
        </p:nvSpPr>
        <p:spPr>
          <a:xfrm>
            <a:off x="2851309" y="19112717"/>
            <a:ext cx="71983" cy="1215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/>
          <p:cNvSpPr/>
          <p:nvPr/>
        </p:nvSpPr>
        <p:spPr>
          <a:xfrm>
            <a:off x="3392057" y="19252165"/>
            <a:ext cx="39819" cy="298446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3245310" y="19259225"/>
            <a:ext cx="356" cy="2974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302942" y="19251603"/>
            <a:ext cx="3075" cy="31068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944238" y="19270528"/>
            <a:ext cx="1158" cy="276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3164113" y="19269501"/>
            <a:ext cx="43562" cy="27454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3049793" y="19344088"/>
            <a:ext cx="78689" cy="108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3358417" y="19253341"/>
            <a:ext cx="3075" cy="310684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2853418" y="19583363"/>
            <a:ext cx="71983" cy="1215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Rectangle 158"/>
          <p:cNvSpPr/>
          <p:nvPr/>
        </p:nvSpPr>
        <p:spPr>
          <a:xfrm>
            <a:off x="4806286" y="19226176"/>
            <a:ext cx="57295" cy="35523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/>
          <p:cNvSpPr/>
          <p:nvPr/>
        </p:nvSpPr>
        <p:spPr>
          <a:xfrm>
            <a:off x="4880478" y="19224790"/>
            <a:ext cx="46010" cy="359418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TextBox 160"/>
          <p:cNvSpPr txBox="1"/>
          <p:nvPr/>
        </p:nvSpPr>
        <p:spPr>
          <a:xfrm>
            <a:off x="9266825" y="20881522"/>
            <a:ext cx="930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</a:rPr>
              <a:t>140 MeV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</a:rPr>
              <a:t>Beam Dump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3509092" y="19159123"/>
            <a:ext cx="211501" cy="484395"/>
            <a:chOff x="1907122" y="23373366"/>
            <a:chExt cx="211501" cy="484395"/>
          </a:xfrm>
        </p:grpSpPr>
        <p:sp>
          <p:nvSpPr>
            <p:cNvPr id="163" name="Rectangle 162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471062" y="19169694"/>
            <a:ext cx="211501" cy="484395"/>
            <a:chOff x="1907122" y="23373366"/>
            <a:chExt cx="211501" cy="484395"/>
          </a:xfrm>
        </p:grpSpPr>
        <p:sp>
          <p:nvSpPr>
            <p:cNvPr id="166" name="Rectangle 165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938038" y="19169694"/>
            <a:ext cx="211501" cy="484395"/>
            <a:chOff x="1907122" y="23373366"/>
            <a:chExt cx="211501" cy="484395"/>
          </a:xfrm>
        </p:grpSpPr>
        <p:sp>
          <p:nvSpPr>
            <p:cNvPr id="169" name="Rectangle 168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4990236" y="19160120"/>
            <a:ext cx="211501" cy="484395"/>
            <a:chOff x="1907122" y="23373366"/>
            <a:chExt cx="211501" cy="484395"/>
          </a:xfrm>
        </p:grpSpPr>
        <p:sp>
          <p:nvSpPr>
            <p:cNvPr id="172" name="Rectangle 171"/>
            <p:cNvSpPr/>
            <p:nvPr/>
          </p:nvSpPr>
          <p:spPr>
            <a:xfrm>
              <a:off x="1907122" y="23374247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043666" y="23373366"/>
              <a:ext cx="74957" cy="48351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74" name="Straight Connector 173"/>
          <p:cNvCxnSpPr/>
          <p:nvPr/>
        </p:nvCxnSpPr>
        <p:spPr>
          <a:xfrm>
            <a:off x="8235888" y="19407276"/>
            <a:ext cx="732261" cy="107370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6325299" y="17711953"/>
            <a:ext cx="0" cy="1220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5635814" y="17447472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80 MeV</a:t>
            </a:r>
          </a:p>
        </p:txBody>
      </p:sp>
      <p:sp>
        <p:nvSpPr>
          <p:cNvPr id="177" name="TextBox 176"/>
          <p:cNvSpPr txBox="1"/>
          <p:nvPr/>
        </p:nvSpPr>
        <p:spPr>
          <a:xfrm rot="16200000">
            <a:off x="3611770" y="18240746"/>
            <a:ext cx="11924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LEL-MAG-SOL02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6191074" y="19235929"/>
            <a:ext cx="57295" cy="3552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9" name="Group 178"/>
          <p:cNvGrpSpPr/>
          <p:nvPr/>
        </p:nvGrpSpPr>
        <p:grpSpPr>
          <a:xfrm>
            <a:off x="3468126" y="19674539"/>
            <a:ext cx="1267875" cy="105568"/>
            <a:chOff x="1888462" y="23886075"/>
            <a:chExt cx="1267875" cy="105568"/>
          </a:xfrm>
        </p:grpSpPr>
        <p:sp>
          <p:nvSpPr>
            <p:cNvPr id="180" name="Rectangle 179"/>
            <p:cNvSpPr/>
            <p:nvPr/>
          </p:nvSpPr>
          <p:spPr>
            <a:xfrm>
              <a:off x="1888462" y="23915260"/>
              <a:ext cx="12678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1" name="Straight Connector 180"/>
            <p:cNvCxnSpPr/>
            <p:nvPr/>
          </p:nvCxnSpPr>
          <p:spPr>
            <a:xfrm flipV="1">
              <a:off x="1996442" y="238860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V="1">
              <a:off x="2105292" y="2390274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V="1">
              <a:off x="2208730" y="23897981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flipV="1">
              <a:off x="2525165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V="1">
              <a:off x="2411131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V="1">
              <a:off x="2308911" y="23893669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flipV="1">
              <a:off x="2638484" y="23892174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flipV="1">
              <a:off x="2744953" y="238921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V="1">
              <a:off x="2848391" y="2388741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flipV="1">
              <a:off x="3053173" y="2389097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flipV="1">
              <a:off x="2948572" y="2389500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 191"/>
          <p:cNvGrpSpPr/>
          <p:nvPr/>
        </p:nvGrpSpPr>
        <p:grpSpPr>
          <a:xfrm>
            <a:off x="3483598" y="19029987"/>
            <a:ext cx="1267875" cy="105568"/>
            <a:chOff x="1888462" y="23886075"/>
            <a:chExt cx="1267875" cy="105568"/>
          </a:xfrm>
        </p:grpSpPr>
        <p:sp>
          <p:nvSpPr>
            <p:cNvPr id="193" name="Rectangle 192"/>
            <p:cNvSpPr/>
            <p:nvPr/>
          </p:nvSpPr>
          <p:spPr>
            <a:xfrm>
              <a:off x="1888462" y="23915260"/>
              <a:ext cx="12678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4" name="Straight Connector 193"/>
            <p:cNvCxnSpPr/>
            <p:nvPr/>
          </p:nvCxnSpPr>
          <p:spPr>
            <a:xfrm flipV="1">
              <a:off x="1996442" y="238860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2105292" y="2390274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flipV="1">
              <a:off x="2208730" y="23897981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flipV="1">
              <a:off x="2525165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flipV="1">
              <a:off x="2411131" y="2388963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flipV="1">
              <a:off x="2308911" y="23893669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flipV="1">
              <a:off x="2638484" y="23892174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flipV="1">
              <a:off x="2744953" y="23892175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flipV="1">
              <a:off x="2848391" y="2388741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flipV="1">
              <a:off x="3053173" y="23890973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flipV="1">
              <a:off x="2948572" y="23895006"/>
              <a:ext cx="0" cy="88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" name="TextBox 204"/>
          <p:cNvSpPr txBox="1"/>
          <p:nvPr/>
        </p:nvSpPr>
        <p:spPr>
          <a:xfrm rot="16200000">
            <a:off x="7822129" y="18026610"/>
            <a:ext cx="8627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LEL-MAG-DIP01 </a:t>
            </a:r>
          </a:p>
        </p:txBody>
      </p:sp>
      <p:sp>
        <p:nvSpPr>
          <p:cNvPr id="206" name="TextBox 205"/>
          <p:cNvSpPr txBox="1"/>
          <p:nvPr/>
        </p:nvSpPr>
        <p:spPr>
          <a:xfrm rot="16200000">
            <a:off x="3956263" y="18282578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LEL-MAG-HCOR03</a:t>
            </a:r>
          </a:p>
        </p:txBody>
      </p:sp>
      <p:sp>
        <p:nvSpPr>
          <p:cNvPr id="207" name="TextBox 206"/>
          <p:cNvSpPr txBox="1"/>
          <p:nvPr/>
        </p:nvSpPr>
        <p:spPr>
          <a:xfrm rot="16200000">
            <a:off x="4052178" y="18255998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LEL-MAG-VCOR03</a:t>
            </a:r>
          </a:p>
        </p:txBody>
      </p:sp>
      <p:sp>
        <p:nvSpPr>
          <p:cNvPr id="208" name="TextBox 207"/>
          <p:cNvSpPr txBox="1"/>
          <p:nvPr/>
        </p:nvSpPr>
        <p:spPr>
          <a:xfrm rot="16200000">
            <a:off x="5181716" y="18386626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LEL-RF-ACC02</a:t>
            </a:r>
          </a:p>
        </p:txBody>
      </p:sp>
      <p:sp>
        <p:nvSpPr>
          <p:cNvPr id="209" name="TextBox 208"/>
          <p:cNvSpPr txBox="1"/>
          <p:nvPr/>
        </p:nvSpPr>
        <p:spPr>
          <a:xfrm rot="16200000">
            <a:off x="4436676" y="18281979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LEL-MAG-HCOR04</a:t>
            </a:r>
          </a:p>
        </p:txBody>
      </p:sp>
      <p:sp>
        <p:nvSpPr>
          <p:cNvPr id="210" name="TextBox 209"/>
          <p:cNvSpPr txBox="1"/>
          <p:nvPr/>
        </p:nvSpPr>
        <p:spPr>
          <a:xfrm rot="16200000">
            <a:off x="4532591" y="18255399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LEL-MAG-VCOR04</a:t>
            </a:r>
          </a:p>
        </p:txBody>
      </p:sp>
      <p:sp>
        <p:nvSpPr>
          <p:cNvPr id="211" name="TextBox 210"/>
          <p:cNvSpPr txBox="1"/>
          <p:nvPr/>
        </p:nvSpPr>
        <p:spPr>
          <a:xfrm rot="16200000">
            <a:off x="5414928" y="18286685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LEL-MAG-HCOR05</a:t>
            </a:r>
          </a:p>
        </p:txBody>
      </p:sp>
      <p:sp>
        <p:nvSpPr>
          <p:cNvPr id="212" name="TextBox 211"/>
          <p:cNvSpPr txBox="1"/>
          <p:nvPr/>
        </p:nvSpPr>
        <p:spPr>
          <a:xfrm rot="16200000">
            <a:off x="5531315" y="18264243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LEL-MAG-VCOR05</a:t>
            </a:r>
          </a:p>
        </p:txBody>
      </p:sp>
      <p:sp>
        <p:nvSpPr>
          <p:cNvPr id="213" name="TextBox 212"/>
          <p:cNvSpPr txBox="1"/>
          <p:nvPr/>
        </p:nvSpPr>
        <p:spPr>
          <a:xfrm rot="16200000">
            <a:off x="6460882" y="18390917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LEL-RF-ACC03</a:t>
            </a:r>
          </a:p>
        </p:txBody>
      </p:sp>
      <p:sp>
        <p:nvSpPr>
          <p:cNvPr id="214" name="TextBox 213"/>
          <p:cNvSpPr txBox="1"/>
          <p:nvPr/>
        </p:nvSpPr>
        <p:spPr>
          <a:xfrm rot="16200000">
            <a:off x="4185691" y="20443558"/>
            <a:ext cx="1262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LEL-DIA-SCN02</a:t>
            </a:r>
          </a:p>
        </p:txBody>
      </p:sp>
      <p:sp>
        <p:nvSpPr>
          <p:cNvPr id="215" name="TextBox 214"/>
          <p:cNvSpPr txBox="1"/>
          <p:nvPr/>
        </p:nvSpPr>
        <p:spPr>
          <a:xfrm rot="16200000">
            <a:off x="4359020" y="18320384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LEL-DIA-BPM02</a:t>
            </a:r>
          </a:p>
        </p:txBody>
      </p:sp>
      <p:cxnSp>
        <p:nvCxnSpPr>
          <p:cNvPr id="216" name="Straight Connector 215"/>
          <p:cNvCxnSpPr/>
          <p:nvPr/>
        </p:nvCxnSpPr>
        <p:spPr>
          <a:xfrm>
            <a:off x="3014636" y="19257880"/>
            <a:ext cx="3075" cy="31068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 rot="16200000">
            <a:off x="6013711" y="20301131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LEL-DIA-SCN03</a:t>
            </a:r>
          </a:p>
        </p:txBody>
      </p:sp>
      <p:sp>
        <p:nvSpPr>
          <p:cNvPr id="218" name="TextBox 217"/>
          <p:cNvSpPr txBox="1"/>
          <p:nvPr/>
        </p:nvSpPr>
        <p:spPr>
          <a:xfrm rot="16200000">
            <a:off x="5845771" y="20339443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LEL-DIA-BPM03</a:t>
            </a:r>
          </a:p>
        </p:txBody>
      </p:sp>
      <p:sp>
        <p:nvSpPr>
          <p:cNvPr id="219" name="TextBox 218"/>
          <p:cNvSpPr txBox="1"/>
          <p:nvPr/>
        </p:nvSpPr>
        <p:spPr>
          <a:xfrm rot="16200000">
            <a:off x="6798503" y="20294918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LEL-DIA-SCN04</a:t>
            </a:r>
          </a:p>
        </p:txBody>
      </p:sp>
      <p:sp>
        <p:nvSpPr>
          <p:cNvPr id="220" name="TextBox 219"/>
          <p:cNvSpPr txBox="1"/>
          <p:nvPr/>
        </p:nvSpPr>
        <p:spPr>
          <a:xfrm rot="16200000">
            <a:off x="6777977" y="18324785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LEL-DIA-BPM04</a:t>
            </a:r>
          </a:p>
        </p:txBody>
      </p:sp>
      <p:sp>
        <p:nvSpPr>
          <p:cNvPr id="221" name="TextBox 220"/>
          <p:cNvSpPr txBox="1"/>
          <p:nvPr/>
        </p:nvSpPr>
        <p:spPr>
          <a:xfrm rot="16200000">
            <a:off x="7559426" y="20286379"/>
            <a:ext cx="965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LEL-DIA-SCN05</a:t>
            </a:r>
          </a:p>
        </p:txBody>
      </p:sp>
      <p:sp>
        <p:nvSpPr>
          <p:cNvPr id="222" name="TextBox 221"/>
          <p:cNvSpPr txBox="1"/>
          <p:nvPr/>
        </p:nvSpPr>
        <p:spPr>
          <a:xfrm rot="16200000">
            <a:off x="7402058" y="20335263"/>
            <a:ext cx="1051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/>
              <a:t>LEL-DIA-BPM05</a:t>
            </a:r>
          </a:p>
        </p:txBody>
      </p:sp>
      <p:sp>
        <p:nvSpPr>
          <p:cNvPr id="223" name="TextBox 222"/>
          <p:cNvSpPr txBox="1"/>
          <p:nvPr/>
        </p:nvSpPr>
        <p:spPr>
          <a:xfrm rot="16200000">
            <a:off x="7216182" y="18218112"/>
            <a:ext cx="1262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LEL-RF-TDC01 </a:t>
            </a:r>
          </a:p>
        </p:txBody>
      </p:sp>
      <p:grpSp>
        <p:nvGrpSpPr>
          <p:cNvPr id="224" name="Group 223"/>
          <p:cNvGrpSpPr/>
          <p:nvPr/>
        </p:nvGrpSpPr>
        <p:grpSpPr>
          <a:xfrm>
            <a:off x="7884986" y="19230257"/>
            <a:ext cx="152324" cy="359418"/>
            <a:chOff x="32426085" y="20978230"/>
            <a:chExt cx="152324" cy="359418"/>
          </a:xfrm>
        </p:grpSpPr>
        <p:sp>
          <p:nvSpPr>
            <p:cNvPr id="225" name="Oval 224"/>
            <p:cNvSpPr/>
            <p:nvPr/>
          </p:nvSpPr>
          <p:spPr>
            <a:xfrm>
              <a:off x="32453613" y="20978230"/>
              <a:ext cx="89409" cy="3594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6" name="Oval 225"/>
            <p:cNvSpPr/>
            <p:nvPr/>
          </p:nvSpPr>
          <p:spPr>
            <a:xfrm>
              <a:off x="32426085" y="21075730"/>
              <a:ext cx="152324" cy="15855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6295118" y="19223517"/>
            <a:ext cx="152324" cy="359418"/>
            <a:chOff x="32420799" y="20978230"/>
            <a:chExt cx="152324" cy="359418"/>
          </a:xfrm>
        </p:grpSpPr>
        <p:sp>
          <p:nvSpPr>
            <p:cNvPr id="228" name="Oval 227"/>
            <p:cNvSpPr/>
            <p:nvPr/>
          </p:nvSpPr>
          <p:spPr>
            <a:xfrm>
              <a:off x="32453613" y="20978230"/>
              <a:ext cx="89409" cy="3594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Oval 228"/>
            <p:cNvSpPr/>
            <p:nvPr/>
          </p:nvSpPr>
          <p:spPr>
            <a:xfrm>
              <a:off x="32420799" y="21075730"/>
              <a:ext cx="152324" cy="15855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0" name="Rectangle 229"/>
          <p:cNvSpPr/>
          <p:nvPr/>
        </p:nvSpPr>
        <p:spPr>
          <a:xfrm>
            <a:off x="6334436" y="19080537"/>
            <a:ext cx="2043509" cy="6384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1" name="Rectangle 230"/>
          <p:cNvSpPr/>
          <p:nvPr/>
        </p:nvSpPr>
        <p:spPr>
          <a:xfrm>
            <a:off x="3468125" y="19011458"/>
            <a:ext cx="1317016" cy="7969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2" name="Rectangle 231"/>
          <p:cNvSpPr/>
          <p:nvPr/>
        </p:nvSpPr>
        <p:spPr>
          <a:xfrm>
            <a:off x="4807239" y="19093668"/>
            <a:ext cx="1460075" cy="6253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3" name="TextBox 232"/>
          <p:cNvSpPr txBox="1"/>
          <p:nvPr/>
        </p:nvSpPr>
        <p:spPr>
          <a:xfrm>
            <a:off x="2768216" y="1984621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M1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3913756" y="1985454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M2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5320709" y="1985169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M3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701591" y="1984539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M4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9033879" y="1985174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M5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8913655" y="2107805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M4A</a:t>
            </a:r>
          </a:p>
        </p:txBody>
      </p:sp>
      <p:sp>
        <p:nvSpPr>
          <p:cNvPr id="239" name="TextBox 238"/>
          <p:cNvSpPr txBox="1"/>
          <p:nvPr/>
        </p:nvSpPr>
        <p:spPr>
          <a:xfrm rot="16200000">
            <a:off x="3018663" y="18286388"/>
            <a:ext cx="1120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LEL-MAG-HCOR02</a:t>
            </a:r>
          </a:p>
        </p:txBody>
      </p:sp>
      <p:sp>
        <p:nvSpPr>
          <p:cNvPr id="240" name="TextBox 239"/>
          <p:cNvSpPr txBox="1"/>
          <p:nvPr/>
        </p:nvSpPr>
        <p:spPr>
          <a:xfrm rot="16200000">
            <a:off x="3114578" y="18259808"/>
            <a:ext cx="1163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LEL-MAG-VCOR02</a:t>
            </a:r>
          </a:p>
        </p:txBody>
      </p:sp>
      <p:sp>
        <p:nvSpPr>
          <p:cNvPr id="241" name="TextBox 240"/>
          <p:cNvSpPr txBox="1"/>
          <p:nvPr/>
        </p:nvSpPr>
        <p:spPr>
          <a:xfrm rot="16200000">
            <a:off x="5659124" y="18257867"/>
            <a:ext cx="1166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LEL-VAC-VALVP03</a:t>
            </a:r>
          </a:p>
        </p:txBody>
      </p:sp>
      <p:sp>
        <p:nvSpPr>
          <p:cNvPr id="242" name="Rectangle 241"/>
          <p:cNvSpPr/>
          <p:nvPr/>
        </p:nvSpPr>
        <p:spPr>
          <a:xfrm rot="3253228">
            <a:off x="8491719" y="20217801"/>
            <a:ext cx="1021754" cy="6384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Rounded Rectangle 242"/>
          <p:cNvSpPr/>
          <p:nvPr/>
        </p:nvSpPr>
        <p:spPr>
          <a:xfrm>
            <a:off x="2687311" y="18978976"/>
            <a:ext cx="901300" cy="1295535"/>
          </a:xfrm>
          <a:prstGeom prst="roundRect">
            <a:avLst/>
          </a:prstGeom>
          <a:noFill/>
          <a:ln w="12700">
            <a:solidFill>
              <a:srgbClr val="002D56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33916"/>
            <a:ext cx="10962888" cy="571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9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0469" y="0"/>
            <a:ext cx="10736757" cy="1450757"/>
          </a:xfrm>
        </p:spPr>
        <p:txBody>
          <a:bodyPr/>
          <a:lstStyle/>
          <a:p>
            <a:r>
              <a:rPr lang="it-IT" dirty="0" smtClean="0">
                <a:latin typeface="Comic Sans MS" panose="030F0702030302020204" pitchFamily="66" charset="0"/>
              </a:rPr>
              <a:t>TRANSITION FROM ELI TO ALTO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983957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latin typeface="Comic Sans MS" panose="030F0702030302020204" pitchFamily="66" charset="0"/>
              </a:rPr>
              <a:t>Pass from a </a:t>
            </a:r>
            <a:r>
              <a:rPr lang="it-IT" dirty="0" err="1" smtClean="0">
                <a:latin typeface="Comic Sans MS" panose="030F0702030302020204" pitchFamily="66" charset="0"/>
              </a:rPr>
              <a:t>very</a:t>
            </a:r>
            <a:r>
              <a:rPr lang="it-IT" dirty="0" smtClean="0">
                <a:latin typeface="Comic Sans MS" panose="030F0702030302020204" pitchFamily="66" charset="0"/>
              </a:rPr>
              <a:t> high </a:t>
            </a:r>
            <a:r>
              <a:rPr lang="it-IT" dirty="0" err="1" smtClean="0">
                <a:latin typeface="Comic Sans MS" panose="030F0702030302020204" pitchFamily="66" charset="0"/>
              </a:rPr>
              <a:t>brillance</a:t>
            </a:r>
            <a:r>
              <a:rPr lang="it-IT" dirty="0" smtClean="0">
                <a:latin typeface="Comic Sans MS" panose="030F0702030302020204" pitchFamily="66" charset="0"/>
              </a:rPr>
              <a:t> LINAC to a high </a:t>
            </a:r>
            <a:r>
              <a:rPr lang="it-IT" dirty="0" err="1" smtClean="0">
                <a:latin typeface="Comic Sans MS" panose="030F0702030302020204" pitchFamily="66" charset="0"/>
              </a:rPr>
              <a:t>average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current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one</a:t>
            </a:r>
            <a:endParaRPr lang="it-IT" dirty="0" smtClean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- </a:t>
            </a:r>
            <a:r>
              <a:rPr lang="it-IT" dirty="0" err="1" smtClean="0">
                <a:latin typeface="Comic Sans MS" panose="030F0702030302020204" pitchFamily="66" charset="0"/>
              </a:rPr>
              <a:t>Emittance</a:t>
            </a:r>
            <a:r>
              <a:rPr lang="it-IT" dirty="0" smtClean="0">
                <a:latin typeface="Comic Sans MS" panose="030F0702030302020204" pitchFamily="66" charset="0"/>
              </a:rPr>
              <a:t> can </a:t>
            </a:r>
            <a:r>
              <a:rPr lang="it-IT" dirty="0" err="1" smtClean="0">
                <a:latin typeface="Comic Sans MS" panose="030F0702030302020204" pitchFamily="66" charset="0"/>
              </a:rPr>
              <a:t>increase</a:t>
            </a:r>
            <a:r>
              <a:rPr lang="it-IT" dirty="0" smtClean="0">
                <a:latin typeface="Comic Sans MS" panose="030F0702030302020204" pitchFamily="66" charset="0"/>
              </a:rPr>
              <a:t> of a </a:t>
            </a:r>
            <a:r>
              <a:rPr lang="it-IT" dirty="0" err="1" smtClean="0">
                <a:latin typeface="Comic Sans MS" panose="030F0702030302020204" pitchFamily="66" charset="0"/>
              </a:rPr>
              <a:t>factor</a:t>
            </a:r>
            <a:r>
              <a:rPr lang="it-IT" dirty="0" smtClean="0">
                <a:latin typeface="Comic Sans MS" panose="030F0702030302020204" pitchFamily="66" charset="0"/>
              </a:rPr>
              <a:t> 100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- Energy spread can </a:t>
            </a:r>
            <a:r>
              <a:rPr lang="it-IT" dirty="0" err="1" smtClean="0">
                <a:latin typeface="Comic Sans MS" panose="030F0702030302020204" pitchFamily="66" charset="0"/>
              </a:rPr>
              <a:t>increase</a:t>
            </a:r>
            <a:r>
              <a:rPr lang="it-IT" dirty="0" smtClean="0">
                <a:latin typeface="Comic Sans MS" panose="030F0702030302020204" pitchFamily="66" charset="0"/>
              </a:rPr>
              <a:t> to 1 %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- </a:t>
            </a:r>
            <a:r>
              <a:rPr lang="it-IT" dirty="0" err="1" smtClean="0">
                <a:latin typeface="Comic Sans MS" panose="030F0702030302020204" pitchFamily="66" charset="0"/>
              </a:rPr>
              <a:t>Average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current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has</a:t>
            </a:r>
            <a:r>
              <a:rPr lang="it-IT" dirty="0" smtClean="0">
                <a:latin typeface="Comic Sans MS" panose="030F0702030302020204" pitchFamily="66" charset="0"/>
              </a:rPr>
              <a:t> to </a:t>
            </a:r>
            <a:r>
              <a:rPr lang="it-IT" dirty="0" err="1" smtClean="0">
                <a:latin typeface="Comic Sans MS" panose="030F0702030302020204" pitchFamily="66" charset="0"/>
              </a:rPr>
              <a:t>increase</a:t>
            </a:r>
            <a:r>
              <a:rPr lang="it-IT" dirty="0" smtClean="0">
                <a:latin typeface="Comic Sans MS" panose="030F0702030302020204" pitchFamily="66" charset="0"/>
              </a:rPr>
              <a:t> of a </a:t>
            </a:r>
            <a:r>
              <a:rPr lang="it-IT" dirty="0" err="1" smtClean="0">
                <a:latin typeface="Comic Sans MS" panose="030F0702030302020204" pitchFamily="66" charset="0"/>
              </a:rPr>
              <a:t>factor</a:t>
            </a:r>
            <a:r>
              <a:rPr lang="it-IT" dirty="0" smtClean="0">
                <a:latin typeface="Comic Sans MS" panose="030F0702030302020204" pitchFamily="66" charset="0"/>
              </a:rPr>
              <a:t> 20-30</a:t>
            </a:r>
          </a:p>
          <a:p>
            <a:endParaRPr lang="it-IT" dirty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Solutions: 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- </a:t>
            </a:r>
            <a:r>
              <a:rPr lang="it-IT" dirty="0" err="1" smtClean="0">
                <a:latin typeface="Comic Sans MS" panose="030F0702030302020204" pitchFamily="66" charset="0"/>
              </a:rPr>
              <a:t>Change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gun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cathode</a:t>
            </a:r>
            <a:r>
              <a:rPr lang="it-IT" dirty="0" smtClean="0">
                <a:latin typeface="Comic Sans MS" panose="030F0702030302020204" pitchFamily="66" charset="0"/>
              </a:rPr>
              <a:t> to </a:t>
            </a:r>
            <a:r>
              <a:rPr lang="it-IT" dirty="0" err="1" smtClean="0">
                <a:latin typeface="Comic Sans MS" panose="030F0702030302020204" pitchFamily="66" charset="0"/>
              </a:rPr>
              <a:t>increase</a:t>
            </a:r>
            <a:r>
              <a:rPr lang="it-IT" dirty="0" smtClean="0">
                <a:latin typeface="Comic Sans MS" panose="030F0702030302020204" pitchFamily="66" charset="0"/>
              </a:rPr>
              <a:t> the QE </a:t>
            </a:r>
            <a:r>
              <a:rPr lang="it-IT" dirty="0" err="1" smtClean="0">
                <a:latin typeface="Comic Sans MS" panose="030F0702030302020204" pitchFamily="66" charset="0"/>
              </a:rPr>
              <a:t>at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same</a:t>
            </a:r>
            <a:r>
              <a:rPr lang="it-IT" dirty="0" smtClean="0">
                <a:latin typeface="Comic Sans MS" panose="030F0702030302020204" pitchFamily="66" charset="0"/>
              </a:rPr>
              <a:t> laser </a:t>
            </a:r>
            <a:r>
              <a:rPr lang="it-IT" dirty="0" err="1" smtClean="0">
                <a:latin typeface="Comic Sans MS" panose="030F0702030302020204" pitchFamily="66" charset="0"/>
              </a:rPr>
              <a:t>wavelength</a:t>
            </a:r>
            <a:endParaRPr lang="it-IT" dirty="0" smtClean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- </a:t>
            </a:r>
            <a:r>
              <a:rPr lang="it-IT" dirty="0" err="1" smtClean="0">
                <a:latin typeface="Comic Sans MS" panose="030F0702030302020204" pitchFamily="66" charset="0"/>
              </a:rPr>
              <a:t>Retune</a:t>
            </a:r>
            <a:r>
              <a:rPr lang="it-IT" dirty="0" smtClean="0">
                <a:latin typeface="Comic Sans MS" panose="030F0702030302020204" pitchFamily="66" charset="0"/>
              </a:rPr>
              <a:t> the LINAC and </a:t>
            </a:r>
            <a:r>
              <a:rPr lang="it-IT" dirty="0" err="1" smtClean="0">
                <a:latin typeface="Comic Sans MS" panose="030F0702030302020204" pitchFamily="66" charset="0"/>
              </a:rPr>
              <a:t>evaluate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beam</a:t>
            </a:r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loading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effects</a:t>
            </a:r>
            <a:r>
              <a:rPr lang="it-IT" dirty="0" smtClean="0">
                <a:latin typeface="Comic Sans MS" panose="030F0702030302020204" pitchFamily="66" charset="0"/>
              </a:rPr>
              <a:t> to </a:t>
            </a:r>
            <a:r>
              <a:rPr lang="it-IT" dirty="0" err="1" smtClean="0">
                <a:latin typeface="Comic Sans MS" panose="030F0702030302020204" pitchFamily="66" charset="0"/>
              </a:rPr>
              <a:t>assure</a:t>
            </a:r>
            <a:r>
              <a:rPr lang="it-IT" dirty="0" smtClean="0">
                <a:latin typeface="Comic Sans MS" panose="030F0702030302020204" pitchFamily="66" charset="0"/>
              </a:rPr>
              <a:t> the </a:t>
            </a:r>
            <a:r>
              <a:rPr lang="it-IT" dirty="0" err="1" smtClean="0">
                <a:latin typeface="Comic Sans MS" panose="030F0702030302020204" pitchFamily="66" charset="0"/>
              </a:rPr>
              <a:t>eam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quality</a:t>
            </a:r>
            <a:r>
              <a:rPr lang="it-IT" dirty="0" smtClean="0">
                <a:latin typeface="Comic Sans MS" panose="030F0702030302020204" pitchFamily="66" charset="0"/>
              </a:rPr>
              <a:t> with high </a:t>
            </a:r>
            <a:r>
              <a:rPr lang="it-IT" dirty="0" err="1" smtClean="0">
                <a:latin typeface="Comic Sans MS" panose="030F0702030302020204" pitchFamily="66" charset="0"/>
              </a:rPr>
              <a:t>current</a:t>
            </a:r>
            <a:endParaRPr lang="it-IT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dirty="0" smtClean="0">
                <a:latin typeface="Comic Sans MS" panose="030F0702030302020204" pitchFamily="66" charset="0"/>
              </a:rPr>
              <a:t>- </a:t>
            </a:r>
            <a:r>
              <a:rPr lang="it-IT" dirty="0" err="1" smtClean="0">
                <a:latin typeface="Comic Sans MS" panose="030F0702030302020204" pitchFamily="66" charset="0"/>
              </a:rPr>
              <a:t>What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about</a:t>
            </a:r>
            <a:r>
              <a:rPr lang="it-IT" dirty="0" smtClean="0">
                <a:latin typeface="Comic Sans MS" panose="030F0702030302020204" pitchFamily="66" charset="0"/>
              </a:rPr>
              <a:t> a </a:t>
            </a:r>
            <a:r>
              <a:rPr lang="it-IT" dirty="0" err="1" smtClean="0">
                <a:latin typeface="Comic Sans MS" panose="030F0702030302020204" pitchFamily="66" charset="0"/>
              </a:rPr>
              <a:t>thermoionic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gun</a:t>
            </a:r>
            <a:r>
              <a:rPr lang="it-IT" dirty="0" smtClean="0">
                <a:latin typeface="Comic Sans MS" panose="030F0702030302020204" pitchFamily="66" charset="0"/>
              </a:rPr>
              <a:t> ? </a:t>
            </a:r>
            <a:r>
              <a:rPr lang="it-IT" dirty="0" err="1" smtClean="0">
                <a:latin typeface="Comic Sans MS" panose="030F0702030302020204" pitchFamily="66" charset="0"/>
              </a:rPr>
              <a:t>Difficult</a:t>
            </a:r>
            <a:r>
              <a:rPr lang="it-IT" dirty="0" smtClean="0">
                <a:latin typeface="Comic Sans MS" panose="030F0702030302020204" pitchFamily="66" charset="0"/>
              </a:rPr>
              <a:t> scenario (AMPLITUDE)</a:t>
            </a:r>
            <a:endParaRPr lang="it-IT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0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9689" y="2015856"/>
            <a:ext cx="9448929" cy="4023360"/>
          </a:xfrm>
        </p:spPr>
        <p:txBody>
          <a:bodyPr>
            <a:normAutofit/>
          </a:bodyPr>
          <a:lstStyle/>
          <a:p>
            <a:r>
              <a:rPr lang="it-IT" dirty="0" err="1" smtClean="0">
                <a:latin typeface="Comic Sans MS" panose="030F0702030302020204" pitchFamily="66" charset="0"/>
              </a:rPr>
              <a:t>We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proposed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smtClean="0">
                <a:latin typeface="Comic Sans MS" panose="030F0702030302020204" pitchFamily="66" charset="0"/>
              </a:rPr>
              <a:t>a </a:t>
            </a:r>
            <a:r>
              <a:rPr lang="it-IT" dirty="0" err="1" smtClean="0">
                <a:latin typeface="Comic Sans MS" panose="030F0702030302020204" pitchFamily="66" charset="0"/>
              </a:rPr>
              <a:t>feasible</a:t>
            </a:r>
            <a:r>
              <a:rPr lang="it-IT" dirty="0" smtClean="0">
                <a:latin typeface="Comic Sans MS" panose="030F0702030302020204" pitchFamily="66" charset="0"/>
              </a:rPr>
              <a:t> LINAC </a:t>
            </a:r>
            <a:r>
              <a:rPr lang="it-IT" dirty="0" err="1" smtClean="0">
                <a:latin typeface="Comic Sans MS" panose="030F0702030302020204" pitchFamily="66" charset="0"/>
              </a:rPr>
              <a:t>based</a:t>
            </a:r>
            <a:r>
              <a:rPr lang="it-IT" dirty="0" smtClean="0">
                <a:latin typeface="Comic Sans MS" panose="030F0702030302020204" pitchFamily="66" charset="0"/>
              </a:rPr>
              <a:t> on the </a:t>
            </a:r>
            <a:r>
              <a:rPr lang="it-IT" dirty="0" err="1" smtClean="0">
                <a:latin typeface="Comic Sans MS" panose="030F0702030302020204" pitchFamily="66" charset="0"/>
              </a:rPr>
              <a:t>precedent</a:t>
            </a:r>
            <a:r>
              <a:rPr lang="it-IT" dirty="0" smtClean="0">
                <a:latin typeface="Comic Sans MS" panose="030F0702030302020204" pitchFamily="66" charset="0"/>
              </a:rPr>
              <a:t> ELI-NP </a:t>
            </a:r>
            <a:r>
              <a:rPr lang="it-IT" dirty="0" err="1" smtClean="0">
                <a:latin typeface="Comic Sans MS" panose="030F0702030302020204" pitchFamily="66" charset="0"/>
              </a:rPr>
              <a:t>injector</a:t>
            </a:r>
            <a:r>
              <a:rPr lang="it-IT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it-IT" dirty="0" err="1" smtClean="0">
                <a:latin typeface="Comic Sans MS" panose="030F0702030302020204" pitchFamily="66" charset="0"/>
              </a:rPr>
              <a:t>Tentative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perfromances</a:t>
            </a:r>
            <a:r>
              <a:rPr lang="it-IT" dirty="0" smtClean="0">
                <a:latin typeface="Comic Sans MS" panose="030F0702030302020204" pitchFamily="66" charset="0"/>
              </a:rPr>
              <a:t> (to be </a:t>
            </a:r>
            <a:r>
              <a:rPr lang="it-IT" dirty="0" err="1" smtClean="0">
                <a:latin typeface="Comic Sans MS" panose="030F0702030302020204" pitchFamily="66" charset="0"/>
              </a:rPr>
              <a:t>validated</a:t>
            </a:r>
            <a:r>
              <a:rPr lang="it-IT" dirty="0" smtClean="0">
                <a:latin typeface="Comic Sans MS" panose="030F0702030302020204" pitchFamily="66" charset="0"/>
              </a:rPr>
              <a:t> in CDR) </a:t>
            </a:r>
            <a:r>
              <a:rPr lang="it-IT" dirty="0" err="1" smtClean="0">
                <a:latin typeface="Comic Sans MS" panose="030F0702030302020204" pitchFamily="66" charset="0"/>
              </a:rPr>
              <a:t>should</a:t>
            </a:r>
            <a:r>
              <a:rPr lang="it-IT" dirty="0" smtClean="0">
                <a:latin typeface="Comic Sans MS" panose="030F0702030302020204" pitchFamily="66" charset="0"/>
              </a:rPr>
              <a:t> be: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1) 10</a:t>
            </a:r>
            <a:r>
              <a:rPr lang="it-IT" dirty="0" smtClean="0">
                <a:latin typeface="Symbol" panose="05050102010706020507" pitchFamily="18" charset="2"/>
              </a:rPr>
              <a:t>m</a:t>
            </a:r>
            <a:r>
              <a:rPr lang="it-IT" dirty="0" smtClean="0">
                <a:latin typeface="Comic Sans MS" panose="030F0702030302020204" pitchFamily="66" charset="0"/>
              </a:rPr>
              <a:t>A </a:t>
            </a:r>
            <a:r>
              <a:rPr lang="it-IT" dirty="0" err="1" smtClean="0">
                <a:latin typeface="Comic Sans MS" panose="030F0702030302020204" pitchFamily="66" charset="0"/>
              </a:rPr>
              <a:t>average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current</a:t>
            </a:r>
            <a:endParaRPr lang="it-IT" dirty="0" smtClean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2) </a:t>
            </a:r>
            <a:r>
              <a:rPr lang="it-IT" dirty="0" err="1" smtClean="0">
                <a:latin typeface="Comic Sans MS" panose="030F0702030302020204" pitchFamily="66" charset="0"/>
              </a:rPr>
              <a:t>Beam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energy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between</a:t>
            </a:r>
            <a:r>
              <a:rPr lang="it-IT" dirty="0" smtClean="0">
                <a:latin typeface="Comic Sans MS" panose="030F0702030302020204" pitchFamily="66" charset="0"/>
              </a:rPr>
              <a:t> 150 and 200 </a:t>
            </a:r>
            <a:r>
              <a:rPr lang="it-IT" dirty="0" err="1" smtClean="0">
                <a:latin typeface="Comic Sans MS" panose="030F0702030302020204" pitchFamily="66" charset="0"/>
              </a:rPr>
              <a:t>MeV</a:t>
            </a:r>
            <a:endParaRPr lang="it-IT" dirty="0" smtClean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3) </a:t>
            </a:r>
            <a:r>
              <a:rPr lang="it-IT" dirty="0" err="1" smtClean="0">
                <a:latin typeface="Comic Sans MS" panose="030F0702030302020204" pitchFamily="66" charset="0"/>
              </a:rPr>
              <a:t>Normalized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emittance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lower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than</a:t>
            </a:r>
            <a:r>
              <a:rPr lang="it-IT" dirty="0" smtClean="0">
                <a:latin typeface="Comic Sans MS" panose="030F0702030302020204" pitchFamily="66" charset="0"/>
              </a:rPr>
              <a:t> 10 </a:t>
            </a:r>
            <a:r>
              <a:rPr lang="it-IT" dirty="0" smtClean="0">
                <a:latin typeface="Symbol" panose="05050102010706020507" pitchFamily="18" charset="2"/>
              </a:rPr>
              <a:t>p</a:t>
            </a:r>
            <a:r>
              <a:rPr lang="it-IT" dirty="0" smtClean="0">
                <a:latin typeface="Comic Sans MS" panose="030F0702030302020204" pitchFamily="66" charset="0"/>
              </a:rPr>
              <a:t> mm </a:t>
            </a:r>
            <a:r>
              <a:rPr lang="it-IT" dirty="0" err="1" smtClean="0">
                <a:latin typeface="Comic Sans MS" panose="030F0702030302020204" pitchFamily="66" charset="0"/>
              </a:rPr>
              <a:t>mrad</a:t>
            </a:r>
            <a:endParaRPr lang="it-IT" dirty="0" smtClean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4) Energy spread 1%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5) </a:t>
            </a:r>
            <a:r>
              <a:rPr lang="it-IT" dirty="0" err="1" smtClean="0">
                <a:latin typeface="Comic Sans MS" panose="030F0702030302020204" pitchFamily="66" charset="0"/>
              </a:rPr>
              <a:t>Bunch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length</a:t>
            </a:r>
            <a:r>
              <a:rPr lang="it-IT" dirty="0" smtClean="0">
                <a:latin typeface="Comic Sans MS" panose="030F0702030302020204" pitchFamily="66" charset="0"/>
              </a:rPr>
              <a:t> &lt; 10 </a:t>
            </a:r>
            <a:r>
              <a:rPr lang="it-IT" dirty="0" err="1" smtClean="0">
                <a:latin typeface="Comic Sans MS" panose="030F0702030302020204" pitchFamily="66" charset="0"/>
              </a:rPr>
              <a:t>ps</a:t>
            </a:r>
            <a:endParaRPr lang="it-IT" dirty="0" smtClean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6) 100 Hz, 32 </a:t>
            </a:r>
            <a:r>
              <a:rPr lang="it-IT" dirty="0" err="1" smtClean="0">
                <a:latin typeface="Comic Sans MS" panose="030F0702030302020204" pitchFamily="66" charset="0"/>
              </a:rPr>
              <a:t>bunches</a:t>
            </a:r>
            <a:r>
              <a:rPr lang="it-IT" dirty="0" smtClean="0">
                <a:latin typeface="Comic Sans MS" panose="030F0702030302020204" pitchFamily="66" charset="0"/>
              </a:rPr>
              <a:t> per </a:t>
            </a:r>
            <a:r>
              <a:rPr lang="it-IT" dirty="0" err="1" smtClean="0">
                <a:latin typeface="Comic Sans MS" panose="030F0702030302020204" pitchFamily="66" charset="0"/>
              </a:rPr>
              <a:t>train</a:t>
            </a:r>
            <a:r>
              <a:rPr lang="it-IT" dirty="0" smtClean="0">
                <a:latin typeface="Comic Sans MS" panose="030F0702030302020204" pitchFamily="66" charset="0"/>
              </a:rPr>
              <a:t>, 3nC per </a:t>
            </a:r>
            <a:r>
              <a:rPr lang="it-IT" dirty="0" err="1" smtClean="0">
                <a:latin typeface="Comic Sans MS" panose="030F0702030302020204" pitchFamily="66" charset="0"/>
              </a:rPr>
              <a:t>bunch</a:t>
            </a:r>
            <a:endParaRPr lang="it-IT" dirty="0" smtClean="0">
              <a:latin typeface="Comic Sans MS" panose="030F0702030302020204" pitchFamily="66" charset="0"/>
            </a:endParaRPr>
          </a:p>
          <a:p>
            <a:r>
              <a:rPr lang="it-IT" dirty="0" err="1" smtClean="0">
                <a:latin typeface="Comic Sans MS" panose="030F0702030302020204" pitchFamily="66" charset="0"/>
              </a:rPr>
              <a:t>Beam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dynamics</a:t>
            </a:r>
            <a:r>
              <a:rPr lang="it-IT" dirty="0" smtClean="0">
                <a:latin typeface="Comic Sans MS" panose="030F0702030302020204" pitchFamily="66" charset="0"/>
              </a:rPr>
              <a:t> and BL and BBU </a:t>
            </a:r>
            <a:r>
              <a:rPr lang="it-IT" dirty="0" err="1" smtClean="0">
                <a:latin typeface="Comic Sans MS" panose="030F0702030302020204" pitchFamily="66" charset="0"/>
              </a:rPr>
              <a:t>evaluations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latin typeface="Comic Sans MS" panose="030F0702030302020204" pitchFamily="66" charset="0"/>
              </a:rPr>
              <a:t>carried</a:t>
            </a:r>
            <a:r>
              <a:rPr lang="it-IT" dirty="0" smtClean="0">
                <a:latin typeface="Comic Sans MS" panose="030F0702030302020204" pitchFamily="66" charset="0"/>
              </a:rPr>
              <a:t> out.</a:t>
            </a:r>
            <a:endParaRPr lang="it-IT" dirty="0" smtClean="0">
              <a:latin typeface="Comic Sans MS" panose="030F0702030302020204" pitchFamily="66" charset="0"/>
            </a:endParaRPr>
          </a:p>
          <a:p>
            <a:endParaRPr lang="it-IT" dirty="0" smtClean="0">
              <a:latin typeface="Comic Sans MS" panose="030F0702030302020204" pitchFamily="66" charset="0"/>
            </a:endParaRPr>
          </a:p>
          <a:p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313844" y="93643"/>
            <a:ext cx="87142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dirty="0" err="1" smtClean="0">
                <a:latin typeface="Comic Sans MS" panose="030F0702030302020204" pitchFamily="66" charset="0"/>
              </a:rPr>
              <a:t>Beam</a:t>
            </a:r>
            <a:r>
              <a:rPr lang="it-IT" sz="3200" dirty="0" smtClean="0">
                <a:latin typeface="Comic Sans MS" panose="030F0702030302020204" pitchFamily="66" charset="0"/>
              </a:rPr>
              <a:t> Dynamics, </a:t>
            </a:r>
            <a:r>
              <a:rPr lang="it-IT" sz="3200" dirty="0" err="1" smtClean="0">
                <a:latin typeface="Comic Sans MS" panose="030F0702030302020204" pitchFamily="66" charset="0"/>
              </a:rPr>
              <a:t>Cathodes</a:t>
            </a:r>
            <a:r>
              <a:rPr lang="it-IT" sz="3200" dirty="0" smtClean="0">
                <a:latin typeface="Comic Sans MS" panose="030F0702030302020204" pitchFamily="66" charset="0"/>
              </a:rPr>
              <a:t>, </a:t>
            </a:r>
            <a:r>
              <a:rPr lang="it-IT" sz="3200" dirty="0" err="1" smtClean="0">
                <a:latin typeface="Comic Sans MS" panose="030F0702030302020204" pitchFamily="66" charset="0"/>
              </a:rPr>
              <a:t>Beam</a:t>
            </a:r>
            <a:r>
              <a:rPr lang="it-IT" sz="3200" dirty="0" smtClean="0">
                <a:latin typeface="Comic Sans MS" panose="030F0702030302020204" pitchFamily="66" charset="0"/>
              </a:rPr>
              <a:t> </a:t>
            </a:r>
            <a:r>
              <a:rPr lang="it-IT" sz="3200" dirty="0" err="1" smtClean="0">
                <a:latin typeface="Comic Sans MS" panose="030F0702030302020204" pitchFamily="66" charset="0"/>
              </a:rPr>
              <a:t>Loading</a:t>
            </a:r>
            <a:endParaRPr lang="it-IT" sz="3200" dirty="0" smtClean="0">
              <a:latin typeface="Comic Sans MS" panose="030F0702030302020204" pitchFamily="66" charset="0"/>
            </a:endParaRPr>
          </a:p>
          <a:p>
            <a:pPr algn="ctr"/>
            <a:r>
              <a:rPr lang="it-IT" sz="3200" dirty="0" smtClean="0">
                <a:latin typeface="Comic Sans MS" panose="030F0702030302020204" pitchFamily="66" charset="0"/>
              </a:rPr>
              <a:t>And BBU </a:t>
            </a:r>
            <a:r>
              <a:rPr lang="it-IT" sz="3200" dirty="0" err="1" smtClean="0">
                <a:latin typeface="Comic Sans MS" panose="030F0702030302020204" pitchFamily="66" charset="0"/>
              </a:rPr>
              <a:t>Calculated</a:t>
            </a:r>
            <a:r>
              <a:rPr lang="it-IT" sz="3200" dirty="0" smtClean="0">
                <a:latin typeface="Comic Sans MS" panose="030F0702030302020204" pitchFamily="66" charset="0"/>
              </a:rPr>
              <a:t>. Laser </a:t>
            </a:r>
            <a:r>
              <a:rPr lang="it-IT" sz="3200" dirty="0" err="1" smtClean="0">
                <a:latin typeface="Comic Sans MS" panose="030F0702030302020204" pitchFamily="66" charset="0"/>
              </a:rPr>
              <a:t>system</a:t>
            </a:r>
            <a:r>
              <a:rPr lang="it-IT" sz="3200" dirty="0" smtClean="0">
                <a:latin typeface="Comic Sans MS" panose="030F0702030302020204" pitchFamily="66" charset="0"/>
              </a:rPr>
              <a:t> </a:t>
            </a:r>
            <a:r>
              <a:rPr lang="it-IT" sz="3200" dirty="0" err="1" smtClean="0">
                <a:latin typeface="Comic Sans MS" panose="030F0702030302020204" pitchFamily="66" charset="0"/>
              </a:rPr>
              <a:t>analysed</a:t>
            </a:r>
            <a:r>
              <a:rPr lang="it-IT" sz="3200" dirty="0" smtClean="0">
                <a:latin typeface="Comic Sans MS" panose="030F0702030302020204" pitchFamily="66" charset="0"/>
              </a:rPr>
              <a:t>. </a:t>
            </a:r>
          </a:p>
          <a:p>
            <a:pPr algn="ctr"/>
            <a:r>
              <a:rPr lang="it-IT" sz="3200" dirty="0" smtClean="0">
                <a:latin typeface="Comic Sans MS" panose="030F0702030302020204" pitchFamily="66" charset="0"/>
              </a:rPr>
              <a:t>CONCLUSIONS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9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2099" y="1813837"/>
            <a:ext cx="10058400" cy="4023360"/>
          </a:xfrm>
        </p:spPr>
        <p:txBody>
          <a:bodyPr/>
          <a:lstStyle/>
          <a:p>
            <a:r>
              <a:rPr lang="it-IT" dirty="0" smtClean="0">
                <a:latin typeface="Comic Sans MS" panose="030F0702030302020204" pitchFamily="66" charset="0"/>
              </a:rPr>
              <a:t>MAIN MODIFICATIONS</a:t>
            </a:r>
          </a:p>
          <a:p>
            <a:r>
              <a:rPr lang="it-IT" dirty="0" smtClean="0">
                <a:latin typeface="Comic Sans MS" panose="030F0702030302020204" pitchFamily="66" charset="0"/>
              </a:rPr>
              <a:t>Electron </a:t>
            </a:r>
            <a:r>
              <a:rPr lang="it-IT" dirty="0" err="1" smtClean="0">
                <a:latin typeface="Comic Sans MS" panose="030F0702030302020204" pitchFamily="66" charset="0"/>
              </a:rPr>
              <a:t>gun</a:t>
            </a:r>
            <a:r>
              <a:rPr lang="it-IT" dirty="0" smtClean="0">
                <a:latin typeface="Comic Sans MS" panose="030F0702030302020204" pitchFamily="66" charset="0"/>
              </a:rPr>
              <a:t>,  </a:t>
            </a:r>
          </a:p>
          <a:p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Cs</a:t>
            </a:r>
            <a:r>
              <a:rPr lang="it-IT" baseline="-25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Te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cathode</a:t>
            </a:r>
            <a:endParaRPr lang="it-IT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Cathode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Handling and transfer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systems</a:t>
            </a:r>
            <a:endParaRPr lang="it-IT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RF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power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lines</a:t>
            </a:r>
            <a:endParaRPr lang="it-IT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Optical transfer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lines</a:t>
            </a:r>
            <a:endParaRPr lang="it-IT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Local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shielding</a:t>
            </a:r>
            <a:endParaRPr lang="it-IT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Dumps</a:t>
            </a:r>
            <a:endParaRPr lang="it-IT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Main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integration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conformal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to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radioprotection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it-IT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requirements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it-IT" dirty="0" smtClean="0">
              <a:latin typeface="Comic Sans MS" panose="030F0702030302020204" pitchFamily="66" charset="0"/>
            </a:endParaRPr>
          </a:p>
          <a:p>
            <a:endParaRPr lang="it-I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1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latin typeface="Comic Sans MS" panose="030F0702030302020204" pitchFamily="66" charset="0"/>
              </a:rPr>
              <a:t>Proposed</a:t>
            </a:r>
            <a:r>
              <a:rPr lang="it-IT" dirty="0" smtClean="0">
                <a:latin typeface="Comic Sans MS" panose="030F0702030302020204" pitchFamily="66" charset="0"/>
              </a:rPr>
              <a:t> WBS – </a:t>
            </a:r>
            <a:r>
              <a:rPr lang="it-IT" dirty="0" err="1" smtClean="0">
                <a:latin typeface="Comic Sans MS" panose="030F0702030302020204" pitchFamily="66" charset="0"/>
              </a:rPr>
              <a:t>Only</a:t>
            </a:r>
            <a:r>
              <a:rPr lang="it-IT" dirty="0" smtClean="0">
                <a:latin typeface="Comic Sans MS" panose="030F0702030302020204" pitchFamily="66" charset="0"/>
              </a:rPr>
              <a:t> DA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203489"/>
              </p:ext>
            </p:extLst>
          </p:nvPr>
        </p:nvGraphicFramePr>
        <p:xfrm>
          <a:off x="802990" y="2219892"/>
          <a:ext cx="10810941" cy="3441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987">
                  <a:extLst>
                    <a:ext uri="{9D8B030D-6E8A-4147-A177-3AD203B41FA5}">
                      <a16:colId xmlns:a16="http://schemas.microsoft.com/office/drawing/2014/main" val="1986525490"/>
                    </a:ext>
                  </a:extLst>
                </a:gridCol>
                <a:gridCol w="1363945">
                  <a:extLst>
                    <a:ext uri="{9D8B030D-6E8A-4147-A177-3AD203B41FA5}">
                      <a16:colId xmlns:a16="http://schemas.microsoft.com/office/drawing/2014/main" val="1701365498"/>
                    </a:ext>
                  </a:extLst>
                </a:gridCol>
                <a:gridCol w="677479">
                  <a:extLst>
                    <a:ext uri="{9D8B030D-6E8A-4147-A177-3AD203B41FA5}">
                      <a16:colId xmlns:a16="http://schemas.microsoft.com/office/drawing/2014/main" val="1557070795"/>
                    </a:ext>
                  </a:extLst>
                </a:gridCol>
                <a:gridCol w="977462">
                  <a:extLst>
                    <a:ext uri="{9D8B030D-6E8A-4147-A177-3AD203B41FA5}">
                      <a16:colId xmlns:a16="http://schemas.microsoft.com/office/drawing/2014/main" val="216754442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23681990"/>
                    </a:ext>
                  </a:extLst>
                </a:gridCol>
                <a:gridCol w="851702">
                  <a:extLst>
                    <a:ext uri="{9D8B030D-6E8A-4147-A177-3AD203B41FA5}">
                      <a16:colId xmlns:a16="http://schemas.microsoft.com/office/drawing/2014/main" val="63296004"/>
                    </a:ext>
                  </a:extLst>
                </a:gridCol>
                <a:gridCol w="894390">
                  <a:extLst>
                    <a:ext uri="{9D8B030D-6E8A-4147-A177-3AD203B41FA5}">
                      <a16:colId xmlns:a16="http://schemas.microsoft.com/office/drawing/2014/main" val="2387742070"/>
                    </a:ext>
                  </a:extLst>
                </a:gridCol>
                <a:gridCol w="1095628">
                  <a:extLst>
                    <a:ext uri="{9D8B030D-6E8A-4147-A177-3AD203B41FA5}">
                      <a16:colId xmlns:a16="http://schemas.microsoft.com/office/drawing/2014/main" val="1765141312"/>
                    </a:ext>
                  </a:extLst>
                </a:gridCol>
                <a:gridCol w="827311">
                  <a:extLst>
                    <a:ext uri="{9D8B030D-6E8A-4147-A177-3AD203B41FA5}">
                      <a16:colId xmlns:a16="http://schemas.microsoft.com/office/drawing/2014/main" val="1990820619"/>
                    </a:ext>
                  </a:extLst>
                </a:gridCol>
                <a:gridCol w="2090637">
                  <a:extLst>
                    <a:ext uri="{9D8B030D-6E8A-4147-A177-3AD203B41FA5}">
                      <a16:colId xmlns:a16="http://schemas.microsoft.com/office/drawing/2014/main" val="2534952153"/>
                    </a:ext>
                  </a:extLst>
                </a:gridCol>
              </a:tblGrid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Activity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Sub Activity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Tasks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err="1">
                          <a:effectLst/>
                          <a:latin typeface="Comic Sans MS" panose="030F0702030302020204" pitchFamily="66" charset="0"/>
                        </a:rPr>
                        <a:t>Durata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Responsible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err="1">
                          <a:effectLst/>
                          <a:latin typeface="Comic Sans MS" panose="030F0702030302020204" pitchFamily="66" charset="0"/>
                        </a:rPr>
                        <a:t>Ressources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Requirements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Required Expertise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Comments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Deliverables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4031861313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Global layout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3790524519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Scheme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User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Scheme for the production of radioactive beams. Type of expected beams.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982480682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Experimental lines definition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User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Description of the required Experimental lines. Functional layouts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3915609734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Facility Layout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All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Baseline layout of the facility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871636085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Accelerator Layout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Accelerators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Baseline layout of the accelerator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1286264626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Transfer lines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Accelerators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Baseline layout of the transfer lines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749623714"/>
                  </a:ext>
                </a:extLst>
              </a:tr>
              <a:tr h="296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Parameters tables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tbd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All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Comic Sans MS" panose="030F0702030302020204" pitchFamily="66" charset="0"/>
                        </a:rPr>
                        <a:t>Radioactive beams and Accelerator/Lasers parameters tables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01" marR="5201" marT="5201" marB="0" anchor="b"/>
                </a:tc>
                <a:extLst>
                  <a:ext uri="{0D108BD9-81ED-4DB2-BD59-A6C34878D82A}">
                    <a16:rowId xmlns:a16="http://schemas.microsoft.com/office/drawing/2014/main" val="885790082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1053141" y="40223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omic Sans MS" panose="030F0702030302020204" pitchFamily="66" charset="0"/>
              </a:rPr>
              <a:t>WP1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8196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2371</TotalTime>
  <Words>1166</Words>
  <Application>Microsoft Office PowerPoint</Application>
  <PresentationFormat>Widescreen</PresentationFormat>
  <Paragraphs>555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Calibri</vt:lpstr>
      <vt:lpstr>Calibri Light</vt:lpstr>
      <vt:lpstr>Comic Sans MS</vt:lpstr>
      <vt:lpstr>Symbol</vt:lpstr>
      <vt:lpstr>Wingdings</vt:lpstr>
      <vt:lpstr>Retrospettivo</vt:lpstr>
      <vt:lpstr>EGS proposal for a LINAC based radioactive beam facility</vt:lpstr>
      <vt:lpstr>Project constraints</vt:lpstr>
      <vt:lpstr>Among different proposals…….</vt:lpstr>
      <vt:lpstr>Presentazione standard di PowerPoint</vt:lpstr>
      <vt:lpstr>Presentazione standard di PowerPoint</vt:lpstr>
      <vt:lpstr>TRANSITION FROM ELI TO ALTO</vt:lpstr>
      <vt:lpstr>Presentazione standard di PowerPoint</vt:lpstr>
      <vt:lpstr>Presentazione standard di PowerPoint</vt:lpstr>
      <vt:lpstr>Proposed WBS – Only DA</vt:lpstr>
      <vt:lpstr>Presentazione standard di PowerPoint</vt:lpstr>
      <vt:lpstr>Presentazione standard di PowerPoint</vt:lpstr>
      <vt:lpstr>FTE Corrispondenti. Periodo 6 mesi per questa attività. Poi si valuterà lo scenario proposto.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EGS GBS project</dc:title>
  <dc:creator>Alessandro Variola</dc:creator>
  <cp:lastModifiedBy>alessandro variola</cp:lastModifiedBy>
  <cp:revision>44</cp:revision>
  <dcterms:created xsi:type="dcterms:W3CDTF">2019-07-02T15:23:30Z</dcterms:created>
  <dcterms:modified xsi:type="dcterms:W3CDTF">2021-02-12T13:57:00Z</dcterms:modified>
</cp:coreProperties>
</file>