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30" r:id="rId2"/>
    <p:sldId id="2425" r:id="rId3"/>
    <p:sldId id="2469" r:id="rId4"/>
    <p:sldId id="2478" r:id="rId5"/>
    <p:sldId id="2470" r:id="rId6"/>
    <p:sldId id="2475" r:id="rId7"/>
    <p:sldId id="2480" r:id="rId8"/>
    <p:sldId id="2481" r:id="rId9"/>
    <p:sldId id="2484" r:id="rId10"/>
    <p:sldId id="2488" r:id="rId11"/>
    <p:sldId id="2493" r:id="rId12"/>
    <p:sldId id="2473" r:id="rId13"/>
    <p:sldId id="2642" r:id="rId14"/>
    <p:sldId id="2639" r:id="rId15"/>
    <p:sldId id="2640" r:id="rId16"/>
    <p:sldId id="264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07454"/>
    <a:srgbClr val="2F7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62"/>
  </p:normalViewPr>
  <p:slideViewPr>
    <p:cSldViewPr>
      <p:cViewPr>
        <p:scale>
          <a:sx n="95" d="100"/>
          <a:sy n="95" d="100"/>
        </p:scale>
        <p:origin x="1888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97B52F-A402-C54E-8AFA-4B16C5448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E434A6-678F-2949-AAE1-3D3D6BDAE6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465119A-E704-3141-B439-1BC298C386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982784-4493-F047-BA0E-B02913157A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CEAC3-BE53-9D41-A696-C908140A59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FE8331F-400B-944C-AC0C-2132A62C8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E93E23-2FD6-7140-B0F1-0E43B97A4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0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2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7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080D5-01B9-F340-A15C-806CE3BFE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1D6BB-D510-F746-8706-F2CB77EF1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DD2FD-FA20-CA44-9039-ECC667668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424A-99AF-8942-B685-5DA70F248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2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4ED354-1CBB-7D40-BDEC-6DFBC7D57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6DE7D-C28F-DE4C-84A8-B424270FC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43B46-8CC5-674D-8C3B-078394852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2FA9-939B-2A4D-9EFE-0A53F65F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7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994B67-9980-AA47-B59B-BB477748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E1ED1-2500-7C46-A45E-7E5079699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55127-94E8-4049-BAB5-AB723C049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D9896-E3CA-4746-A979-E824550AB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BCB1B-BA3C-5746-8134-BD692028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47BB1-FD56-AE4E-8B9A-57C600101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790DA-0E6C-D949-A489-FDDBEBE03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811E-B62B-AC41-9CA4-4CB649A4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4CE2D-61C4-B441-BB4A-DBEEBF734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CA23F-B7BC-3B41-9281-1A3EFBF1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9EE37-449D-1748-824C-4D6164F6B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2FCB-81E9-7947-AF5B-3392BEAFD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FDBA-10F2-7D48-B851-8E8AA51B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AF954-4589-654B-BE01-A66A0D23F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7A11-E385-9E47-9DE5-BB47FDF04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77443-5DB0-B047-8A83-101544D31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E3DAE2-4E53-FA4D-8047-17778A0D4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E15FD-B144-264E-9F6E-9294E3B8F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E85F1-4189-FE44-B3D4-1332B0FF8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CBC5-CB45-AA4E-AAAF-987A67CDB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5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510D12-3BF0-C14F-97BD-9D7B9A47A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6BF15-2928-0F40-9698-946DA49C5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ADF1C-1193-5B4C-B8E0-899B8AEE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6CC0-16EF-AD48-AC09-C9C9F88CD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7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A71F1F-17F4-7746-95B8-5E6F6472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768B69-11E9-E84B-BB55-085C6E2F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5142E-2368-A046-ADA2-DBA1AD73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E115-E9B3-C249-9D62-EB1084E17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F0F98-1468-0745-A255-D171D54F6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B502-ACF7-DD4A-9E77-D670F8E63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9B668-8B39-B54D-B038-7072CD69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9308-2CED-514B-96E8-DDDB52632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4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D2223-B1C8-5B40-BE2F-5E3534DCC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0AC46-F1B4-9D42-BC28-E55A99987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7B8E-C714-D847-A725-7E9DCAF4C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1908-D181-D64B-BEBA-91E2862AD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2F7F5E"/>
            </a:gs>
            <a:gs pos="0">
              <a:schemeClr val="accent1">
                <a:lumMod val="25000"/>
              </a:schemeClr>
            </a:gs>
            <a:gs pos="100000">
              <a:schemeClr val="accent1">
                <a:lumMod val="2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FB506-80AC-194C-A5C3-0371AADC9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6DEE9-95C4-734F-9B44-86D2F192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214141-4ED4-4F4A-A645-12634B5036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9577F5-6F06-C54F-89DB-A783325C05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2A7FC-97CF-084F-A5D6-26C5CA3A9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408C4E5-BCCC-2C4A-A1B0-69D8BD56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776" y="2209800"/>
            <a:ext cx="7315201" cy="244505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00"/>
                </a:solidFill>
                <a:ea typeface="Yu Gothic UI Light" panose="020B0300000000000000" pitchFamily="34" charset="-128"/>
              </a:rPr>
              <a:t>STAR</a:t>
            </a:r>
            <a:r>
              <a:rPr lang="it-IT" sz="4000" b="1" dirty="0">
                <a:solidFill>
                  <a:srgbClr val="FFFF00"/>
                </a:solidFill>
                <a:ea typeface="Yu Gothic UI Light" panose="020B0300000000000000" pitchFamily="34" charset="-128"/>
              </a:rPr>
              <a:t> </a:t>
            </a:r>
            <a:br>
              <a:rPr lang="it-IT" sz="3600" b="1" dirty="0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sz="2800" b="1" dirty="0">
                <a:solidFill>
                  <a:srgbClr val="FFFF66"/>
                </a:solidFill>
              </a:rPr>
              <a:t>S</a:t>
            </a:r>
            <a:r>
              <a:rPr lang="en-US" sz="2800" b="1" dirty="0">
                <a:solidFill>
                  <a:schemeClr val="bg1"/>
                </a:solidFill>
              </a:rPr>
              <a:t>outhern Europe </a:t>
            </a:r>
            <a:r>
              <a:rPr lang="en-US" sz="2800" b="1" dirty="0">
                <a:solidFill>
                  <a:srgbClr val="FFFF66"/>
                </a:solidFill>
              </a:rPr>
              <a:t>T</a:t>
            </a:r>
            <a:r>
              <a:rPr lang="en-US" sz="2800" b="1" dirty="0">
                <a:solidFill>
                  <a:schemeClr val="bg1"/>
                </a:solidFill>
              </a:rPr>
              <a:t>homson Source for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rgbClr val="FFFF66"/>
                </a:solidFill>
              </a:rPr>
              <a:t>A</a:t>
            </a:r>
            <a:r>
              <a:rPr lang="en-US" sz="2800" b="1" dirty="0">
                <a:solidFill>
                  <a:schemeClr val="bg1"/>
                </a:solidFill>
              </a:rPr>
              <a:t>pplied </a:t>
            </a:r>
            <a:r>
              <a:rPr lang="en-US" sz="2800" b="1" dirty="0">
                <a:solidFill>
                  <a:srgbClr val="FFFF66"/>
                </a:solidFill>
              </a:rPr>
              <a:t>R</a:t>
            </a:r>
            <a:r>
              <a:rPr lang="en-US" sz="2800" b="1" dirty="0">
                <a:solidFill>
                  <a:schemeClr val="bg1"/>
                </a:solidFill>
              </a:rPr>
              <a:t>esearch</a:t>
            </a:r>
            <a:endParaRPr lang="it-IT" sz="2800" b="1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CF84A-0FD1-A74B-B47A-AF9DE68B1B59}"/>
              </a:ext>
            </a:extLst>
          </p:cNvPr>
          <p:cNvSpPr txBox="1"/>
          <p:nvPr/>
        </p:nvSpPr>
        <p:spPr>
          <a:xfrm>
            <a:off x="3445740" y="4707953"/>
            <a:ext cx="221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B0F0"/>
                </a:solidFill>
              </a:rPr>
              <a:t>Andrea Ghigo</a:t>
            </a:r>
          </a:p>
        </p:txBody>
      </p:sp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9A6D2B9A-D71F-3642-8DC7-FF768F94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4" y="140614"/>
            <a:ext cx="2260560" cy="1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39DA58-8198-1440-87BE-6880CC272139}"/>
              </a:ext>
            </a:extLst>
          </p:cNvPr>
          <p:cNvSpPr txBox="1"/>
          <p:nvPr/>
        </p:nvSpPr>
        <p:spPr>
          <a:xfrm>
            <a:off x="457200" y="6400800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4184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29DDB91-7DB4-0245-91F8-037A3EF0C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792386"/>
              </p:ext>
            </p:extLst>
          </p:nvPr>
        </p:nvGraphicFramePr>
        <p:xfrm>
          <a:off x="1371600" y="304800"/>
          <a:ext cx="6519296" cy="3559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Document" r:id="rId3" imgW="6121400" imgH="3149600" progId="Word.Document.12">
                  <p:embed/>
                </p:oleObj>
              </mc:Choice>
              <mc:Fallback>
                <p:oleObj name="Document" r:id="rId3" imgW="6121400" imgH="3149600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29DDB91-7DB4-0245-91F8-037A3EF0C1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304800"/>
                        <a:ext cx="6519296" cy="35597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CAED1A-E7AE-1748-B709-3980767AA817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0A797F-7934-9846-B212-EE8AC117DD1D}"/>
              </a:ext>
            </a:extLst>
          </p:cNvPr>
          <p:cNvSpPr/>
          <p:nvPr/>
        </p:nvSpPr>
        <p:spPr>
          <a:xfrm>
            <a:off x="174812" y="4038600"/>
            <a:ext cx="874058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INFN – Internal Budget for STAR-2 Contract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 algn="just">
              <a:spcAft>
                <a:spcPts val="0"/>
              </a:spcAft>
            </a:pPr>
            <a:r>
              <a:rPr lang="it-IT" dirty="0">
                <a:ea typeface="Times New Roman" panose="02020603050405020304" pitchFamily="18" charset="0"/>
              </a:rPr>
              <a:t>Stima dei costi vivi della strumentazione da acquistare per realizzare l’upgrade di STAR secondo il contratto “STAR HE </a:t>
            </a:r>
            <a:r>
              <a:rPr lang="it-IT" dirty="0" err="1">
                <a:ea typeface="Times New Roman" panose="02020603050405020304" pitchFamily="18" charset="0"/>
              </a:rPr>
              <a:t>Linac</a:t>
            </a:r>
            <a:r>
              <a:rPr lang="it-IT" dirty="0">
                <a:ea typeface="Times New Roman" panose="02020603050405020304" pitchFamily="18" charset="0"/>
              </a:rPr>
              <a:t>”, che ammonta a 5.5 </a:t>
            </a:r>
            <a:r>
              <a:rPr lang="it-IT" dirty="0" err="1">
                <a:ea typeface="Times New Roman" panose="02020603050405020304" pitchFamily="18" charset="0"/>
              </a:rPr>
              <a:t>Meuro</a:t>
            </a:r>
            <a:r>
              <a:rPr lang="it-IT" dirty="0">
                <a:ea typeface="Times New Roman" panose="02020603050405020304" pitchFamily="18" charset="0"/>
              </a:rPr>
              <a:t> + IVA. Gli importi sono al netto di IVA, in </a:t>
            </a:r>
            <a:r>
              <a:rPr lang="it-IT" dirty="0" err="1">
                <a:ea typeface="Times New Roman" panose="02020603050405020304" pitchFamily="18" charset="0"/>
              </a:rPr>
              <a:t>keuro</a:t>
            </a:r>
            <a:r>
              <a:rPr lang="it-IT" dirty="0">
                <a:ea typeface="Times New Roman" panose="02020603050405020304" pitchFamily="18" charset="0"/>
              </a:rPr>
              <a:t>. Si include anche il costo previsto per il completamento di STAR-1.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 algn="just">
              <a:spcAft>
                <a:spcPts val="0"/>
              </a:spcAft>
            </a:pPr>
            <a:r>
              <a:rPr lang="it-IT" dirty="0">
                <a:ea typeface="Times New Roman" panose="02020603050405020304" pitchFamily="18" charset="0"/>
              </a:rPr>
              <a:t> A parte è indicato il costo del man </a:t>
            </a:r>
            <a:r>
              <a:rPr lang="it-IT" dirty="0" err="1">
                <a:ea typeface="Times New Roman" panose="02020603050405020304" pitchFamily="18" charset="0"/>
              </a:rPr>
              <a:t>power</a:t>
            </a:r>
            <a:r>
              <a:rPr lang="it-IT" dirty="0">
                <a:ea typeface="Times New Roman" panose="02020603050405020304" pitchFamily="18" charset="0"/>
              </a:rPr>
              <a:t> dedicato (cui vanno aggiunti circa 2.5/3 FTE interni per 3 anni) e spese di funzionamento.</a:t>
            </a:r>
            <a:endParaRPr lang="it-I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2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F724AD-44D4-7345-BFAC-D19E2B9FE057}"/>
              </a:ext>
            </a:extLst>
          </p:cNvPr>
          <p:cNvSpPr/>
          <p:nvPr/>
        </p:nvSpPr>
        <p:spPr>
          <a:xfrm>
            <a:off x="228600" y="533400"/>
            <a:ext cx="8763000" cy="6019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400" b="1" dirty="0">
                <a:solidFill>
                  <a:schemeClr val="bg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INFN – OFFERTA TECNICA per HE-LINAC STAR-2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2400" b="1" dirty="0">
                <a:solidFill>
                  <a:schemeClr val="bg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Questo documento è organizzato come segue: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Il know-how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dell’INFN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nelle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sorgenti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I.C.S. (Inverse Compton Scattering)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Il Progetto realizzato dall’INFN per STAR-1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Proposta di configurazione per il </a:t>
            </a:r>
            <a:r>
              <a:rPr lang="it-IT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linac</a:t>
            </a: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di STAR-2 con due linee di fascio LE-Line e HE-Line 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Valutazione preliminare delle prestazioni attese del fascio di elettroni in STAR-2, e dei fasci di fotoni X corrispondenti ai parametri nominali del laser di interazione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Note sul timing, sincronizzazione, diagnostica di fascio, computer control e radio-protezione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Schedula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temporale</a:t>
            </a:r>
            <a:endParaRPr lang="it-IT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4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B55435-B84B-AC47-94DE-504E36F7F3E4}"/>
                  </a:ext>
                </a:extLst>
              </p:cNvPr>
              <p:cNvSpPr txBox="1"/>
              <p:nvPr/>
            </p:nvSpPr>
            <p:spPr>
              <a:xfrm>
                <a:off x="228600" y="1473374"/>
                <a:ext cx="6408712" cy="22313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mr-IN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h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𝐿</m:t>
                          </m:r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𝑎𝑠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mr-IN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type m:val="lin"/>
                          <m:ctrlPr>
                            <a:rPr lang="it-IT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it-IT" sz="2000" dirty="0">
                    <a:solidFill>
                      <a:schemeClr val="bg1"/>
                    </a:solidFill>
                  </a:rPr>
                  <a:t>STAR :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bg1"/>
                        </a:solidFill>
                        <a:latin typeface="Cambria Math" charset="0"/>
                      </a:rPr>
                      <m:t>h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=1.2 eV (</a:t>
                </a:r>
                <a:r>
                  <a:rPr lang="en-US" sz="2000" i="1" dirty="0" err="1">
                    <a:solidFill>
                      <a:schemeClr val="bg1"/>
                    </a:solidFill>
                  </a:rPr>
                  <a:t>Yb:Yag</a:t>
                </a:r>
                <a:r>
                  <a:rPr lang="en-US" sz="2000" dirty="0">
                    <a:solidFill>
                      <a:schemeClr val="bg1"/>
                    </a:solidFill>
                  </a:rPr>
                  <a:t> laser)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STAR-1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65 </m:t>
                    </m:r>
                    <m:r>
                      <m:rPr>
                        <m:sty m:val="p"/>
                      </m:rP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80 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STAR-2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B55435-B84B-AC47-94DE-504E36F7F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73374"/>
                <a:ext cx="6408712" cy="2231380"/>
              </a:xfrm>
              <a:prstGeom prst="rect">
                <a:avLst/>
              </a:prstGeom>
              <a:blipFill>
                <a:blip r:embed="rId2"/>
                <a:stretch>
                  <a:fillRect l="-2372" t="-231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>
            <a:extLst>
              <a:ext uri="{FF2B5EF4-FFF2-40B4-BE49-F238E27FC236}">
                <a16:creationId xmlns:a16="http://schemas.microsoft.com/office/drawing/2014/main" id="{EB3F255E-6AF2-7149-B5EC-00458931D9D1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20638"/>
            <a:ext cx="8496944" cy="632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kern="0" dirty="0" err="1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Range</a:t>
            </a:r>
            <a:r>
              <a:rPr lang="it-IT" sz="2800" b="1" kern="0" dirty="0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 dinamico energia dei raggi X, STAR-1 e STAR-2</a:t>
            </a:r>
            <a:endParaRPr lang="en-US" sz="2800" b="1" kern="0" dirty="0">
              <a:solidFill>
                <a:srgbClr val="FFFF6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E22C7-1A71-F545-8A6E-5C93F9827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48000"/>
            <a:ext cx="4813300" cy="327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9AB4E-0030-E74B-AB9F-964620787FBA}"/>
              </a:ext>
            </a:extLst>
          </p:cNvPr>
          <p:cNvSpPr txBox="1"/>
          <p:nvPr/>
        </p:nvSpPr>
        <p:spPr>
          <a:xfrm>
            <a:off x="556914" y="4191000"/>
            <a:ext cx="3185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</a:rPr>
              <a:t>L.S., maggio 2018,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</a:rPr>
              <a:t>STAR-2 </a:t>
            </a:r>
            <a:r>
              <a:rPr lang="it-IT" sz="2000" i="1" dirty="0" err="1">
                <a:solidFill>
                  <a:schemeClr val="bg1"/>
                </a:solidFill>
              </a:rPr>
              <a:t>straw</a:t>
            </a:r>
            <a:r>
              <a:rPr lang="it-IT" sz="2000" i="1" dirty="0">
                <a:solidFill>
                  <a:schemeClr val="bg1"/>
                </a:solidFill>
              </a:rPr>
              <a:t>-man lay-out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42DAF-19CB-1246-94D7-8A20EA2745AE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78340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228C5D-A93B-9643-929E-B7C20166B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13765"/>
              </p:ext>
            </p:extLst>
          </p:nvPr>
        </p:nvGraphicFramePr>
        <p:xfrm>
          <a:off x="833004" y="695673"/>
          <a:ext cx="7696200" cy="5749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5014">
                  <a:extLst>
                    <a:ext uri="{9D8B030D-6E8A-4147-A177-3AD203B41FA5}">
                      <a16:colId xmlns:a16="http://schemas.microsoft.com/office/drawing/2014/main" val="1883282897"/>
                    </a:ext>
                  </a:extLst>
                </a:gridCol>
                <a:gridCol w="1861186">
                  <a:extLst>
                    <a:ext uri="{9D8B030D-6E8A-4147-A177-3AD203B41FA5}">
                      <a16:colId xmlns:a16="http://schemas.microsoft.com/office/drawing/2014/main" val="2980270655"/>
                    </a:ext>
                  </a:extLst>
                </a:gridCol>
              </a:tblGrid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Sorgente RF (copia della attuale)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549750708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2 sezioni acceleranti (banda S, 2.3 m)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260.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916358513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RF network addizionale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310.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624772894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Magnets + power supplies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410.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736174895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Beam pipes - Vacuum – Stands - Dump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4178556496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Beam Diagnostics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721454133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Interaction Chamber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17040061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Computer Control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257014229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Consumables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100.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648357400"/>
                  </a:ext>
                </a:extLst>
              </a:tr>
              <a:tr h="607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STAR-1 (strumentazione mancante 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               manut. straordinaria impianti)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420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959032188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193012055"/>
                  </a:ext>
                </a:extLst>
              </a:tr>
              <a:tr h="607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TOTALE Strumentazione da acquistare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               (gare/ordini a ditte esterne)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3450.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845643095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1792274565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Contratti dedicati al progetto (2x36 mesi)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300.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287377194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Assegni dedicati al progetto (2x36 mesi)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4181785034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Missioni x 3 anni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79660340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355975236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TOTALE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</a:rPr>
                        <a:t>4110.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18799677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7B2EBDD-8AC8-2E41-9224-95885A5142DC}"/>
              </a:ext>
            </a:extLst>
          </p:cNvPr>
          <p:cNvSpPr/>
          <p:nvPr/>
        </p:nvSpPr>
        <p:spPr>
          <a:xfrm>
            <a:off x="3220608" y="8638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kern="0" dirty="0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Budget STAR- 2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95587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1C2700-1807-2448-A168-6AA5FA9EE336}"/>
              </a:ext>
            </a:extLst>
          </p:cNvPr>
          <p:cNvSpPr txBox="1"/>
          <p:nvPr/>
        </p:nvSpPr>
        <p:spPr>
          <a:xfrm>
            <a:off x="4139952" y="1799238"/>
            <a:ext cx="71488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it-IT" sz="1100"/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B77D3-033E-654B-A36E-A8063ECE265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262" r="6102" b="14341"/>
          <a:stretch/>
        </p:blipFill>
        <p:spPr bwMode="auto">
          <a:xfrm>
            <a:off x="20053" y="990600"/>
            <a:ext cx="9123947" cy="33528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728E6F-962B-4242-B647-65018B56A070}"/>
              </a:ext>
            </a:extLst>
          </p:cNvPr>
          <p:cNvSpPr/>
          <p:nvPr/>
        </p:nvSpPr>
        <p:spPr>
          <a:xfrm>
            <a:off x="2971800" y="226095"/>
            <a:ext cx="273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STAR-2 Layout</a:t>
            </a:r>
            <a:endParaRPr lang="it-IT" sz="2800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70212D-4EB6-FB47-8D11-70D58B9D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694938"/>
              </p:ext>
            </p:extLst>
          </p:nvPr>
        </p:nvGraphicFramePr>
        <p:xfrm>
          <a:off x="1360825" y="4495800"/>
          <a:ext cx="610997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7525">
                  <a:extLst>
                    <a:ext uri="{9D8B030D-6E8A-4147-A177-3AD203B41FA5}">
                      <a16:colId xmlns:a16="http://schemas.microsoft.com/office/drawing/2014/main" val="46695461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526477460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8789754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  <a:tabLst>
                          <a:tab pos="1074420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HE-linac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  <a:tabLst>
                          <a:tab pos="1074420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LE-linac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28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Intervallo di energia 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– 150 MeV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23 – 65 MeV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96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Rateo di ripetizione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Hz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782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Intervallo di carica dei pacchetto di elettroni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100 - 500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   (bf: 2000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354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Emittanza normalizzata (x,y)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2.0 mm-mrad    (bf: 1 mm-mrad)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Fluttuazione energia elettroni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0.5%                 (bf: 0.2%)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926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Lunghezza pacchetto di elettroni 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≤ 5 ps rms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18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Dimesione pacchetti di elettroni al punto di interazione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40 um               (bf: 20 um)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8298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A508C9-7954-D34F-8DB6-EF868A329B11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92988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556A04-073D-8049-9A86-AB7116158DB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 b="19044"/>
          <a:stretch/>
        </p:blipFill>
        <p:spPr bwMode="auto">
          <a:xfrm>
            <a:off x="613612" y="228600"/>
            <a:ext cx="8077199" cy="31242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909B3-4A80-9B47-8CF7-8B55EC042B2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19859"/>
          <a:stretch/>
        </p:blipFill>
        <p:spPr bwMode="auto">
          <a:xfrm>
            <a:off x="609600" y="3581400"/>
            <a:ext cx="8081211" cy="3048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891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728E6F-962B-4242-B647-65018B56A070}"/>
              </a:ext>
            </a:extLst>
          </p:cNvPr>
          <p:cNvSpPr/>
          <p:nvPr/>
        </p:nvSpPr>
        <p:spPr>
          <a:xfrm>
            <a:off x="3048000" y="437147"/>
            <a:ext cx="3053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STAR-2 to do list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F2F927-158E-6A41-82D2-AFD0C18CEC73}"/>
              </a:ext>
            </a:extLst>
          </p:cNvPr>
          <p:cNvSpPr/>
          <p:nvPr/>
        </p:nvSpPr>
        <p:spPr>
          <a:xfrm>
            <a:off x="685800" y="1600200"/>
            <a:ext cx="78570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FF00"/>
                </a:solidFill>
              </a:rPr>
              <a:t>In </a:t>
            </a:r>
            <a:r>
              <a:rPr lang="en-US" sz="2000" dirty="0" err="1">
                <a:solidFill>
                  <a:srgbClr val="FFFF00"/>
                </a:solidFill>
              </a:rPr>
              <a:t>tre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mesi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dalla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firma</a:t>
            </a:r>
            <a:r>
              <a:rPr lang="en-US" sz="2000" dirty="0">
                <a:solidFill>
                  <a:srgbClr val="FFFF00"/>
                </a:solidFill>
              </a:rPr>
              <a:t> del </a:t>
            </a:r>
            <a:r>
              <a:rPr lang="en-US" sz="2000" dirty="0" err="1">
                <a:solidFill>
                  <a:srgbClr val="FFFF00"/>
                </a:solidFill>
              </a:rPr>
              <a:t>contratto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dobbiamo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consegnare</a:t>
            </a:r>
            <a:r>
              <a:rPr lang="en-US" sz="2000" dirty="0">
                <a:solidFill>
                  <a:srgbClr val="FFFF00"/>
                </a:solidFill>
              </a:rPr>
              <a:t> un advanced Conceptual design report per </a:t>
            </a:r>
            <a:r>
              <a:rPr lang="en-US" sz="2000" dirty="0" err="1">
                <a:solidFill>
                  <a:srgbClr val="FFFF00"/>
                </a:solidFill>
              </a:rPr>
              <a:t>fatturare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l’anticipo</a:t>
            </a:r>
            <a:endParaRPr lang="en-US" sz="2000" dirty="0">
              <a:solidFill>
                <a:srgbClr val="FFFF00"/>
              </a:solidFill>
            </a:endParaRPr>
          </a:p>
          <a:p>
            <a:pPr algn="just"/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Prima </a:t>
            </a:r>
            <a:r>
              <a:rPr lang="en-US" sz="2000" dirty="0" err="1">
                <a:solidFill>
                  <a:srgbClr val="FFFF00"/>
                </a:solidFill>
              </a:rPr>
              <a:t>possibile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scrivere</a:t>
            </a:r>
            <a:r>
              <a:rPr lang="en-US" sz="2000" dirty="0">
                <a:solidFill>
                  <a:srgbClr val="FFFF00"/>
                </a:solidFill>
              </a:rPr>
              <a:t> le </a:t>
            </a:r>
            <a:r>
              <a:rPr lang="en-US" sz="2000" dirty="0" err="1">
                <a:solidFill>
                  <a:srgbClr val="FFFF00"/>
                </a:solidFill>
              </a:rPr>
              <a:t>specifiche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tecniche</a:t>
            </a:r>
            <a:r>
              <a:rPr lang="en-US" sz="2000" dirty="0">
                <a:solidFill>
                  <a:srgbClr val="FFFF00"/>
                </a:solidFill>
              </a:rPr>
              <a:t> per le </a:t>
            </a:r>
            <a:r>
              <a:rPr lang="en-US" sz="2000" dirty="0" err="1">
                <a:solidFill>
                  <a:srgbClr val="FFFF00"/>
                </a:solidFill>
              </a:rPr>
              <a:t>tre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gare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più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grosse</a:t>
            </a:r>
            <a:r>
              <a:rPr lang="en-US" sz="2000" dirty="0">
                <a:solidFill>
                  <a:srgbClr val="FFFF00"/>
                </a:solidFill>
              </a:rPr>
              <a:t> power RF, </a:t>
            </a:r>
            <a:r>
              <a:rPr lang="en-US" sz="2000" dirty="0" err="1">
                <a:solidFill>
                  <a:srgbClr val="FFFF00"/>
                </a:solidFill>
              </a:rPr>
              <a:t>sezioni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acceleranti</a:t>
            </a:r>
            <a:r>
              <a:rPr lang="en-US" sz="2000" dirty="0">
                <a:solidFill>
                  <a:srgbClr val="FFFF00"/>
                </a:solidFill>
              </a:rPr>
              <a:t> e </a:t>
            </a:r>
            <a:r>
              <a:rPr lang="en-US" sz="2000" dirty="0" err="1">
                <a:solidFill>
                  <a:srgbClr val="FFFF00"/>
                </a:solidFill>
              </a:rPr>
              <a:t>magneti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alimentatori</a:t>
            </a:r>
            <a:endParaRPr lang="en-US" sz="2000" dirty="0">
              <a:solidFill>
                <a:srgbClr val="FFFF00"/>
              </a:solidFill>
            </a:endParaRPr>
          </a:p>
          <a:p>
            <a:pPr algn="just"/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In </a:t>
            </a:r>
            <a:r>
              <a:rPr lang="en-US" sz="2000" dirty="0" err="1">
                <a:solidFill>
                  <a:srgbClr val="FFFF00"/>
                </a:solidFill>
              </a:rPr>
              <a:t>sei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mesi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dalla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firma</a:t>
            </a:r>
            <a:r>
              <a:rPr lang="en-US" sz="2000" dirty="0">
                <a:solidFill>
                  <a:srgbClr val="FFFF00"/>
                </a:solidFill>
              </a:rPr>
              <a:t> del </a:t>
            </a:r>
            <a:r>
              <a:rPr lang="en-US" sz="2000" dirty="0" err="1">
                <a:solidFill>
                  <a:srgbClr val="FFFF00"/>
                </a:solidFill>
              </a:rPr>
              <a:t>contratto</a:t>
            </a:r>
            <a:r>
              <a:rPr lang="en-US" sz="2000" dirty="0">
                <a:solidFill>
                  <a:srgbClr val="FFFF00"/>
                </a:solidFill>
              </a:rPr>
              <a:t> far </a:t>
            </a:r>
            <a:r>
              <a:rPr lang="en-US" sz="2000" dirty="0" err="1">
                <a:solidFill>
                  <a:srgbClr val="FFFF00"/>
                </a:solidFill>
              </a:rPr>
              <a:t>uscire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gli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ordini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delle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componenti</a:t>
            </a:r>
            <a:r>
              <a:rPr lang="en-US" sz="2000" dirty="0">
                <a:solidFill>
                  <a:srgbClr val="FFFF00"/>
                </a:solidFill>
              </a:rPr>
              <a:t> (</a:t>
            </a:r>
            <a:r>
              <a:rPr lang="en-US" sz="2000" dirty="0" err="1">
                <a:solidFill>
                  <a:srgbClr val="FFFF00"/>
                </a:solidFill>
              </a:rPr>
              <a:t>molte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uguali</a:t>
            </a:r>
            <a:r>
              <a:rPr lang="en-US" sz="2000" dirty="0">
                <a:solidFill>
                  <a:srgbClr val="FFFF00"/>
                </a:solidFill>
              </a:rPr>
              <a:t> a STAR-1)</a:t>
            </a:r>
          </a:p>
          <a:p>
            <a:pPr algn="just"/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In un anno </a:t>
            </a:r>
            <a:r>
              <a:rPr lang="en-US" sz="2000" dirty="0" err="1">
                <a:solidFill>
                  <a:srgbClr val="FFFF00"/>
                </a:solidFill>
              </a:rPr>
              <a:t>dalla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firma</a:t>
            </a:r>
            <a:r>
              <a:rPr lang="en-US" sz="2000" dirty="0">
                <a:solidFill>
                  <a:srgbClr val="FFFF00"/>
                </a:solidFill>
              </a:rPr>
              <a:t> del </a:t>
            </a:r>
            <a:r>
              <a:rPr lang="en-US" sz="2000" dirty="0" err="1">
                <a:solidFill>
                  <a:srgbClr val="FFFF00"/>
                </a:solidFill>
              </a:rPr>
              <a:t>contratto</a:t>
            </a:r>
            <a:r>
              <a:rPr lang="en-US" sz="2000" dirty="0">
                <a:solidFill>
                  <a:srgbClr val="FFFF00"/>
                </a:solidFill>
              </a:rPr>
              <a:t> far </a:t>
            </a:r>
            <a:r>
              <a:rPr lang="en-US" sz="2000" dirty="0" err="1">
                <a:solidFill>
                  <a:srgbClr val="FFFF00"/>
                </a:solidFill>
              </a:rPr>
              <a:t>uscire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ordini</a:t>
            </a:r>
            <a:r>
              <a:rPr lang="en-US" sz="2000" dirty="0">
                <a:solidFill>
                  <a:srgbClr val="FFFF00"/>
                </a:solidFill>
              </a:rPr>
              <a:t> per camera da </a:t>
            </a:r>
            <a:r>
              <a:rPr lang="en-US" sz="2000" dirty="0" err="1">
                <a:solidFill>
                  <a:srgbClr val="FFFF00"/>
                </a:solidFill>
              </a:rPr>
              <a:t>vuoto</a:t>
            </a:r>
            <a:r>
              <a:rPr lang="en-US" sz="2000" dirty="0">
                <a:solidFill>
                  <a:srgbClr val="FFFF00"/>
                </a:solidFill>
              </a:rPr>
              <a:t> e </a:t>
            </a:r>
            <a:r>
              <a:rPr lang="en-US" sz="2000" dirty="0" err="1">
                <a:solidFill>
                  <a:srgbClr val="FFFF00"/>
                </a:solidFill>
              </a:rPr>
              <a:t>supporteria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DBAEB-901E-964C-AEC7-3D6036CAC977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40041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6" descr="STAR-01-01-00 PIC 01.jpg">
            <a:extLst>
              <a:ext uri="{FF2B5EF4-FFF2-40B4-BE49-F238E27FC236}">
                <a16:creationId xmlns:a16="http://schemas.microsoft.com/office/drawing/2014/main" id="{B97668DD-A42A-5F4D-858F-CA6610551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407" b="4057"/>
          <a:stretch/>
        </p:blipFill>
        <p:spPr bwMode="auto">
          <a:xfrm>
            <a:off x="457200" y="832102"/>
            <a:ext cx="8305800" cy="392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26894" y="4886347"/>
            <a:ext cx="896448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STAR (</a:t>
            </a:r>
            <a:r>
              <a:rPr lang="en-US" sz="2000" dirty="0">
                <a:solidFill>
                  <a:srgbClr val="FFFF66"/>
                </a:solidFill>
              </a:rPr>
              <a:t>Southern </a:t>
            </a:r>
            <a:r>
              <a:rPr lang="en-US" sz="2000" dirty="0" err="1">
                <a:solidFill>
                  <a:srgbClr val="FFFF66"/>
                </a:solidFill>
              </a:rPr>
              <a:t>europe</a:t>
            </a:r>
            <a:r>
              <a:rPr lang="en-US" sz="2000" dirty="0">
                <a:solidFill>
                  <a:srgbClr val="FFFF66"/>
                </a:solidFill>
              </a:rPr>
              <a:t> Thomson source for Applied Research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  <a:r>
              <a:rPr lang="en-US" sz="2000" dirty="0" err="1">
                <a:solidFill>
                  <a:schemeClr val="bg1"/>
                </a:solidFill>
              </a:rPr>
              <a:t>è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sorgente</a:t>
            </a:r>
            <a:r>
              <a:rPr lang="en-US" sz="2000" dirty="0">
                <a:solidFill>
                  <a:schemeClr val="bg1"/>
                </a:solidFill>
              </a:rPr>
              <a:t> ICS (Inverse Compton Scattering) di </a:t>
            </a:r>
            <a:r>
              <a:rPr lang="en-US" sz="2000" dirty="0" err="1">
                <a:solidFill>
                  <a:schemeClr val="bg1"/>
                </a:solidFill>
              </a:rPr>
              <a:t>raggi</a:t>
            </a:r>
            <a:r>
              <a:rPr lang="en-US" sz="2000" dirty="0">
                <a:solidFill>
                  <a:schemeClr val="bg1"/>
                </a:solidFill>
              </a:rPr>
              <a:t> X mono-</a:t>
            </a:r>
            <a:r>
              <a:rPr lang="en-US" sz="2000" dirty="0" err="1">
                <a:solidFill>
                  <a:schemeClr val="bg1"/>
                </a:solidFill>
              </a:rPr>
              <a:t>cromatici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tunabili</a:t>
            </a:r>
            <a:r>
              <a:rPr lang="en-US" sz="2000" dirty="0">
                <a:solidFill>
                  <a:schemeClr val="bg1"/>
                </a:solidFill>
              </a:rPr>
              <a:t> da 20 a 85 </a:t>
            </a:r>
            <a:r>
              <a:rPr lang="en-US" sz="2000" dirty="0" err="1">
                <a:solidFill>
                  <a:schemeClr val="bg1"/>
                </a:solidFill>
              </a:rPr>
              <a:t>keV</a:t>
            </a:r>
            <a:r>
              <a:rPr lang="en-US" sz="2000" dirty="0">
                <a:solidFill>
                  <a:schemeClr val="bg1"/>
                </a:solidFill>
              </a:rPr>
              <a:t> (350 </a:t>
            </a:r>
            <a:r>
              <a:rPr lang="en-US" sz="2000" dirty="0" err="1">
                <a:solidFill>
                  <a:schemeClr val="bg1"/>
                </a:solidFill>
              </a:rPr>
              <a:t>keV</a:t>
            </a:r>
            <a:r>
              <a:rPr lang="en-US" sz="2000" dirty="0">
                <a:solidFill>
                  <a:schemeClr val="bg1"/>
                </a:solidFill>
              </a:rPr>
              <a:t> per STAR-2), per </a:t>
            </a:r>
            <a:r>
              <a:rPr lang="en-US" sz="2000" dirty="0" err="1">
                <a:solidFill>
                  <a:schemeClr val="bg1"/>
                </a:solidFill>
              </a:rPr>
              <a:t>diagnostica</a:t>
            </a:r>
            <a:r>
              <a:rPr lang="en-US" sz="2000" dirty="0">
                <a:solidFill>
                  <a:schemeClr val="bg1"/>
                </a:solidFill>
              </a:rPr>
              <a:t> X </a:t>
            </a:r>
            <a:r>
              <a:rPr lang="en-US" sz="2000" dirty="0" err="1">
                <a:solidFill>
                  <a:schemeClr val="bg1"/>
                </a:solidFill>
              </a:rPr>
              <a:t>avanzata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beni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culturali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archeologici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66EE39-5A6E-E14D-B04D-EFDD543C919D}"/>
              </a:ext>
            </a:extLst>
          </p:cNvPr>
          <p:cNvSpPr/>
          <p:nvPr/>
        </p:nvSpPr>
        <p:spPr>
          <a:xfrm>
            <a:off x="3642108" y="241903"/>
            <a:ext cx="1905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STAR - LAB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9CDAB-4197-F141-AD15-D1205508ADBD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05018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7" name="Immagine 2" descr="Untitled.tiff">
            <a:extLst>
              <a:ext uri="{FF2B5EF4-FFF2-40B4-BE49-F238E27FC236}">
                <a16:creationId xmlns:a16="http://schemas.microsoft.com/office/drawing/2014/main" id="{489A0AA2-0E2F-C44A-8F0C-0404DC4D4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20" y="2971529"/>
            <a:ext cx="4795046" cy="29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8">
            <a:extLst>
              <a:ext uri="{FF2B5EF4-FFF2-40B4-BE49-F238E27FC236}">
                <a16:creationId xmlns:a16="http://schemas.microsoft.com/office/drawing/2014/main" id="{321A7A3C-3C6A-4B45-AE9A-E205DC4EFDCB}"/>
              </a:ext>
            </a:extLst>
          </p:cNvPr>
          <p:cNvGrpSpPr>
            <a:grpSpLocks/>
          </p:cNvGrpSpPr>
          <p:nvPr/>
        </p:nvGrpSpPr>
        <p:grpSpPr bwMode="auto">
          <a:xfrm>
            <a:off x="3873321" y="2656690"/>
            <a:ext cx="4779640" cy="318745"/>
            <a:chOff x="0" y="0"/>
            <a:chExt cx="9144000" cy="647700"/>
          </a:xfrm>
        </p:grpSpPr>
        <p:pic>
          <p:nvPicPr>
            <p:cNvPr id="9" name="Immagine 3" descr="screenshot_01.jpg">
              <a:extLst>
                <a:ext uri="{FF2B5EF4-FFF2-40B4-BE49-F238E27FC236}">
                  <a16:creationId xmlns:a16="http://schemas.microsoft.com/office/drawing/2014/main" id="{248A83B8-E14D-C54E-A65E-56032891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3600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3C7B48A0-E224-7B4F-876F-3FBC4684A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0" y="0"/>
              <a:ext cx="863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5" descr="screenshot_02.jpg">
              <a:extLst>
                <a:ext uri="{FF2B5EF4-FFF2-40B4-BE49-F238E27FC236}">
                  <a16:creationId xmlns:a16="http://schemas.microsoft.com/office/drawing/2014/main" id="{655EBB91-A31B-8A45-BAF7-FE41BB5C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400" y="0"/>
              <a:ext cx="2387600" cy="46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457200" y="960921"/>
            <a:ext cx="8297688" cy="16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Il conceptual design di STAR </a:t>
            </a:r>
            <a:r>
              <a:rPr lang="en-US" sz="2000" dirty="0" err="1">
                <a:solidFill>
                  <a:schemeClr val="bg1"/>
                </a:solidFill>
              </a:rPr>
              <a:t>è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stato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realizzato</a:t>
            </a:r>
            <a:r>
              <a:rPr lang="en-US" sz="2000" dirty="0">
                <a:solidFill>
                  <a:schemeClr val="bg1"/>
                </a:solidFill>
              </a:rPr>
              <a:t> come </a:t>
            </a:r>
            <a:r>
              <a:rPr lang="en-US" sz="2000" dirty="0" err="1">
                <a:solidFill>
                  <a:schemeClr val="bg1"/>
                </a:solidFill>
              </a:rPr>
              <a:t>contributo</a:t>
            </a:r>
            <a:r>
              <a:rPr lang="en-US" sz="2000" dirty="0">
                <a:solidFill>
                  <a:schemeClr val="bg1"/>
                </a:solidFill>
              </a:rPr>
              <a:t> INFN (Serafini) </a:t>
            </a:r>
            <a:r>
              <a:rPr lang="en-US" sz="2000" dirty="0" err="1">
                <a:solidFill>
                  <a:schemeClr val="bg1"/>
                </a:solidFill>
              </a:rPr>
              <a:t>alla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proposta</a:t>
            </a:r>
            <a:r>
              <a:rPr lang="en-US" sz="2000" dirty="0">
                <a:solidFill>
                  <a:schemeClr val="bg1"/>
                </a:solidFill>
              </a:rPr>
              <a:t> PON-Materia di </a:t>
            </a:r>
            <a:r>
              <a:rPr lang="en-US" sz="2000" dirty="0" err="1">
                <a:solidFill>
                  <a:schemeClr val="bg1"/>
                </a:solidFill>
              </a:rPr>
              <a:t>UniCAL</a:t>
            </a:r>
            <a:r>
              <a:rPr lang="en-US" sz="2000" dirty="0">
                <a:solidFill>
                  <a:schemeClr val="bg1"/>
                </a:solidFill>
              </a:rPr>
              <a:t> e CNISM.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Ezio </a:t>
            </a:r>
            <a:r>
              <a:rPr lang="en-US" sz="2000" dirty="0" err="1">
                <a:solidFill>
                  <a:schemeClr val="bg1"/>
                </a:solidFill>
              </a:rPr>
              <a:t>Puppin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presidente</a:t>
            </a:r>
            <a:r>
              <a:rPr lang="en-US" sz="2000" dirty="0">
                <a:solidFill>
                  <a:schemeClr val="bg1"/>
                </a:solidFill>
              </a:rPr>
              <a:t> di CNISM </a:t>
            </a:r>
            <a:r>
              <a:rPr lang="en-US" sz="2000" dirty="0" err="1">
                <a:solidFill>
                  <a:schemeClr val="bg1"/>
                </a:solidFill>
              </a:rPr>
              <a:t>organizza</a:t>
            </a:r>
            <a:r>
              <a:rPr lang="en-US" sz="2000" dirty="0">
                <a:solidFill>
                  <a:schemeClr val="bg1"/>
                </a:solidFill>
              </a:rPr>
              <a:t> con Serafini la </a:t>
            </a:r>
            <a:r>
              <a:rPr lang="en-US" sz="2000" dirty="0" err="1">
                <a:solidFill>
                  <a:schemeClr val="bg1"/>
                </a:solidFill>
              </a:rPr>
              <a:t>collaborazione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dell’INFN</a:t>
            </a:r>
            <a:r>
              <a:rPr lang="en-US" sz="2000" dirty="0">
                <a:solidFill>
                  <a:schemeClr val="bg1"/>
                </a:solidFill>
              </a:rPr>
              <a:t> a STAR.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3DF8B-8D04-F344-9445-658E7AFE9A44}"/>
              </a:ext>
            </a:extLst>
          </p:cNvPr>
          <p:cNvSpPr txBox="1"/>
          <p:nvPr/>
        </p:nvSpPr>
        <p:spPr>
          <a:xfrm>
            <a:off x="337303" y="2668004"/>
            <a:ext cx="3211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PON-Materia: richiesti 30 M€,</a:t>
            </a:r>
          </a:p>
          <a:p>
            <a:r>
              <a:rPr lang="it-IT" dirty="0">
                <a:solidFill>
                  <a:schemeClr val="bg1"/>
                </a:solidFill>
              </a:rPr>
              <a:t>assegnati 15 M€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7 M€ </a:t>
            </a:r>
            <a:r>
              <a:rPr lang="it-IT" dirty="0" err="1">
                <a:solidFill>
                  <a:schemeClr val="bg1"/>
                </a:solidFill>
              </a:rPr>
              <a:t>UniCal</a:t>
            </a:r>
            <a:r>
              <a:rPr lang="it-IT" dirty="0">
                <a:solidFill>
                  <a:schemeClr val="bg1"/>
                </a:solidFill>
              </a:rPr>
              <a:t> (Building, </a:t>
            </a:r>
            <a:r>
              <a:rPr lang="it-IT" dirty="0" err="1">
                <a:solidFill>
                  <a:schemeClr val="bg1"/>
                </a:solidFill>
              </a:rPr>
              <a:t>Labs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endParaRPr lang="it-IT" sz="1200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8 M€ CNISM</a:t>
            </a:r>
          </a:p>
          <a:p>
            <a:r>
              <a:rPr lang="it-IT" dirty="0">
                <a:solidFill>
                  <a:schemeClr val="bg1"/>
                </a:solidFill>
              </a:rPr>
              <a:t>(STAR 7, Consulenze 1)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01F13D2-8674-3A46-9510-05A840DA5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0" y="4768974"/>
            <a:ext cx="3852101" cy="18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rgbClr val="FFFF66"/>
                </a:solidFill>
              </a:rPr>
              <a:t>Il </a:t>
            </a:r>
            <a:r>
              <a:rPr lang="en-US" b="1" dirty="0" err="1">
                <a:solidFill>
                  <a:srgbClr val="FFFF66"/>
                </a:solidFill>
              </a:rPr>
              <a:t>Contratto</a:t>
            </a:r>
            <a:r>
              <a:rPr lang="en-US" b="1" dirty="0">
                <a:solidFill>
                  <a:srgbClr val="FFFF66"/>
                </a:solidFill>
              </a:rPr>
              <a:t> di </a:t>
            </a:r>
            <a:r>
              <a:rPr lang="en-US" b="1" dirty="0" err="1">
                <a:solidFill>
                  <a:srgbClr val="FFFF66"/>
                </a:solidFill>
              </a:rPr>
              <a:t>consulenza</a:t>
            </a:r>
            <a:r>
              <a:rPr lang="en-US" b="1" dirty="0">
                <a:solidFill>
                  <a:srgbClr val="FFFF66"/>
                </a:solidFill>
              </a:rPr>
              <a:t> </a:t>
            </a:r>
            <a:r>
              <a:rPr lang="en-US" b="1" dirty="0" err="1">
                <a:solidFill>
                  <a:srgbClr val="FFFF66"/>
                </a:solidFill>
              </a:rPr>
              <a:t>scientifica</a:t>
            </a:r>
            <a:r>
              <a:rPr lang="en-US" b="1" dirty="0">
                <a:solidFill>
                  <a:srgbClr val="FFFF66"/>
                </a:solidFill>
              </a:rPr>
              <a:t> </a:t>
            </a:r>
            <a:r>
              <a:rPr lang="en-US" b="1" dirty="0" err="1">
                <a:solidFill>
                  <a:srgbClr val="FFFF66"/>
                </a:solidFill>
              </a:rPr>
              <a:t>tra</a:t>
            </a:r>
            <a:r>
              <a:rPr lang="en-US" b="1" dirty="0">
                <a:solidFill>
                  <a:srgbClr val="FFFF66"/>
                </a:solidFill>
              </a:rPr>
              <a:t> INFN e CNISM (</a:t>
            </a:r>
            <a:r>
              <a:rPr lang="en-US" b="1" dirty="0" err="1">
                <a:solidFill>
                  <a:srgbClr val="FFFF66"/>
                </a:solidFill>
              </a:rPr>
              <a:t>valore</a:t>
            </a:r>
            <a:r>
              <a:rPr lang="en-US" b="1" dirty="0">
                <a:solidFill>
                  <a:srgbClr val="FFFF66"/>
                </a:solidFill>
              </a:rPr>
              <a:t> 1.4 M€,  </a:t>
            </a:r>
            <a:r>
              <a:rPr lang="en-US" b="1" dirty="0" err="1">
                <a:solidFill>
                  <a:srgbClr val="FFFF66"/>
                </a:solidFill>
              </a:rPr>
              <a:t>durata</a:t>
            </a:r>
            <a:r>
              <a:rPr lang="en-US" b="1" dirty="0">
                <a:solidFill>
                  <a:srgbClr val="FFFF66"/>
                </a:solidFill>
              </a:rPr>
              <a:t> 2013-2015) ne ha </a:t>
            </a:r>
            <a:r>
              <a:rPr lang="en-US" b="1" dirty="0" err="1">
                <a:solidFill>
                  <a:srgbClr val="FFFF66"/>
                </a:solidFill>
              </a:rPr>
              <a:t>costituito</a:t>
            </a:r>
            <a:r>
              <a:rPr lang="en-US" b="1" dirty="0">
                <a:solidFill>
                  <a:srgbClr val="FFFF66"/>
                </a:solidFill>
              </a:rPr>
              <a:t> lo </a:t>
            </a:r>
            <a:r>
              <a:rPr lang="en-US" b="1" dirty="0" err="1">
                <a:solidFill>
                  <a:srgbClr val="FFFF66"/>
                </a:solidFill>
              </a:rPr>
              <a:t>strumento</a:t>
            </a:r>
            <a:r>
              <a:rPr lang="en-US" b="1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6F53C9-ED0B-AE44-8945-A28E8A0B535B}"/>
              </a:ext>
            </a:extLst>
          </p:cNvPr>
          <p:cNvSpPr/>
          <p:nvPr/>
        </p:nvSpPr>
        <p:spPr>
          <a:xfrm>
            <a:off x="3760123" y="304800"/>
            <a:ext cx="1863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STAR - 1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7D426C-893C-0F4B-B3BA-A7328C6DC363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01631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80A3E74-923E-CE40-A970-2F1871BC9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73" y="1524000"/>
            <a:ext cx="3635480" cy="57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dirty="0" err="1">
                <a:solidFill>
                  <a:schemeClr val="bg1"/>
                </a:solidFill>
              </a:rPr>
              <a:t>Criteri</a:t>
            </a:r>
            <a:r>
              <a:rPr lang="en-US" sz="2000" b="1" dirty="0">
                <a:solidFill>
                  <a:schemeClr val="bg1"/>
                </a:solidFill>
              </a:rPr>
              <a:t> di technical design </a:t>
            </a:r>
            <a:r>
              <a:rPr lang="en-US" sz="2000" b="1" dirty="0" err="1">
                <a:solidFill>
                  <a:schemeClr val="bg1"/>
                </a:solidFill>
              </a:rPr>
              <a:t>adottati</a:t>
            </a:r>
            <a:r>
              <a:rPr lang="en-US" sz="2000" b="1" dirty="0">
                <a:solidFill>
                  <a:schemeClr val="bg1"/>
                </a:solidFill>
              </a:rPr>
              <a:t> per STAR: </a:t>
            </a:r>
            <a:r>
              <a:rPr lang="en-US" sz="2000" b="1" dirty="0" err="1">
                <a:solidFill>
                  <a:schemeClr val="bg1"/>
                </a:solidFill>
              </a:rPr>
              <a:t>componenti</a:t>
            </a:r>
            <a:r>
              <a:rPr lang="en-US" sz="2000" b="1" dirty="0">
                <a:solidFill>
                  <a:schemeClr val="bg1"/>
                </a:solidFill>
              </a:rPr>
              <a:t> state-of-the-art per la </a:t>
            </a:r>
            <a:r>
              <a:rPr lang="en-US" sz="2000" b="1" dirty="0" err="1">
                <a:solidFill>
                  <a:schemeClr val="bg1"/>
                </a:solidFill>
              </a:rPr>
              <a:t>macchina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reperibili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presso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fornitori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industriali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il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più</a:t>
            </a:r>
            <a:r>
              <a:rPr lang="en-US" sz="2000" b="1" dirty="0">
                <a:solidFill>
                  <a:schemeClr val="bg1"/>
                </a:solidFill>
              </a:rPr>
              <a:t> possible </a:t>
            </a:r>
            <a:r>
              <a:rPr lang="en-US" sz="2000" b="1" dirty="0" err="1">
                <a:solidFill>
                  <a:schemeClr val="bg1"/>
                </a:solidFill>
              </a:rPr>
              <a:t>simili</a:t>
            </a:r>
            <a:r>
              <a:rPr lang="en-US" sz="2000" b="1" dirty="0">
                <a:solidFill>
                  <a:schemeClr val="bg1"/>
                </a:solidFill>
              </a:rPr>
              <a:t>  a </a:t>
            </a:r>
            <a:r>
              <a:rPr lang="en-US" sz="2000" b="1" dirty="0" err="1">
                <a:solidFill>
                  <a:schemeClr val="bg1"/>
                </a:solidFill>
              </a:rPr>
              <a:t>quelli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>
                <a:solidFill>
                  <a:srgbClr val="FFFF66"/>
                </a:solidFill>
              </a:rPr>
              <a:t>SPARC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permettendo</a:t>
            </a:r>
            <a:r>
              <a:rPr lang="en-US" sz="2000" b="1" dirty="0">
                <a:solidFill>
                  <a:schemeClr val="bg1"/>
                </a:solidFill>
              </a:rPr>
              <a:t> a LNF di </a:t>
            </a:r>
            <a:r>
              <a:rPr lang="en-US" sz="2000" b="1" dirty="0" err="1">
                <a:solidFill>
                  <a:schemeClr val="bg1"/>
                </a:solidFill>
              </a:rPr>
              <a:t>replicare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facilmente</a:t>
            </a:r>
            <a:r>
              <a:rPr lang="en-US" sz="2000" b="1" dirty="0">
                <a:solidFill>
                  <a:schemeClr val="bg1"/>
                </a:solidFill>
              </a:rPr>
              <a:t> a STAR </a:t>
            </a:r>
            <a:r>
              <a:rPr lang="en-US" sz="2000" b="1" dirty="0" err="1">
                <a:solidFill>
                  <a:schemeClr val="bg1"/>
                </a:solidFill>
              </a:rPr>
              <a:t>il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suo</a:t>
            </a:r>
            <a:r>
              <a:rPr lang="en-US" sz="2000" b="1" dirty="0">
                <a:solidFill>
                  <a:schemeClr val="bg1"/>
                </a:solidFill>
              </a:rPr>
              <a:t> expertise </a:t>
            </a:r>
            <a:r>
              <a:rPr lang="en-US" sz="2000" b="1" dirty="0" err="1">
                <a:solidFill>
                  <a:schemeClr val="bg1"/>
                </a:solidFill>
              </a:rPr>
              <a:t>consolidato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>
                <a:solidFill>
                  <a:srgbClr val="FFFF66"/>
                </a:solidFill>
              </a:rPr>
              <a:t>major upgrade: 100 Hz rep rate vs. 10 Hz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D22CC6-8325-ED45-B37E-9E152295AE18}"/>
              </a:ext>
            </a:extLst>
          </p:cNvPr>
          <p:cNvGrpSpPr/>
          <p:nvPr/>
        </p:nvGrpSpPr>
        <p:grpSpPr>
          <a:xfrm>
            <a:off x="4038600" y="1447800"/>
            <a:ext cx="4693468" cy="4419600"/>
            <a:chOff x="3995936" y="2383375"/>
            <a:chExt cx="5112568" cy="41743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3DD6E4-57D7-024A-9760-876B6C7F4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7" t="28217" r="17907" b="18592"/>
            <a:stretch/>
          </p:blipFill>
          <p:spPr>
            <a:xfrm>
              <a:off x="3995936" y="2420888"/>
              <a:ext cx="5112568" cy="413686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16AA77-D345-7E48-AD1F-8EB6915F00AF}"/>
                </a:ext>
              </a:extLst>
            </p:cNvPr>
            <p:cNvSpPr txBox="1"/>
            <p:nvPr/>
          </p:nvSpPr>
          <p:spPr>
            <a:xfrm>
              <a:off x="4067944" y="2513135"/>
              <a:ext cx="3663182" cy="3779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b="1" i="1" dirty="0"/>
                <a:t>First </a:t>
              </a:r>
              <a:r>
                <a:rPr lang="it-IT" sz="2000" b="1" i="1" dirty="0" err="1"/>
                <a:t>Italian</a:t>
              </a:r>
              <a:r>
                <a:rPr lang="it-IT" sz="2000" b="1" i="1" dirty="0"/>
                <a:t> ICS @ SPARC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7CA49422-A401-2E44-A19F-01024A5450F8}"/>
                </a:ext>
              </a:extLst>
            </p:cNvPr>
            <p:cNvSpPr/>
            <p:nvPr/>
          </p:nvSpPr>
          <p:spPr bwMode="auto">
            <a:xfrm rot="4913088">
              <a:off x="7645779" y="2383375"/>
              <a:ext cx="914400" cy="914400"/>
            </a:xfrm>
            <a:prstGeom prst="lightningBol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BE5B1-A2A3-AD41-A6C4-D558F2EFA044}"/>
                </a:ext>
              </a:extLst>
            </p:cNvPr>
            <p:cNvSpPr txBox="1"/>
            <p:nvPr/>
          </p:nvSpPr>
          <p:spPr>
            <a:xfrm rot="9340396">
              <a:off x="7625112" y="2499769"/>
              <a:ext cx="955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>
                  <a:latin typeface="+mj-lt"/>
                  <a:ea typeface="Ayuthaya" pitchFamily="2" charset="-34"/>
                  <a:cs typeface="Apple Chancery" panose="03020702040506060504" pitchFamily="66" charset="-79"/>
                </a:rPr>
                <a:t>X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703DF9-6CA9-7D4C-9772-F4D6977B0BFE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8FD91-63D5-1542-857C-DB04C4C4262F}"/>
              </a:ext>
            </a:extLst>
          </p:cNvPr>
          <p:cNvSpPr/>
          <p:nvPr/>
        </p:nvSpPr>
        <p:spPr>
          <a:xfrm>
            <a:off x="1809557" y="557633"/>
            <a:ext cx="5247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66"/>
                </a:solidFill>
              </a:rPr>
              <a:t>STAR: </a:t>
            </a:r>
            <a:r>
              <a:rPr lang="en-US" sz="2800" b="1" dirty="0" err="1">
                <a:solidFill>
                  <a:srgbClr val="FFFF66"/>
                </a:solidFill>
              </a:rPr>
              <a:t>Criteri</a:t>
            </a:r>
            <a:r>
              <a:rPr lang="en-US" sz="2800" b="1" dirty="0">
                <a:solidFill>
                  <a:srgbClr val="FFFF66"/>
                </a:solidFill>
              </a:rPr>
              <a:t> di </a:t>
            </a:r>
            <a:r>
              <a:rPr lang="en-US" sz="2800" b="1" dirty="0" err="1">
                <a:solidFill>
                  <a:srgbClr val="FFFF66"/>
                </a:solidFill>
              </a:rPr>
              <a:t>realizzazione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endParaRPr lang="it-IT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5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69404" y="984920"/>
            <a:ext cx="9226996" cy="53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L’attuazione</a:t>
            </a:r>
            <a:r>
              <a:rPr lang="en-US" b="1" dirty="0">
                <a:solidFill>
                  <a:schemeClr val="bg1"/>
                </a:solidFill>
              </a:rPr>
              <a:t> del </a:t>
            </a:r>
            <a:r>
              <a:rPr lang="en-US" b="1" dirty="0" err="1">
                <a:solidFill>
                  <a:schemeClr val="bg1"/>
                </a:solidFill>
              </a:rPr>
              <a:t>contratto</a:t>
            </a:r>
            <a:r>
              <a:rPr lang="en-US" b="1" dirty="0">
                <a:solidFill>
                  <a:schemeClr val="bg1"/>
                </a:solidFill>
              </a:rPr>
              <a:t> INFN/CNISM </a:t>
            </a:r>
            <a:r>
              <a:rPr lang="en-US" b="1" dirty="0" err="1">
                <a:solidFill>
                  <a:schemeClr val="bg1"/>
                </a:solidFill>
              </a:rPr>
              <a:t>è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stata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organizzata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tramite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una</a:t>
            </a:r>
            <a:r>
              <a:rPr lang="en-US" b="1" dirty="0">
                <a:solidFill>
                  <a:schemeClr val="bg1"/>
                </a:solidFill>
              </a:rPr>
              <a:t> sigla </a:t>
            </a:r>
            <a:r>
              <a:rPr lang="en-US" b="1" dirty="0" err="1">
                <a:solidFill>
                  <a:schemeClr val="bg1"/>
                </a:solidFill>
              </a:rPr>
              <a:t>conto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terzi</a:t>
            </a:r>
            <a:r>
              <a:rPr lang="en-US" b="1" dirty="0">
                <a:solidFill>
                  <a:schemeClr val="bg1"/>
                </a:solidFill>
              </a:rPr>
              <a:t> con 3 </a:t>
            </a:r>
            <a:r>
              <a:rPr lang="en-US" b="1" dirty="0" err="1">
                <a:solidFill>
                  <a:schemeClr val="bg1"/>
                </a:solidFill>
              </a:rPr>
              <a:t>unità</a:t>
            </a:r>
            <a:r>
              <a:rPr lang="en-US" b="1" dirty="0">
                <a:solidFill>
                  <a:schemeClr val="bg1"/>
                </a:solidFill>
              </a:rPr>
              <a:t> INFN </a:t>
            </a:r>
            <a:r>
              <a:rPr lang="en-US" b="1" dirty="0" err="1">
                <a:solidFill>
                  <a:schemeClr val="bg1"/>
                </a:solidFill>
              </a:rPr>
              <a:t>partecipanti</a:t>
            </a:r>
            <a:r>
              <a:rPr lang="en-US" b="1" dirty="0">
                <a:solidFill>
                  <a:schemeClr val="bg1"/>
                </a:solidFill>
              </a:rPr>
              <a:t> (Milano, LNF e </a:t>
            </a:r>
            <a:r>
              <a:rPr lang="en-US" b="1" dirty="0" err="1">
                <a:solidFill>
                  <a:schemeClr val="bg1"/>
                </a:solidFill>
              </a:rPr>
              <a:t>gruppo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collegato</a:t>
            </a:r>
            <a:r>
              <a:rPr lang="en-US" b="1" dirty="0">
                <a:solidFill>
                  <a:schemeClr val="bg1"/>
                </a:solidFill>
              </a:rPr>
              <a:t> di Cosenza). L.S. resp. </a:t>
            </a:r>
            <a:r>
              <a:rPr lang="en-US" b="1" dirty="0" err="1">
                <a:solidFill>
                  <a:schemeClr val="bg1"/>
                </a:solidFill>
              </a:rPr>
              <a:t>naz</a:t>
            </a:r>
            <a:r>
              <a:rPr lang="en-US" b="1" dirty="0">
                <a:solidFill>
                  <a:schemeClr val="bg1"/>
                </a:solidFill>
              </a:rPr>
              <a:t>., Andrea Ghigo - LNF (A. Esposito </a:t>
            </a:r>
            <a:r>
              <a:rPr lang="en-US" b="1" dirty="0" err="1">
                <a:solidFill>
                  <a:schemeClr val="bg1"/>
                </a:solidFill>
              </a:rPr>
              <a:t>fino</a:t>
            </a:r>
            <a:r>
              <a:rPr lang="en-US" b="1" dirty="0">
                <a:solidFill>
                  <a:schemeClr val="bg1"/>
                </a:solidFill>
              </a:rPr>
              <a:t> al 2017) e Alessandro Papa (C. Pace </a:t>
            </a:r>
            <a:r>
              <a:rPr lang="en-US" b="1" dirty="0" err="1">
                <a:solidFill>
                  <a:schemeClr val="bg1"/>
                </a:solidFill>
              </a:rPr>
              <a:t>fino</a:t>
            </a:r>
            <a:r>
              <a:rPr lang="en-US" b="1" dirty="0">
                <a:solidFill>
                  <a:schemeClr val="bg1"/>
                </a:solidFill>
              </a:rPr>
              <a:t> al 2016) - Cosenza 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responsabili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locali</a:t>
            </a:r>
            <a:r>
              <a:rPr lang="en-US" b="1" dirty="0">
                <a:solidFill>
                  <a:schemeClr val="bg1"/>
                </a:solidFill>
              </a:rPr>
              <a:t>.					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I </a:t>
            </a:r>
            <a:r>
              <a:rPr lang="en-US" b="1" dirty="0" err="1">
                <a:solidFill>
                  <a:schemeClr val="bg1"/>
                </a:solidFill>
              </a:rPr>
              <a:t>fondi</a:t>
            </a:r>
            <a:r>
              <a:rPr lang="en-US" b="1" dirty="0">
                <a:solidFill>
                  <a:schemeClr val="bg1"/>
                </a:solidFill>
              </a:rPr>
              <a:t> INFN </a:t>
            </a:r>
            <a:r>
              <a:rPr lang="en-US" b="1" dirty="0" err="1">
                <a:solidFill>
                  <a:schemeClr val="bg1"/>
                </a:solidFill>
              </a:rPr>
              <a:t>ricevuti</a:t>
            </a:r>
            <a:r>
              <a:rPr lang="en-US" b="1" dirty="0">
                <a:solidFill>
                  <a:schemeClr val="bg1"/>
                </a:solidFill>
              </a:rPr>
              <a:t> dal CNISM (1.16 M€+IVA) con </a:t>
            </a:r>
            <a:r>
              <a:rPr lang="en-US" b="1" dirty="0" err="1">
                <a:solidFill>
                  <a:schemeClr val="bg1"/>
                </a:solidFill>
              </a:rPr>
              <a:t>pagamento</a:t>
            </a:r>
            <a:r>
              <a:rPr lang="en-US" b="1" dirty="0">
                <a:solidFill>
                  <a:schemeClr val="bg1"/>
                </a:solidFill>
              </a:rPr>
              <a:t> di 7 </a:t>
            </a:r>
            <a:r>
              <a:rPr lang="en-US" b="1" dirty="0" err="1">
                <a:solidFill>
                  <a:schemeClr val="bg1"/>
                </a:solidFill>
              </a:rPr>
              <a:t>fatture</a:t>
            </a:r>
            <a:r>
              <a:rPr lang="en-US" b="1" dirty="0">
                <a:solidFill>
                  <a:schemeClr val="bg1"/>
                </a:solidFill>
              </a:rPr>
              <a:t> in 3 </a:t>
            </a:r>
            <a:r>
              <a:rPr lang="en-US" b="1" dirty="0" err="1">
                <a:solidFill>
                  <a:schemeClr val="bg1"/>
                </a:solidFill>
              </a:rPr>
              <a:t>anni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stati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utilizzati</a:t>
            </a:r>
            <a:r>
              <a:rPr lang="en-US" b="1" dirty="0">
                <a:solidFill>
                  <a:schemeClr val="bg1"/>
                </a:solidFill>
              </a:rPr>
              <a:t> come segue: 	-  800 k€ per </a:t>
            </a:r>
            <a:r>
              <a:rPr lang="en-US" b="1" dirty="0" err="1">
                <a:solidFill>
                  <a:schemeClr val="bg1"/>
                </a:solidFill>
              </a:rPr>
              <a:t>assegni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contratti</a:t>
            </a:r>
            <a:r>
              <a:rPr lang="en-US" b="1" dirty="0">
                <a:solidFill>
                  <a:schemeClr val="bg1"/>
                </a:solidFill>
              </a:rPr>
              <a:t> 				-  290 k€ per </a:t>
            </a:r>
            <a:r>
              <a:rPr lang="en-US" b="1" dirty="0" err="1">
                <a:solidFill>
                  <a:schemeClr val="bg1"/>
                </a:solidFill>
              </a:rPr>
              <a:t>spese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funzionamento</a:t>
            </a:r>
            <a:r>
              <a:rPr lang="en-US" b="1" dirty="0">
                <a:solidFill>
                  <a:schemeClr val="bg1"/>
                </a:solidFill>
              </a:rPr>
              <a:t>				</a:t>
            </a:r>
            <a:r>
              <a:rPr lang="en-US" b="1">
                <a:solidFill>
                  <a:schemeClr val="bg1"/>
                </a:solidFill>
              </a:rPr>
              <a:t>	-   </a:t>
            </a:r>
            <a:r>
              <a:rPr lang="en-US" b="1" dirty="0">
                <a:solidFill>
                  <a:schemeClr val="bg1"/>
                </a:solidFill>
              </a:rPr>
              <a:t>70 k€ per hardware </a:t>
            </a:r>
            <a:r>
              <a:rPr lang="en-US" b="1" dirty="0" err="1">
                <a:solidFill>
                  <a:schemeClr val="bg1"/>
                </a:solidFill>
              </a:rPr>
              <a:t>installato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</a:t>
            </a:r>
            <a:r>
              <a:rPr lang="en-US" b="1" dirty="0">
                <a:solidFill>
                  <a:schemeClr val="bg1"/>
                </a:solidFill>
              </a:rPr>
              <a:t> STAR					-  250 k€ IVA recuperate come overheads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Contratti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fondi</a:t>
            </a:r>
            <a:r>
              <a:rPr lang="en-US" b="1" dirty="0">
                <a:solidFill>
                  <a:schemeClr val="bg1"/>
                </a:solidFill>
              </a:rPr>
              <a:t> STAR-1 a </a:t>
            </a:r>
            <a:r>
              <a:rPr lang="en-US" b="1" dirty="0" err="1">
                <a:solidFill>
                  <a:schemeClr val="bg1"/>
                </a:solidFill>
              </a:rPr>
              <a:t>Bisesto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Catuscelli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DiRaddo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Borgese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>
                <a:solidFill>
                  <a:schemeClr val="bg1"/>
                </a:solidFill>
              </a:rPr>
              <a:t>Beltrano</a:t>
            </a:r>
            <a:r>
              <a:rPr lang="en-US" b="1" dirty="0">
                <a:solidFill>
                  <a:schemeClr val="bg1"/>
                </a:solidFill>
              </a:rPr>
              <a:t>, Solano….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BBA46F-A028-DD41-A19F-7AAF682FE280}"/>
              </a:ext>
            </a:extLst>
          </p:cNvPr>
          <p:cNvSpPr/>
          <p:nvPr/>
        </p:nvSpPr>
        <p:spPr>
          <a:xfrm>
            <a:off x="1600200" y="218281"/>
            <a:ext cx="6169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66"/>
                </a:solidFill>
              </a:rPr>
              <a:t>Partecipazione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dell’INFN</a:t>
            </a:r>
            <a:r>
              <a:rPr lang="en-US" sz="2800" b="1" dirty="0">
                <a:solidFill>
                  <a:srgbClr val="FFFF66"/>
                </a:solidFill>
              </a:rPr>
              <a:t> a STAR-1</a:t>
            </a:r>
            <a:endParaRPr lang="it-IT" sz="2800" dirty="0">
              <a:solidFill>
                <a:srgbClr val="FFFF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4F57A-C6BA-5F43-B295-E5067E99FDB2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99376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D6494-5CA9-DA44-AE13-FFE05AB8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9997"/>
            <a:ext cx="8697786" cy="56144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19E00-309D-674A-8FB2-8454073C1D2B}"/>
              </a:ext>
            </a:extLst>
          </p:cNvPr>
          <p:cNvSpPr txBox="1"/>
          <p:nvPr/>
        </p:nvSpPr>
        <p:spPr>
          <a:xfrm>
            <a:off x="3707904" y="6021288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- evolutionary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1D29B-77FC-EA4B-8076-792350B3D3CB}"/>
              </a:ext>
            </a:extLst>
          </p:cNvPr>
          <p:cNvSpPr/>
          <p:nvPr/>
        </p:nvSpPr>
        <p:spPr>
          <a:xfrm>
            <a:off x="2983335" y="228600"/>
            <a:ext cx="3234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 – 1:  Layout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15D61315-F3CF-424F-85E7-71177639C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92259"/>
            <a:ext cx="4214322" cy="3160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6A6BC0-E1A1-5F43-B58E-6A8DC75F1CA9}"/>
              </a:ext>
            </a:extLst>
          </p:cNvPr>
          <p:cNvSpPr txBox="1"/>
          <p:nvPr/>
        </p:nvSpPr>
        <p:spPr>
          <a:xfrm>
            <a:off x="1102659" y="969338"/>
            <a:ext cx="7091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66"/>
                </a:solidFill>
              </a:rPr>
              <a:t>Oltre alla consulenza tecnica </a:t>
            </a:r>
            <a:r>
              <a:rPr lang="it-IT" sz="2000" dirty="0" err="1">
                <a:solidFill>
                  <a:srgbClr val="FFFF66"/>
                </a:solidFill>
              </a:rPr>
              <a:t>lNFN</a:t>
            </a:r>
            <a:r>
              <a:rPr lang="it-IT" sz="2000" dirty="0">
                <a:solidFill>
                  <a:srgbClr val="FFFF66"/>
                </a:solidFill>
              </a:rPr>
              <a:t> (LNF DA) ha partecipato attivamente all’installazione della macchina </a:t>
            </a:r>
          </a:p>
          <a:p>
            <a:endParaRPr lang="it-IT" sz="2000" dirty="0">
              <a:solidFill>
                <a:srgbClr val="FFFF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31ECDF-1FC9-DE48-BB4B-F937B3885EF3}"/>
              </a:ext>
            </a:extLst>
          </p:cNvPr>
          <p:cNvSpPr/>
          <p:nvPr/>
        </p:nvSpPr>
        <p:spPr>
          <a:xfrm>
            <a:off x="1102659" y="5105400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+mn-lt"/>
                <a:ea typeface="Ayuthaya" pitchFamily="2" charset="-34"/>
                <a:cs typeface="Ayuthaya" pitchFamily="2" charset="-34"/>
              </a:rPr>
              <a:t>Cessato il contratto INFN-CNISM, l’INFN (in particolare la Divisione Acceleratori di LNF) ha continuato con fondi propri l’installazione e i </a:t>
            </a:r>
            <a:r>
              <a:rPr lang="it-IT" sz="2000" dirty="0" err="1">
                <a:solidFill>
                  <a:schemeClr val="bg1"/>
                </a:solidFill>
                <a:latin typeface="+mn-lt"/>
                <a:ea typeface="Ayuthaya" pitchFamily="2" charset="-34"/>
                <a:cs typeface="Ayuthaya" pitchFamily="2" charset="-34"/>
              </a:rPr>
              <a:t>tests</a:t>
            </a:r>
            <a:r>
              <a:rPr lang="it-IT" sz="2000" dirty="0">
                <a:solidFill>
                  <a:schemeClr val="bg1"/>
                </a:solidFill>
                <a:latin typeface="+mn-lt"/>
                <a:ea typeface="Ayuthaya" pitchFamily="2" charset="-34"/>
                <a:cs typeface="Ayuthaya" pitchFamily="2" charset="-34"/>
              </a:rPr>
              <a:t> a Cosenza (svariati mesi-uomo)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57FB19-1B49-7545-B8E7-5553368D49FD}"/>
              </a:ext>
            </a:extLst>
          </p:cNvPr>
          <p:cNvSpPr/>
          <p:nvPr/>
        </p:nvSpPr>
        <p:spPr>
          <a:xfrm>
            <a:off x="2678770" y="311073"/>
            <a:ext cx="4211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 – 1:  </a:t>
            </a:r>
            <a:r>
              <a:rPr lang="en-US" sz="2800" b="1" dirty="0" err="1">
                <a:solidFill>
                  <a:srgbClr val="FFFF00"/>
                </a:solidFill>
              </a:rPr>
              <a:t>Installazione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5" name="Immagine 2">
            <a:extLst>
              <a:ext uri="{FF2B5EF4-FFF2-40B4-BE49-F238E27FC236}">
                <a16:creationId xmlns:a16="http://schemas.microsoft.com/office/drawing/2014/main" id="{F723E477-80F3-9F46-8128-ED2DB8418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9" y="1792259"/>
            <a:ext cx="4214321" cy="31607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83F9A8-E909-2D43-AAAB-7B68D6641CEF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23159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EB4A9-1652-604C-A8EE-AD1A26EF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2256"/>
            <a:ext cx="6871659" cy="5153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5478AE-6172-ED49-A216-1881F204DD78}"/>
              </a:ext>
            </a:extLst>
          </p:cNvPr>
          <p:cNvSpPr txBox="1"/>
          <p:nvPr/>
        </p:nvSpPr>
        <p:spPr>
          <a:xfrm>
            <a:off x="5244576" y="3600872"/>
            <a:ext cx="2199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missing</a:t>
            </a:r>
            <a:r>
              <a:rPr lang="it-IT" dirty="0"/>
              <a:t> </a:t>
            </a:r>
            <a:r>
              <a:rPr lang="it-IT" dirty="0" err="1"/>
              <a:t>cables</a:t>
            </a:r>
            <a:r>
              <a:rPr lang="it-IT" dirty="0"/>
              <a:t>,</a:t>
            </a:r>
          </a:p>
          <a:p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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EE74F-358F-8D40-9696-3334E0DEF44B}"/>
              </a:ext>
            </a:extLst>
          </p:cNvPr>
          <p:cNvSpPr/>
          <p:nvPr/>
        </p:nvSpPr>
        <p:spPr>
          <a:xfrm>
            <a:off x="2549035" y="228600"/>
            <a:ext cx="4211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 – 1:  </a:t>
            </a:r>
            <a:r>
              <a:rPr lang="en-US" sz="2800" b="1" dirty="0" err="1">
                <a:solidFill>
                  <a:srgbClr val="FFFF00"/>
                </a:solidFill>
              </a:rPr>
              <a:t>Installazione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49DD54-62D3-B44E-9BEE-8B36F0D01927}"/>
              </a:ext>
            </a:extLst>
          </p:cNvPr>
          <p:cNvSpPr/>
          <p:nvPr/>
        </p:nvSpPr>
        <p:spPr>
          <a:xfrm>
            <a:off x="214601" y="3057463"/>
            <a:ext cx="1461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Situazione ferma al 2017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E8227-C9E9-944C-998B-77A348C9D5D8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38154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591102-25EC-624B-94BB-B8EB49E509BF}"/>
              </a:ext>
            </a:extLst>
          </p:cNvPr>
          <p:cNvSpPr/>
          <p:nvPr/>
        </p:nvSpPr>
        <p:spPr>
          <a:xfrm>
            <a:off x="482579" y="762000"/>
            <a:ext cx="8325112" cy="5791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FCCC9FC-D62B-B34D-97C9-D3C44CDD18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751222"/>
              </p:ext>
            </p:extLst>
          </p:nvPr>
        </p:nvGraphicFramePr>
        <p:xfrm>
          <a:off x="304800" y="1004392"/>
          <a:ext cx="8140916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3162300" imgH="2235200" progId="Word.Document.12">
                  <p:embed/>
                </p:oleObj>
              </mc:Choice>
              <mc:Fallback>
                <p:oleObj name="Document" r:id="rId3" imgW="3162300" imgH="2235200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FCCC9FC-D62B-B34D-97C9-D3C44CDD18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004392"/>
                        <a:ext cx="8140916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A055B8-6BF8-5B4D-BDCC-2D4D201B6FD6}"/>
              </a:ext>
            </a:extLst>
          </p:cNvPr>
          <p:cNvSpPr txBox="1"/>
          <p:nvPr/>
        </p:nvSpPr>
        <p:spPr>
          <a:xfrm>
            <a:off x="6134025" y="1710134"/>
            <a:ext cx="2673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dirty="0"/>
              <a:t>L. Serafini, A. Ghigo,</a:t>
            </a:r>
          </a:p>
          <a:p>
            <a:r>
              <a:rPr lang="it-IT" sz="1800" i="1" dirty="0"/>
              <a:t>maggio 2018, inserita in</a:t>
            </a:r>
          </a:p>
          <a:p>
            <a:r>
              <a:rPr lang="it-IT" sz="1800" i="1" dirty="0" err="1"/>
              <a:t>Proposal</a:t>
            </a:r>
            <a:r>
              <a:rPr lang="it-IT" sz="1800" i="1" dirty="0"/>
              <a:t> PON-2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E14410-A34C-F94A-87F4-3C1C95384A1D}"/>
              </a:ext>
            </a:extLst>
          </p:cNvPr>
          <p:cNvSpPr/>
          <p:nvPr/>
        </p:nvSpPr>
        <p:spPr bwMode="auto">
          <a:xfrm>
            <a:off x="7393115" y="2920752"/>
            <a:ext cx="936104" cy="432048"/>
          </a:xfrm>
          <a:prstGeom prst="ellipse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629530-7614-274A-AEA8-A3E2A8DAFB63}"/>
              </a:ext>
            </a:extLst>
          </p:cNvPr>
          <p:cNvSpPr/>
          <p:nvPr/>
        </p:nvSpPr>
        <p:spPr bwMode="auto">
          <a:xfrm>
            <a:off x="3114887" y="3581400"/>
            <a:ext cx="936104" cy="432048"/>
          </a:xfrm>
          <a:prstGeom prst="ellipse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1A63F-9D76-5043-8E9B-987133E767D8}"/>
              </a:ext>
            </a:extLst>
          </p:cNvPr>
          <p:cNvSpPr/>
          <p:nvPr/>
        </p:nvSpPr>
        <p:spPr>
          <a:xfrm>
            <a:off x="552824" y="224135"/>
            <a:ext cx="828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kern="0" dirty="0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Partecipazione ad un secondo PON: STAR-2 (Tot:17M€)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9557804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33076</TotalTime>
  <Words>1232</Words>
  <Application>Microsoft Macintosh PowerPoint</Application>
  <PresentationFormat>On-screen Show (4:3)</PresentationFormat>
  <Paragraphs>146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ＭＳ Ｐゴシック</vt:lpstr>
      <vt:lpstr>ＭＳ Ｐゴシック</vt:lpstr>
      <vt:lpstr>Yu Gothic UI Light</vt:lpstr>
      <vt:lpstr>Apple Chancery</vt:lpstr>
      <vt:lpstr>Arial</vt:lpstr>
      <vt:lpstr>Ayuthaya</vt:lpstr>
      <vt:lpstr>Cambria</vt:lpstr>
      <vt:lpstr>Cambria Math</vt:lpstr>
      <vt:lpstr>Times</vt:lpstr>
      <vt:lpstr>Times New Roman</vt:lpstr>
      <vt:lpstr>Wingdings</vt:lpstr>
      <vt:lpstr>Default Design</vt:lpstr>
      <vt:lpstr>Document</vt:lpstr>
      <vt:lpstr>Microsoft Word Document</vt:lpstr>
      <vt:lpstr>STAR  Southern Europe Thomson Source for  Applied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dei Laboratori Nazionali di Frascati</dc:title>
  <dc:creator>Microsoft Office User</dc:creator>
  <cp:lastModifiedBy>Microsoft Office User</cp:lastModifiedBy>
  <cp:revision>149</cp:revision>
  <cp:lastPrinted>2021-02-05T10:40:02Z</cp:lastPrinted>
  <dcterms:created xsi:type="dcterms:W3CDTF">2017-05-02T08:21:11Z</dcterms:created>
  <dcterms:modified xsi:type="dcterms:W3CDTF">2021-02-15T09:23:35Z</dcterms:modified>
</cp:coreProperties>
</file>