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59" r:id="rId6"/>
    <p:sldId id="270" r:id="rId7"/>
    <p:sldId id="268" r:id="rId8"/>
    <p:sldId id="260" r:id="rId9"/>
    <p:sldId id="271" r:id="rId10"/>
    <p:sldId id="261" r:id="rId11"/>
    <p:sldId id="266" r:id="rId12"/>
    <p:sldId id="267" r:id="rId13"/>
    <p:sldId id="269" r:id="rId14"/>
    <p:sldId id="264" r:id="rId15"/>
    <p:sldId id="26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E320B-FCC3-4C61-BD91-66B1B1AA6BCE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331E4-0DB9-4DCD-964A-D0AC17CD92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72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91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77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3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61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61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5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/>
        </p:nvCxnSpPr>
        <p:spPr>
          <a:xfrm>
            <a:off x="11280027" y="6371740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1376587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4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84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09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88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49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28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24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73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4E7E-7836-4192-A40D-E580BCBACC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8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a.lnf.infn.it/wp-content/uploads/sites/8/2020/07/ACCDIV-02-2020.pdf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7388" y="1764457"/>
            <a:ext cx="9144000" cy="162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 smtClean="0">
                <a:latin typeface="SourceSansPro-BoldIt"/>
              </a:rPr>
              <a:t>SPARC_LAB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845527" y="373564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1C1C1C"/>
                </a:solidFill>
                <a:latin typeface="SourceSansPro-Light"/>
              </a:rPr>
              <a:t>G. Di </a:t>
            </a:r>
            <a:r>
              <a:rPr lang="en-US" sz="2000" dirty="0" err="1">
                <a:solidFill>
                  <a:srgbClr val="1C1C1C"/>
                </a:solidFill>
                <a:latin typeface="SourceSansPro-Light"/>
              </a:rPr>
              <a:t>Pirro</a:t>
            </a:r>
            <a:r>
              <a:rPr lang="en-US" sz="2000" dirty="0">
                <a:solidFill>
                  <a:srgbClr val="1C1C1C"/>
                </a:solidFill>
                <a:latin typeface="SourceSansPro-Light"/>
              </a:rPr>
              <a:t> (LNF-INFN</a:t>
            </a:r>
            <a:r>
              <a:rPr lang="en-US" sz="2000" dirty="0" smtClean="0">
                <a:solidFill>
                  <a:srgbClr val="1C1C1C"/>
                </a:solidFill>
                <a:latin typeface="SourceSansPro-Light"/>
              </a:rPr>
              <a:t>) </a:t>
            </a:r>
            <a:r>
              <a:rPr lang="it-IT" altLang="it-IT" sz="2000" dirty="0">
                <a:solidFill>
                  <a:srgbClr val="202124"/>
                </a:solidFill>
                <a:latin typeface="Google Sans"/>
              </a:rPr>
              <a:t>on behalf of</a:t>
            </a:r>
            <a:r>
              <a:rPr lang="it-IT" altLang="it-IT" sz="700" dirty="0"/>
              <a:t> </a:t>
            </a:r>
            <a:r>
              <a:rPr lang="it-IT" altLang="it-IT" sz="1600" dirty="0" smtClean="0">
                <a:latin typeface="Arial" panose="020B0604020202020204" pitchFamily="34" charset="0"/>
              </a:rPr>
              <a:t> SPARC_LAB</a:t>
            </a:r>
            <a:endParaRPr lang="en-US" sz="2000" dirty="0">
              <a:solidFill>
                <a:srgbClr val="1C1C1C"/>
              </a:solidFill>
              <a:latin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821" y="5086695"/>
            <a:ext cx="3949133" cy="1547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35" y="5145888"/>
            <a:ext cx="2314575" cy="142875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86941" y="2851423"/>
            <a:ext cx="2815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Plasma Lab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6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7157158" y="5611"/>
            <a:ext cx="372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Plasm_lab activity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1559496" y="220952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2" r="26375" b="15469"/>
          <a:stretch/>
        </p:blipFill>
        <p:spPr>
          <a:xfrm>
            <a:off x="1546424" y="833480"/>
            <a:ext cx="9001000" cy="310081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59496" y="3866760"/>
            <a:ext cx="8987928" cy="29854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400" b="1" i="1" dirty="0"/>
              <a:t>Accelerator Division support</a:t>
            </a:r>
          </a:p>
          <a:p>
            <a:endParaRPr lang="it-IT" sz="2400" b="1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it-IT" sz="2000" dirty="0"/>
              <a:t>Plasma sources design and production ( </a:t>
            </a:r>
            <a:r>
              <a:rPr lang="it-IT" sz="2000" b="1" dirty="0"/>
              <a:t>Vacuum service and Mechanical engineering service</a:t>
            </a:r>
            <a:r>
              <a:rPr lang="it-IT" sz="2000" dirty="0"/>
              <a:t>)</a:t>
            </a:r>
          </a:p>
          <a:p>
            <a:pPr lvl="2"/>
            <a:endParaRPr lang="it-IT" sz="20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it-IT" sz="2000" dirty="0"/>
              <a:t>Design and production of the HV pulser (</a:t>
            </a:r>
            <a:r>
              <a:rPr lang="it-IT" sz="2000" b="1" dirty="0"/>
              <a:t>Electronic service</a:t>
            </a:r>
            <a:r>
              <a:rPr lang="it-IT" sz="2000" dirty="0"/>
              <a:t>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it-IT" sz="2000" dirty="0"/>
              <a:t>Plasma chamber design and production (</a:t>
            </a:r>
            <a:r>
              <a:rPr lang="it-IT" sz="2000" b="1" dirty="0"/>
              <a:t>Vacuum service and Mechanical engineering service</a:t>
            </a:r>
            <a:r>
              <a:rPr lang="it-IT" sz="2000" dirty="0"/>
              <a:t>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1865" y="648814"/>
            <a:ext cx="1877437" cy="36933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module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55605" y="6390349"/>
            <a:ext cx="1176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 Biagioni</a:t>
            </a:r>
            <a:endParaRPr lang="it-IT" dirty="0"/>
          </a:p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3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7042626" y="0"/>
            <a:ext cx="372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Plasma_lab activity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1559496" y="220952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559497" y="856358"/>
            <a:ext cx="4892733" cy="6001643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it-IT" sz="2400" b="1" i="1" dirty="0"/>
              <a:t>Accelerator Division support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/>
              <a:t>Plasma sources design and production </a:t>
            </a:r>
            <a:r>
              <a:rPr lang="it-IT" sz="2000" b="1" dirty="0"/>
              <a:t>(Vacuum service and Mechanical engineering service)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400" dirty="0"/>
              <a:t>3D printing lab to produce new shapes of capillaries (plastic and glass in future)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400" dirty="0"/>
              <a:t>...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Design and production of the HV pulser </a:t>
            </a:r>
            <a:r>
              <a:rPr lang="it-IT" sz="2000" b="1" dirty="0"/>
              <a:t>(Electronic service)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400" dirty="0"/>
              <a:t>Design and test of HV pulser to produce plasmas (standard/1 kA and Prototype up to 3-5kA)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400" dirty="0"/>
              <a:t>...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Plasma chamber design and production </a:t>
            </a:r>
            <a:r>
              <a:rPr lang="it-IT" sz="2000" b="1" dirty="0"/>
              <a:t>(Vacuum service and Mechical engineering service)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400" dirty="0"/>
              <a:t>New plasma chamber to test plasma sources for Sparc_lab and EuPraxia project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400" dirty="0"/>
              <a:t>It will be ready at the end of March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18810" r="44489" b="50000"/>
          <a:stretch/>
        </p:blipFill>
        <p:spPr>
          <a:xfrm>
            <a:off x="6439290" y="941052"/>
            <a:ext cx="3787158" cy="1589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91" y="2687088"/>
            <a:ext cx="2069723" cy="1584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4" b="7701"/>
          <a:stretch/>
        </p:blipFill>
        <p:spPr>
          <a:xfrm rot="16200000">
            <a:off x="8757864" y="2568091"/>
            <a:ext cx="1562209" cy="18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9" t="4958" r="16699" b="67198"/>
          <a:stretch/>
        </p:blipFill>
        <p:spPr>
          <a:xfrm>
            <a:off x="6376718" y="4323153"/>
            <a:ext cx="2344635" cy="251520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8266542" y="4626439"/>
            <a:ext cx="709778" cy="708446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905980" y="4314936"/>
            <a:ext cx="1762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0"/>
              </a:rPr>
              <a:t>Larger capillary</a:t>
            </a:r>
          </a:p>
          <a:p>
            <a:r>
              <a:rPr lang="en-US" dirty="0">
                <a:latin typeface="CMR10"/>
              </a:rPr>
              <a:t>for </a:t>
            </a:r>
            <a:r>
              <a:rPr lang="en-US" dirty="0" err="1">
                <a:latin typeface="CMR10"/>
              </a:rPr>
              <a:t>EuSparc</a:t>
            </a:r>
            <a:endParaRPr lang="en-US" dirty="0">
              <a:latin typeface="CMR10"/>
            </a:endParaRPr>
          </a:p>
          <a:p>
            <a:r>
              <a:rPr lang="en-US" dirty="0">
                <a:latin typeface="CMR10"/>
              </a:rPr>
              <a:t>(50 cm)</a:t>
            </a:r>
            <a:endParaRPr lang="it-IT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7879998" y="5718114"/>
            <a:ext cx="797957" cy="580406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77955" y="5836855"/>
            <a:ext cx="1877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0"/>
              </a:rPr>
              <a:t>Smaller capillary</a:t>
            </a:r>
          </a:p>
          <a:p>
            <a:r>
              <a:rPr lang="en-US" dirty="0">
                <a:latin typeface="CMR10"/>
              </a:rPr>
              <a:t>for </a:t>
            </a:r>
            <a:r>
              <a:rPr lang="en-US" dirty="0" err="1">
                <a:latin typeface="CMR10"/>
              </a:rPr>
              <a:t>Sparc_lab</a:t>
            </a:r>
            <a:endParaRPr lang="en-US" dirty="0">
              <a:latin typeface="CMR10"/>
            </a:endParaRPr>
          </a:p>
          <a:p>
            <a:r>
              <a:rPr lang="en-US" dirty="0">
                <a:latin typeface="CMR10"/>
              </a:rPr>
              <a:t>(10 cm)</a:t>
            </a:r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131729" y="6192025"/>
            <a:ext cx="1176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 Biagioni</a:t>
            </a:r>
            <a:endParaRPr lang="it-IT" dirty="0"/>
          </a:p>
          <a:p>
            <a:endParaRPr lang="it-I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0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86941" y="2851423"/>
            <a:ext cx="2815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Plasma Lab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8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9D378-2DDD-40AF-AD98-3E33A7FE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4" y="185393"/>
            <a:ext cx="11014364" cy="493480"/>
          </a:xfrm>
        </p:spPr>
        <p:txBody>
          <a:bodyPr/>
          <a:lstStyle/>
          <a:p>
            <a:pPr algn="ctr"/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Motivation- Scientific activity (first step)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BCED8E-18A0-AD46-ACAF-E8EA91801477}"/>
              </a:ext>
            </a:extLst>
          </p:cNvPr>
          <p:cNvSpPr txBox="1"/>
          <p:nvPr/>
        </p:nvSpPr>
        <p:spPr>
          <a:xfrm>
            <a:off x="-4075" y="2112733"/>
            <a:ext cx="120950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endParaRPr lang="en-GB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Emission studies of metal photocathodes: Quantum Efficiency measurements in terms of </a:t>
            </a:r>
            <a:r>
              <a:rPr lang="en-GB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response time, emission uniformity and long lifetime that is essential to keep under control or increase the brightness of the electron beam.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endParaRPr lang="en-GB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buClr>
                <a:srgbClr val="FF0000"/>
              </a:buClr>
            </a:pPr>
            <a:endParaRPr lang="en-GB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buClr>
                <a:srgbClr val="FF0000"/>
              </a:buClr>
            </a:pPr>
            <a:endParaRPr lang="en-GB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Cathode material studies for NC guns:</a:t>
            </a:r>
          </a:p>
          <a:p>
            <a:pPr>
              <a:buClr>
                <a:srgbClr val="FF0000"/>
              </a:buClr>
            </a:pPr>
            <a:r>
              <a:rPr lang="en-GB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	Cu</a:t>
            </a:r>
            <a:r>
              <a:rPr lang="en-GB" dirty="0">
                <a:latin typeface="Open Sans Semibold"/>
                <a:cs typeface="Open Sans Semibold"/>
              </a:rPr>
              <a:t> (</a:t>
            </a:r>
            <a:r>
              <a:rPr lang="en-GB" dirty="0" err="1">
                <a:latin typeface="Open Sans Semibold"/>
                <a:cs typeface="Open Sans Semibold"/>
              </a:rPr>
              <a:t>Φ</a:t>
            </a:r>
            <a:r>
              <a:rPr lang="en-GB" baseline="-25000" dirty="0" err="1">
                <a:latin typeface="Open Sans Semibold"/>
                <a:cs typeface="Open Sans Semibold"/>
              </a:rPr>
              <a:t>w</a:t>
            </a:r>
            <a:r>
              <a:rPr lang="en-GB" dirty="0">
                <a:latin typeface="Open Sans Semibold"/>
                <a:cs typeface="Open Sans Semibold"/>
              </a:rPr>
              <a:t> = 4.6</a:t>
            </a:r>
            <a:r>
              <a:rPr lang="en-GB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lang="en-GB" dirty="0">
                <a:latin typeface="Open Sans Semibold"/>
                <a:cs typeface="Open Sans Semibold"/>
              </a:rPr>
              <a:t>eV)</a:t>
            </a:r>
            <a:r>
              <a:rPr lang="en-GB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cathode	           to study the laser beam quality</a:t>
            </a:r>
          </a:p>
          <a:p>
            <a:pPr>
              <a:buClr>
                <a:srgbClr val="FF0000"/>
              </a:buClr>
            </a:pPr>
            <a:r>
              <a:rPr lang="en-GB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	Y</a:t>
            </a:r>
            <a:r>
              <a:rPr lang="en-GB" dirty="0">
                <a:latin typeface="Open Sans Semibold"/>
                <a:cs typeface="Open Sans Semibold"/>
              </a:rPr>
              <a:t>(</a:t>
            </a:r>
            <a:r>
              <a:rPr lang="en-GB" dirty="0" err="1">
                <a:latin typeface="Open Sans Semibold"/>
                <a:cs typeface="Open Sans Semibold"/>
              </a:rPr>
              <a:t>Φ</a:t>
            </a:r>
            <a:r>
              <a:rPr lang="en-GB" baseline="-25000" dirty="0" err="1">
                <a:latin typeface="Open Sans Semibold"/>
                <a:cs typeface="Open Sans Semibold"/>
              </a:rPr>
              <a:t>w</a:t>
            </a:r>
            <a:r>
              <a:rPr lang="en-GB" dirty="0">
                <a:latin typeface="Open Sans Semibold"/>
                <a:cs typeface="Open Sans Semibold"/>
              </a:rPr>
              <a:t> = 3.1</a:t>
            </a:r>
            <a:r>
              <a:rPr lang="en-GB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lang="en-GB" dirty="0">
                <a:latin typeface="Open Sans Semibold"/>
                <a:cs typeface="Open Sans Semibold"/>
              </a:rPr>
              <a:t>eV)</a:t>
            </a:r>
            <a:r>
              <a:rPr lang="en-GB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film  on Cu bulk at different </a:t>
            </a:r>
            <a:r>
              <a:rPr lang="en-GB" dirty="0" err="1">
                <a:latin typeface="Open Sans Semibold"/>
                <a:cs typeface="Open Sans Semibold"/>
              </a:rPr>
              <a:t>λ</a:t>
            </a:r>
            <a:r>
              <a:rPr lang="en-GB" baseline="-25000" dirty="0" err="1">
                <a:latin typeface="Open Sans Semibold"/>
                <a:cs typeface="Open Sans Semibold"/>
              </a:rPr>
              <a:t>laser</a:t>
            </a:r>
            <a:endParaRPr lang="en-GB" baseline="-25000" dirty="0">
              <a:latin typeface="Open Sans Semibold"/>
              <a:cs typeface="Open Sans Semibold"/>
            </a:endParaRPr>
          </a:p>
          <a:p>
            <a:pPr>
              <a:buClr>
                <a:srgbClr val="FF0000"/>
              </a:buClr>
            </a:pPr>
            <a:r>
              <a:rPr lang="it-IT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              </a:t>
            </a:r>
            <a:r>
              <a:rPr lang="en-GB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Single layer graphene deposition on Cu cathode  (</a:t>
            </a:r>
            <a:r>
              <a:rPr lang="en-GB" b="1" u="sng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SL_COMB2FEL </a:t>
            </a:r>
            <a:r>
              <a:rPr lang="en-GB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) (</a:t>
            </a:r>
            <a:r>
              <a:rPr lang="it-IT" sz="1100" dirty="0" err="1"/>
              <a:t>Liu</a:t>
            </a:r>
            <a:r>
              <a:rPr lang="it-IT" sz="1100" dirty="0"/>
              <a:t>, </a:t>
            </a:r>
            <a:r>
              <a:rPr lang="it-IT" sz="1100" dirty="0" err="1"/>
              <a:t>Fangze</a:t>
            </a:r>
            <a:r>
              <a:rPr lang="it-IT" sz="1100" dirty="0"/>
              <a:t>, et al. "Single </a:t>
            </a:r>
            <a:r>
              <a:rPr lang="it-IT" sz="1100" dirty="0" err="1"/>
              <a:t>layer</a:t>
            </a:r>
            <a:r>
              <a:rPr lang="it-IT" sz="1100" dirty="0"/>
              <a:t> </a:t>
            </a:r>
            <a:r>
              <a:rPr lang="it-IT" sz="1100" dirty="0" err="1"/>
              <a:t>graphene</a:t>
            </a:r>
            <a:r>
              <a:rPr lang="it-IT" sz="1100" dirty="0"/>
              <a:t> </a:t>
            </a:r>
            <a:r>
              <a:rPr lang="it-IT" sz="1100" dirty="0" err="1"/>
              <a:t>protective</a:t>
            </a:r>
            <a:r>
              <a:rPr lang="it-IT" sz="1100" dirty="0"/>
              <a:t> gas </a:t>
            </a:r>
            <a:r>
              <a:rPr lang="it-IT" sz="1100" dirty="0" err="1"/>
              <a:t>barrier</a:t>
            </a:r>
            <a:r>
              <a:rPr lang="it-IT" sz="1100" dirty="0"/>
              <a:t> for </a:t>
            </a:r>
            <a:r>
              <a:rPr lang="it-IT" sz="1100" dirty="0" err="1"/>
              <a:t>copper</a:t>
            </a:r>
            <a:r>
              <a:rPr lang="it-IT" sz="1100" dirty="0"/>
              <a:t> </a:t>
            </a:r>
            <a:r>
              <a:rPr lang="it-IT" sz="1100" dirty="0" err="1"/>
              <a:t>photocathodes</a:t>
            </a:r>
            <a:r>
              <a:rPr lang="it-IT" sz="1100" dirty="0"/>
              <a:t>." </a:t>
            </a:r>
            <a:r>
              <a:rPr lang="it-IT" sz="1100" i="1" dirty="0" err="1"/>
              <a:t>Applied</a:t>
            </a:r>
            <a:r>
              <a:rPr lang="it-IT" sz="1100" i="1" dirty="0"/>
              <a:t> </a:t>
            </a:r>
            <a:r>
              <a:rPr lang="it-IT" sz="1100" i="1" dirty="0" err="1"/>
              <a:t>Physics</a:t>
            </a:r>
            <a:r>
              <a:rPr lang="it-IT" sz="1100" i="1" dirty="0"/>
              <a:t> </a:t>
            </a:r>
            <a:r>
              <a:rPr lang="it-IT" sz="1100" i="1" dirty="0" err="1"/>
              <a:t>Letters</a:t>
            </a:r>
            <a:r>
              <a:rPr lang="it-IT" sz="1100" dirty="0"/>
              <a:t> 110.4 (2017): 041607</a:t>
            </a:r>
            <a:r>
              <a:rPr lang="en-GB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)</a:t>
            </a:r>
          </a:p>
          <a:p>
            <a:pPr>
              <a:buClr>
                <a:srgbClr val="FF0000"/>
              </a:buClr>
            </a:pPr>
            <a:endParaRPr lang="en-GB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56B937F-E86D-A245-882E-AA7C3721F702}"/>
              </a:ext>
            </a:extLst>
          </p:cNvPr>
          <p:cNvCxnSpPr/>
          <p:nvPr/>
        </p:nvCxnSpPr>
        <p:spPr>
          <a:xfrm>
            <a:off x="3705267" y="4527793"/>
            <a:ext cx="59574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430894-4A01-9D49-92F3-BB689777EE7E}"/>
              </a:ext>
            </a:extLst>
          </p:cNvPr>
          <p:cNvSpPr txBox="1"/>
          <p:nvPr/>
        </p:nvSpPr>
        <p:spPr>
          <a:xfrm>
            <a:off x="-4075" y="934138"/>
            <a:ext cx="1209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 the framework of </a:t>
            </a:r>
            <a:r>
              <a:rPr lang="en-GB" sz="2000" b="1" u="sng" dirty="0" err="1">
                <a:solidFill>
                  <a:srgbClr val="FF000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EuPRAXIA</a:t>
            </a:r>
            <a:r>
              <a:rPr lang="en-GB" sz="2000" b="1" u="sng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project it’s important to have a </a:t>
            </a:r>
            <a:r>
              <a:rPr lang="en-GB" sz="2000" b="1" u="sng" dirty="0">
                <a:solidFill>
                  <a:srgbClr val="FF000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R&amp;D activity on electron emission physics</a:t>
            </a:r>
            <a:r>
              <a:rPr lang="en-GB" sz="2000" b="1" u="sng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(</a:t>
            </a:r>
            <a:r>
              <a:rPr lang="it-IT" sz="1400" dirty="0" err="1"/>
              <a:t>J</a:t>
            </a:r>
            <a:r>
              <a:rPr lang="it-IT" sz="1400" dirty="0"/>
              <a:t>. Scifo, D. Di Giovenale, A. </a:t>
            </a:r>
            <a:r>
              <a:rPr lang="it-IT" sz="1400" dirty="0" err="1"/>
              <a:t>Liedl</a:t>
            </a:r>
            <a:r>
              <a:rPr lang="it-IT" sz="1400" dirty="0"/>
              <a:t>: “</a:t>
            </a:r>
            <a:r>
              <a:rPr lang="it-IT" sz="1400" b="1" dirty="0">
                <a:hlinkClick r:id="rId2"/>
              </a:rPr>
              <a:t>Photo-Cathode Testing at Low Accelerating Field Laboratory: a New R&amp;D Activity at INFN-LN</a:t>
            </a:r>
            <a:r>
              <a:rPr lang="it-IT" sz="1400" dirty="0">
                <a:hlinkClick r:id="rId2"/>
              </a:rPr>
              <a:t>F</a:t>
            </a:r>
            <a:r>
              <a:rPr lang="it-IT" sz="1400" dirty="0"/>
              <a:t>“, ACCDIV-02-2020, 03/07/2020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5937" y="6399057"/>
            <a:ext cx="1602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J. Scifo A. Liedl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98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9D378-2DDD-40AF-AD98-3E33A7FE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213102"/>
            <a:ext cx="11028218" cy="469731"/>
          </a:xfrm>
        </p:spPr>
        <p:txBody>
          <a:bodyPr/>
          <a:lstStyle/>
          <a:p>
            <a:pPr algn="ctr"/>
            <a:r>
              <a:rPr lang="en-US" dirty="0"/>
              <a:t>Photocathode lab services support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54E11C-5DC7-B84B-B394-FCA49888DABA}"/>
              </a:ext>
            </a:extLst>
          </p:cNvPr>
          <p:cNvSpPr txBox="1"/>
          <p:nvPr/>
        </p:nvSpPr>
        <p:spPr>
          <a:xfrm>
            <a:off x="453481" y="1512365"/>
            <a:ext cx="881908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Diagnostic service for the HV system and the acquisition chain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endParaRPr lang="en-GB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Vacuum service for the UHV chamber and ancillary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endParaRPr lang="en-GB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Laser service for the Optical and Source systems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endParaRPr lang="en-GB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Control service for the control system of whole experimental set up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519" y="6146509"/>
            <a:ext cx="1602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J. Scifo A. Liedl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60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94" y="482453"/>
            <a:ext cx="7852583" cy="589309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ectangle 4"/>
          <p:cNvSpPr/>
          <p:nvPr/>
        </p:nvSpPr>
        <p:spPr>
          <a:xfrm rot="19325214">
            <a:off x="6421775" y="1878234"/>
            <a:ext cx="1293403" cy="2211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6682697" y="2799453"/>
            <a:ext cx="771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</a:rPr>
              <a:t>SPARC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 rot="2990069">
            <a:off x="6036644" y="3935884"/>
            <a:ext cx="769515" cy="1271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006062" y="4308787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</a:rPr>
              <a:t>FLAME</a:t>
            </a:r>
            <a:endParaRPr lang="it-IT" dirty="0"/>
          </a:p>
        </p:txBody>
      </p:sp>
      <p:sp>
        <p:nvSpPr>
          <p:cNvPr id="9" name="Rectangle 8"/>
          <p:cNvSpPr/>
          <p:nvPr/>
        </p:nvSpPr>
        <p:spPr>
          <a:xfrm rot="2990069">
            <a:off x="5344574" y="526754"/>
            <a:ext cx="718490" cy="1271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 rot="19162761">
            <a:off x="5244004" y="889469"/>
            <a:ext cx="886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</a:rPr>
              <a:t>LATINO</a:t>
            </a:r>
          </a:p>
          <a:p>
            <a:r>
              <a:rPr lang="it-IT" dirty="0" smtClean="0">
                <a:latin typeface="Calibri" panose="020F0502020204030204" pitchFamily="34" charset="0"/>
              </a:rPr>
              <a:t>SABINA</a:t>
            </a:r>
            <a:endParaRPr lang="it-IT" dirty="0"/>
          </a:p>
        </p:txBody>
      </p:sp>
      <p:sp>
        <p:nvSpPr>
          <p:cNvPr id="11" name="Rectangle 10"/>
          <p:cNvSpPr/>
          <p:nvPr/>
        </p:nvSpPr>
        <p:spPr>
          <a:xfrm rot="2990069">
            <a:off x="4286178" y="3750682"/>
            <a:ext cx="413085" cy="448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 rot="2990069">
            <a:off x="3615217" y="4688340"/>
            <a:ext cx="400448" cy="43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3772664" y="3097498"/>
            <a:ext cx="129715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dirty="0"/>
              <a:t>Plasma_Lab</a:t>
            </a: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4421239" y="3466830"/>
            <a:ext cx="71481" cy="400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28995" y="5663117"/>
            <a:ext cx="277479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PHOTOCATHODE LAB@ LNF</a:t>
            </a:r>
            <a:endParaRPr lang="it-IT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772664" y="5118202"/>
            <a:ext cx="20388" cy="5391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4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Attività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SPARC</a:t>
            </a:r>
          </a:p>
          <a:p>
            <a:r>
              <a:rPr lang="it-IT" dirty="0" smtClean="0"/>
              <a:t>FLAME</a:t>
            </a:r>
          </a:p>
          <a:p>
            <a:r>
              <a:rPr lang="it-IT" dirty="0" smtClean="0"/>
              <a:t>COMB_to_FEL</a:t>
            </a:r>
          </a:p>
          <a:p>
            <a:r>
              <a:rPr lang="it-IT" dirty="0" smtClean="0"/>
              <a:t>EXIN</a:t>
            </a:r>
          </a:p>
          <a:p>
            <a:r>
              <a:rPr lang="it-IT" dirty="0" smtClean="0"/>
              <a:t>Plasma_Lab</a:t>
            </a:r>
          </a:p>
          <a:p>
            <a:r>
              <a:rPr lang="en-US" dirty="0">
                <a:ea typeface="Open Sans Semibold" panose="020B0606030504020204" pitchFamily="34" charset="0"/>
                <a:cs typeface="Open Sans Semibold" panose="020B0606030504020204" pitchFamily="34" charset="0"/>
              </a:rPr>
              <a:t>PHOTOCATHODE LAB@ LNF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166254"/>
            <a:ext cx="10515600" cy="834477"/>
          </a:xfrm>
        </p:spPr>
        <p:txBody>
          <a:bodyPr/>
          <a:lstStyle/>
          <a:p>
            <a:r>
              <a:rPr lang="it-IT" dirty="0" smtClean="0"/>
              <a:t>SPARC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11" y="88628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dirty="0">
                <a:solidFill>
                  <a:srgbClr val="202124"/>
                </a:solidFill>
                <a:latin typeface="Google Sans"/>
              </a:rPr>
              <a:t>Accelerator development</a:t>
            </a:r>
            <a:r>
              <a:rPr lang="it-IT" altLang="it-IT" sz="900" dirty="0"/>
              <a:t> </a:t>
            </a:r>
            <a:r>
              <a:rPr lang="it-IT" dirty="0" smtClean="0"/>
              <a:t>(SABINA)</a:t>
            </a:r>
          </a:p>
          <a:p>
            <a:pPr marL="457200" lvl="1" indent="0">
              <a:buNone/>
            </a:pPr>
            <a:r>
              <a:rPr lang="it-IT" dirty="0" smtClean="0"/>
              <a:t>Installation</a:t>
            </a:r>
          </a:p>
          <a:p>
            <a:pPr lvl="1"/>
            <a:r>
              <a:rPr lang="it-IT" dirty="0" smtClean="0"/>
              <a:t>New Gun						1/4/2021</a:t>
            </a:r>
          </a:p>
          <a:p>
            <a:pPr marL="457200" lvl="1" indent="0">
              <a:buNone/>
            </a:pPr>
            <a:r>
              <a:rPr lang="it-IT" altLang="it-IT" sz="2100" dirty="0" smtClean="0">
                <a:solidFill>
                  <a:srgbClr val="202124"/>
                </a:solidFill>
                <a:latin typeface="Google Sans"/>
              </a:rPr>
              <a:t>Arrival </a:t>
            </a:r>
            <a:r>
              <a:rPr lang="it-IT" altLang="it-IT" sz="2100" dirty="0">
                <a:solidFill>
                  <a:srgbClr val="202124"/>
                </a:solidFill>
                <a:latin typeface="Google Sans"/>
              </a:rPr>
              <a:t>of materials</a:t>
            </a:r>
            <a:r>
              <a:rPr lang="it-IT" altLang="it-IT" sz="800" dirty="0"/>
              <a:t> 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lvl="1"/>
            <a:r>
              <a:rPr lang="it-IT" dirty="0" smtClean="0"/>
              <a:t>New solenoids					april 2022</a:t>
            </a:r>
          </a:p>
          <a:p>
            <a:pPr lvl="1"/>
            <a:r>
              <a:rPr lang="it-IT" dirty="0" smtClean="0"/>
              <a:t>New modulator C band		</a:t>
            </a:r>
            <a:r>
              <a:rPr lang="it-IT" dirty="0"/>
              <a:t>	</a:t>
            </a:r>
            <a:r>
              <a:rPr lang="it-IT" dirty="0" smtClean="0"/>
              <a:t>	sept/octb 2021</a:t>
            </a:r>
          </a:p>
          <a:p>
            <a:pPr lvl="1"/>
            <a:r>
              <a:rPr lang="it-IT" altLang="it-IT" dirty="0">
                <a:solidFill>
                  <a:srgbClr val="202124"/>
                </a:solidFill>
                <a:latin typeface="Google Sans"/>
              </a:rPr>
              <a:t>Moving laser from bunker to FLAME</a:t>
            </a:r>
            <a:r>
              <a:rPr lang="it-IT" altLang="it-IT" sz="900" dirty="0"/>
              <a:t> </a:t>
            </a:r>
            <a:r>
              <a:rPr lang="it-IT" dirty="0" smtClean="0"/>
              <a:t>		aèril 2022</a:t>
            </a:r>
          </a:p>
          <a:p>
            <a:pPr lvl="1"/>
            <a:r>
              <a:rPr lang="it-IT" dirty="0" smtClean="0"/>
              <a:t>New low Level RF system S band	 		october 2021</a:t>
            </a:r>
          </a:p>
          <a:p>
            <a:pPr lvl="1"/>
            <a:r>
              <a:rPr lang="it-IT" dirty="0" smtClean="0"/>
              <a:t>Undulator Teraherz				april 2022</a:t>
            </a:r>
          </a:p>
          <a:p>
            <a:pPr marL="457200" lvl="1" indent="0">
              <a:buNone/>
            </a:pPr>
            <a:r>
              <a:rPr lang="it-IT" dirty="0" smtClean="0"/>
              <a:t>Study</a:t>
            </a:r>
          </a:p>
          <a:p>
            <a:pPr lvl="1"/>
            <a:r>
              <a:rPr lang="it-IT" dirty="0" smtClean="0"/>
              <a:t>New timing system	</a:t>
            </a:r>
          </a:p>
          <a:p>
            <a:pPr lvl="1"/>
            <a:r>
              <a:rPr lang="it-IT" altLang="it-IT" dirty="0">
                <a:solidFill>
                  <a:srgbClr val="202124"/>
                </a:solidFill>
              </a:rPr>
              <a:t>Cleaning and new electronic wiring</a:t>
            </a:r>
            <a:r>
              <a:rPr lang="it-IT" altLang="it-IT" sz="900" dirty="0"/>
              <a:t> </a:t>
            </a:r>
            <a:r>
              <a:rPr lang="it-IT" dirty="0" smtClean="0"/>
              <a:t> SPARC</a:t>
            </a:r>
            <a:endParaRPr lang="it-IT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9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FLAME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331"/>
            <a:ext cx="10515600" cy="1814298"/>
          </a:xfrm>
        </p:spPr>
        <p:txBody>
          <a:bodyPr>
            <a:noAutofit/>
          </a:bodyPr>
          <a:lstStyle/>
          <a:p>
            <a:r>
              <a:rPr lang="en-US" sz="2400" dirty="0"/>
              <a:t>Development of new acceleration techniques </a:t>
            </a:r>
            <a:r>
              <a:rPr lang="it-IT" sz="2400" dirty="0" smtClean="0"/>
              <a:t>with laser</a:t>
            </a:r>
          </a:p>
          <a:p>
            <a:r>
              <a:rPr lang="en-US" sz="2400" dirty="0" smtClean="0"/>
              <a:t>Using </a:t>
            </a:r>
            <a:r>
              <a:rPr lang="en-US" sz="2400" dirty="0"/>
              <a:t>the laser for acceleration </a:t>
            </a:r>
            <a:r>
              <a:rPr lang="en-US" sz="2400" dirty="0" smtClean="0"/>
              <a:t>experiments</a:t>
            </a:r>
            <a:r>
              <a:rPr lang="it-IT" sz="2400" dirty="0" smtClean="0"/>
              <a:t> laser driven</a:t>
            </a:r>
          </a:p>
          <a:p>
            <a:r>
              <a:rPr lang="en-US" altLang="en-US" sz="2400" dirty="0" smtClean="0">
                <a:solidFill>
                  <a:srgbClr val="202124"/>
                </a:solidFill>
              </a:rPr>
              <a:t>New </a:t>
            </a:r>
            <a:r>
              <a:rPr lang="en-US" altLang="en-US" sz="2400" dirty="0">
                <a:solidFill>
                  <a:srgbClr val="202124"/>
                </a:solidFill>
              </a:rPr>
              <a:t>control system (operational </a:t>
            </a:r>
            <a:r>
              <a:rPr lang="en-US" altLang="en-US" sz="2400" dirty="0" smtClean="0">
                <a:solidFill>
                  <a:srgbClr val="202124"/>
                </a:solidFill>
              </a:rPr>
              <a:t>test !Chaos</a:t>
            </a:r>
            <a:r>
              <a:rPr lang="en-US" altLang="en-US" sz="2400" dirty="0">
                <a:solidFill>
                  <a:srgbClr val="202124"/>
                </a:solidFill>
              </a:rPr>
              <a:t>)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in </a:t>
            </a:r>
            <a:r>
              <a:rPr lang="en-US" altLang="en-US" sz="2400" dirty="0" err="1" smtClean="0"/>
              <a:t>progres</a:t>
            </a:r>
            <a:endParaRPr lang="en-US" altLang="en-US" sz="2400" dirty="0" smtClean="0"/>
          </a:p>
          <a:p>
            <a:r>
              <a:rPr lang="en-US" altLang="en-US" sz="2400" dirty="0" smtClean="0">
                <a:solidFill>
                  <a:srgbClr val="202124"/>
                </a:solidFill>
              </a:rPr>
              <a:t>Laser </a:t>
            </a:r>
            <a:r>
              <a:rPr lang="en-US" altLang="en-US" sz="2400" dirty="0">
                <a:solidFill>
                  <a:srgbClr val="202124"/>
                </a:solidFill>
              </a:rPr>
              <a:t>transport in SPARC bunker for EXIN experiment</a:t>
            </a:r>
            <a:r>
              <a:rPr lang="en-US" altLang="en-US" sz="900" dirty="0"/>
              <a:t> </a:t>
            </a:r>
            <a:endParaRPr lang="en-US" altLang="en-US" sz="2000" dirty="0"/>
          </a:p>
          <a:p>
            <a:r>
              <a:rPr lang="it-IT" sz="2400" dirty="0" smtClean="0"/>
              <a:t>Capillary tests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8406" y="38470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8406" y="5334964"/>
            <a:ext cx="10515600" cy="1293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7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COMB_to_FEL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Development of new acceleration techniques beam driven</a:t>
            </a:r>
          </a:p>
          <a:p>
            <a:r>
              <a:rPr lang="en-US" altLang="en-US" dirty="0">
                <a:solidFill>
                  <a:srgbClr val="202124"/>
                </a:solidFill>
              </a:rPr>
              <a:t>Experiment support </a:t>
            </a:r>
            <a:r>
              <a:rPr lang="en-US" altLang="en-US" dirty="0" err="1">
                <a:solidFill>
                  <a:srgbClr val="202124"/>
                </a:solidFill>
              </a:rPr>
              <a:t>eg</a:t>
            </a:r>
            <a:r>
              <a:rPr lang="en-US" altLang="en-US" dirty="0">
                <a:solidFill>
                  <a:srgbClr val="202124"/>
                </a:solidFill>
              </a:rPr>
              <a:t>. capillary replacement</a:t>
            </a:r>
            <a:r>
              <a:rPr lang="en-US" altLang="en-US" dirty="0"/>
              <a:t> </a:t>
            </a:r>
          </a:p>
          <a:p>
            <a:pPr lvl="0"/>
            <a:r>
              <a:rPr lang="en-US" altLang="en-US" dirty="0">
                <a:solidFill>
                  <a:srgbClr val="202124"/>
                </a:solidFill>
              </a:rPr>
              <a:t>Realization of a new transport system inside the existing room</a:t>
            </a:r>
            <a:r>
              <a:rPr lang="en-US" altLang="en-US" sz="1100" dirty="0"/>
              <a:t> </a:t>
            </a: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r>
              <a:rPr lang="it-IT" dirty="0" smtClean="0"/>
              <a:t>Services</a:t>
            </a:r>
          </a:p>
          <a:p>
            <a:r>
              <a:rPr lang="en-US" dirty="0" smtClean="0"/>
              <a:t>Vacuum</a:t>
            </a:r>
            <a:endParaRPr lang="en-US" dirty="0"/>
          </a:p>
          <a:p>
            <a:r>
              <a:rPr lang="en-US" altLang="en-US" dirty="0" smtClean="0">
                <a:solidFill>
                  <a:srgbClr val="202124"/>
                </a:solidFill>
              </a:rPr>
              <a:t>Mechanical Engineering</a:t>
            </a:r>
            <a:endParaRPr lang="en-US" altLang="en-US" dirty="0"/>
          </a:p>
          <a:p>
            <a:pPr lvl="0"/>
            <a:r>
              <a:rPr lang="en-US" altLang="en-US" dirty="0" smtClean="0">
                <a:solidFill>
                  <a:srgbClr val="202124"/>
                </a:solidFill>
              </a:rPr>
              <a:t>Electronics and Diagnostics</a:t>
            </a:r>
          </a:p>
          <a:p>
            <a:pPr lvl="0"/>
            <a:r>
              <a:rPr lang="en-US" altLang="en-US" dirty="0" smtClean="0">
                <a:solidFill>
                  <a:srgbClr val="202124"/>
                </a:solidFill>
              </a:rPr>
              <a:t>Laser</a:t>
            </a:r>
            <a:endParaRPr lang="en-US" alt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7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COMB_to_FEL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4" y="1530750"/>
            <a:ext cx="8802189" cy="5137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53342" y="5988734"/>
            <a:ext cx="1122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R. Pompili</a:t>
            </a:r>
            <a:endParaRPr lang="it-IT" dirty="0"/>
          </a:p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2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2918" y="276458"/>
            <a:ext cx="10515600" cy="62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EXIN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1478" y="897775"/>
            <a:ext cx="10515600" cy="39152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Development of new acceleration techniques</a:t>
            </a:r>
            <a:r>
              <a:rPr lang="it-IT" dirty="0" smtClean="0"/>
              <a:t> laser driver</a:t>
            </a:r>
          </a:p>
          <a:p>
            <a:r>
              <a:rPr lang="it-IT" dirty="0" smtClean="0"/>
              <a:t>Line installation</a:t>
            </a:r>
          </a:p>
          <a:p>
            <a:pPr marL="0" indent="0">
              <a:buNone/>
            </a:pPr>
            <a:r>
              <a:rPr lang="it-IT" dirty="0" smtClean="0"/>
              <a:t>Services</a:t>
            </a:r>
          </a:p>
          <a:p>
            <a:r>
              <a:rPr lang="en-US" dirty="0"/>
              <a:t>Vacuum</a:t>
            </a:r>
          </a:p>
          <a:p>
            <a:r>
              <a:rPr lang="en-US" altLang="en-US" dirty="0">
                <a:solidFill>
                  <a:srgbClr val="202124"/>
                </a:solidFill>
              </a:rPr>
              <a:t>Mechanical </a:t>
            </a:r>
            <a:r>
              <a:rPr lang="en-US" altLang="en-US" dirty="0" smtClean="0">
                <a:solidFill>
                  <a:srgbClr val="202124"/>
                </a:solidFill>
              </a:rPr>
              <a:t>Engineering</a:t>
            </a:r>
          </a:p>
          <a:p>
            <a:r>
              <a:rPr lang="en-US" altLang="en-US" dirty="0" err="1" smtClean="0">
                <a:solidFill>
                  <a:srgbClr val="202124"/>
                </a:solidFill>
              </a:rPr>
              <a:t>Electrotechnic</a:t>
            </a:r>
            <a:r>
              <a:rPr lang="en-US" altLang="en-US" dirty="0" smtClean="0">
                <a:solidFill>
                  <a:srgbClr val="202124"/>
                </a:solidFill>
              </a:rPr>
              <a:t> </a:t>
            </a:r>
            <a:r>
              <a:rPr lang="en-US" altLang="en-US" dirty="0">
                <a:solidFill>
                  <a:srgbClr val="202124"/>
                </a:solidFill>
              </a:rPr>
              <a:t>Engineering</a:t>
            </a:r>
            <a:endParaRPr lang="en-US" altLang="en-US" dirty="0"/>
          </a:p>
          <a:p>
            <a:pPr lvl="0"/>
            <a:r>
              <a:rPr lang="en-US" altLang="en-US" dirty="0">
                <a:solidFill>
                  <a:srgbClr val="202124"/>
                </a:solidFill>
              </a:rPr>
              <a:t>Electronics and Diagnostics</a:t>
            </a:r>
          </a:p>
          <a:p>
            <a:pPr lvl="0"/>
            <a:r>
              <a:rPr lang="en-US" altLang="en-US" dirty="0">
                <a:solidFill>
                  <a:srgbClr val="202124"/>
                </a:solidFill>
              </a:rPr>
              <a:t>Laser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3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4E7E-7836-4192-A40D-E580BCBACC67}" type="slidenum">
              <a:rPr lang="it-IT" smtClean="0"/>
              <a:t>9</a:t>
            </a:fld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735278" y="1288261"/>
            <a:ext cx="11657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PIANO </a:t>
            </a:r>
            <a:r>
              <a:rPr lang="it-IT" sz="2400" dirty="0"/>
              <a:t>INSTALLAZIONE EXIN(MECCANICA-VUOTO) -IPOTESI DISTRIBUITA NEL TEMPO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78" y="1749926"/>
            <a:ext cx="10591800" cy="388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8241" y="55304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</a:rPr>
              <a:t>. Lavoro in sala nelle pause di funzionamento di SPARC</a:t>
            </a:r>
          </a:p>
          <a:p>
            <a:r>
              <a:rPr lang="it-IT" dirty="0">
                <a:latin typeface="Calibri" panose="020F0502020204030204" pitchFamily="34" charset="0"/>
              </a:rPr>
              <a:t>2. Parte del personale coinvolto partecipa ai turni 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307457" y="6176803"/>
            <a:ext cx="141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L.Pellegrino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8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647</Words>
  <Application>Microsoft Office PowerPoint</Application>
  <PresentationFormat>Widescreen</PresentationFormat>
  <Paragraphs>128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CMR10</vt:lpstr>
      <vt:lpstr>Google Sans</vt:lpstr>
      <vt:lpstr>Open Sans Semibold</vt:lpstr>
      <vt:lpstr>SourceSansPro-BoldIt</vt:lpstr>
      <vt:lpstr>SourceSansPro-Light</vt:lpstr>
      <vt:lpstr>Wingdings</vt:lpstr>
      <vt:lpstr>Office Theme</vt:lpstr>
      <vt:lpstr>PowerPoint Presentation</vt:lpstr>
      <vt:lpstr>PowerPoint Presentation</vt:lpstr>
      <vt:lpstr>Attività</vt:lpstr>
      <vt:lpstr>SPARC</vt:lpstr>
      <vt:lpstr>FLAME</vt:lpstr>
      <vt:lpstr>COMB_to_FEL</vt:lpstr>
      <vt:lpstr>COMB_to_FEL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Motivation- Scientific activity (first step)</vt:lpstr>
      <vt:lpstr>Photocathode lab services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dipirro</dc:creator>
  <cp:lastModifiedBy>dipirro</cp:lastModifiedBy>
  <cp:revision>21</cp:revision>
  <dcterms:created xsi:type="dcterms:W3CDTF">2021-02-09T08:04:30Z</dcterms:created>
  <dcterms:modified xsi:type="dcterms:W3CDTF">2021-02-15T09:47:10Z</dcterms:modified>
</cp:coreProperties>
</file>