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olo e sottotitolo">
    <p:bg>
      <p:bgPr>
        <a:gradFill flip="none" rotWithShape="1">
          <a:gsLst>
            <a:gs pos="0">
              <a:srgbClr val="FFFFFF"/>
            </a:gs>
            <a:gs pos="100000">
              <a:srgbClr val="E7F8FF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inea Linea" descr="Linea 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97532"/>
            <a:ext cx="22936199" cy="76569"/>
          </a:xfrm>
          <a:prstGeom prst="rect">
            <a:avLst/>
          </a:prstGeom>
        </p:spPr>
      </p:pic>
      <p:sp>
        <p:nvSpPr>
          <p:cNvPr id="19" name="Titolo Testo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900"/>
            </a:lvl1pPr>
          </a:lstStyle>
          <a:p>
            <a:pPr/>
            <a:r>
              <a:t>Titolo Testo</a:t>
            </a:r>
          </a:p>
        </p:txBody>
      </p:sp>
      <p:sp>
        <p:nvSpPr>
          <p:cNvPr id="20" name="Corpo livello uno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040E55"/>
                </a:solidFill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040E55"/>
                </a:solidFill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040E55"/>
                </a:solidFill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040E55"/>
                </a:solidFill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040E55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Numero diapositiva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FFFF"/>
            </a:gs>
            <a:gs pos="100000">
              <a:srgbClr val="E7F8FF"/>
            </a:gs>
          </a:gsLst>
          <a:lin ang="143497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762000" y="407752"/>
            <a:ext cx="22860000" cy="144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762000" y="1985107"/>
            <a:ext cx="22860000" cy="10316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2pPr>
              <a:spcBef>
                <a:spcPts val="600"/>
              </a:spcBef>
              <a:buChar char="➡"/>
              <a:defRPr sz="4000"/>
            </a:lvl2pPr>
            <a:lvl3pPr>
              <a:spcBef>
                <a:spcPts val="600"/>
              </a:spcBef>
              <a:buChar char="✓"/>
              <a:defRPr sz="3600"/>
            </a:lvl3pPr>
            <a:lvl4pPr>
              <a:spcBef>
                <a:spcPts val="600"/>
              </a:spcBef>
              <a:defRPr sz="3000"/>
            </a:lvl4pPr>
            <a:lvl5pPr>
              <a:spcBef>
                <a:spcPts val="600"/>
              </a:spcBef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4" name="Linea Linea" descr="Linea 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1985107"/>
            <a:ext cx="22936200" cy="76569"/>
          </a:xfrm>
          <a:prstGeom prst="rect">
            <a:avLst/>
          </a:prstGeom>
        </p:spPr>
      </p:pic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12543358" y="12850445"/>
            <a:ext cx="448683" cy="5413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" name="/10"/>
          <p:cNvSpPr txBox="1"/>
          <p:nvPr/>
        </p:nvSpPr>
        <p:spPr>
          <a:xfrm>
            <a:off x="12992950" y="12850445"/>
            <a:ext cx="624322" cy="54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/10</a:t>
            </a:r>
          </a:p>
        </p:txBody>
      </p:sp>
      <p:sp>
        <p:nvSpPr>
          <p:cNvPr id="8" name="Gianluigi Chiarello"/>
          <p:cNvSpPr txBox="1"/>
          <p:nvPr/>
        </p:nvSpPr>
        <p:spPr>
          <a:xfrm>
            <a:off x="20864233" y="12839023"/>
            <a:ext cx="2969317" cy="54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Gianluigi Chiarello</a:t>
            </a:r>
          </a:p>
        </p:txBody>
      </p:sp>
      <p:pic>
        <p:nvPicPr>
          <p:cNvPr id="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48485" y="-171698"/>
            <a:ext cx="3800812" cy="222299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luster counting board, 09-02-2021"/>
          <p:cNvSpPr txBox="1"/>
          <p:nvPr/>
        </p:nvSpPr>
        <p:spPr>
          <a:xfrm>
            <a:off x="366964" y="12850445"/>
            <a:ext cx="5870699" cy="54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Cluster counting board, 09-02-2021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1pPr>
      <a:lvl2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2pPr>
      <a:lvl3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3pPr>
      <a:lvl4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4pPr>
      <a:lvl5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5pPr>
      <a:lvl6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6pPr>
      <a:lvl7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7pPr>
      <a:lvl8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8pPr>
      <a:lvl9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0000" u="none">
          <a:solidFill>
            <a:schemeClr val="accent1"/>
          </a:solidFill>
          <a:uFillTx/>
          <a:latin typeface="Noteworthy Bold"/>
          <a:ea typeface="Noteworthy Bold"/>
          <a:cs typeface="Noteworthy Bold"/>
          <a:sym typeface="Noteworthy Bol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1pPr>
      <a:lvl2pPr marL="1270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2pPr>
      <a:lvl3pPr marL="1905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3pPr>
      <a:lvl4pPr marL="2540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4pPr>
      <a:lvl5pPr marL="3175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5pPr>
      <a:lvl6pPr marL="3810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6pPr>
      <a:lvl7pPr marL="4445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7pPr>
      <a:lvl8pPr marL="5080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8pPr>
      <a:lvl9pPr marL="5715000" marR="0" indent="-635000" algn="l" defTabSz="82550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4999"/>
        <a:buFont typeface="Avenir Next Regular"/>
        <a:buChar char="▸"/>
        <a:tabLst/>
        <a:defRPr b="0" baseline="0" cap="none" i="0" spc="0" strike="noStrike" sz="4800" u="none">
          <a:solidFill>
            <a:srgbClr val="161F61"/>
          </a:solidFill>
          <a:uFillTx/>
          <a:latin typeface="Noteworthy Light"/>
          <a:ea typeface="Noteworthy Light"/>
          <a:cs typeface="Noteworthy Light"/>
          <a:sym typeface="Noteworthy Light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adout and pre-processing scheme of drift chamber data"/>
          <p:cNvSpPr txBox="1"/>
          <p:nvPr>
            <p:ph type="subTitle" sz="half" idx="1"/>
          </p:nvPr>
        </p:nvSpPr>
        <p:spPr>
          <a:xfrm>
            <a:off x="762000" y="5056408"/>
            <a:ext cx="22860000" cy="3477992"/>
          </a:xfrm>
          <a:prstGeom prst="rect">
            <a:avLst/>
          </a:prstGeom>
        </p:spPr>
        <p:txBody>
          <a:bodyPr/>
          <a:lstStyle>
            <a:lvl1pPr algn="ctr" defTabSz="379729">
              <a:spcBef>
                <a:spcPts val="1400"/>
              </a:spcBef>
              <a:defRPr sz="920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Readout and pre-processing scheme of drift chamber data</a:t>
            </a:r>
          </a:p>
        </p:txBody>
      </p:sp>
      <p:pic>
        <p:nvPicPr>
          <p:cNvPr id="4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2068" y="358342"/>
            <a:ext cx="4013459" cy="203014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Gianluigi Chiarello"/>
          <p:cNvSpPr txBox="1"/>
          <p:nvPr/>
        </p:nvSpPr>
        <p:spPr>
          <a:xfrm>
            <a:off x="1249710" y="8737233"/>
            <a:ext cx="22860001" cy="62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536575">
              <a:lnSpc>
                <a:spcPct val="80000"/>
              </a:lnSpc>
              <a:spcBef>
                <a:spcPts val="2000"/>
              </a:spcBef>
              <a:defRPr cap="all" sz="260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Gianluigi Chiarello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Conclusion</a:t>
            </a:r>
          </a:p>
        </p:txBody>
      </p:sp>
      <p:sp>
        <p:nvSpPr>
          <p:cNvPr id="148" name="We have described the hardware and algorithm of the cluster counting and the results obtained with a first bench test…"/>
          <p:cNvSpPr txBox="1"/>
          <p:nvPr>
            <p:ph type="body" idx="1"/>
          </p:nvPr>
        </p:nvSpPr>
        <p:spPr>
          <a:xfrm>
            <a:off x="762000" y="1985107"/>
            <a:ext cx="22860000" cy="10108645"/>
          </a:xfrm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t>We have described the hardware and algorithm of the cluster counting and the results obtained with a first bench test </a:t>
            </a:r>
          </a:p>
          <a:p>
            <a:pPr>
              <a:defRPr sz="5600"/>
            </a:pPr>
            <a:r>
              <a:t>We presented the new hardware chosen to overcome the time criticality (clock and bandwidth) of the old hardware </a:t>
            </a:r>
          </a:p>
          <a:p>
            <a:pPr>
              <a:defRPr sz="5600"/>
            </a:pPr>
            <a:r>
              <a:t>The status of the firmware implementation in the new hardware and the tests we would like to carry out</a:t>
            </a:r>
          </a:p>
          <a:p>
            <a:pPr>
              <a:defRPr sz="5600"/>
            </a:pPr>
            <a:r>
              <a:t>Finally some digitizer solutions that we would like to try to improve the performers </a:t>
            </a:r>
          </a:p>
        </p:txBody>
      </p:sp>
      <p:sp>
        <p:nvSpPr>
          <p:cNvPr id="1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uster Counting board- old hardware"/>
          <p:cNvSpPr txBox="1"/>
          <p:nvPr>
            <p:ph type="title"/>
          </p:nvPr>
        </p:nvSpPr>
        <p:spPr>
          <a:xfrm>
            <a:off x="762000" y="383705"/>
            <a:ext cx="20029257" cy="1833610"/>
          </a:xfrm>
          <a:prstGeom prst="rect">
            <a:avLst/>
          </a:prstGeom>
        </p:spPr>
        <p:txBody>
          <a:bodyPr/>
          <a:lstStyle>
            <a:lvl1pPr defTabSz="511809">
              <a:lnSpc>
                <a:spcPct val="40000"/>
              </a:lnSpc>
              <a:spcBef>
                <a:spcPts val="2400"/>
              </a:spcBef>
              <a:defRPr sz="6758"/>
            </a:lvl1pPr>
          </a:lstStyle>
          <a:p>
            <a:pPr/>
            <a:r>
              <a:t>Cluster Counting board- old hardware</a:t>
            </a:r>
          </a:p>
        </p:txBody>
      </p:sp>
      <p:sp>
        <p:nvSpPr>
          <p:cNvPr id="44" name="A board to test the cluster counting algorithm on a single channel of the drift chamber has been built;…"/>
          <p:cNvSpPr txBox="1"/>
          <p:nvPr>
            <p:ph type="body" idx="1"/>
          </p:nvPr>
        </p:nvSpPr>
        <p:spPr>
          <a:xfrm>
            <a:off x="449384" y="1985107"/>
            <a:ext cx="15694090" cy="10316609"/>
          </a:xfrm>
          <a:prstGeom prst="rect">
            <a:avLst/>
          </a:prstGeom>
        </p:spPr>
        <p:txBody>
          <a:bodyPr/>
          <a:lstStyle/>
          <a:p>
            <a:pPr marL="495300" indent="-495300" defTabSz="643889">
              <a:spcBef>
                <a:spcPts val="1500"/>
              </a:spcBef>
              <a:defRPr sz="3743"/>
            </a:pPr>
            <a:r>
              <a:t>A board to test the cluster counting algorithm on a single channel of the drift chamber has been built;</a:t>
            </a:r>
          </a:p>
          <a:p>
            <a:pPr marL="495300" indent="-495300" defTabSz="643889">
              <a:spcBef>
                <a:spcPts val="700"/>
              </a:spcBef>
              <a:defRPr sz="3743"/>
            </a:pPr>
            <a:r>
              <a:t>To carry out this first test we used obsolete hardware</a:t>
            </a:r>
          </a:p>
          <a:p>
            <a:pPr lvl="1" marL="990600" indent="-495300" defTabSz="643889">
              <a:spcBef>
                <a:spcPts val="400"/>
              </a:spcBef>
              <a:buSzPct val="100000"/>
              <a:defRPr sz="2807"/>
            </a:pPr>
            <a:r>
              <a:t>Xilinx ML605 Evaluation Board (Virtex 6)</a:t>
            </a:r>
            <a:endParaRPr sz="1716"/>
          </a:p>
          <a:p>
            <a:pPr lvl="1" marL="990600" indent="-495300" defTabSz="643889">
              <a:spcBef>
                <a:spcPts val="400"/>
              </a:spcBef>
              <a:buSzPct val="100000"/>
              <a:defRPr sz="2807"/>
            </a:pPr>
            <a:r>
              <a:t>Analog Devices AD9625-2.0EBZ</a:t>
            </a:r>
            <a:endParaRPr sz="1716"/>
          </a:p>
          <a:p>
            <a:pPr marL="495300" indent="-495300" defTabSz="643889">
              <a:spcBef>
                <a:spcPts val="1500"/>
              </a:spcBef>
              <a:defRPr sz="3743"/>
            </a:pPr>
            <a:r>
              <a:t>These tests were carried out with a demo license of the JESD204 which has now expired.</a:t>
            </a:r>
            <a:endParaRPr sz="1950"/>
          </a:p>
          <a:p>
            <a:pPr marL="495300" indent="-495300" defTabSz="643889">
              <a:spcBef>
                <a:spcPts val="1500"/>
              </a:spcBef>
              <a:defRPr sz="3743"/>
            </a:pPr>
            <a:r>
              <a:t>The algorithm with this hardware has a peak detection efficiency of 69%. In simulation, the efficiency is about 80%.</a:t>
            </a:r>
            <a:endParaRPr sz="1950"/>
          </a:p>
          <a:p>
            <a:pPr marL="495300" indent="-495300" defTabSz="643889">
              <a:spcBef>
                <a:spcPts val="700"/>
              </a:spcBef>
              <a:defRPr sz="3743"/>
            </a:pPr>
            <a:r>
              <a:t>The difference in algorithm efficiency can be improved by increasing the signal-to-noise ratio, filtering the signal and increasing the data processing rate.</a:t>
            </a:r>
            <a:r>
              <a:t>   </a:t>
            </a:r>
            <a:endParaRPr sz="1950"/>
          </a:p>
          <a:p>
            <a:pPr lvl="1" marL="990600" indent="-495300" defTabSz="643889">
              <a:spcBef>
                <a:spcPts val="2900"/>
              </a:spcBef>
              <a:defRPr sz="2807"/>
            </a:pPr>
            <a:r>
              <a:t>For this we have chosen a new hardware with higher resolution (you have to import the code into the new system with the different licensing issues)</a:t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9484" y="2330716"/>
            <a:ext cx="7566571" cy="4458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magine 11" descr="Immagin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5400000">
            <a:off x="17798825" y="6435536"/>
            <a:ext cx="5067889" cy="675718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CasellaDiTesto 16"/>
          <p:cNvSpPr txBox="1"/>
          <p:nvPr/>
        </p:nvSpPr>
        <p:spPr>
          <a:xfrm>
            <a:off x="16905833" y="2431920"/>
            <a:ext cx="200152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0"/>
              </a:spcBef>
              <a:defRPr b="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FPGA</a:t>
            </a:r>
          </a:p>
        </p:txBody>
      </p:sp>
      <p:sp>
        <p:nvSpPr>
          <p:cNvPr id="49" name="CasellaDiTesto 16"/>
          <p:cNvSpPr txBox="1"/>
          <p:nvPr/>
        </p:nvSpPr>
        <p:spPr>
          <a:xfrm>
            <a:off x="22419436" y="7440530"/>
            <a:ext cx="200152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0"/>
              </a:spcBef>
              <a:defRPr b="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USTEr counting algorithm: WH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CLUSTEr counting algorithm: WHY?</a:t>
            </a:r>
          </a:p>
        </p:txBody>
      </p:sp>
      <p:sp>
        <p:nvSpPr>
          <p:cNvPr id="52" name="if the waveform analysed from the ADC were stored without pre-processing would involve several disadvantages, such a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1800"/>
              </a:spcBef>
              <a:defRPr sz="4512"/>
            </a:pPr>
            <a:r>
              <a:t>if the waveform analysed from the ADC were stored without pre-processing would involve several disadvantages, such as: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a time window of observation of the event greatly reduced, because the internal memory of the FPGA would be filled very quickly;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a very long data transfer time from FPGA to PC for their post-processing, due to the very large amount of data to be transferred;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a very long time to post-process data.</a:t>
            </a:r>
          </a:p>
          <a:p>
            <a:pPr marL="596900" indent="-596900" defTabSz="775969">
              <a:spcBef>
                <a:spcPts val="1800"/>
              </a:spcBef>
              <a:defRPr sz="4512"/>
            </a:pPr>
            <a:r>
              <a:t>The algorithm is able to process the data in real-time. In particular it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identifies, in the digitized signal,the peaks corresponding to the different ionization electrons; 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stores each peak amplitude and timing in an internal memory;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sends the data stored to an external device when specific trigger signals occur. </a:t>
            </a:r>
            <a:endParaRPr sz="1128"/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USTEr counting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CLUSTEr counting algorithm</a:t>
            </a:r>
          </a:p>
        </p:txBody>
      </p:sp>
      <p:sp>
        <p:nvSpPr>
          <p:cNvPr id="56" name="Sixteen samples  SK,X    at 125MHz  to the FPGA input.…"/>
          <p:cNvSpPr txBox="1"/>
          <p:nvPr>
            <p:ph type="body" sz="half" idx="1"/>
          </p:nvPr>
        </p:nvSpPr>
        <p:spPr>
          <a:xfrm>
            <a:off x="12645687" y="1985107"/>
            <a:ext cx="10976313" cy="11396345"/>
          </a:xfrm>
          <a:prstGeom prst="rect">
            <a:avLst/>
          </a:prstGeom>
        </p:spPr>
        <p:txBody>
          <a:bodyPr/>
          <a:lstStyle/>
          <a:p>
            <a:pPr marL="444500" indent="-444500" defTabSz="577850">
              <a:spcBef>
                <a:spcPts val="1400"/>
              </a:spcBef>
              <a:defRPr sz="3359"/>
            </a:pPr>
            <a:r>
              <a:t>Sixteen samples  S</a:t>
            </a:r>
            <a:r>
              <a:rPr baseline="-5999"/>
              <a:t>K,X    </a:t>
            </a:r>
            <a:r>
              <a:t>at 125MHz  to the FPGA input.</a:t>
            </a:r>
            <a:endParaRPr sz="839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444500" indent="-444500" defTabSz="577850">
              <a:spcBef>
                <a:spcPts val="1400"/>
              </a:spcBef>
              <a:defRPr sz="3359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STEP 1</a:t>
            </a:r>
            <a:r>
              <a:t>: Of the Sixteen samples S</a:t>
            </a:r>
            <a:r>
              <a:rPr baseline="-5999"/>
              <a:t>K,X</a:t>
            </a:r>
            <a:r>
              <a:t> ,where K is the sample number among those available , and X is the time instant in which they are present, the functions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D1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K,X</a:t>
            </a:r>
            <a:r>
              <a:rPr baseline="-5999"/>
              <a:t> </a:t>
            </a:r>
            <a:r>
              <a:t>e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D2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K,X</a:t>
            </a:r>
            <a:r>
              <a:t> are  calculated  with use of the following equations :</a:t>
            </a:r>
          </a:p>
          <a:p>
            <a:pPr marL="444500" indent="-444500" defTabSz="577850">
              <a:spcBef>
                <a:spcPts val="1400"/>
              </a:spcBef>
              <a:defRPr sz="3359"/>
            </a:pPr>
          </a:p>
          <a:p>
            <a:pPr marL="444500" indent="-444500" defTabSz="577850">
              <a:spcBef>
                <a:spcPts val="1400"/>
              </a:spcBef>
              <a:defRPr sz="3359"/>
            </a:pPr>
          </a:p>
          <a:p>
            <a:pPr marL="444500" indent="-444500" defTabSz="577850">
              <a:spcBef>
                <a:spcPts val="1400"/>
              </a:spcBef>
              <a:defRPr sz="3359"/>
            </a:pPr>
            <a:endParaRPr sz="839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444500" indent="-444500" defTabSz="577850">
              <a:spcBef>
                <a:spcPts val="1400"/>
              </a:spcBef>
              <a:defRPr sz="3359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STEP 2:</a:t>
            </a:r>
            <a:r>
              <a:t> The values of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D1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K,X</a:t>
            </a:r>
            <a:r>
              <a:t> and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D2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K,X</a:t>
            </a:r>
            <a:r>
              <a:t> and the differences between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 D1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K,X</a:t>
            </a:r>
            <a:r>
              <a:rPr baseline="-5999"/>
              <a:t> </a:t>
            </a:r>
            <a:r>
              <a:t>and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D1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K-1,X</a:t>
            </a:r>
            <a:r>
              <a:rPr baseline="-5999"/>
              <a:t> </a:t>
            </a:r>
            <a:r>
              <a:t> and between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D2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K,X</a:t>
            </a:r>
            <a:r>
              <a:rPr baseline="-5999"/>
              <a:t> </a:t>
            </a:r>
            <a:r>
              <a:t>and 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D2</a:t>
            </a:r>
            <a:r>
              <a:rPr baseline="-5999">
                <a:latin typeface="Noteworthy Bold"/>
                <a:ea typeface="Noteworthy Bold"/>
                <a:cs typeface="Noteworthy Bold"/>
                <a:sym typeface="Noteworthy Bold"/>
              </a:rPr>
              <a:t>K-1,X</a:t>
            </a:r>
            <a:r>
              <a:t>  are compared with the thresholds proportional to the level of noise present in the input signal.  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  <a:p>
            <a:pPr marL="444500" indent="-444500" defTabSz="577850">
              <a:spcBef>
                <a:spcPts val="1400"/>
              </a:spcBef>
              <a:defRPr sz="3359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STEP 3: </a:t>
            </a:r>
            <a:r>
              <a:t>In order to transfer the data in memory , the last step before being sent to an external device is to check that there are no adjacent peaks</a:t>
            </a:r>
            <a:endParaRPr sz="839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57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922" y="2190178"/>
            <a:ext cx="11752303" cy="10986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54177" y="5961612"/>
            <a:ext cx="6159333" cy="179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luster Counting board- new hardw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5300">
              <a:lnSpc>
                <a:spcPct val="40000"/>
              </a:lnSpc>
              <a:spcBef>
                <a:spcPts val="2300"/>
              </a:spcBef>
              <a:defRPr sz="6540"/>
            </a:lvl1pPr>
          </a:lstStyle>
          <a:p>
            <a:pPr/>
            <a:r>
              <a:t>Cluster Counting board- new hardware</a:t>
            </a:r>
          </a:p>
        </p:txBody>
      </p:sp>
      <p:sp>
        <p:nvSpPr>
          <p:cNvPr id="62" name="The new hardware to test the algorithm is:…"/>
          <p:cNvSpPr txBox="1"/>
          <p:nvPr>
            <p:ph type="body" idx="1"/>
          </p:nvPr>
        </p:nvSpPr>
        <p:spPr>
          <a:xfrm>
            <a:off x="689857" y="2033202"/>
            <a:ext cx="17269707" cy="10316609"/>
          </a:xfrm>
          <a:prstGeom prst="rect">
            <a:avLst/>
          </a:prstGeom>
        </p:spPr>
        <p:txBody>
          <a:bodyPr/>
          <a:lstStyle/>
          <a:p>
            <a:pPr marL="520700" indent="-520700" defTabSz="676909">
              <a:spcBef>
                <a:spcPts val="1600"/>
              </a:spcBef>
              <a:defRPr sz="3936"/>
            </a:pPr>
            <a:r>
              <a:t>The new hardware to test the algorithm is:</a:t>
            </a:r>
            <a:endParaRPr sz="4100"/>
          </a:p>
          <a:p>
            <a:pPr lvl="1" marL="1041400" indent="-520700" defTabSz="676909">
              <a:spcBef>
                <a:spcPts val="400"/>
              </a:spcBef>
              <a:defRPr sz="3116"/>
            </a:pPr>
            <a:r>
              <a:t>Xilinx Kintex UltraScale FPGA KCU105 Evaluation Kit</a:t>
            </a:r>
          </a:p>
          <a:p>
            <a:pPr lvl="2" marL="1453620" indent="-412220" defTabSz="676909">
              <a:spcBef>
                <a:spcPts val="400"/>
              </a:spcBef>
              <a:defRPr sz="3116"/>
            </a:pPr>
            <a:r>
              <a:t>The new FPGA was chosen based on the hardware used in CAEN's digitizers (partner in AIDAInnova)</a:t>
            </a:r>
          </a:p>
          <a:p>
            <a:pPr lvl="1" marL="1041400" indent="-520700" defTabSz="676909">
              <a:spcBef>
                <a:spcPts val="400"/>
              </a:spcBef>
              <a:defRPr sz="3116"/>
            </a:pPr>
            <a:r>
              <a:t>AD9689 - 2000EBZ (dual channel)</a:t>
            </a:r>
            <a:endParaRPr sz="2952"/>
          </a:p>
          <a:p>
            <a:pPr marL="520700" indent="-520700" defTabSz="676909">
              <a:spcBef>
                <a:spcPts val="1600"/>
              </a:spcBef>
              <a:defRPr sz="3936"/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The choice of the FPGA and ADC was made by choosing at that time the ADC that ensured good resolution and transfer capacity</a:t>
            </a:r>
            <a:r>
              <a:t>.</a:t>
            </a:r>
            <a:endParaRPr sz="4100"/>
          </a:p>
          <a:p>
            <a:pPr marL="520700" indent="-520700" defTabSz="676909">
              <a:spcBef>
                <a:spcPts val="1600"/>
              </a:spcBef>
              <a:defRPr sz="3936"/>
            </a:pPr>
            <a:r>
              <a:t>The new FPGA allows to have better time constraints.</a:t>
            </a:r>
            <a:endParaRPr sz="4100"/>
          </a:p>
          <a:p>
            <a:pPr marL="520700" indent="-520700" defTabSz="676909">
              <a:spcBef>
                <a:spcPts val="1600"/>
              </a:spcBef>
              <a:defRPr sz="3936"/>
            </a:pPr>
            <a:r>
              <a:t>The ADC has a higher resolution than the previous one and also it allows us to read 2 channels simultaneously.</a:t>
            </a:r>
            <a:endParaRPr sz="4100"/>
          </a:p>
          <a:p>
            <a:pPr marL="520700" indent="-520700" defTabSz="676909">
              <a:spcBef>
                <a:spcPts val="1600"/>
              </a:spcBef>
              <a:defRPr sz="3936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Goal card with 4 channels: </a:t>
            </a:r>
            <a:endParaRPr sz="4100"/>
          </a:p>
          <a:p>
            <a:pPr lvl="1" marL="1041400" indent="-520700" defTabSz="676909">
              <a:spcBef>
                <a:spcPts val="400"/>
              </a:spcBef>
              <a:defRPr sz="328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two ADCs if the performance is satisfactory </a:t>
            </a:r>
            <a:endParaRPr sz="3607"/>
          </a:p>
          <a:p>
            <a:pPr lvl="1" marL="1041400" indent="-520700" defTabSz="676909">
              <a:spcBef>
                <a:spcPts val="400"/>
              </a:spcBef>
              <a:defRPr sz="328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Four-channel ADC</a:t>
            </a: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56480" y="2422712"/>
            <a:ext cx="6728530" cy="407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89861" y="8343016"/>
            <a:ext cx="7475244" cy="4178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tatus firmw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Status firmware</a:t>
            </a:r>
          </a:p>
        </p:txBody>
      </p:sp>
      <p:sp>
        <p:nvSpPr>
          <p:cNvPr id="68" name="The old code was written in ISE, Xilinx has changed development frameworks, now it's Vivado.…"/>
          <p:cNvSpPr txBox="1"/>
          <p:nvPr>
            <p:ph type="body" sz="half" idx="1"/>
          </p:nvPr>
        </p:nvSpPr>
        <p:spPr>
          <a:xfrm>
            <a:off x="762000" y="1985107"/>
            <a:ext cx="12197820" cy="10316609"/>
          </a:xfrm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1800"/>
              </a:spcBef>
              <a:defRPr sz="4512"/>
            </a:pPr>
            <a:r>
              <a:t>The old code was written in ISE, Xilinx has changed development frameworks,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now it's Vivado</a:t>
            </a:r>
            <a:r>
              <a:t>.</a:t>
            </a:r>
          </a:p>
          <a:p>
            <a:pPr lvl="1" marL="1193800" indent="-596900" defTabSz="775969">
              <a:spcBef>
                <a:spcPts val="500"/>
              </a:spcBef>
              <a:buChar char="✓"/>
              <a:defRPr sz="3759"/>
            </a:pPr>
            <a:r>
              <a:t>Code migration (done)</a:t>
            </a:r>
          </a:p>
          <a:p>
            <a:pPr marL="596900" indent="-596900" defTabSz="775969">
              <a:spcBef>
                <a:spcPts val="1800"/>
              </a:spcBef>
              <a:defRPr sz="4512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New constraints for the new FPGA in progress</a:t>
            </a:r>
          </a:p>
          <a:p>
            <a:pPr marL="596900" indent="-596900" defTabSz="775969">
              <a:spcBef>
                <a:spcPts val="1800"/>
              </a:spcBef>
              <a:defRPr sz="4512"/>
            </a:pPr>
            <a:r>
              <a:t>A </a:t>
            </a:r>
            <a:r>
              <a:rPr u="sng">
                <a:latin typeface="Noteworthy Bold"/>
                <a:ea typeface="Noteworthy Bold"/>
                <a:cs typeface="Noteworthy Bold"/>
                <a:sym typeface="Noteworthy Bold"/>
              </a:rPr>
              <a:t>big problem </a:t>
            </a:r>
            <a:r>
              <a:t>is the IP CORE license to communicate with the ADC.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We had a demo license (now expired)</a:t>
            </a:r>
          </a:p>
          <a:p>
            <a:pPr lvl="1" marL="1193800" indent="-596900" defTabSz="775969">
              <a:spcBef>
                <a:spcPts val="500"/>
              </a:spcBef>
              <a:defRPr sz="3759"/>
            </a:pPr>
            <a:r>
              <a:t>We are trying to use something open source (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not 100% compatible with the hardware</a:t>
            </a:r>
            <a:r>
              <a:t>).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If the open source alternative does not guarantee the desired performance can we be licensed</a:t>
            </a:r>
            <a:r>
              <a:t>?</a:t>
            </a:r>
          </a:p>
        </p:txBody>
      </p:sp>
      <p:sp>
        <p:nvSpPr>
          <p:cNvPr id="69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0" name="Immagine 12" descr="Immagin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584" y="2426273"/>
            <a:ext cx="10832599" cy="532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magine 14" descr="Immagin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55469" y="7844475"/>
            <a:ext cx="10938829" cy="491255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CasellaDiTesto 15"/>
          <p:cNvSpPr txBox="1"/>
          <p:nvPr/>
        </p:nvSpPr>
        <p:spPr>
          <a:xfrm>
            <a:off x="16490641" y="1948662"/>
            <a:ext cx="5521181" cy="88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5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Vivado project</a:t>
            </a:r>
          </a:p>
        </p:txBody>
      </p:sp>
      <p:sp>
        <p:nvSpPr>
          <p:cNvPr id="73" name="CasellaDiTesto 16"/>
          <p:cNvSpPr txBox="1"/>
          <p:nvPr/>
        </p:nvSpPr>
        <p:spPr>
          <a:xfrm>
            <a:off x="16238791" y="7531027"/>
            <a:ext cx="5521181" cy="88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5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Constraint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tatus firmware - TEST to 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Status firmware - TEST to DO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1" name="Rettangolo 5"/>
          <p:cNvGrpSpPr/>
          <p:nvPr/>
        </p:nvGrpSpPr>
        <p:grpSpPr>
          <a:xfrm>
            <a:off x="8781645" y="2240114"/>
            <a:ext cx="5634137" cy="3650177"/>
            <a:chOff x="-50799" y="-50800"/>
            <a:chExt cx="5634135" cy="3650176"/>
          </a:xfrm>
        </p:grpSpPr>
        <p:grpSp>
          <p:nvGrpSpPr>
            <p:cNvPr id="79" name="Rettangolo"/>
            <p:cNvGrpSpPr/>
            <p:nvPr/>
          </p:nvGrpSpPr>
          <p:grpSpPr>
            <a:xfrm>
              <a:off x="-50800" y="-50801"/>
              <a:ext cx="5634136" cy="3650177"/>
              <a:chOff x="0" y="0"/>
              <a:chExt cx="5634135" cy="3650176"/>
            </a:xfrm>
          </p:grpSpPr>
          <p:sp>
            <p:nvSpPr>
              <p:cNvPr id="78" name="Rettangolo"/>
              <p:cNvSpPr/>
              <p:nvPr/>
            </p:nvSpPr>
            <p:spPr>
              <a:xfrm>
                <a:off x="50799" y="50800"/>
                <a:ext cx="5532537" cy="3548577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77" name="Rettangolo Rettangolo" descr="Rettangolo Rettangolo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5634136" cy="3650177"/>
              </a:xfrm>
              <a:prstGeom prst="rect">
                <a:avLst/>
              </a:prstGeom>
              <a:effectLst/>
            </p:spPr>
          </p:pic>
        </p:grpSp>
        <p:sp>
          <p:nvSpPr>
            <p:cNvPr id="80" name="ADC Evaluation BOARD"/>
            <p:cNvSpPr txBox="1"/>
            <p:nvPr/>
          </p:nvSpPr>
          <p:spPr>
            <a:xfrm>
              <a:off x="104140" y="1400129"/>
              <a:ext cx="5324257" cy="748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ADC Evaluation BOARD</a:t>
              </a:r>
            </a:p>
          </p:txBody>
        </p:sp>
      </p:grpSp>
      <p:grpSp>
        <p:nvGrpSpPr>
          <p:cNvPr id="86" name="Rettangolo 13"/>
          <p:cNvGrpSpPr/>
          <p:nvPr/>
        </p:nvGrpSpPr>
        <p:grpSpPr>
          <a:xfrm>
            <a:off x="8885026" y="9665531"/>
            <a:ext cx="6613949" cy="3217769"/>
            <a:chOff x="-50799" y="-50800"/>
            <a:chExt cx="6613947" cy="3217768"/>
          </a:xfrm>
        </p:grpSpPr>
        <p:grpSp>
          <p:nvGrpSpPr>
            <p:cNvPr id="84" name="Rettangolo"/>
            <p:cNvGrpSpPr/>
            <p:nvPr/>
          </p:nvGrpSpPr>
          <p:grpSpPr>
            <a:xfrm>
              <a:off x="-50800" y="-50801"/>
              <a:ext cx="6613948" cy="3217770"/>
              <a:chOff x="0" y="0"/>
              <a:chExt cx="6613947" cy="3217768"/>
            </a:xfrm>
          </p:grpSpPr>
          <p:sp>
            <p:nvSpPr>
              <p:cNvPr id="83" name="Rettangolo"/>
              <p:cNvSpPr/>
              <p:nvPr/>
            </p:nvSpPr>
            <p:spPr>
              <a:xfrm>
                <a:off x="50799" y="50800"/>
                <a:ext cx="6512349" cy="3116169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82" name="Rettangolo Rettangolo" descr="Rettangolo Rettangolo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-1"/>
                <a:ext cx="6613949" cy="3217770"/>
              </a:xfrm>
              <a:prstGeom prst="rect">
                <a:avLst/>
              </a:prstGeom>
              <a:effectLst/>
            </p:spPr>
          </p:pic>
        </p:grpSp>
        <p:sp>
          <p:nvSpPr>
            <p:cNvPr id="85" name="FPGA Evaluation BOARD"/>
            <p:cNvSpPr txBox="1"/>
            <p:nvPr/>
          </p:nvSpPr>
          <p:spPr>
            <a:xfrm>
              <a:off x="91450" y="1276737"/>
              <a:ext cx="6329448" cy="775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FPGA Evaluation BOARD</a:t>
              </a:r>
            </a:p>
          </p:txBody>
        </p:sp>
      </p:grpSp>
      <p:grpSp>
        <p:nvGrpSpPr>
          <p:cNvPr id="91" name="Rettangolo 17"/>
          <p:cNvGrpSpPr/>
          <p:nvPr/>
        </p:nvGrpSpPr>
        <p:grpSpPr>
          <a:xfrm>
            <a:off x="1722386" y="2240114"/>
            <a:ext cx="3995245" cy="3650177"/>
            <a:chOff x="-50800" y="-50800"/>
            <a:chExt cx="3995244" cy="3650176"/>
          </a:xfrm>
        </p:grpSpPr>
        <p:grpSp>
          <p:nvGrpSpPr>
            <p:cNvPr id="89" name="Rettangolo"/>
            <p:cNvGrpSpPr/>
            <p:nvPr/>
          </p:nvGrpSpPr>
          <p:grpSpPr>
            <a:xfrm>
              <a:off x="-50801" y="-50801"/>
              <a:ext cx="3995245" cy="3650177"/>
              <a:chOff x="0" y="0"/>
              <a:chExt cx="3995244" cy="3650176"/>
            </a:xfrm>
          </p:grpSpPr>
          <p:sp>
            <p:nvSpPr>
              <p:cNvPr id="88" name="Rettangolo"/>
              <p:cNvSpPr/>
              <p:nvPr/>
            </p:nvSpPr>
            <p:spPr>
              <a:xfrm>
                <a:off x="50800" y="50800"/>
                <a:ext cx="3893645" cy="354857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87" name="Rettangolo Rettangolo" descr="Rettangolo Rettangolo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3995245" cy="3650177"/>
              </a:xfrm>
              <a:prstGeom prst="rect">
                <a:avLst/>
              </a:prstGeom>
              <a:effectLst/>
            </p:spPr>
          </p:pic>
        </p:grpSp>
        <p:sp>
          <p:nvSpPr>
            <p:cNvPr id="90" name="AWG"/>
            <p:cNvSpPr txBox="1"/>
            <p:nvPr/>
          </p:nvSpPr>
          <p:spPr>
            <a:xfrm>
              <a:off x="104139" y="1400129"/>
              <a:ext cx="3685366" cy="748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AWG</a:t>
              </a:r>
            </a:p>
          </p:txBody>
        </p:sp>
      </p:grpSp>
      <p:grpSp>
        <p:nvGrpSpPr>
          <p:cNvPr id="94" name="Freccia a destra 6"/>
          <p:cNvGrpSpPr/>
          <p:nvPr/>
        </p:nvGrpSpPr>
        <p:grpSpPr>
          <a:xfrm>
            <a:off x="5616030" y="2840592"/>
            <a:ext cx="3288255" cy="684899"/>
            <a:chOff x="0" y="0"/>
            <a:chExt cx="3288253" cy="684898"/>
          </a:xfrm>
        </p:grpSpPr>
        <p:sp>
          <p:nvSpPr>
            <p:cNvPr id="93" name="Freccia a destra 6"/>
            <p:cNvSpPr/>
            <p:nvPr/>
          </p:nvSpPr>
          <p:spPr>
            <a:xfrm>
              <a:off x="50800" y="122642"/>
              <a:ext cx="3165613" cy="4396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48235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92" name="Freccia a destra 6" descr="Freccia a destra 6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88254" cy="684899"/>
            </a:xfrm>
            <a:prstGeom prst="rect">
              <a:avLst/>
            </a:prstGeom>
            <a:effectLst/>
          </p:spPr>
        </p:pic>
      </p:grpSp>
      <p:grpSp>
        <p:nvGrpSpPr>
          <p:cNvPr id="97" name="Freccia a destra 18"/>
          <p:cNvGrpSpPr/>
          <p:nvPr/>
        </p:nvGrpSpPr>
        <p:grpSpPr>
          <a:xfrm>
            <a:off x="5616030" y="4551591"/>
            <a:ext cx="3288255" cy="684900"/>
            <a:chOff x="0" y="0"/>
            <a:chExt cx="3288253" cy="684898"/>
          </a:xfrm>
        </p:grpSpPr>
        <p:sp>
          <p:nvSpPr>
            <p:cNvPr id="96" name="Freccia a destra 18"/>
            <p:cNvSpPr/>
            <p:nvPr/>
          </p:nvSpPr>
          <p:spPr>
            <a:xfrm>
              <a:off x="50800" y="122642"/>
              <a:ext cx="3165613" cy="4396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48235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95" name="Freccia a destra 18" descr="Freccia a destra 18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88254" cy="684899"/>
            </a:xfrm>
            <a:prstGeom prst="rect">
              <a:avLst/>
            </a:prstGeom>
            <a:effectLst/>
          </p:spPr>
        </p:pic>
      </p:grpSp>
      <p:sp>
        <p:nvSpPr>
          <p:cNvPr id="98" name="CasellaDiTesto 19"/>
          <p:cNvSpPr txBox="1"/>
          <p:nvPr/>
        </p:nvSpPr>
        <p:spPr>
          <a:xfrm>
            <a:off x="6633129" y="2190178"/>
            <a:ext cx="1572221" cy="86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36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1 ch</a:t>
            </a:r>
          </a:p>
        </p:txBody>
      </p:sp>
      <p:sp>
        <p:nvSpPr>
          <p:cNvPr id="99" name="CasellaDiTesto 20"/>
          <p:cNvSpPr txBox="1"/>
          <p:nvPr/>
        </p:nvSpPr>
        <p:spPr>
          <a:xfrm>
            <a:off x="6633129" y="3901180"/>
            <a:ext cx="1572221" cy="86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36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2 ch</a:t>
            </a:r>
          </a:p>
        </p:txBody>
      </p:sp>
      <p:grpSp>
        <p:nvGrpSpPr>
          <p:cNvPr id="102" name="Freccia a destra 21"/>
          <p:cNvGrpSpPr/>
          <p:nvPr/>
        </p:nvGrpSpPr>
        <p:grpSpPr>
          <a:xfrm rot="16200000">
            <a:off x="11909024" y="7387334"/>
            <a:ext cx="3671219" cy="663813"/>
            <a:chOff x="0" y="0"/>
            <a:chExt cx="3671218" cy="663812"/>
          </a:xfrm>
        </p:grpSpPr>
        <p:sp>
          <p:nvSpPr>
            <p:cNvPr id="101" name="Freccia a destra 21"/>
            <p:cNvSpPr/>
            <p:nvPr/>
          </p:nvSpPr>
          <p:spPr>
            <a:xfrm>
              <a:off x="50800" y="122642"/>
              <a:ext cx="3548577" cy="4185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00" name="Freccia a destra 21" descr="Freccia a destra 21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3671220" cy="663813"/>
            </a:xfrm>
            <a:prstGeom prst="rect">
              <a:avLst/>
            </a:prstGeom>
            <a:effectLst/>
          </p:spPr>
        </p:pic>
      </p:grpSp>
      <p:sp>
        <p:nvSpPr>
          <p:cNvPr id="103" name="CasellaDiTesto 22"/>
          <p:cNvSpPr txBox="1"/>
          <p:nvPr/>
        </p:nvSpPr>
        <p:spPr>
          <a:xfrm>
            <a:off x="13915330" y="6974191"/>
            <a:ext cx="3067959" cy="1548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36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SPI Configuration</a:t>
            </a:r>
          </a:p>
        </p:txBody>
      </p:sp>
      <p:grpSp>
        <p:nvGrpSpPr>
          <p:cNvPr id="106" name="Rettangolo 7"/>
          <p:cNvGrpSpPr/>
          <p:nvPr/>
        </p:nvGrpSpPr>
        <p:grpSpPr>
          <a:xfrm>
            <a:off x="9919573" y="5839489"/>
            <a:ext cx="2933123" cy="394483"/>
            <a:chOff x="0" y="123146"/>
            <a:chExt cx="2933122" cy="394482"/>
          </a:xfrm>
        </p:grpSpPr>
        <p:sp>
          <p:nvSpPr>
            <p:cNvPr id="104" name="Rettangolo"/>
            <p:cNvSpPr/>
            <p:nvPr/>
          </p:nvSpPr>
          <p:spPr>
            <a:xfrm>
              <a:off x="0" y="123146"/>
              <a:ext cx="2933123" cy="394483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5" name="FMC"/>
            <p:cNvSpPr/>
            <p:nvPr/>
          </p:nvSpPr>
          <p:spPr>
            <a:xfrm>
              <a:off x="104139" y="320387"/>
              <a:ext cx="27248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FMC</a:t>
              </a:r>
            </a:p>
          </p:txBody>
        </p:sp>
      </p:grpSp>
      <p:grpSp>
        <p:nvGrpSpPr>
          <p:cNvPr id="109" name="Rettangolo 23"/>
          <p:cNvGrpSpPr/>
          <p:nvPr/>
        </p:nvGrpSpPr>
        <p:grpSpPr>
          <a:xfrm>
            <a:off x="9919571" y="9383771"/>
            <a:ext cx="2933123" cy="394483"/>
            <a:chOff x="0" y="123146"/>
            <a:chExt cx="2933122" cy="394482"/>
          </a:xfrm>
        </p:grpSpPr>
        <p:sp>
          <p:nvSpPr>
            <p:cNvPr id="107" name="Rettangolo"/>
            <p:cNvSpPr/>
            <p:nvPr/>
          </p:nvSpPr>
          <p:spPr>
            <a:xfrm>
              <a:off x="0" y="123146"/>
              <a:ext cx="2933123" cy="394483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" name="FMC"/>
            <p:cNvSpPr/>
            <p:nvPr/>
          </p:nvSpPr>
          <p:spPr>
            <a:xfrm>
              <a:off x="104139" y="320387"/>
              <a:ext cx="27248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FMC</a:t>
              </a:r>
            </a:p>
          </p:txBody>
        </p:sp>
      </p:grpSp>
      <p:sp>
        <p:nvSpPr>
          <p:cNvPr id="110" name="Rettangolo 8"/>
          <p:cNvSpPr/>
          <p:nvPr/>
        </p:nvSpPr>
        <p:spPr>
          <a:xfrm>
            <a:off x="9705047" y="5706434"/>
            <a:ext cx="3376249" cy="4378569"/>
          </a:xfrm>
          <a:prstGeom prst="rect">
            <a:avLst/>
          </a:prstGeom>
          <a:ln w="50800">
            <a:solidFill>
              <a:srgbClr val="FF0000"/>
            </a:solidFill>
            <a:prstDash val="dashDot"/>
            <a:miter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CasellaDiTesto 11"/>
          <p:cNvSpPr txBox="1"/>
          <p:nvPr/>
        </p:nvSpPr>
        <p:spPr>
          <a:xfrm>
            <a:off x="10138931" y="7058407"/>
            <a:ext cx="2494406" cy="1674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JESD204B</a:t>
            </a:r>
          </a:p>
          <a:p>
            <a:pPr algn="ctr"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Interface</a:t>
            </a:r>
          </a:p>
        </p:txBody>
      </p:sp>
      <p:sp>
        <p:nvSpPr>
          <p:cNvPr id="112" name="CasellaDiTesto 24"/>
          <p:cNvSpPr txBox="1"/>
          <p:nvPr/>
        </p:nvSpPr>
        <p:spPr>
          <a:xfrm>
            <a:off x="4835565" y="5870811"/>
            <a:ext cx="4782591" cy="3922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 defTabSz="1828800">
              <a:spcBef>
                <a:spcPts val="0"/>
              </a:spcBef>
              <a:defRPr sz="3600">
                <a:solidFill>
                  <a:srgbClr val="FF0000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This part is critical we are testing the OPEN SOURCE version  (otherwise we have to find the license)</a:t>
            </a:r>
          </a:p>
        </p:txBody>
      </p:sp>
      <p:grpSp>
        <p:nvGrpSpPr>
          <p:cNvPr id="117" name="Rettangolo 26"/>
          <p:cNvGrpSpPr/>
          <p:nvPr/>
        </p:nvGrpSpPr>
        <p:grpSpPr>
          <a:xfrm>
            <a:off x="1722386" y="10648239"/>
            <a:ext cx="3995245" cy="1951659"/>
            <a:chOff x="-50800" y="-50800"/>
            <a:chExt cx="3995244" cy="1951658"/>
          </a:xfrm>
        </p:grpSpPr>
        <p:grpSp>
          <p:nvGrpSpPr>
            <p:cNvPr id="115" name="Rettangolo"/>
            <p:cNvGrpSpPr/>
            <p:nvPr/>
          </p:nvGrpSpPr>
          <p:grpSpPr>
            <a:xfrm>
              <a:off x="-50801" y="-50801"/>
              <a:ext cx="3995245" cy="1951659"/>
              <a:chOff x="0" y="0"/>
              <a:chExt cx="3995244" cy="1951658"/>
            </a:xfrm>
          </p:grpSpPr>
          <p:sp>
            <p:nvSpPr>
              <p:cNvPr id="114" name="Rettangolo"/>
              <p:cNvSpPr/>
              <p:nvPr/>
            </p:nvSpPr>
            <p:spPr>
              <a:xfrm>
                <a:off x="50800" y="50800"/>
                <a:ext cx="3893645" cy="185005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113" name="Rettangolo Rettangolo" descr="Rettangolo Rettangolo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995245" cy="1951659"/>
              </a:xfrm>
              <a:prstGeom prst="rect">
                <a:avLst/>
              </a:prstGeom>
              <a:effectLst/>
            </p:spPr>
          </p:pic>
        </p:grpSp>
        <p:sp>
          <p:nvSpPr>
            <p:cNvPr id="116" name="Workstation"/>
            <p:cNvSpPr txBox="1"/>
            <p:nvPr/>
          </p:nvSpPr>
          <p:spPr>
            <a:xfrm>
              <a:off x="104139" y="550870"/>
              <a:ext cx="3685366" cy="748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Workstation</a:t>
              </a:r>
            </a:p>
          </p:txBody>
        </p:sp>
      </p:grpSp>
      <p:grpSp>
        <p:nvGrpSpPr>
          <p:cNvPr id="120" name="Freccia a destra 27"/>
          <p:cNvGrpSpPr/>
          <p:nvPr/>
        </p:nvGrpSpPr>
        <p:grpSpPr>
          <a:xfrm rot="5400000">
            <a:off x="11065684" y="7519208"/>
            <a:ext cx="3107455" cy="641511"/>
            <a:chOff x="0" y="0"/>
            <a:chExt cx="3107454" cy="641510"/>
          </a:xfrm>
        </p:grpSpPr>
        <p:sp>
          <p:nvSpPr>
            <p:cNvPr id="119" name="Freccia a destra 27"/>
            <p:cNvSpPr/>
            <p:nvPr/>
          </p:nvSpPr>
          <p:spPr>
            <a:xfrm>
              <a:off x="50800" y="122642"/>
              <a:ext cx="2984812" cy="39622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18" name="Freccia a destra 27" descr="Freccia a destra 27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3107456" cy="641511"/>
            </a:xfrm>
            <a:prstGeom prst="rect">
              <a:avLst/>
            </a:prstGeom>
            <a:effectLst/>
          </p:spPr>
        </p:pic>
      </p:grpSp>
      <p:grpSp>
        <p:nvGrpSpPr>
          <p:cNvPr id="123" name="Freccia a destra 28"/>
          <p:cNvGrpSpPr/>
          <p:nvPr/>
        </p:nvGrpSpPr>
        <p:grpSpPr>
          <a:xfrm rot="5400000">
            <a:off x="8601480" y="7510360"/>
            <a:ext cx="3107455" cy="618066"/>
            <a:chOff x="0" y="0"/>
            <a:chExt cx="3107454" cy="618064"/>
          </a:xfrm>
        </p:grpSpPr>
        <p:sp>
          <p:nvSpPr>
            <p:cNvPr id="122" name="Freccia a destra 28"/>
            <p:cNvSpPr/>
            <p:nvPr/>
          </p:nvSpPr>
          <p:spPr>
            <a:xfrm>
              <a:off x="50799" y="122642"/>
              <a:ext cx="2984813" cy="3727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21" name="Freccia a destra 28" descr="Freccia a destra 28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3107456" cy="618065"/>
            </a:xfrm>
            <a:prstGeom prst="rect">
              <a:avLst/>
            </a:prstGeom>
            <a:effectLst/>
          </p:spPr>
        </p:pic>
      </p:grpSp>
      <p:grpSp>
        <p:nvGrpSpPr>
          <p:cNvPr id="126" name="Freccia a destra 30"/>
          <p:cNvGrpSpPr/>
          <p:nvPr/>
        </p:nvGrpSpPr>
        <p:grpSpPr>
          <a:xfrm rot="16200000">
            <a:off x="1362372" y="7899155"/>
            <a:ext cx="4715275" cy="595098"/>
            <a:chOff x="0" y="0"/>
            <a:chExt cx="4715274" cy="595096"/>
          </a:xfrm>
        </p:grpSpPr>
        <p:sp>
          <p:nvSpPr>
            <p:cNvPr id="125" name="Freccia a destra 30"/>
            <p:cNvSpPr/>
            <p:nvPr/>
          </p:nvSpPr>
          <p:spPr>
            <a:xfrm>
              <a:off x="71842" y="122642"/>
              <a:ext cx="4571590" cy="3498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24" name="Freccia a destra 30" descr="Freccia a destra 30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0"/>
              <a:ext cx="4715276" cy="595097"/>
            </a:xfrm>
            <a:prstGeom prst="rect">
              <a:avLst/>
            </a:prstGeom>
            <a:effectLst/>
          </p:spPr>
        </p:pic>
      </p:grpSp>
      <p:sp>
        <p:nvSpPr>
          <p:cNvPr id="127" name="CasellaDiTesto 31"/>
          <p:cNvSpPr txBox="1"/>
          <p:nvPr/>
        </p:nvSpPr>
        <p:spPr>
          <a:xfrm>
            <a:off x="1073382" y="7453236"/>
            <a:ext cx="2494406" cy="86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36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Waveform</a:t>
            </a:r>
          </a:p>
        </p:txBody>
      </p:sp>
      <p:grpSp>
        <p:nvGrpSpPr>
          <p:cNvPr id="130" name="Freccia a destra 32"/>
          <p:cNvGrpSpPr/>
          <p:nvPr/>
        </p:nvGrpSpPr>
        <p:grpSpPr>
          <a:xfrm>
            <a:off x="5756417" y="11278393"/>
            <a:ext cx="3084563" cy="691351"/>
            <a:chOff x="0" y="0"/>
            <a:chExt cx="3084562" cy="691350"/>
          </a:xfrm>
        </p:grpSpPr>
        <p:sp>
          <p:nvSpPr>
            <p:cNvPr id="129" name="Freccia a destra 32"/>
            <p:cNvSpPr/>
            <p:nvPr/>
          </p:nvSpPr>
          <p:spPr>
            <a:xfrm>
              <a:off x="71842" y="122642"/>
              <a:ext cx="2940879" cy="4460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104794"/>
                <a:lumOff val="-8431"/>
              </a:schemeClr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28" name="Freccia a destra 32" descr="Freccia a destra 32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84563" cy="691351"/>
            </a:xfrm>
            <a:prstGeom prst="rect">
              <a:avLst/>
            </a:prstGeom>
            <a:effectLst/>
          </p:spPr>
        </p:pic>
      </p:grpSp>
      <p:sp>
        <p:nvSpPr>
          <p:cNvPr id="131" name="CasellaDiTesto 33"/>
          <p:cNvSpPr txBox="1"/>
          <p:nvPr/>
        </p:nvSpPr>
        <p:spPr>
          <a:xfrm>
            <a:off x="6100762" y="11741951"/>
            <a:ext cx="2252196" cy="86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b="1" sz="36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Ethernet</a:t>
            </a:r>
          </a:p>
        </p:txBody>
      </p:sp>
      <p:pic>
        <p:nvPicPr>
          <p:cNvPr id="132" name="Immagine 35" descr="Immagine 35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119510" y="6004790"/>
            <a:ext cx="4790415" cy="4378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magine 37" descr="Immagine 37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4522063" y="2230272"/>
            <a:ext cx="8738723" cy="3669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SoC Project – NEW DIGITILIZA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ASoC Project – NEW DIGITILIZATER</a:t>
            </a:r>
          </a:p>
        </p:txBody>
      </p:sp>
      <p:sp>
        <p:nvSpPr>
          <p:cNvPr id="136" name="The SiRead Chip manufacturers themselves are developing a new digitizer (ASoC) with better performance compatible with our requests (4-channel).…"/>
          <p:cNvSpPr txBox="1"/>
          <p:nvPr>
            <p:ph type="body" sz="half" idx="1"/>
          </p:nvPr>
        </p:nvSpPr>
        <p:spPr>
          <a:xfrm>
            <a:off x="762000" y="1985107"/>
            <a:ext cx="22860000" cy="4264811"/>
          </a:xfrm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500"/>
              </a:spcBef>
              <a:defRPr sz="3984"/>
            </a:pPr>
            <a:r>
              <a:t>The SiRead Chip manufacturers themselves are developing a n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ew digitizer (ASoC) with better performance compatible with our requests (4-channel)</a:t>
            </a:r>
            <a:r>
              <a:t>.</a:t>
            </a:r>
          </a:p>
          <a:p>
            <a:pPr marL="527050" indent="-527050" defTabSz="685165">
              <a:spcBef>
                <a:spcPts val="500"/>
              </a:spcBef>
              <a:defRPr sz="3984"/>
            </a:pPr>
            <a:r>
              <a:t>We have contacted the company (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Nalu Scientific</a:t>
            </a:r>
            <a:r>
              <a:t>) and most likely, after passing their quality tests,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they will provide us with a demo board to test it.</a:t>
            </a:r>
            <a:endParaRPr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1" marL="1054100" indent="-527050" defTabSz="685165">
              <a:spcBef>
                <a:spcPts val="400"/>
              </a:spcBef>
              <a:defRPr sz="3320"/>
            </a:pPr>
            <a:r>
              <a:t>Maybe we need a Xilinx Evalution Board (about 1k€) compatible with the board</a:t>
            </a:r>
          </a:p>
        </p:txBody>
      </p:sp>
      <p:sp>
        <p:nvSpPr>
          <p:cNvPr id="137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8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293" y="6378420"/>
            <a:ext cx="11702453" cy="6557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565" y="6262041"/>
            <a:ext cx="11346427" cy="6357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ossible new AD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0200">
              <a:spcBef>
                <a:spcPts val="1500"/>
              </a:spcBef>
              <a:defRPr sz="8000"/>
            </a:lvl1pPr>
          </a:lstStyle>
          <a:p>
            <a:pPr/>
            <a:r>
              <a:t>Possible new ADC</a:t>
            </a:r>
          </a:p>
        </p:txBody>
      </p:sp>
      <p:sp>
        <p:nvSpPr>
          <p:cNvPr id="142" name="ADC with better characteristics and performance than the current one is from TEXAS INSTRUMENT ADC32RF45 Dual-Channel, 14-Bit, 3GSPS (about 2.5k€)…"/>
          <p:cNvSpPr txBox="1"/>
          <p:nvPr>
            <p:ph type="body" sz="half" idx="1"/>
          </p:nvPr>
        </p:nvSpPr>
        <p:spPr>
          <a:xfrm>
            <a:off x="810094" y="2668096"/>
            <a:ext cx="12381583" cy="9575929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  <a:r>
              <a:t>ADC with better characteristics and performance than the current one is from TEXAS INSTRUMENT </a:t>
            </a: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ADC32RF45 Dual-Channel, 14-Bit, 3GSPS (about 2.5k€)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700"/>
              </a:spcBef>
              <a:defRPr sz="4700"/>
            </a:pPr>
            <a:r>
              <a:t>ADC is better at: </a:t>
            </a:r>
          </a:p>
          <a:p>
            <a:pPr lvl="1">
              <a:defRPr sz="47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performance in terms of noise, 	</a:t>
            </a:r>
          </a:p>
          <a:p>
            <a:pPr lvl="1">
              <a:defRPr sz="47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ENOB,</a:t>
            </a:r>
          </a:p>
          <a:p>
            <a:pPr lvl="1">
              <a:defRPr sz="47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very low channel crosstalk </a:t>
            </a:r>
          </a:p>
          <a:p>
            <a:pPr>
              <a:spcBef>
                <a:spcPts val="700"/>
              </a:spcBef>
              <a:defRPr sz="4700" u="sng"/>
            </a:pPr>
            <a:r>
              <a:t>Compatible with our current FPGA</a:t>
            </a:r>
          </a:p>
        </p:txBody>
      </p:sp>
      <p:sp>
        <p:nvSpPr>
          <p:cNvPr id="143" name="Numero diapositiva"/>
          <p:cNvSpPr txBox="1"/>
          <p:nvPr>
            <p:ph type="sldNum" sz="quarter" idx="2"/>
          </p:nvPr>
        </p:nvSpPr>
        <p:spPr>
          <a:xfrm>
            <a:off x="12675382" y="12850445"/>
            <a:ext cx="316659" cy="541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4" name="Immagine 10" descr="Immagin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3480" y="5726704"/>
            <a:ext cx="9449619" cy="682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11433" y="2190178"/>
            <a:ext cx="5778383" cy="5735003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