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1" r:id="rId6"/>
    <p:sldId id="263" r:id="rId7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18A68-251E-472B-ABA7-0A69FDC81CA9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5BC0B-0252-48A6-8A76-B92DD0D1DD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215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928d4a9c9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928d4a9c9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8957d26b9f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8957d26b9f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97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18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577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329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30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71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07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3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9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6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73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4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B3548-34E0-43F9-8D20-526695B2329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82C71-0E24-401E-8ECF-10E444D8EC8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95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40512" y="413251"/>
            <a:ext cx="67701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err="1" smtClean="0">
                <a:solidFill>
                  <a:srgbClr val="0070C0"/>
                </a:solidFill>
              </a:rPr>
              <a:t>uRANIA</a:t>
            </a:r>
            <a:r>
              <a:rPr lang="it-IT" sz="4000" b="1" dirty="0" smtClean="0">
                <a:solidFill>
                  <a:srgbClr val="0070C0"/>
                </a:solidFill>
              </a:rPr>
              <a:t>-V / </a:t>
            </a:r>
            <a:r>
              <a:rPr lang="it-IT" sz="2800" dirty="0" smtClean="0">
                <a:solidFill>
                  <a:srgbClr val="0070C0"/>
                </a:solidFill>
              </a:rPr>
              <a:t>m</a:t>
            </a:r>
            <a:r>
              <a:rPr lang="it-IT" sz="2800" dirty="0" smtClean="0">
                <a:solidFill>
                  <a:srgbClr val="0070C0"/>
                </a:solidFill>
              </a:rPr>
              <a:t>eeting – 5 </a:t>
            </a:r>
            <a:r>
              <a:rPr lang="it-IT" sz="2800" dirty="0" err="1" smtClean="0">
                <a:solidFill>
                  <a:srgbClr val="0070C0"/>
                </a:solidFill>
              </a:rPr>
              <a:t>feb</a:t>
            </a:r>
            <a:r>
              <a:rPr lang="it-IT" sz="2800" dirty="0" smtClean="0">
                <a:solidFill>
                  <a:srgbClr val="0070C0"/>
                </a:solidFill>
              </a:rPr>
              <a:t>. 2021 (I </a:t>
            </a:r>
            <a:r>
              <a:rPr lang="it-IT" sz="2800" dirty="0" err="1" smtClean="0">
                <a:solidFill>
                  <a:srgbClr val="0070C0"/>
                </a:solidFill>
              </a:rPr>
              <a:t>aC</a:t>
            </a:r>
            <a:r>
              <a:rPr lang="it-IT" sz="2800" dirty="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27584" y="1707654"/>
            <a:ext cx="6061788" cy="24468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obiettivi URANIA-V e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milestones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 2021 - Gianni (10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it-IT" sz="900" dirty="0" smtClean="0">
              <a:solidFill>
                <a:srgbClr val="0070C0"/>
              </a:solidFill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simulazione new B-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converter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 (zig-zag) - Gianfranco (15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  <a:endParaRPr lang="it-IT" dirty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900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new detector design - Gianfranco (10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  <a:endParaRPr lang="it-IT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900" dirty="0" smtClean="0">
              <a:solidFill>
                <a:srgbClr val="0070C0"/>
              </a:solidFill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elettronica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counting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-mode - Riccardo/Giulietto</a:t>
            </a:r>
            <a:r>
              <a:rPr lang="it-IT" smtClean="0">
                <a:solidFill>
                  <a:srgbClr val="0070C0"/>
                </a:solidFill>
                <a:effectLst/>
              </a:rPr>
              <a:t> (20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  <a:endParaRPr lang="it-IT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900" dirty="0" smtClean="0">
              <a:solidFill>
                <a:srgbClr val="0070C0"/>
              </a:solidFill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HOTNES test 2021 - Tutti (15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  <a:endParaRPr lang="it-IT" dirty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900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analisi test luglio 2020 - Matteo (15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90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1460" y="269765"/>
            <a:ext cx="8520600" cy="572700"/>
          </a:xfrm>
        </p:spPr>
        <p:txBody>
          <a:bodyPr/>
          <a:lstStyle/>
          <a:p>
            <a:pPr algn="ctr"/>
            <a:r>
              <a:rPr lang="en-GB" sz="4000" dirty="0" err="1" smtClean="0">
                <a:solidFill>
                  <a:srgbClr val="0070C0"/>
                </a:solidFill>
              </a:rPr>
              <a:t>Organizzazione</a:t>
            </a:r>
            <a:r>
              <a:rPr lang="en-GB" sz="4000" dirty="0">
                <a:solidFill>
                  <a:srgbClr val="0070C0"/>
                </a:solidFill>
              </a:rPr>
              <a:t> </a:t>
            </a:r>
            <a:r>
              <a:rPr lang="en-GB" sz="4000" dirty="0" err="1" smtClean="0">
                <a:solidFill>
                  <a:srgbClr val="0070C0"/>
                </a:solidFill>
              </a:rPr>
              <a:t>progetto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29635" y="1483786"/>
            <a:ext cx="8459983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0070C0"/>
                </a:solidFill>
              </a:rPr>
              <a:t>WP1 </a:t>
            </a:r>
            <a:r>
              <a:rPr lang="it-IT" sz="1600" b="1" dirty="0">
                <a:solidFill>
                  <a:srgbClr val="0070C0"/>
                </a:solidFill>
              </a:rPr>
              <a:t>- </a:t>
            </a:r>
            <a:r>
              <a:rPr lang="it-IT" sz="1600" dirty="0">
                <a:solidFill>
                  <a:srgbClr val="0070C0"/>
                </a:solidFill>
              </a:rPr>
              <a:t>Sviluppo </a:t>
            </a:r>
            <a:r>
              <a:rPr lang="it-IT" sz="1600" dirty="0" smtClean="0">
                <a:solidFill>
                  <a:srgbClr val="0070C0"/>
                </a:solidFill>
              </a:rPr>
              <a:t>convertitori </a:t>
            </a:r>
            <a:r>
              <a:rPr lang="it-IT" sz="1600" dirty="0">
                <a:solidFill>
                  <a:srgbClr val="0070C0"/>
                </a:solidFill>
              </a:rPr>
              <a:t>borati e </a:t>
            </a:r>
            <a:r>
              <a:rPr lang="it-IT" sz="1600" dirty="0" smtClean="0">
                <a:solidFill>
                  <a:srgbClr val="0070C0"/>
                </a:solidFill>
              </a:rPr>
              <a:t>detector </a:t>
            </a:r>
            <a:r>
              <a:rPr lang="it-IT" sz="1600" dirty="0" err="1" smtClean="0">
                <a:solidFill>
                  <a:srgbClr val="0070C0"/>
                </a:solidFill>
              </a:rPr>
              <a:t>integration</a:t>
            </a:r>
            <a:r>
              <a:rPr lang="it-IT" sz="1600" dirty="0" smtClean="0">
                <a:solidFill>
                  <a:srgbClr val="0070C0"/>
                </a:solidFill>
              </a:rPr>
              <a:t>  (</a:t>
            </a:r>
            <a:r>
              <a:rPr lang="it-IT" sz="1600" dirty="0" err="1" smtClean="0">
                <a:solidFill>
                  <a:srgbClr val="0070C0"/>
                </a:solidFill>
              </a:rPr>
              <a:t>resp</a:t>
            </a:r>
            <a:r>
              <a:rPr lang="it-IT" sz="1600" dirty="0" smtClean="0">
                <a:solidFill>
                  <a:srgbClr val="0070C0"/>
                </a:solidFill>
              </a:rPr>
              <a:t>. G. Morello, LNF)</a:t>
            </a:r>
          </a:p>
          <a:p>
            <a:endParaRPr lang="it-IT" sz="400" dirty="0">
              <a:solidFill>
                <a:srgbClr val="0070C0"/>
              </a:solidFill>
            </a:endParaRPr>
          </a:p>
          <a:p>
            <a:pPr marL="285750" indent="-285750" fontAlgn="base">
              <a:buFont typeface="Arial" pitchFamily="34" charset="0"/>
              <a:buChar char="•"/>
            </a:pPr>
            <a:r>
              <a:rPr lang="it-IT" sz="1600" dirty="0">
                <a:solidFill>
                  <a:srgbClr val="0070C0"/>
                </a:solidFill>
              </a:rPr>
              <a:t>d</a:t>
            </a:r>
            <a:r>
              <a:rPr lang="it-IT" sz="1600" dirty="0" smtClean="0">
                <a:solidFill>
                  <a:srgbClr val="0070C0"/>
                </a:solidFill>
              </a:rPr>
              <a:t>isegno, costruzione e assemblaggio rivelatori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it-IT" sz="1600" dirty="0" err="1" smtClean="0">
                <a:solidFill>
                  <a:srgbClr val="0070C0"/>
                </a:solidFill>
              </a:rPr>
              <a:t>grooved</a:t>
            </a:r>
            <a:r>
              <a:rPr lang="it-IT" sz="1600" dirty="0" smtClean="0">
                <a:solidFill>
                  <a:srgbClr val="0070C0"/>
                </a:solidFill>
              </a:rPr>
              <a:t> </a:t>
            </a:r>
            <a:r>
              <a:rPr lang="it-IT" sz="1600" dirty="0" err="1">
                <a:solidFill>
                  <a:srgbClr val="0070C0"/>
                </a:solidFill>
              </a:rPr>
              <a:t>cathodes</a:t>
            </a:r>
            <a:r>
              <a:rPr lang="it-IT" sz="1600" dirty="0">
                <a:solidFill>
                  <a:srgbClr val="0070C0"/>
                </a:solidFill>
              </a:rPr>
              <a:t>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it-IT" sz="1600" dirty="0" err="1" smtClean="0">
                <a:solidFill>
                  <a:srgbClr val="0070C0"/>
                </a:solidFill>
              </a:rPr>
              <a:t>metallic</a:t>
            </a:r>
            <a:r>
              <a:rPr lang="it-IT" sz="1600" dirty="0" smtClean="0">
                <a:solidFill>
                  <a:srgbClr val="0070C0"/>
                </a:solidFill>
              </a:rPr>
              <a:t> </a:t>
            </a:r>
            <a:r>
              <a:rPr lang="it-IT" sz="1600" dirty="0" err="1" smtClean="0">
                <a:solidFill>
                  <a:srgbClr val="0070C0"/>
                </a:solidFill>
              </a:rPr>
              <a:t>meshes</a:t>
            </a:r>
            <a:r>
              <a:rPr lang="it-IT" sz="1600" dirty="0" smtClean="0">
                <a:solidFill>
                  <a:srgbClr val="0070C0"/>
                </a:solidFill>
              </a:rPr>
              <a:t> </a:t>
            </a:r>
            <a:r>
              <a:rPr lang="it-IT" sz="1600" dirty="0" smtClean="0">
                <a:solidFill>
                  <a:srgbClr val="0070C0"/>
                </a:solidFill>
              </a:rPr>
              <a:t>(</a:t>
            </a:r>
            <a:r>
              <a:rPr lang="it-IT" sz="1600" dirty="0" smtClean="0">
                <a:solidFill>
                  <a:srgbClr val="0070C0"/>
                </a:solidFill>
              </a:rPr>
              <a:t>?)</a:t>
            </a:r>
            <a:endParaRPr lang="it-IT" sz="1600" dirty="0">
              <a:solidFill>
                <a:srgbClr val="0070C0"/>
              </a:solidFill>
            </a:endParaRPr>
          </a:p>
          <a:p>
            <a:endParaRPr lang="it-IT" sz="1200" dirty="0" smtClean="0">
              <a:solidFill>
                <a:srgbClr val="0070C0"/>
              </a:solidFill>
            </a:endParaRPr>
          </a:p>
          <a:p>
            <a:r>
              <a:rPr lang="it-IT" sz="1600" b="1" dirty="0" smtClean="0">
                <a:solidFill>
                  <a:srgbClr val="0070C0"/>
                </a:solidFill>
              </a:rPr>
              <a:t>WP2 </a:t>
            </a:r>
            <a:r>
              <a:rPr lang="it-IT" sz="1600" b="1" dirty="0">
                <a:solidFill>
                  <a:srgbClr val="0070C0"/>
                </a:solidFill>
              </a:rPr>
              <a:t>– </a:t>
            </a:r>
            <a:r>
              <a:rPr lang="it-IT" sz="1600" dirty="0" smtClean="0">
                <a:solidFill>
                  <a:srgbClr val="0070C0"/>
                </a:solidFill>
              </a:rPr>
              <a:t>Simulazioni (</a:t>
            </a:r>
            <a:r>
              <a:rPr lang="it-IT" sz="1600" dirty="0" err="1" smtClean="0">
                <a:solidFill>
                  <a:srgbClr val="0070C0"/>
                </a:solidFill>
              </a:rPr>
              <a:t>resp</a:t>
            </a:r>
            <a:r>
              <a:rPr lang="it-IT" sz="1600" dirty="0" smtClean="0">
                <a:solidFill>
                  <a:srgbClr val="0070C0"/>
                </a:solidFill>
              </a:rPr>
              <a:t>. L. Lavezzi, INFN – To/Ferrara)</a:t>
            </a:r>
          </a:p>
          <a:p>
            <a:endParaRPr lang="it-IT" sz="500" dirty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0070C0"/>
                </a:solidFill>
              </a:rPr>
              <a:t>Ottimizzazione convertitori e risposta detector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0070C0"/>
                </a:solidFill>
              </a:rPr>
              <a:t>Simulazione </a:t>
            </a:r>
            <a:r>
              <a:rPr lang="it-IT" sz="1600" dirty="0" smtClean="0">
                <a:solidFill>
                  <a:srgbClr val="0070C0"/>
                </a:solidFill>
              </a:rPr>
              <a:t>fondi principalmente fotoni (varie energie) e neutroni </a:t>
            </a:r>
            <a:r>
              <a:rPr lang="it-IT" sz="1600" dirty="0" smtClean="0">
                <a:solidFill>
                  <a:srgbClr val="0070C0"/>
                </a:solidFill>
              </a:rPr>
              <a:t>cosmici</a:t>
            </a:r>
            <a:endParaRPr lang="it-IT" sz="1600" dirty="0" smtClean="0">
              <a:solidFill>
                <a:srgbClr val="0070C0"/>
              </a:solidFill>
            </a:endParaRPr>
          </a:p>
          <a:p>
            <a:endParaRPr lang="it-IT" sz="800" dirty="0" smtClean="0">
              <a:solidFill>
                <a:srgbClr val="0070C0"/>
              </a:solidFill>
            </a:endParaRPr>
          </a:p>
          <a:p>
            <a:endParaRPr lang="it-IT" sz="1000" dirty="0">
              <a:solidFill>
                <a:srgbClr val="0070C0"/>
              </a:solidFill>
            </a:endParaRPr>
          </a:p>
          <a:p>
            <a:r>
              <a:rPr lang="it-IT" sz="1600" b="1" dirty="0">
                <a:solidFill>
                  <a:srgbClr val="0070C0"/>
                </a:solidFill>
              </a:rPr>
              <a:t>WP3 - </a:t>
            </a:r>
            <a:r>
              <a:rPr lang="it-IT" sz="1600" dirty="0">
                <a:solidFill>
                  <a:srgbClr val="0070C0"/>
                </a:solidFill>
              </a:rPr>
              <a:t>DAQ ed </a:t>
            </a:r>
            <a:r>
              <a:rPr lang="it-IT" sz="1600" dirty="0" smtClean="0">
                <a:solidFill>
                  <a:srgbClr val="0070C0"/>
                </a:solidFill>
              </a:rPr>
              <a:t>elettronica (</a:t>
            </a:r>
            <a:r>
              <a:rPr lang="it-IT" sz="1600" dirty="0" err="1" smtClean="0">
                <a:solidFill>
                  <a:srgbClr val="0070C0"/>
                </a:solidFill>
              </a:rPr>
              <a:t>resp</a:t>
            </a:r>
            <a:r>
              <a:rPr lang="it-IT" sz="1600" dirty="0" smtClean="0">
                <a:solidFill>
                  <a:srgbClr val="0070C0"/>
                </a:solidFill>
              </a:rPr>
              <a:t>. R. Farinelli, INFN – Fe)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0070C0"/>
                </a:solidFill>
              </a:rPr>
              <a:t>Sviluppo elettronica a componenti discreti per </a:t>
            </a:r>
            <a:r>
              <a:rPr lang="it-IT" sz="1600" dirty="0" err="1" smtClean="0">
                <a:solidFill>
                  <a:srgbClr val="0070C0"/>
                </a:solidFill>
              </a:rPr>
              <a:t>readout</a:t>
            </a:r>
            <a:r>
              <a:rPr lang="it-IT" sz="1600" dirty="0" smtClean="0">
                <a:solidFill>
                  <a:srgbClr val="0070C0"/>
                </a:solidFill>
              </a:rPr>
              <a:t> in </a:t>
            </a:r>
            <a:r>
              <a:rPr lang="it-IT" sz="1600" dirty="0" err="1" smtClean="0">
                <a:solidFill>
                  <a:srgbClr val="0070C0"/>
                </a:solidFill>
              </a:rPr>
              <a:t>counting</a:t>
            </a:r>
            <a:r>
              <a:rPr lang="it-IT" sz="1600" dirty="0" smtClean="0">
                <a:solidFill>
                  <a:srgbClr val="0070C0"/>
                </a:solidFill>
              </a:rPr>
              <a:t>-mode</a:t>
            </a:r>
            <a:endParaRPr lang="it-IT" sz="1600" dirty="0" smtClean="0">
              <a:solidFill>
                <a:srgbClr val="0070C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>
                <a:solidFill>
                  <a:schemeClr val="bg1">
                    <a:lumMod val="50000"/>
                  </a:schemeClr>
                </a:solidFill>
              </a:rPr>
              <a:t>2</a:t>
            </a:fld>
            <a:endParaRPr lang="it-IT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xfrm>
            <a:off x="378375" y="17919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70C0"/>
                </a:solidFill>
              </a:rPr>
              <a:t>Cronoprogramma</a:t>
            </a:r>
            <a:endParaRPr dirty="0">
              <a:solidFill>
                <a:srgbClr val="0070C0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>
          <a:xfrm>
            <a:off x="8536068" y="4749900"/>
            <a:ext cx="548700" cy="39360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>
                <a:solidFill>
                  <a:schemeClr val="bg1">
                    <a:lumMod val="50000"/>
                  </a:schemeClr>
                </a:solidFill>
              </a:rPr>
              <a:t>3</a:t>
            </a:fld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3854" y="1127966"/>
            <a:ext cx="1990576" cy="3377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rgbClr val="0070C0"/>
                </a:solidFill>
              </a:rPr>
              <a:t>I</a:t>
            </a:r>
            <a:r>
              <a:rPr lang="en-GB" sz="1050" b="1" dirty="0" smtClean="0">
                <a:solidFill>
                  <a:srgbClr val="0070C0"/>
                </a:solidFill>
              </a:rPr>
              <a:t>° anno: </a:t>
            </a:r>
            <a:r>
              <a:rPr lang="en-GB" sz="1050" dirty="0" err="1" smtClean="0">
                <a:solidFill>
                  <a:srgbClr val="0070C0"/>
                </a:solidFill>
              </a:rPr>
              <a:t>costruzione</a:t>
            </a:r>
            <a:r>
              <a:rPr lang="en-GB" sz="1050" dirty="0">
                <a:solidFill>
                  <a:srgbClr val="0070C0"/>
                </a:solidFill>
              </a:rPr>
              <a:t>/</a:t>
            </a:r>
            <a:r>
              <a:rPr lang="en-GB" sz="1050" dirty="0" smtClean="0">
                <a:solidFill>
                  <a:srgbClr val="0070C0"/>
                </a:solidFill>
              </a:rPr>
              <a:t>test di </a:t>
            </a:r>
            <a:r>
              <a:rPr lang="en-GB" sz="1050" b="1" i="1" dirty="0" smtClean="0">
                <a:solidFill>
                  <a:srgbClr val="0070C0"/>
                </a:solidFill>
              </a:rPr>
              <a:t>due  tipi di </a:t>
            </a:r>
            <a:r>
              <a:rPr lang="en-GB" sz="1050" b="1" i="1" dirty="0" err="1" smtClean="0">
                <a:solidFill>
                  <a:srgbClr val="0070C0"/>
                </a:solidFill>
              </a:rPr>
              <a:t>convertitori</a:t>
            </a:r>
            <a:r>
              <a:rPr lang="en-GB" sz="1050" b="1" i="1" dirty="0" smtClean="0">
                <a:solidFill>
                  <a:srgbClr val="0070C0"/>
                </a:solidFill>
              </a:rPr>
              <a:t> </a:t>
            </a:r>
            <a:r>
              <a:rPr lang="en-GB" sz="1050" dirty="0" err="1" smtClean="0">
                <a:solidFill>
                  <a:srgbClr val="0070C0"/>
                </a:solidFill>
              </a:rPr>
              <a:t>su</a:t>
            </a:r>
            <a:r>
              <a:rPr lang="en-GB" sz="1050" dirty="0" smtClean="0">
                <a:solidFill>
                  <a:srgbClr val="0070C0"/>
                </a:solidFill>
              </a:rPr>
              <a:t> </a:t>
            </a:r>
            <a:r>
              <a:rPr lang="en-GB" sz="1050" b="1" i="1" dirty="0" err="1" smtClean="0">
                <a:solidFill>
                  <a:srgbClr val="0070C0"/>
                </a:solidFill>
              </a:rPr>
              <a:t>rivelatori</a:t>
            </a:r>
            <a:r>
              <a:rPr lang="en-GB" sz="1050" b="1" i="1" dirty="0" smtClean="0">
                <a:solidFill>
                  <a:srgbClr val="0070C0"/>
                </a:solidFill>
              </a:rPr>
              <a:t> standard</a:t>
            </a:r>
            <a:r>
              <a:rPr lang="en-GB" sz="1050" dirty="0" smtClean="0">
                <a:solidFill>
                  <a:srgbClr val="0070C0"/>
                </a:solidFill>
              </a:rPr>
              <a:t>, </a:t>
            </a:r>
            <a:r>
              <a:rPr lang="en-GB" sz="1050" dirty="0" err="1" smtClean="0">
                <a:solidFill>
                  <a:srgbClr val="0070C0"/>
                </a:solidFill>
              </a:rPr>
              <a:t>disegno</a:t>
            </a:r>
            <a:r>
              <a:rPr lang="en-GB" sz="1050" dirty="0" smtClean="0">
                <a:solidFill>
                  <a:srgbClr val="0070C0"/>
                </a:solidFill>
              </a:rPr>
              <a:t> SEA-LNF, </a:t>
            </a:r>
            <a:r>
              <a:rPr lang="en-GB" sz="1050" dirty="0" err="1" smtClean="0">
                <a:solidFill>
                  <a:srgbClr val="0070C0"/>
                </a:solidFill>
              </a:rPr>
              <a:t>produzione</a:t>
            </a:r>
            <a:r>
              <a:rPr lang="en-GB" sz="1050" dirty="0" smtClean="0">
                <a:solidFill>
                  <a:srgbClr val="0070C0"/>
                </a:solidFill>
              </a:rPr>
              <a:t> ELTOS-CERN.</a:t>
            </a:r>
          </a:p>
          <a:p>
            <a:r>
              <a:rPr lang="en-GB" sz="1050" b="1" i="1" u="sng" dirty="0" smtClean="0">
                <a:solidFill>
                  <a:srgbClr val="0070C0"/>
                </a:solidFill>
              </a:rPr>
              <a:t>Test @ ENEA-HOTNES</a:t>
            </a:r>
          </a:p>
          <a:p>
            <a:endParaRPr lang="en-GB" sz="700" dirty="0">
              <a:solidFill>
                <a:srgbClr val="0070C0"/>
              </a:solidFill>
            </a:endParaRPr>
          </a:p>
          <a:p>
            <a:r>
              <a:rPr lang="en-GB" sz="1050" b="1" dirty="0" smtClean="0">
                <a:solidFill>
                  <a:srgbClr val="0070C0"/>
                </a:solidFill>
              </a:rPr>
              <a:t>II° anno: </a:t>
            </a:r>
            <a:r>
              <a:rPr lang="en-GB" sz="1050" dirty="0" err="1" smtClean="0">
                <a:solidFill>
                  <a:srgbClr val="0070C0"/>
                </a:solidFill>
              </a:rPr>
              <a:t>costruzione</a:t>
            </a:r>
            <a:r>
              <a:rPr lang="en-GB" sz="1050" dirty="0">
                <a:solidFill>
                  <a:srgbClr val="0070C0"/>
                </a:solidFill>
              </a:rPr>
              <a:t>/</a:t>
            </a:r>
            <a:r>
              <a:rPr lang="en-GB" sz="1050" dirty="0" smtClean="0">
                <a:solidFill>
                  <a:srgbClr val="0070C0"/>
                </a:solidFill>
              </a:rPr>
              <a:t>test del </a:t>
            </a:r>
            <a:r>
              <a:rPr lang="en-GB" sz="1050" b="1" i="1" dirty="0" err="1" smtClean="0">
                <a:solidFill>
                  <a:srgbClr val="0070C0"/>
                </a:solidFill>
              </a:rPr>
              <a:t>terzo</a:t>
            </a:r>
            <a:r>
              <a:rPr lang="en-GB" sz="1050" b="1" i="1" dirty="0" smtClean="0">
                <a:solidFill>
                  <a:srgbClr val="0070C0"/>
                </a:solidFill>
              </a:rPr>
              <a:t> </a:t>
            </a:r>
            <a:r>
              <a:rPr lang="en-GB" sz="1050" b="1" i="1" dirty="0" err="1" smtClean="0">
                <a:solidFill>
                  <a:srgbClr val="0070C0"/>
                </a:solidFill>
              </a:rPr>
              <a:t>tipo</a:t>
            </a:r>
            <a:r>
              <a:rPr lang="en-GB" sz="1050" b="1" i="1" dirty="0" smtClean="0">
                <a:solidFill>
                  <a:srgbClr val="0070C0"/>
                </a:solidFill>
              </a:rPr>
              <a:t> </a:t>
            </a:r>
            <a:r>
              <a:rPr lang="en-GB" sz="1050" b="1" i="1" dirty="0">
                <a:solidFill>
                  <a:srgbClr val="0070C0"/>
                </a:solidFill>
              </a:rPr>
              <a:t>di </a:t>
            </a:r>
            <a:r>
              <a:rPr lang="en-GB" sz="1050" b="1" i="1" dirty="0" err="1" smtClean="0">
                <a:solidFill>
                  <a:srgbClr val="0070C0"/>
                </a:solidFill>
              </a:rPr>
              <a:t>convertitore</a:t>
            </a:r>
            <a:r>
              <a:rPr lang="en-GB" sz="1050" b="1" i="1" dirty="0" smtClean="0">
                <a:solidFill>
                  <a:srgbClr val="0070C0"/>
                </a:solidFill>
              </a:rPr>
              <a:t> </a:t>
            </a:r>
            <a:r>
              <a:rPr lang="en-GB" sz="1050" dirty="0" err="1">
                <a:solidFill>
                  <a:srgbClr val="0070C0"/>
                </a:solidFill>
              </a:rPr>
              <a:t>su</a:t>
            </a:r>
            <a:r>
              <a:rPr lang="en-GB" sz="1050" dirty="0">
                <a:solidFill>
                  <a:srgbClr val="0070C0"/>
                </a:solidFill>
              </a:rPr>
              <a:t> </a:t>
            </a:r>
            <a:r>
              <a:rPr lang="en-GB" sz="1050" dirty="0" err="1" smtClean="0">
                <a:solidFill>
                  <a:srgbClr val="0070C0"/>
                </a:solidFill>
              </a:rPr>
              <a:t>rivelatore</a:t>
            </a:r>
            <a:r>
              <a:rPr lang="en-GB" sz="1050" dirty="0" smtClean="0">
                <a:solidFill>
                  <a:srgbClr val="0070C0"/>
                </a:solidFill>
              </a:rPr>
              <a:t> </a:t>
            </a:r>
            <a:r>
              <a:rPr lang="en-GB" sz="1050" b="1" i="1" dirty="0" smtClean="0">
                <a:solidFill>
                  <a:srgbClr val="0070C0"/>
                </a:solidFill>
              </a:rPr>
              <a:t>RWELL a TPC</a:t>
            </a:r>
            <a:r>
              <a:rPr lang="en-GB" sz="1050" dirty="0" smtClean="0">
                <a:solidFill>
                  <a:srgbClr val="0070C0"/>
                </a:solidFill>
              </a:rPr>
              <a:t>, </a:t>
            </a:r>
            <a:r>
              <a:rPr lang="en-GB" sz="1050" dirty="0" err="1" smtClean="0">
                <a:solidFill>
                  <a:srgbClr val="0070C0"/>
                </a:solidFill>
              </a:rPr>
              <a:t>disegno</a:t>
            </a:r>
            <a:r>
              <a:rPr lang="en-GB" sz="1050" dirty="0" smtClean="0">
                <a:solidFill>
                  <a:srgbClr val="0070C0"/>
                </a:solidFill>
              </a:rPr>
              <a:t> SEA-LNF,  </a:t>
            </a:r>
            <a:r>
              <a:rPr lang="en-GB" sz="1050" dirty="0" err="1" smtClean="0">
                <a:solidFill>
                  <a:srgbClr val="0070C0"/>
                </a:solidFill>
              </a:rPr>
              <a:t>produzione</a:t>
            </a:r>
            <a:r>
              <a:rPr lang="en-GB" sz="1050" dirty="0" smtClean="0">
                <a:solidFill>
                  <a:srgbClr val="0070C0"/>
                </a:solidFill>
              </a:rPr>
              <a:t> ELTOS-CERN</a:t>
            </a:r>
            <a:r>
              <a:rPr lang="en-GB" sz="1050" dirty="0">
                <a:solidFill>
                  <a:srgbClr val="0070C0"/>
                </a:solidFill>
              </a:rPr>
              <a:t>.</a:t>
            </a:r>
          </a:p>
          <a:p>
            <a:r>
              <a:rPr lang="en-GB" sz="1050" b="1" i="1" u="sng" dirty="0">
                <a:solidFill>
                  <a:srgbClr val="0070C0"/>
                </a:solidFill>
              </a:rPr>
              <a:t>Test @ </a:t>
            </a:r>
            <a:r>
              <a:rPr lang="en-GB" sz="1050" b="1" i="1" u="sng" dirty="0" smtClean="0">
                <a:solidFill>
                  <a:srgbClr val="0070C0"/>
                </a:solidFill>
              </a:rPr>
              <a:t>ENEA-HOTNES &amp; </a:t>
            </a:r>
            <a:r>
              <a:rPr lang="en-US" sz="1050" b="1" i="1" u="sng" dirty="0" smtClean="0">
                <a:solidFill>
                  <a:srgbClr val="0070C0"/>
                </a:solidFill>
              </a:rPr>
              <a:t>Source-Test-Facility (Lund)</a:t>
            </a:r>
          </a:p>
          <a:p>
            <a:endParaRPr lang="en-GB" sz="700" dirty="0">
              <a:solidFill>
                <a:srgbClr val="0070C0"/>
              </a:solidFill>
            </a:endParaRPr>
          </a:p>
          <a:p>
            <a:r>
              <a:rPr lang="en-GB" sz="1050" b="1" dirty="0" smtClean="0">
                <a:solidFill>
                  <a:srgbClr val="0070C0"/>
                </a:solidFill>
              </a:rPr>
              <a:t>III° anno: </a:t>
            </a:r>
            <a:r>
              <a:rPr lang="en-GB" sz="1050" dirty="0" err="1" smtClean="0">
                <a:solidFill>
                  <a:srgbClr val="0070C0"/>
                </a:solidFill>
              </a:rPr>
              <a:t>costruzione</a:t>
            </a:r>
            <a:r>
              <a:rPr lang="en-GB" sz="1050" dirty="0" smtClean="0">
                <a:solidFill>
                  <a:srgbClr val="0070C0"/>
                </a:solidFill>
              </a:rPr>
              <a:t> </a:t>
            </a:r>
            <a:r>
              <a:rPr lang="en-GB" sz="1050" dirty="0">
                <a:solidFill>
                  <a:srgbClr val="0070C0"/>
                </a:solidFill>
              </a:rPr>
              <a:t>e test di </a:t>
            </a:r>
            <a:r>
              <a:rPr lang="en-GB" sz="1050" b="1" i="1" dirty="0" err="1" smtClean="0">
                <a:solidFill>
                  <a:srgbClr val="0070C0"/>
                </a:solidFill>
              </a:rPr>
              <a:t>rivelatore</a:t>
            </a:r>
            <a:r>
              <a:rPr lang="en-GB" sz="1050" b="1" i="1" dirty="0" smtClean="0">
                <a:solidFill>
                  <a:srgbClr val="0070C0"/>
                </a:solidFill>
              </a:rPr>
              <a:t> large size </a:t>
            </a:r>
            <a:r>
              <a:rPr lang="en-GB" sz="1050" dirty="0" smtClean="0">
                <a:solidFill>
                  <a:srgbClr val="0070C0"/>
                </a:solidFill>
              </a:rPr>
              <a:t>RWELL, </a:t>
            </a:r>
            <a:r>
              <a:rPr lang="en-GB" sz="1050" dirty="0" err="1" smtClean="0">
                <a:solidFill>
                  <a:srgbClr val="0070C0"/>
                </a:solidFill>
              </a:rPr>
              <a:t>disegno</a:t>
            </a:r>
            <a:r>
              <a:rPr lang="en-GB" sz="1050" dirty="0" smtClean="0">
                <a:solidFill>
                  <a:srgbClr val="0070C0"/>
                </a:solidFill>
              </a:rPr>
              <a:t> SEA-LNF, </a:t>
            </a:r>
            <a:r>
              <a:rPr lang="en-GB" sz="1050" dirty="0" err="1" smtClean="0">
                <a:solidFill>
                  <a:srgbClr val="0070C0"/>
                </a:solidFill>
              </a:rPr>
              <a:t>produzione</a:t>
            </a:r>
            <a:r>
              <a:rPr lang="en-GB" sz="1050" dirty="0" smtClean="0">
                <a:solidFill>
                  <a:srgbClr val="0070C0"/>
                </a:solidFill>
              </a:rPr>
              <a:t> ELTOS-CERN. </a:t>
            </a:r>
            <a:r>
              <a:rPr lang="en-GB" sz="1050" b="1" i="1" dirty="0" err="1">
                <a:solidFill>
                  <a:srgbClr val="0070C0"/>
                </a:solidFill>
              </a:rPr>
              <a:t>E</a:t>
            </a:r>
            <a:r>
              <a:rPr lang="en-GB" sz="1050" b="1" i="1" dirty="0" err="1" smtClean="0">
                <a:solidFill>
                  <a:srgbClr val="0070C0"/>
                </a:solidFill>
              </a:rPr>
              <a:t>lettronica</a:t>
            </a:r>
            <a:r>
              <a:rPr lang="en-GB" sz="1050" b="1" i="1" dirty="0" smtClean="0">
                <a:solidFill>
                  <a:srgbClr val="0070C0"/>
                </a:solidFill>
              </a:rPr>
              <a:t> counting-mode finale.</a:t>
            </a:r>
          </a:p>
          <a:p>
            <a:r>
              <a:rPr lang="en-GB" sz="1050" b="1" i="1" u="sng" dirty="0">
                <a:solidFill>
                  <a:srgbClr val="0070C0"/>
                </a:solidFill>
              </a:rPr>
              <a:t>Test @ </a:t>
            </a:r>
            <a:r>
              <a:rPr lang="en-GB" sz="1050" b="1" i="1" u="sng" dirty="0" err="1" smtClean="0">
                <a:solidFill>
                  <a:srgbClr val="0070C0"/>
                </a:solidFill>
              </a:rPr>
              <a:t>Berlino</a:t>
            </a:r>
            <a:endParaRPr lang="en-GB" sz="1050" b="1" i="1" u="sng" dirty="0" smtClean="0">
              <a:solidFill>
                <a:srgbClr val="0070C0"/>
              </a:solidFill>
            </a:endParaRPr>
          </a:p>
          <a:p>
            <a:r>
              <a:rPr lang="en-GB" sz="1050" b="1" i="1" u="sng" dirty="0" smtClean="0">
                <a:solidFill>
                  <a:srgbClr val="0070C0"/>
                </a:solidFill>
              </a:rPr>
              <a:t>Test @ CAEN (o </a:t>
            </a:r>
            <a:r>
              <a:rPr lang="en-GB" sz="1050" b="1" i="1" u="sng" dirty="0" err="1" smtClean="0">
                <a:solidFill>
                  <a:srgbClr val="0070C0"/>
                </a:solidFill>
              </a:rPr>
              <a:t>similare</a:t>
            </a:r>
            <a:r>
              <a:rPr lang="en-GB" sz="1050" b="1" i="1" u="sng" dirty="0" smtClean="0">
                <a:solidFill>
                  <a:srgbClr val="0070C0"/>
                </a:solidFill>
              </a:rPr>
              <a:t>)</a:t>
            </a:r>
            <a:endParaRPr lang="en-GB" sz="1050" b="1" i="1" u="sng" dirty="0">
              <a:solidFill>
                <a:srgbClr val="0070C0"/>
              </a:solidFill>
            </a:endParaRPr>
          </a:p>
        </p:txBody>
      </p:sp>
      <p:pic>
        <p:nvPicPr>
          <p:cNvPr id="11317" name="Picture 5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" r="3194"/>
          <a:stretch/>
        </p:blipFill>
        <p:spPr bwMode="auto">
          <a:xfrm>
            <a:off x="1967020" y="843892"/>
            <a:ext cx="7012270" cy="404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8790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1700" y="195486"/>
            <a:ext cx="8520600" cy="5727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0070C0"/>
                </a:solidFill>
              </a:rPr>
              <a:t>Milestones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11700" y="1315590"/>
            <a:ext cx="8520600" cy="3416400"/>
          </a:xfrm>
        </p:spPr>
        <p:txBody>
          <a:bodyPr/>
          <a:lstStyle/>
          <a:p>
            <a:r>
              <a:rPr lang="it-IT" sz="2000" dirty="0">
                <a:solidFill>
                  <a:srgbClr val="0070C0"/>
                </a:solidFill>
              </a:rPr>
              <a:t>M1: realizzazione </a:t>
            </a:r>
            <a:r>
              <a:rPr lang="it-IT" sz="2000" b="1" dirty="0" smtClean="0">
                <a:solidFill>
                  <a:srgbClr val="0070C0"/>
                </a:solidFill>
              </a:rPr>
              <a:t>convertitori </a:t>
            </a:r>
            <a:r>
              <a:rPr lang="it-IT" sz="2000" b="1" dirty="0">
                <a:solidFill>
                  <a:srgbClr val="0070C0"/>
                </a:solidFill>
              </a:rPr>
              <a:t>a </a:t>
            </a:r>
            <a:r>
              <a:rPr lang="it-IT" sz="2000" b="1" dirty="0" err="1" smtClean="0">
                <a:solidFill>
                  <a:srgbClr val="0070C0"/>
                </a:solidFill>
              </a:rPr>
              <a:t>mesh</a:t>
            </a:r>
            <a:r>
              <a:rPr lang="it-IT" sz="2000" b="1" dirty="0" smtClean="0">
                <a:solidFill>
                  <a:srgbClr val="0070C0"/>
                </a:solidFill>
              </a:rPr>
              <a:t> </a:t>
            </a:r>
            <a:r>
              <a:rPr lang="it-IT" sz="2000" dirty="0" smtClean="0">
                <a:solidFill>
                  <a:srgbClr val="0070C0"/>
                </a:solidFill>
              </a:rPr>
              <a:t>(?) </a:t>
            </a:r>
            <a:r>
              <a:rPr lang="it-IT" sz="2000" dirty="0">
                <a:solidFill>
                  <a:srgbClr val="0070C0"/>
                </a:solidFill>
              </a:rPr>
              <a:t>e </a:t>
            </a:r>
            <a:r>
              <a:rPr lang="it-IT" sz="2000" b="1" dirty="0" err="1">
                <a:solidFill>
                  <a:srgbClr val="0070C0"/>
                </a:solidFill>
              </a:rPr>
              <a:t>grooved-cathode</a:t>
            </a:r>
            <a:r>
              <a:rPr lang="it-IT" sz="2000" dirty="0">
                <a:solidFill>
                  <a:srgbClr val="0070C0"/>
                </a:solidFill>
              </a:rPr>
              <a:t> e costruzione </a:t>
            </a:r>
            <a:r>
              <a:rPr lang="it-IT" sz="2000" b="1" dirty="0">
                <a:solidFill>
                  <a:srgbClr val="0070C0"/>
                </a:solidFill>
              </a:rPr>
              <a:t>rivelatori piccoli dimensioni </a:t>
            </a:r>
            <a:r>
              <a:rPr lang="it-IT" sz="2000" dirty="0">
                <a:solidFill>
                  <a:srgbClr val="0070C0"/>
                </a:solidFill>
              </a:rPr>
              <a:t>[m9</a:t>
            </a:r>
            <a:r>
              <a:rPr lang="it-IT" sz="2000" dirty="0" smtClean="0">
                <a:solidFill>
                  <a:srgbClr val="0070C0"/>
                </a:solidFill>
              </a:rPr>
              <a:t>]</a:t>
            </a:r>
            <a:endParaRPr lang="it-IT" sz="2000" dirty="0">
              <a:solidFill>
                <a:srgbClr val="0070C0"/>
              </a:solidFill>
            </a:endParaRPr>
          </a:p>
          <a:p>
            <a:r>
              <a:rPr lang="it-IT" sz="2000" dirty="0">
                <a:solidFill>
                  <a:srgbClr val="0070C0"/>
                </a:solidFill>
              </a:rPr>
              <a:t>M2: </a:t>
            </a:r>
            <a:r>
              <a:rPr lang="it-IT" sz="2000" dirty="0" smtClean="0">
                <a:solidFill>
                  <a:srgbClr val="0070C0"/>
                </a:solidFill>
              </a:rPr>
              <a:t>test </a:t>
            </a:r>
            <a:r>
              <a:rPr lang="it-IT" sz="2000" dirty="0" err="1">
                <a:solidFill>
                  <a:srgbClr val="0070C0"/>
                </a:solidFill>
              </a:rPr>
              <a:t>beam</a:t>
            </a:r>
            <a:r>
              <a:rPr lang="it-IT" sz="2000" dirty="0">
                <a:solidFill>
                  <a:srgbClr val="0070C0"/>
                </a:solidFill>
              </a:rPr>
              <a:t> </a:t>
            </a:r>
            <a:r>
              <a:rPr lang="it-IT" sz="2000" dirty="0" smtClean="0">
                <a:solidFill>
                  <a:srgbClr val="0070C0"/>
                </a:solidFill>
              </a:rPr>
              <a:t>a </a:t>
            </a:r>
            <a:r>
              <a:rPr lang="it-IT" sz="2000" dirty="0" smtClean="0">
                <a:solidFill>
                  <a:srgbClr val="0070C0"/>
                </a:solidFill>
              </a:rPr>
              <a:t>HOTNES  in </a:t>
            </a:r>
            <a:r>
              <a:rPr lang="it-IT" sz="2000" dirty="0" err="1" smtClean="0">
                <a:solidFill>
                  <a:srgbClr val="0070C0"/>
                </a:solidFill>
              </a:rPr>
              <a:t>counting</a:t>
            </a:r>
            <a:r>
              <a:rPr lang="it-IT" sz="2000" dirty="0" smtClean="0">
                <a:solidFill>
                  <a:srgbClr val="0070C0"/>
                </a:solidFill>
              </a:rPr>
              <a:t> mode[m12]</a:t>
            </a:r>
          </a:p>
          <a:p>
            <a:pPr marL="114300" indent="0">
              <a:buNone/>
            </a:pPr>
            <a:endParaRPr lang="it-IT" sz="2000" dirty="0" smtClean="0">
              <a:solidFill>
                <a:srgbClr val="0070C0"/>
              </a:solidFill>
            </a:endParaRPr>
          </a:p>
          <a:p>
            <a:r>
              <a:rPr lang="it-IT" sz="2000" i="1" dirty="0" smtClean="0">
                <a:solidFill>
                  <a:schemeClr val="bg1">
                    <a:lumMod val="75000"/>
                  </a:schemeClr>
                </a:solidFill>
              </a:rPr>
              <a:t>M3: </a:t>
            </a:r>
            <a:r>
              <a:rPr lang="it-IT" sz="2000" i="1" dirty="0">
                <a:solidFill>
                  <a:schemeClr val="bg1">
                    <a:lumMod val="75000"/>
                  </a:schemeClr>
                </a:solidFill>
              </a:rPr>
              <a:t>design e test di elettronica custom </a:t>
            </a:r>
            <a:r>
              <a:rPr lang="it-IT" sz="2000" i="1" dirty="0" smtClean="0">
                <a:solidFill>
                  <a:schemeClr val="bg1">
                    <a:lumMod val="75000"/>
                  </a:schemeClr>
                </a:solidFill>
              </a:rPr>
              <a:t>per </a:t>
            </a:r>
            <a:r>
              <a:rPr lang="it-IT" sz="2000" i="1" dirty="0" err="1">
                <a:solidFill>
                  <a:schemeClr val="bg1">
                    <a:lumMod val="75000"/>
                  </a:schemeClr>
                </a:solidFill>
              </a:rPr>
              <a:t>counting</a:t>
            </a:r>
            <a:r>
              <a:rPr lang="it-IT" sz="2000" i="1" dirty="0">
                <a:solidFill>
                  <a:schemeClr val="bg1">
                    <a:lumMod val="75000"/>
                  </a:schemeClr>
                </a:solidFill>
              </a:rPr>
              <a:t>-mode [m21</a:t>
            </a:r>
            <a:r>
              <a:rPr lang="it-IT" sz="2000" i="1" dirty="0" smtClean="0">
                <a:solidFill>
                  <a:schemeClr val="bg1">
                    <a:lumMod val="75000"/>
                  </a:schemeClr>
                </a:solidFill>
              </a:rPr>
              <a:t>]</a:t>
            </a:r>
            <a:endParaRPr lang="it-IT" sz="2000" i="1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it-IT" sz="2000" i="1" dirty="0" smtClean="0">
                <a:solidFill>
                  <a:schemeClr val="bg1">
                    <a:lumMod val="75000"/>
                  </a:schemeClr>
                </a:solidFill>
              </a:rPr>
              <a:t>M4: </a:t>
            </a:r>
            <a:r>
              <a:rPr lang="it-IT" sz="2000" i="1" dirty="0">
                <a:solidFill>
                  <a:schemeClr val="bg1">
                    <a:lumMod val="75000"/>
                  </a:schemeClr>
                </a:solidFill>
              </a:rPr>
              <a:t>progettazione, costruzione e </a:t>
            </a:r>
            <a:r>
              <a:rPr lang="it-IT" sz="2000" i="1" dirty="0" smtClean="0">
                <a:solidFill>
                  <a:schemeClr val="bg1">
                    <a:lumMod val="75000"/>
                  </a:schemeClr>
                </a:solidFill>
              </a:rPr>
              <a:t>test </a:t>
            </a:r>
            <a:r>
              <a:rPr lang="it-IT" sz="2000" i="1" dirty="0">
                <a:solidFill>
                  <a:schemeClr val="bg1">
                    <a:lumMod val="75000"/>
                  </a:schemeClr>
                </a:solidFill>
              </a:rPr>
              <a:t>del rivelatore con geometria TPC e convertitori multi-</a:t>
            </a:r>
            <a:r>
              <a:rPr lang="it-IT" sz="2000" i="1" dirty="0" err="1">
                <a:solidFill>
                  <a:schemeClr val="bg1">
                    <a:lumMod val="75000"/>
                  </a:schemeClr>
                </a:solidFill>
              </a:rPr>
              <a:t>blade</a:t>
            </a:r>
            <a:r>
              <a:rPr lang="it-IT" sz="2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it-IT" sz="2000" i="1" dirty="0" smtClean="0">
                <a:solidFill>
                  <a:schemeClr val="bg1">
                    <a:lumMod val="75000"/>
                  </a:schemeClr>
                </a:solidFill>
              </a:rPr>
              <a:t> [</a:t>
            </a:r>
            <a:r>
              <a:rPr lang="it-IT" sz="2000" i="1" dirty="0">
                <a:solidFill>
                  <a:schemeClr val="bg1">
                    <a:lumMod val="75000"/>
                  </a:schemeClr>
                </a:solidFill>
              </a:rPr>
              <a:t>m24</a:t>
            </a:r>
            <a:r>
              <a:rPr lang="it-IT" sz="2000" i="1" dirty="0" smtClean="0">
                <a:solidFill>
                  <a:schemeClr val="bg1">
                    <a:lumMod val="75000"/>
                  </a:schemeClr>
                </a:solidFill>
              </a:rPr>
              <a:t>]</a:t>
            </a:r>
          </a:p>
          <a:p>
            <a:pPr marL="114300" indent="0">
              <a:buNone/>
            </a:pPr>
            <a:endParaRPr lang="it-IT" sz="2000" i="1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it-IT" sz="2000" i="1" dirty="0" smtClean="0">
                <a:solidFill>
                  <a:schemeClr val="bg1">
                    <a:lumMod val="75000"/>
                  </a:schemeClr>
                </a:solidFill>
              </a:rPr>
              <a:t>M5: </a:t>
            </a:r>
            <a:r>
              <a:rPr lang="it-IT" sz="2000" i="1" dirty="0">
                <a:solidFill>
                  <a:schemeClr val="bg1">
                    <a:lumMod val="75000"/>
                  </a:schemeClr>
                </a:solidFill>
              </a:rPr>
              <a:t>misura delle prestazioni di efficienza in </a:t>
            </a:r>
            <a:r>
              <a:rPr lang="it-IT" sz="2000" i="1" dirty="0" err="1">
                <a:solidFill>
                  <a:schemeClr val="bg1">
                    <a:lumMod val="75000"/>
                  </a:schemeClr>
                </a:solidFill>
              </a:rPr>
              <a:t>counting</a:t>
            </a:r>
            <a:r>
              <a:rPr lang="it-IT" sz="2000" i="1" dirty="0">
                <a:solidFill>
                  <a:schemeClr val="bg1">
                    <a:lumMod val="75000"/>
                  </a:schemeClr>
                </a:solidFill>
              </a:rPr>
              <a:t> mode e risoluzione spaziale di un prototipo di grande area [m36</a:t>
            </a:r>
            <a:r>
              <a:rPr lang="it-IT" sz="2000" i="1" dirty="0" smtClean="0">
                <a:solidFill>
                  <a:schemeClr val="bg1">
                    <a:lumMod val="75000"/>
                  </a:schemeClr>
                </a:solidFill>
              </a:rPr>
              <a:t>]</a:t>
            </a:r>
            <a:r>
              <a:rPr lang="it-IT" sz="20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it-IT" sz="2000" dirty="0">
                <a:solidFill>
                  <a:schemeClr val="bg1">
                    <a:lumMod val="50000"/>
                  </a:schemeClr>
                </a:solidFill>
              </a:rPr>
            </a:b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>
                <a:solidFill>
                  <a:schemeClr val="bg1">
                    <a:lumMod val="50000"/>
                  </a:schemeClr>
                </a:solidFill>
              </a:rPr>
              <a:t>4</a:t>
            </a:fld>
            <a:endParaRPr lang="it-IT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68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>
            <a:spLocks noGrp="1"/>
          </p:cNvSpPr>
          <p:nvPr>
            <p:ph type="title"/>
          </p:nvPr>
        </p:nvSpPr>
        <p:spPr>
          <a:xfrm>
            <a:off x="371880" y="26998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>
                <a:solidFill>
                  <a:srgbClr val="0070C0"/>
                </a:solidFill>
              </a:rPr>
              <a:t>Richieste </a:t>
            </a:r>
            <a:r>
              <a:rPr lang="en" dirty="0" smtClean="0">
                <a:solidFill>
                  <a:srgbClr val="0070C0"/>
                </a:solidFill>
              </a:rPr>
              <a:t>finanziarie 2021</a:t>
            </a:r>
            <a:endParaRPr dirty="0">
              <a:solidFill>
                <a:srgbClr val="0070C0"/>
              </a:solidFill>
            </a:endParaRPr>
          </a:p>
        </p:txBody>
      </p:sp>
      <p:sp>
        <p:nvSpPr>
          <p:cNvPr id="127" name="Google Shape;127;p23"/>
          <p:cNvSpPr txBox="1">
            <a:spLocks noGrp="1"/>
          </p:cNvSpPr>
          <p:nvPr>
            <p:ph type="body" idx="1"/>
          </p:nvPr>
        </p:nvSpPr>
        <p:spPr>
          <a:xfrm>
            <a:off x="252201" y="1009524"/>
            <a:ext cx="4751848" cy="39258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 dirty="0" smtClean="0">
                <a:solidFill>
                  <a:srgbClr val="0070C0"/>
                </a:solidFill>
              </a:rPr>
              <a:t>CONSUMI</a:t>
            </a:r>
            <a:endParaRPr sz="1200" b="1" dirty="0">
              <a:solidFill>
                <a:srgbClr val="0070C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 dirty="0">
                <a:solidFill>
                  <a:srgbClr val="0070C0"/>
                </a:solidFill>
              </a:rPr>
              <a:t>WP1</a:t>
            </a:r>
            <a:endParaRPr sz="1200" b="1" dirty="0">
              <a:solidFill>
                <a:srgbClr val="0070C0"/>
              </a:solidFill>
            </a:endParaRPr>
          </a:p>
          <a:p>
            <a:pPr marL="457200" lvl="0" indent="-298450" algn="l" rtl="0">
              <a:spcBef>
                <a:spcPts val="1200"/>
              </a:spcBef>
              <a:spcAft>
                <a:spcPts val="0"/>
              </a:spcAft>
              <a:buSzPts val="1100"/>
              <a:buChar char="●"/>
            </a:pPr>
            <a:r>
              <a:rPr lang="en" sz="1100" dirty="0">
                <a:solidFill>
                  <a:srgbClr val="0070C0"/>
                </a:solidFill>
              </a:rPr>
              <a:t>N.4  convertitori type I con </a:t>
            </a:r>
            <a:r>
              <a:rPr lang="en" sz="1100" dirty="0" smtClean="0">
                <a:solidFill>
                  <a:srgbClr val="0070C0"/>
                </a:solidFill>
              </a:rPr>
              <a:t>(h=0.2</a:t>
            </a:r>
            <a:r>
              <a:rPr lang="en" sz="1100" dirty="0">
                <a:solidFill>
                  <a:srgbClr val="0070C0"/>
                </a:solidFill>
              </a:rPr>
              <a:t>, 1, 2, 4 mm</a:t>
            </a:r>
            <a:r>
              <a:rPr lang="en" sz="1100" dirty="0" smtClean="0">
                <a:solidFill>
                  <a:srgbClr val="0070C0"/>
                </a:solidFill>
              </a:rPr>
              <a:t>) – [LNF]   </a:t>
            </a:r>
            <a:r>
              <a:rPr lang="en" sz="1100" b="1" dirty="0" smtClean="0">
                <a:solidFill>
                  <a:srgbClr val="0070C0"/>
                </a:solidFill>
              </a:rPr>
              <a:t>6.5 </a:t>
            </a:r>
            <a:r>
              <a:rPr lang="en" sz="1100" b="1" dirty="0">
                <a:solidFill>
                  <a:srgbClr val="0070C0"/>
                </a:solidFill>
              </a:rPr>
              <a:t>k€</a:t>
            </a:r>
            <a:endParaRPr sz="1100" b="1" dirty="0">
              <a:solidFill>
                <a:srgbClr val="0070C0"/>
              </a:solidFill>
            </a:endParaRPr>
          </a:p>
          <a:p>
            <a:pPr lvl="0" indent="-298450">
              <a:buSzPts val="1100"/>
            </a:pPr>
            <a:r>
              <a:rPr lang="en" sz="1100" dirty="0">
                <a:solidFill>
                  <a:srgbClr val="0070C0"/>
                </a:solidFill>
              </a:rPr>
              <a:t>Convertitori a mesh (n. 8 type II</a:t>
            </a:r>
            <a:r>
              <a:rPr lang="en" sz="1100" dirty="0" smtClean="0">
                <a:solidFill>
                  <a:srgbClr val="0070C0"/>
                </a:solidFill>
              </a:rPr>
              <a:t>) – </a:t>
            </a:r>
            <a:r>
              <a:rPr lang="en" sz="1100" dirty="0">
                <a:solidFill>
                  <a:srgbClr val="0070C0"/>
                </a:solidFill>
              </a:rPr>
              <a:t>[</a:t>
            </a:r>
            <a:r>
              <a:rPr lang="en" sz="1100" dirty="0" smtClean="0">
                <a:solidFill>
                  <a:srgbClr val="0070C0"/>
                </a:solidFill>
              </a:rPr>
              <a:t>Fe]	       </a:t>
            </a:r>
            <a:r>
              <a:rPr lang="en" sz="1100" dirty="0" smtClean="0">
                <a:solidFill>
                  <a:srgbClr val="0070C0"/>
                </a:solidFill>
              </a:rPr>
              <a:t>                    </a:t>
            </a:r>
            <a:r>
              <a:rPr lang="en" sz="1100" b="1" dirty="0" smtClean="0">
                <a:solidFill>
                  <a:srgbClr val="0070C0"/>
                </a:solidFill>
              </a:rPr>
              <a:t>1.0 </a:t>
            </a:r>
            <a:r>
              <a:rPr lang="en" sz="1100" b="1" dirty="0">
                <a:solidFill>
                  <a:srgbClr val="0070C0"/>
                </a:solidFill>
              </a:rPr>
              <a:t>k€</a:t>
            </a:r>
            <a:endParaRPr sz="1100" b="1" dirty="0">
              <a:solidFill>
                <a:srgbClr val="0070C0"/>
              </a:solidFill>
            </a:endParaRPr>
          </a:p>
          <a:p>
            <a:pPr lvl="0" indent="-298450">
              <a:buSzPts val="1100"/>
            </a:pPr>
            <a:r>
              <a:rPr lang="en" sz="1100" dirty="0">
                <a:solidFill>
                  <a:srgbClr val="0070C0"/>
                </a:solidFill>
              </a:rPr>
              <a:t>N.1 B4C targhetta per sputtering </a:t>
            </a:r>
            <a:r>
              <a:rPr lang="en" sz="1100" dirty="0" smtClean="0">
                <a:solidFill>
                  <a:srgbClr val="0070C0"/>
                </a:solidFill>
              </a:rPr>
              <a:t>convertitori (*) </a:t>
            </a:r>
            <a:r>
              <a:rPr lang="en" sz="1100" dirty="0">
                <a:solidFill>
                  <a:srgbClr val="0070C0"/>
                </a:solidFill>
              </a:rPr>
              <a:t>- [Fe</a:t>
            </a:r>
            <a:r>
              <a:rPr lang="en" sz="1100" dirty="0" smtClean="0">
                <a:solidFill>
                  <a:srgbClr val="0070C0"/>
                </a:solidFill>
              </a:rPr>
              <a:t>]  </a:t>
            </a:r>
            <a:r>
              <a:rPr lang="en" sz="1100" b="1" dirty="0" smtClean="0">
                <a:solidFill>
                  <a:srgbClr val="0070C0"/>
                </a:solidFill>
              </a:rPr>
              <a:t>16.0 </a:t>
            </a:r>
            <a:r>
              <a:rPr lang="en" sz="1100" b="1" dirty="0">
                <a:solidFill>
                  <a:srgbClr val="0070C0"/>
                </a:solidFill>
              </a:rPr>
              <a:t>k€</a:t>
            </a:r>
            <a:endParaRPr sz="1100" b="1" dirty="0">
              <a:solidFill>
                <a:srgbClr val="0070C0"/>
              </a:solidFill>
            </a:endParaRPr>
          </a:p>
          <a:p>
            <a:pPr lvl="0" indent="-298450">
              <a:buSzPts val="1100"/>
            </a:pPr>
            <a:r>
              <a:rPr lang="en" sz="1100" dirty="0" smtClean="0">
                <a:solidFill>
                  <a:srgbClr val="0070C0"/>
                </a:solidFill>
              </a:rPr>
              <a:t>Frame per </a:t>
            </a:r>
            <a:r>
              <a:rPr lang="en" sz="1100" dirty="0">
                <a:solidFill>
                  <a:srgbClr val="0070C0"/>
                </a:solidFill>
              </a:rPr>
              <a:t>mesh e </a:t>
            </a:r>
            <a:r>
              <a:rPr lang="en" sz="1100" dirty="0" smtClean="0">
                <a:solidFill>
                  <a:srgbClr val="0070C0"/>
                </a:solidFill>
              </a:rPr>
              <a:t>catodi</a:t>
            </a:r>
            <a:r>
              <a:rPr lang="en" sz="1100" dirty="0">
                <a:solidFill>
                  <a:srgbClr val="0070C0"/>
                </a:solidFill>
              </a:rPr>
              <a:t> </a:t>
            </a:r>
            <a:r>
              <a:rPr lang="en" sz="1100" dirty="0" smtClean="0">
                <a:solidFill>
                  <a:srgbClr val="0070C0"/>
                </a:solidFill>
              </a:rPr>
              <a:t>spessori (2,3,6mm) – [LNF]    </a:t>
            </a:r>
            <a:r>
              <a:rPr lang="en" sz="1100" dirty="0" smtClean="0">
                <a:solidFill>
                  <a:srgbClr val="0070C0"/>
                </a:solidFill>
              </a:rPr>
              <a:t>   </a:t>
            </a:r>
            <a:r>
              <a:rPr lang="en" sz="1100" b="1" dirty="0" smtClean="0">
                <a:solidFill>
                  <a:srgbClr val="0070C0"/>
                </a:solidFill>
              </a:rPr>
              <a:t>1.0 </a:t>
            </a:r>
            <a:r>
              <a:rPr lang="en" sz="1100" b="1" dirty="0">
                <a:solidFill>
                  <a:srgbClr val="0070C0"/>
                </a:solidFill>
              </a:rPr>
              <a:t>k€</a:t>
            </a:r>
            <a:endParaRPr sz="1100" b="1" dirty="0">
              <a:solidFill>
                <a:srgbClr val="0070C0"/>
              </a:solidFill>
            </a:endParaRPr>
          </a:p>
          <a:p>
            <a:pPr lvl="0" indent="-298450">
              <a:buSzPts val="1100"/>
            </a:pPr>
            <a:r>
              <a:rPr lang="en" sz="1100" dirty="0">
                <a:solidFill>
                  <a:srgbClr val="0070C0"/>
                </a:solidFill>
              </a:rPr>
              <a:t>N. 12 PCB-RWELL a pad – [LNF]                               </a:t>
            </a:r>
            <a:r>
              <a:rPr lang="en" sz="1100" dirty="0" smtClean="0">
                <a:solidFill>
                  <a:srgbClr val="0070C0"/>
                </a:solidFill>
              </a:rPr>
              <a:t>           </a:t>
            </a:r>
            <a:r>
              <a:rPr lang="en" sz="1100" b="1" dirty="0" smtClean="0">
                <a:solidFill>
                  <a:srgbClr val="0070C0"/>
                </a:solidFill>
              </a:rPr>
              <a:t>20.0 </a:t>
            </a:r>
            <a:r>
              <a:rPr lang="en" sz="1100" b="1" dirty="0">
                <a:solidFill>
                  <a:srgbClr val="0070C0"/>
                </a:solidFill>
              </a:rPr>
              <a:t>k</a:t>
            </a:r>
            <a:r>
              <a:rPr lang="en" sz="1100" b="1" dirty="0" smtClean="0">
                <a:solidFill>
                  <a:srgbClr val="0070C0"/>
                </a:solidFill>
              </a:rPr>
              <a:t>€</a:t>
            </a: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it-IT" sz="1100" dirty="0" smtClean="0">
                <a:solidFill>
                  <a:srgbClr val="0070C0"/>
                </a:solidFill>
              </a:rPr>
              <a:t>N</a:t>
            </a:r>
            <a:r>
              <a:rPr lang="en" sz="1100" dirty="0" smtClean="0">
                <a:solidFill>
                  <a:srgbClr val="0070C0"/>
                </a:solidFill>
              </a:rPr>
              <a:t>.4 pre-mixed gas bottle</a:t>
            </a:r>
            <a:r>
              <a:rPr lang="en" sz="1100" b="1" dirty="0">
                <a:solidFill>
                  <a:srgbClr val="0070C0"/>
                </a:solidFill>
              </a:rPr>
              <a:t> </a:t>
            </a:r>
            <a:r>
              <a:rPr lang="en" sz="1100" dirty="0" smtClean="0">
                <a:solidFill>
                  <a:srgbClr val="0070C0"/>
                </a:solidFill>
              </a:rPr>
              <a:t>– [LNF(1,5),  Fe(1.0))]             </a:t>
            </a:r>
            <a:r>
              <a:rPr lang="en" sz="1100" dirty="0" smtClean="0">
                <a:solidFill>
                  <a:srgbClr val="0070C0"/>
                </a:solidFill>
              </a:rPr>
              <a:t>    </a:t>
            </a:r>
            <a:r>
              <a:rPr lang="en" sz="1100" b="1" dirty="0" smtClean="0">
                <a:solidFill>
                  <a:srgbClr val="0070C0"/>
                </a:solidFill>
              </a:rPr>
              <a:t>2.5 </a:t>
            </a:r>
            <a:r>
              <a:rPr lang="en" sz="1100" b="1" dirty="0" smtClean="0">
                <a:solidFill>
                  <a:srgbClr val="0070C0"/>
                </a:solidFill>
              </a:rPr>
              <a:t>k€</a:t>
            </a:r>
            <a:endParaRPr sz="1100" dirty="0">
              <a:solidFill>
                <a:srgbClr val="0070C0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 dirty="0">
                <a:solidFill>
                  <a:srgbClr val="0070C0"/>
                </a:solidFill>
              </a:rPr>
              <a:t>WP3</a:t>
            </a:r>
            <a:endParaRPr sz="1200" dirty="0">
              <a:solidFill>
                <a:srgbClr val="0070C0"/>
              </a:solidFill>
            </a:endParaRPr>
          </a:p>
          <a:p>
            <a:pPr indent="-298450" algn="just">
              <a:spcBef>
                <a:spcPts val="1200"/>
              </a:spcBef>
              <a:buSzPts val="1100"/>
            </a:pPr>
            <a:r>
              <a:rPr lang="en" sz="1100" dirty="0">
                <a:solidFill>
                  <a:srgbClr val="0070C0"/>
                </a:solidFill>
              </a:rPr>
              <a:t>Elettronica counting mode </a:t>
            </a:r>
            <a:r>
              <a:rPr lang="en" sz="1100" dirty="0" smtClean="0">
                <a:solidFill>
                  <a:srgbClr val="0070C0"/>
                </a:solidFill>
              </a:rPr>
              <a:t>[</a:t>
            </a:r>
            <a:r>
              <a:rPr lang="en" sz="1100" dirty="0">
                <a:solidFill>
                  <a:srgbClr val="0070C0"/>
                </a:solidFill>
              </a:rPr>
              <a:t>Fe] </a:t>
            </a:r>
            <a:r>
              <a:rPr lang="en" sz="1100" dirty="0" smtClean="0">
                <a:solidFill>
                  <a:srgbClr val="0070C0"/>
                </a:solidFill>
              </a:rPr>
              <a:t>             </a:t>
            </a:r>
            <a:r>
              <a:rPr lang="en" sz="1100" b="1" dirty="0" smtClean="0">
                <a:solidFill>
                  <a:srgbClr val="0070C0"/>
                </a:solidFill>
              </a:rPr>
              <a:t>5.0 k€</a:t>
            </a:r>
          </a:p>
          <a:p>
            <a:pPr indent="-298450" algn="just">
              <a:spcBef>
                <a:spcPts val="1200"/>
              </a:spcBef>
              <a:buSzPts val="1100"/>
            </a:pPr>
            <a:endParaRPr lang="en" sz="1100" b="1" dirty="0">
              <a:solidFill>
                <a:srgbClr val="0070C0"/>
              </a:solidFill>
            </a:endParaRPr>
          </a:p>
          <a:p>
            <a:pPr marL="158750" indent="0" algn="just">
              <a:spcBef>
                <a:spcPts val="1200"/>
              </a:spcBef>
              <a:buSzPts val="1100"/>
              <a:buNone/>
            </a:pPr>
            <a:r>
              <a:rPr lang="en" sz="1100" i="1" dirty="0" smtClean="0">
                <a:solidFill>
                  <a:srgbClr val="0070C0"/>
                </a:solidFill>
              </a:rPr>
              <a:t>(*) con una targhetta si ottengono </a:t>
            </a:r>
            <a:endParaRPr lang="en" sz="1100" i="1" dirty="0" smtClean="0">
              <a:solidFill>
                <a:srgbClr val="0070C0"/>
              </a:solidFill>
            </a:endParaRPr>
          </a:p>
          <a:p>
            <a:pPr marL="158750" indent="0" algn="just">
              <a:spcBef>
                <a:spcPts val="1200"/>
              </a:spcBef>
              <a:buSzPts val="1100"/>
              <a:buNone/>
            </a:pPr>
            <a:r>
              <a:rPr lang="en" sz="1100" i="1" dirty="0" smtClean="0">
                <a:solidFill>
                  <a:srgbClr val="0070C0"/>
                </a:solidFill>
              </a:rPr>
              <a:t>circa </a:t>
            </a:r>
            <a:r>
              <a:rPr lang="en" sz="1100" i="1" dirty="0" smtClean="0">
                <a:solidFill>
                  <a:srgbClr val="0070C0"/>
                </a:solidFill>
              </a:rPr>
              <a:t>2 m</a:t>
            </a:r>
            <a:r>
              <a:rPr lang="en" sz="1100" i="1" baseline="30000" dirty="0" smtClean="0">
                <a:solidFill>
                  <a:srgbClr val="0070C0"/>
                </a:solidFill>
              </a:rPr>
              <a:t>2</a:t>
            </a:r>
            <a:r>
              <a:rPr lang="en" sz="1100" i="1" dirty="0" smtClean="0">
                <a:solidFill>
                  <a:srgbClr val="0070C0"/>
                </a:solidFill>
              </a:rPr>
              <a:t> di deposizione B4C</a:t>
            </a:r>
            <a:r>
              <a:rPr lang="en" sz="1100" dirty="0" smtClean="0">
                <a:solidFill>
                  <a:srgbClr val="0070C0"/>
                </a:solidFill>
              </a:rPr>
              <a:t>	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>
                <a:solidFill>
                  <a:schemeClr val="bg1">
                    <a:lumMod val="50000"/>
                  </a:schemeClr>
                </a:solidFill>
              </a:rPr>
              <a:t>5</a:t>
            </a:fld>
            <a:endParaRPr lang="it-IT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41237" y="1245273"/>
            <a:ext cx="3395481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just">
              <a:spcBef>
                <a:spcPts val="1200"/>
              </a:spcBef>
            </a:pPr>
            <a:r>
              <a:rPr lang="it-IT" sz="1400" b="1" dirty="0">
                <a:solidFill>
                  <a:srgbClr val="0070C0"/>
                </a:solidFill>
              </a:rPr>
              <a:t>Missioni</a:t>
            </a:r>
          </a:p>
          <a:p>
            <a:pPr marL="457200" lvl="0" indent="-298450" algn="just">
              <a:spcBef>
                <a:spcPts val="1200"/>
              </a:spcBef>
              <a:buClr>
                <a:schemeClr val="bg2"/>
              </a:buClr>
              <a:buSzPts val="1100"/>
              <a:buChar char="●"/>
            </a:pPr>
            <a:r>
              <a:rPr lang="it-IT" sz="1100" dirty="0">
                <a:solidFill>
                  <a:srgbClr val="0070C0"/>
                </a:solidFill>
              </a:rPr>
              <a:t>Contatti </a:t>
            </a:r>
            <a:r>
              <a:rPr lang="it-IT" sz="1100" dirty="0" err="1" smtClean="0">
                <a:solidFill>
                  <a:srgbClr val="0070C0"/>
                </a:solidFill>
              </a:rPr>
              <a:t>ELTOS+Linkoping</a:t>
            </a:r>
            <a:r>
              <a:rPr lang="it-IT" sz="1100" dirty="0">
                <a:solidFill>
                  <a:srgbClr val="0070C0"/>
                </a:solidFill>
              </a:rPr>
              <a:t>[(LNF(3),Fe(1)] </a:t>
            </a:r>
            <a:r>
              <a:rPr lang="it-IT" sz="1100" dirty="0" smtClean="0">
                <a:solidFill>
                  <a:srgbClr val="0070C0"/>
                </a:solidFill>
              </a:rPr>
              <a:t>  </a:t>
            </a:r>
            <a:r>
              <a:rPr lang="it-IT" sz="1100" b="1" dirty="0" smtClean="0">
                <a:solidFill>
                  <a:srgbClr val="0070C0"/>
                </a:solidFill>
              </a:rPr>
              <a:t>4.0 </a:t>
            </a:r>
            <a:r>
              <a:rPr lang="it-IT" sz="1100" b="1" dirty="0">
                <a:solidFill>
                  <a:srgbClr val="0070C0"/>
                </a:solidFill>
              </a:rPr>
              <a:t>k€</a:t>
            </a:r>
          </a:p>
          <a:p>
            <a:pPr marL="457200" lvl="0" indent="-298450" algn="just">
              <a:buClr>
                <a:schemeClr val="bg2"/>
              </a:buClr>
              <a:buSzPts val="1100"/>
              <a:buChar char="●"/>
            </a:pPr>
            <a:r>
              <a:rPr lang="it-IT" sz="1100" dirty="0">
                <a:solidFill>
                  <a:srgbClr val="0070C0"/>
                </a:solidFill>
              </a:rPr>
              <a:t>Test </a:t>
            </a:r>
            <a:r>
              <a:rPr lang="it-IT" sz="1100" dirty="0" err="1">
                <a:solidFill>
                  <a:srgbClr val="0070C0"/>
                </a:solidFill>
              </a:rPr>
              <a:t>beam</a:t>
            </a:r>
            <a:r>
              <a:rPr lang="it-IT" sz="1100" dirty="0">
                <a:solidFill>
                  <a:srgbClr val="0070C0"/>
                </a:solidFill>
              </a:rPr>
              <a:t> ENEA-HOTNES (</a:t>
            </a:r>
            <a:r>
              <a:rPr lang="it-IT" sz="1100" dirty="0" smtClean="0">
                <a:solidFill>
                  <a:srgbClr val="0070C0"/>
                </a:solidFill>
              </a:rPr>
              <a:t>Fe)                 </a:t>
            </a:r>
            <a:r>
              <a:rPr lang="it-IT" sz="1100" dirty="0" smtClean="0">
                <a:solidFill>
                  <a:srgbClr val="0070C0"/>
                </a:solidFill>
              </a:rPr>
              <a:t>    </a:t>
            </a:r>
            <a:r>
              <a:rPr lang="it-IT" sz="1100" b="1" dirty="0" smtClean="0">
                <a:solidFill>
                  <a:srgbClr val="0070C0"/>
                </a:solidFill>
              </a:rPr>
              <a:t>4.0 </a:t>
            </a:r>
            <a:r>
              <a:rPr lang="it-IT" sz="1100" b="1" dirty="0">
                <a:solidFill>
                  <a:srgbClr val="0070C0"/>
                </a:solidFill>
              </a:rPr>
              <a:t>k€</a:t>
            </a:r>
          </a:p>
          <a:p>
            <a:endParaRPr lang="en-GB" sz="1400" dirty="0">
              <a:solidFill>
                <a:srgbClr val="0070C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996853"/>
              </p:ext>
            </p:extLst>
          </p:nvPr>
        </p:nvGraphicFramePr>
        <p:xfrm>
          <a:off x="3923928" y="3211037"/>
          <a:ext cx="51209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989"/>
                <a:gridCol w="568989"/>
                <a:gridCol w="568989"/>
                <a:gridCol w="568989"/>
                <a:gridCol w="568989"/>
                <a:gridCol w="568989"/>
                <a:gridCol w="568989"/>
                <a:gridCol w="568989"/>
                <a:gridCol w="568989"/>
              </a:tblGrid>
              <a:tr h="130304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err="1" smtClean="0"/>
                        <a:t>Missioni</a:t>
                      </a:r>
                      <a:endParaRPr lang="en-GB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err="1" smtClean="0"/>
                        <a:t>Consumi</a:t>
                      </a:r>
                      <a:endParaRPr lang="en-GB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Gas</a:t>
                      </a:r>
                      <a:endParaRPr lang="en-GB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err="1" smtClean="0"/>
                        <a:t>Totale</a:t>
                      </a:r>
                      <a:endParaRPr lang="en-GB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Fe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1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20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0,5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21,5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LNF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3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15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0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18,0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00B050"/>
                          </a:solidFill>
                        </a:rPr>
                        <a:t>tot</a:t>
                      </a:r>
                      <a:endParaRPr lang="en-GB" sz="1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GB" sz="1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GB" sz="1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00B050"/>
                          </a:solidFill>
                        </a:rPr>
                        <a:t>0,5</a:t>
                      </a:r>
                      <a:endParaRPr lang="en-GB" sz="1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00B050"/>
                          </a:solidFill>
                        </a:rPr>
                        <a:t>39,5</a:t>
                      </a:r>
                      <a:endParaRPr lang="en-GB" sz="1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412340" y="2778989"/>
            <a:ext cx="2151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ASSEGNAZIONI 2021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48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3708" y="445025"/>
            <a:ext cx="8520600" cy="5727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Agenda meeting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547664" y="1781110"/>
            <a:ext cx="6061788" cy="24468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obiettivi URANIA-V e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milestones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 2021 - Gianni (10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it-IT" sz="900" dirty="0" smtClean="0">
              <a:solidFill>
                <a:srgbClr val="0070C0"/>
              </a:solidFill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simulazione new B-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converter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 (zig-zag) - Gianfranco (15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  <a:endParaRPr lang="it-IT" dirty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900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new detector design - Gianfranco (10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  <a:endParaRPr lang="it-IT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900" dirty="0" smtClean="0">
              <a:solidFill>
                <a:srgbClr val="0070C0"/>
              </a:solidFill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elettronica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counting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-mode - Riccardo/Giulietto (15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  <a:endParaRPr lang="it-IT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900" dirty="0" smtClean="0">
              <a:solidFill>
                <a:srgbClr val="0070C0"/>
              </a:solidFill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HOTNES test 2021 - Tutti (15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  <a:endParaRPr lang="it-IT" dirty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sz="900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  <a:effectLst/>
              </a:rPr>
              <a:t>analisi test luglio 2020 - Matteo (15 </a:t>
            </a:r>
            <a:r>
              <a:rPr lang="it-IT" dirty="0" err="1" smtClean="0">
                <a:solidFill>
                  <a:srgbClr val="0070C0"/>
                </a:solidFill>
                <a:effectLst/>
              </a:rPr>
              <a:t>min</a:t>
            </a:r>
            <a:r>
              <a:rPr lang="it-IT" dirty="0" smtClean="0">
                <a:solidFill>
                  <a:srgbClr val="0070C0"/>
                </a:solidFill>
                <a:effectLst/>
              </a:rPr>
              <a:t>)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090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4027</TotalTime>
  <Words>367</Words>
  <Application>Microsoft Office PowerPoint</Application>
  <PresentationFormat>Presentazione su schermo (16:9)</PresentationFormat>
  <Paragraphs>110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Organizzazione progetto</vt:lpstr>
      <vt:lpstr>Cronoprogramma</vt:lpstr>
      <vt:lpstr>Milestones</vt:lpstr>
      <vt:lpstr>Richieste finanziarie 2021</vt:lpstr>
      <vt:lpstr>Agenda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gianni</dc:creator>
  <cp:lastModifiedBy>gianni</cp:lastModifiedBy>
  <cp:revision>8</cp:revision>
  <dcterms:created xsi:type="dcterms:W3CDTF">2021-02-02T16:59:22Z</dcterms:created>
  <dcterms:modified xsi:type="dcterms:W3CDTF">2021-02-05T12:07:05Z</dcterms:modified>
</cp:coreProperties>
</file>