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89" r:id="rId4"/>
    <p:sldId id="297" r:id="rId5"/>
    <p:sldId id="292" r:id="rId6"/>
    <p:sldId id="263" r:id="rId7"/>
    <p:sldId id="266" r:id="rId8"/>
    <p:sldId id="267" r:id="rId9"/>
    <p:sldId id="295" r:id="rId10"/>
    <p:sldId id="264" r:id="rId11"/>
    <p:sldId id="293" r:id="rId12"/>
    <p:sldId id="294" r:id="rId13"/>
    <p:sldId id="274" r:id="rId14"/>
    <p:sldId id="275" r:id="rId15"/>
    <p:sldId id="290" r:id="rId16"/>
    <p:sldId id="301" r:id="rId17"/>
    <p:sldId id="261" r:id="rId18"/>
    <p:sldId id="272" r:id="rId19"/>
    <p:sldId id="299" r:id="rId20"/>
    <p:sldId id="298" r:id="rId21"/>
    <p:sldId id="300" r:id="rId22"/>
    <p:sldId id="269" r:id="rId23"/>
    <p:sldId id="276" r:id="rId24"/>
    <p:sldId id="281" r:id="rId25"/>
    <p:sldId id="282" r:id="rId26"/>
    <p:sldId id="283" r:id="rId27"/>
    <p:sldId id="270" r:id="rId28"/>
    <p:sldId id="258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80" d="100"/>
          <a:sy n="80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D0697-15A4-4048-818A-247FF8E21A89}" type="datetimeFigureOut">
              <a:rPr lang="it-IT" smtClean="0"/>
              <a:t>25/02/2021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56AC6-84EA-4470-A1C4-C787F9DB0F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3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6207-BF56-4919-9544-E24A8C12581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95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6207-BF56-4919-9544-E24A8C12581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85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430E-391D-437C-9FD4-5BCDFB5DE239}" type="datetimeFigureOut">
              <a:rPr lang="it-IT" smtClean="0"/>
              <a:t>25/02/2021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604-BA24-4E0B-B8E3-50356365B0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30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430E-391D-437C-9FD4-5BCDFB5DE239}" type="datetimeFigureOut">
              <a:rPr lang="it-IT" smtClean="0"/>
              <a:t>25/02/2021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604-BA24-4E0B-B8E3-50356365B0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74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430E-391D-437C-9FD4-5BCDFB5DE239}" type="datetimeFigureOut">
              <a:rPr lang="it-IT" smtClean="0"/>
              <a:t>25/02/2021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604-BA24-4E0B-B8E3-50356365B0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430E-391D-437C-9FD4-5BCDFB5DE239}" type="datetimeFigureOut">
              <a:rPr lang="it-IT" smtClean="0"/>
              <a:t>25/02/2021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604-BA24-4E0B-B8E3-50356365B0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07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430E-391D-437C-9FD4-5BCDFB5DE239}" type="datetimeFigureOut">
              <a:rPr lang="it-IT" smtClean="0"/>
              <a:t>25/02/2021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604-BA24-4E0B-B8E3-50356365B0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14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430E-391D-437C-9FD4-5BCDFB5DE239}" type="datetimeFigureOut">
              <a:rPr lang="it-IT" smtClean="0"/>
              <a:t>25/02/2021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604-BA24-4E0B-B8E3-50356365B0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3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430E-391D-437C-9FD4-5BCDFB5DE239}" type="datetimeFigureOut">
              <a:rPr lang="it-IT" smtClean="0"/>
              <a:t>25/02/2021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604-BA24-4E0B-B8E3-50356365B0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32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430E-391D-437C-9FD4-5BCDFB5DE239}" type="datetimeFigureOut">
              <a:rPr lang="it-IT" smtClean="0"/>
              <a:t>25/02/2021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604-BA24-4E0B-B8E3-50356365B0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5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430E-391D-437C-9FD4-5BCDFB5DE239}" type="datetimeFigureOut">
              <a:rPr lang="it-IT" smtClean="0"/>
              <a:t>25/02/2021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604-BA24-4E0B-B8E3-50356365B0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26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430E-391D-437C-9FD4-5BCDFB5DE239}" type="datetimeFigureOut">
              <a:rPr lang="it-IT" smtClean="0"/>
              <a:t>25/02/2021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604-BA24-4E0B-B8E3-50356365B0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31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430E-391D-437C-9FD4-5BCDFB5DE239}" type="datetimeFigureOut">
              <a:rPr lang="it-IT" smtClean="0"/>
              <a:t>25/02/2021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604-BA24-4E0B-B8E3-50356365B0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81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C430E-391D-437C-9FD4-5BCDFB5DE239}" type="datetimeFigureOut">
              <a:rPr lang="it-IT" smtClean="0"/>
              <a:t>25/02/2021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36604-BA24-4E0B-B8E3-50356365B0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61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Alessandro Drago</a:t>
            </a:r>
          </a:p>
          <a:p>
            <a:r>
              <a:rPr lang="it-IT" dirty="0" err="1"/>
              <a:t>University</a:t>
            </a:r>
            <a:r>
              <a:rPr lang="it-IT" dirty="0"/>
              <a:t> of Ferrara and INFN sez. Ferrara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DCFBEE5-8CD0-4DBB-8401-24C23FB7F4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181718" y="1994078"/>
            <a:ext cx="619432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0" i="0" dirty="0">
                <a:solidFill>
                  <a:srgbClr val="CB6D04"/>
                </a:solidFill>
                <a:effectLst/>
                <a:latin typeface="Liberation Sans"/>
              </a:rPr>
              <a:t>Hyperons in compact stars </a:t>
            </a:r>
            <a:br>
              <a:rPr lang="en-US" sz="3200" b="0" i="0" dirty="0">
                <a:solidFill>
                  <a:srgbClr val="CB6D04"/>
                </a:solidFill>
                <a:effectLst/>
                <a:latin typeface="Liberation Sans"/>
              </a:rPr>
            </a:br>
            <a:r>
              <a:rPr lang="en-US" sz="3200" b="0" i="0" dirty="0">
                <a:solidFill>
                  <a:srgbClr val="CB6D04"/>
                </a:solidFill>
                <a:effectLst/>
                <a:latin typeface="Liberation Sans"/>
              </a:rPr>
              <a:t>and the transition to quark matter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725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2800" dirty="0"/>
              <a:t>The twin-</a:t>
            </a:r>
            <a:r>
              <a:rPr lang="it-IT" sz="2800" dirty="0" err="1"/>
              <a:t>stars</a:t>
            </a:r>
            <a:r>
              <a:rPr lang="it-IT" sz="2800" dirty="0"/>
              <a:t> scenario:</a:t>
            </a:r>
            <a:br>
              <a:rPr lang="it-IT" sz="2800" dirty="0"/>
            </a:br>
            <a:r>
              <a:rPr lang="it-IT" sz="2800" dirty="0" err="1"/>
              <a:t>classification</a:t>
            </a:r>
            <a:r>
              <a:rPr lang="it-IT" sz="2800" dirty="0"/>
              <a:t> of all possible </a:t>
            </a:r>
            <a:r>
              <a:rPr lang="it-IT" sz="2800" dirty="0" err="1"/>
              <a:t>hybrid</a:t>
            </a:r>
            <a:r>
              <a:rPr lang="it-IT" sz="2800" dirty="0"/>
              <a:t> </a:t>
            </a:r>
            <a:r>
              <a:rPr lang="it-IT" sz="2800" dirty="0" err="1"/>
              <a:t>stars</a:t>
            </a:r>
            <a:br>
              <a:rPr lang="it-IT" sz="2800" dirty="0"/>
            </a:br>
            <a:r>
              <a:rPr lang="it-IT" sz="2000" dirty="0"/>
              <a:t>From </a:t>
            </a:r>
            <a:r>
              <a:rPr lang="it-IT" sz="2000" dirty="0" err="1"/>
              <a:t>Alford</a:t>
            </a:r>
            <a:r>
              <a:rPr lang="it-IT" sz="2000" dirty="0"/>
              <a:t>, Han, </a:t>
            </a:r>
            <a:r>
              <a:rPr lang="it-IT" sz="2000" dirty="0" err="1"/>
              <a:t>Prakash</a:t>
            </a:r>
            <a:r>
              <a:rPr lang="it-IT" sz="2000" dirty="0"/>
              <a:t>, </a:t>
            </a:r>
            <a:r>
              <a:rPr lang="it-IT" sz="2000" dirty="0" err="1"/>
              <a:t>Phys.Rev</a:t>
            </a:r>
            <a:r>
              <a:rPr lang="it-IT" sz="2000" dirty="0"/>
              <a:t>. D88 (2013) 083013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6291"/>
            <a:ext cx="5946035" cy="454658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283823" y="2640183"/>
            <a:ext cx="44360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Note that </a:t>
            </a:r>
            <a:r>
              <a:rPr lang="it-IT" dirty="0">
                <a:solidFill>
                  <a:srgbClr val="FF0000"/>
                </a:solidFill>
              </a:rPr>
              <a:t>in B and D the formation of quarks triggers the instability</a:t>
            </a:r>
            <a:r>
              <a:rPr lang="it-IT" dirty="0"/>
              <a:t>, i.e. quarks are at the origin of the instability producing the formation of the second configuration.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At variance, in the two-families scenario</a:t>
            </a:r>
            <a:r>
              <a:rPr lang="it-IT" dirty="0"/>
              <a:t> the first family becomes chemically unstable while quark are not yet present. </a:t>
            </a:r>
            <a:r>
              <a:rPr lang="it-IT" dirty="0">
                <a:solidFill>
                  <a:srgbClr val="FF0000"/>
                </a:solidFill>
              </a:rPr>
              <a:t>The quark matter  phase stabilizies the system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17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999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2400" dirty="0"/>
              <a:t>Models with a strong phase transition: the «twin stars» configurations</a:t>
            </a:r>
            <a:br>
              <a:rPr lang="it-IT" sz="2400" dirty="0"/>
            </a:br>
            <a:r>
              <a:rPr lang="it-IT" sz="2400" dirty="0"/>
              <a:t>Small radii are possible if the sound velocity of quark matter is close to 1</a:t>
            </a:r>
            <a:br>
              <a:rPr lang="it-IT" sz="2400" dirty="0"/>
            </a:br>
            <a:r>
              <a:rPr lang="it-IT" sz="2000" dirty="0"/>
              <a:t>Alford, Burgio, Han, Taranto, Zappalà, PRD92 (2015) 083002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9962"/>
            <a:ext cx="6528217" cy="53365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802381" y="1931796"/>
            <a:ext cx="3942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Radii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smaller</a:t>
            </a:r>
            <a:r>
              <a:rPr lang="it-IT" b="1" dirty="0">
                <a:solidFill>
                  <a:srgbClr val="FF0000"/>
                </a:solidFill>
              </a:rPr>
              <a:t> than about 11.5 km for </a:t>
            </a:r>
            <a:r>
              <a:rPr lang="it-IT" b="1" dirty="0" err="1">
                <a:solidFill>
                  <a:srgbClr val="FF0000"/>
                </a:solidFill>
              </a:rPr>
              <a:t>stars</a:t>
            </a:r>
            <a:r>
              <a:rPr lang="it-IT" b="1" dirty="0">
                <a:solidFill>
                  <a:srgbClr val="FF0000"/>
                </a:solidFill>
              </a:rPr>
              <a:t> of M = 1.4 </a:t>
            </a:r>
            <a:r>
              <a:rPr lang="it-IT" b="1" dirty="0" err="1">
                <a:solidFill>
                  <a:srgbClr val="FF0000"/>
                </a:solidFill>
              </a:rPr>
              <a:t>M</a:t>
            </a:r>
            <a:r>
              <a:rPr lang="it-IT" b="1" baseline="-25000" dirty="0" err="1">
                <a:solidFill>
                  <a:srgbClr val="FF0000"/>
                </a:solidFill>
              </a:rPr>
              <a:t>s</a:t>
            </a:r>
            <a:r>
              <a:rPr lang="it-IT" b="1" dirty="0">
                <a:solidFill>
                  <a:srgbClr val="FF0000"/>
                </a:solidFill>
              </a:rPr>
              <a:t> are possible</a:t>
            </a:r>
          </a:p>
          <a:p>
            <a:r>
              <a:rPr lang="it-IT" b="1" dirty="0">
                <a:solidFill>
                  <a:srgbClr val="FF0000"/>
                </a:solidFill>
              </a:rPr>
              <a:t>ONLY if c</a:t>
            </a:r>
            <a:r>
              <a:rPr lang="it-IT" b="1" baseline="30000" dirty="0">
                <a:solidFill>
                  <a:srgbClr val="FF0000"/>
                </a:solidFill>
              </a:rPr>
              <a:t>2 </a:t>
            </a:r>
            <a:r>
              <a:rPr lang="it-IT" b="1" dirty="0" err="1">
                <a:solidFill>
                  <a:srgbClr val="FF0000"/>
                </a:solidFill>
              </a:rPr>
              <a:t>is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close</a:t>
            </a:r>
            <a:r>
              <a:rPr lang="it-IT" b="1" dirty="0">
                <a:solidFill>
                  <a:srgbClr val="FF0000"/>
                </a:solidFill>
              </a:rPr>
              <a:t> to 1 and </a:t>
            </a:r>
          </a:p>
          <a:p>
            <a:r>
              <a:rPr lang="it-IT" b="1" dirty="0">
                <a:solidFill>
                  <a:srgbClr val="FF0000"/>
                </a:solidFill>
              </a:rPr>
              <a:t>for Disconnected configurations.</a:t>
            </a:r>
          </a:p>
        </p:txBody>
      </p:sp>
      <p:pic>
        <p:nvPicPr>
          <p:cNvPr id="6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381" y="3968230"/>
            <a:ext cx="3402767" cy="260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0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30C1-FBF1-4364-A2CE-58B10C0A59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dirty="0"/>
              <a:t>Models with a strong phase transition: two-families of compact stars</a:t>
            </a:r>
            <a:br>
              <a:rPr lang="en-US" sz="2800" dirty="0"/>
            </a:br>
            <a:r>
              <a:rPr lang="en-US" sz="2800" dirty="0" err="1"/>
              <a:t>Stars</a:t>
            </a:r>
            <a:r>
              <a:rPr lang="en-US" sz="2800" dirty="0"/>
              <a:t> made of hadrons co-exist with stars made of strange quark matter</a:t>
            </a:r>
            <a:br>
              <a:rPr lang="en-US" sz="2800" dirty="0"/>
            </a:br>
            <a:r>
              <a:rPr lang="en-US" sz="1600" dirty="0"/>
              <a:t>G. </a:t>
            </a:r>
            <a:r>
              <a:rPr lang="en-US" sz="1600" dirty="0" err="1"/>
              <a:t>Wiktorowicz</a:t>
            </a:r>
            <a:r>
              <a:rPr lang="en-US" sz="1600" dirty="0"/>
              <a:t>, </a:t>
            </a:r>
            <a:r>
              <a:rPr lang="en-US" sz="1600" dirty="0" err="1"/>
              <a:t>A.Drago</a:t>
            </a:r>
            <a:r>
              <a:rPr lang="en-US" sz="1600" dirty="0"/>
              <a:t>, G. </a:t>
            </a:r>
            <a:r>
              <a:rPr lang="en-US" sz="1600" dirty="0" err="1"/>
              <a:t>Pagliara</a:t>
            </a:r>
            <a:r>
              <a:rPr lang="en-US" sz="1600" dirty="0"/>
              <a:t>, S. Popov; </a:t>
            </a:r>
            <a:r>
              <a:rPr lang="en-US" sz="1600" dirty="0" err="1"/>
              <a:t>Astrophys</a:t>
            </a:r>
            <a:r>
              <a:rPr lang="en-US" sz="1600" dirty="0"/>
              <a:t>. J. </a:t>
            </a:r>
            <a:r>
              <a:rPr lang="it-IT" sz="1600" dirty="0"/>
              <a:t>846 (2017) 163 </a:t>
            </a:r>
            <a:endParaRPr lang="en-US" sz="1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D862C5-89D9-4FA6-899E-3DCAD09E9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250" y="2503119"/>
            <a:ext cx="5437813" cy="35127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5AE590-1528-4F6A-A1B7-E0D7DECE8681}"/>
              </a:ext>
            </a:extLst>
          </p:cNvPr>
          <p:cNvSpPr txBox="1"/>
          <p:nvPr/>
        </p:nvSpPr>
        <p:spPr>
          <a:xfrm>
            <a:off x="6491634" y="2503119"/>
            <a:ext cx="49111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existence of strange quark stars is based on the validity of the validity of the Witten’s hypothesis, telling that the absolute ground state of matter is made of a mix of deconfined up, down and strange quarks.  </a:t>
            </a:r>
          </a:p>
          <a:p>
            <a:endParaRPr lang="en-US" sz="1600" dirty="0"/>
          </a:p>
          <a:p>
            <a:r>
              <a:rPr lang="en-US" sz="1600" dirty="0"/>
              <a:t>The velocity of sound in quark matter need not to be close to 1 in this scheme.</a:t>
            </a:r>
          </a:p>
          <a:p>
            <a:endParaRPr lang="en-US" sz="1600" dirty="0"/>
          </a:p>
          <a:p>
            <a:r>
              <a:rPr lang="en-US" sz="1600" dirty="0"/>
              <a:t>Massive stars have larger radii, at variance with models based on one family and with the twin stars scenario.</a:t>
            </a:r>
          </a:p>
          <a:p>
            <a:endParaRPr lang="en-US" sz="1600" dirty="0"/>
          </a:p>
          <a:p>
            <a:r>
              <a:rPr lang="en-US" sz="1600" b="1" dirty="0"/>
              <a:t>The process of quark deconfinement is triggered by the formation of a large hyperon content (or maybe by kaon condensation) at the center of the hadronic star.</a:t>
            </a:r>
          </a:p>
        </p:txBody>
      </p:sp>
    </p:spTree>
    <p:extLst>
      <p:ext uri="{BB962C8B-B14F-4D97-AF65-F5344CB8AC3E}">
        <p14:creationId xmlns:p14="http://schemas.microsoft.com/office/powerpoint/2010/main" val="292765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2800" dirty="0"/>
              <a:t>Why strange quark </a:t>
            </a:r>
            <a:r>
              <a:rPr lang="it-IT" sz="2800" dirty="0" err="1"/>
              <a:t>stars</a:t>
            </a:r>
            <a:r>
              <a:rPr lang="it-IT" sz="2800" dirty="0"/>
              <a:t> can </a:t>
            </a:r>
            <a:r>
              <a:rPr lang="it-IT" sz="2800" dirty="0" err="1"/>
              <a:t>reach</a:t>
            </a:r>
            <a:r>
              <a:rPr lang="it-IT" sz="2800" dirty="0"/>
              <a:t> large </a:t>
            </a:r>
            <a:r>
              <a:rPr lang="it-IT" sz="2800" dirty="0" err="1"/>
              <a:t>masses</a:t>
            </a:r>
            <a:r>
              <a:rPr lang="it-IT" sz="2800" dirty="0"/>
              <a:t> while </a:t>
            </a:r>
            <a:r>
              <a:rPr lang="it-IT" sz="2800" dirty="0" err="1"/>
              <a:t>keeping</a:t>
            </a:r>
            <a:r>
              <a:rPr lang="it-IT" sz="2800" dirty="0"/>
              <a:t> c</a:t>
            </a:r>
            <a:r>
              <a:rPr lang="it-IT" sz="2800" baseline="-25000" dirty="0"/>
              <a:t>s</a:t>
            </a:r>
            <a:r>
              <a:rPr lang="it-IT" sz="2800" baseline="30000" dirty="0"/>
              <a:t>2</a:t>
            </a:r>
            <a:r>
              <a:rPr lang="it-IT" sz="2800" dirty="0"/>
              <a:t> ≤ 1/3?</a:t>
            </a:r>
            <a:br>
              <a:rPr lang="it-IT" sz="2800" dirty="0"/>
            </a:br>
            <a:r>
              <a:rPr lang="it-IT" sz="2800" dirty="0"/>
              <a:t>Because the </a:t>
            </a:r>
            <a:r>
              <a:rPr lang="it-IT" sz="2800" dirty="0" err="1"/>
              <a:t>adiabatic</a:t>
            </a:r>
            <a:r>
              <a:rPr lang="it-IT" sz="2800" dirty="0"/>
              <a:t> </a:t>
            </a:r>
            <a:r>
              <a:rPr lang="it-IT" sz="2800" dirty="0" err="1"/>
              <a:t>index</a:t>
            </a:r>
            <a:r>
              <a:rPr lang="it-IT" sz="2800" dirty="0"/>
              <a:t> </a:t>
            </a:r>
            <a:r>
              <a:rPr lang="it-IT" sz="2800" dirty="0" err="1"/>
              <a:t>diverges</a:t>
            </a:r>
            <a:r>
              <a:rPr lang="it-IT" sz="2800" dirty="0"/>
              <a:t> </a:t>
            </a:r>
            <a:r>
              <a:rPr lang="it-IT" sz="2800" dirty="0" err="1"/>
              <a:t>at</a:t>
            </a:r>
            <a:r>
              <a:rPr lang="it-IT" sz="2800" dirty="0"/>
              <a:t> the </a:t>
            </a:r>
            <a:r>
              <a:rPr lang="it-IT" sz="2800" dirty="0" err="1"/>
              <a:t>surface</a:t>
            </a:r>
            <a:r>
              <a:rPr lang="it-IT" sz="2800" dirty="0"/>
              <a:t> of the star.</a:t>
            </a:r>
            <a:br>
              <a:rPr lang="it-IT" sz="2800" dirty="0"/>
            </a:br>
            <a:r>
              <a:rPr lang="it-IT" sz="2000" dirty="0" err="1"/>
              <a:t>Haensel</a:t>
            </a:r>
            <a:r>
              <a:rPr lang="it-IT" sz="2000" dirty="0"/>
              <a:t>, </a:t>
            </a:r>
            <a:r>
              <a:rPr lang="it-IT" sz="2000" dirty="0" err="1"/>
              <a:t>Zdunik</a:t>
            </a:r>
            <a:r>
              <a:rPr lang="it-IT" sz="2000" dirty="0"/>
              <a:t>, </a:t>
            </a:r>
            <a:r>
              <a:rPr lang="it-IT" sz="2000" dirty="0" err="1"/>
              <a:t>Schaeffer</a:t>
            </a:r>
            <a:r>
              <a:rPr lang="it-IT" sz="2000" dirty="0"/>
              <a:t>, A&amp;A 160 (1986) 121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6502" y="2099885"/>
            <a:ext cx="5052133" cy="390345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92" y="2690734"/>
            <a:ext cx="1545004" cy="6771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92" y="4367939"/>
            <a:ext cx="1424453" cy="59582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87592" y="3544750"/>
            <a:ext cx="2935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condition</a:t>
            </a:r>
            <a:r>
              <a:rPr lang="it-IT" dirty="0"/>
              <a:t> for </a:t>
            </a:r>
            <a:r>
              <a:rPr lang="it-IT" dirty="0" err="1"/>
              <a:t>stability</a:t>
            </a:r>
            <a:endParaRPr lang="it-IT" dirty="0"/>
          </a:p>
          <a:p>
            <a:r>
              <a:rPr lang="it-IT" dirty="0"/>
              <a:t>in post-</a:t>
            </a:r>
            <a:r>
              <a:rPr lang="it-IT" dirty="0" err="1"/>
              <a:t>newtonian</a:t>
            </a:r>
            <a:r>
              <a:rPr lang="it-IT" dirty="0"/>
              <a:t> </a:t>
            </a:r>
            <a:r>
              <a:rPr lang="it-IT" dirty="0" err="1"/>
              <a:t>approx</a:t>
            </a:r>
            <a:r>
              <a:rPr lang="it-IT" dirty="0"/>
              <a:t>. </a:t>
            </a:r>
            <a:r>
              <a:rPr lang="it-IT" dirty="0" err="1"/>
              <a:t>is</a:t>
            </a:r>
            <a:r>
              <a:rPr lang="it-IT" dirty="0"/>
              <a:t>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89351" y="5501390"/>
            <a:ext cx="3180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divergence</a:t>
            </a:r>
            <a:r>
              <a:rPr lang="it-IT" dirty="0"/>
              <a:t> of </a:t>
            </a:r>
            <a:r>
              <a:rPr lang="it-IT" dirty="0">
                <a:latin typeface="Symbol" panose="05050102010706020507" pitchFamily="18" charset="2"/>
              </a:rPr>
              <a:t>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due to</a:t>
            </a:r>
          </a:p>
          <a:p>
            <a:r>
              <a:rPr lang="it-IT" dirty="0"/>
              <a:t>the </a:t>
            </a:r>
            <a:r>
              <a:rPr lang="it-IT" dirty="0" err="1"/>
              <a:t>vanishing</a:t>
            </a:r>
            <a:r>
              <a:rPr lang="it-IT" dirty="0"/>
              <a:t> of the pressure </a:t>
            </a:r>
            <a:r>
              <a:rPr lang="it-IT" dirty="0" err="1"/>
              <a:t>at</a:t>
            </a:r>
            <a:endParaRPr lang="it-IT" dirty="0"/>
          </a:p>
          <a:p>
            <a:r>
              <a:rPr lang="it-IT" dirty="0"/>
              <a:t>a finite </a:t>
            </a:r>
            <a:r>
              <a:rPr lang="it-IT" dirty="0" err="1"/>
              <a:t>density</a:t>
            </a:r>
            <a:r>
              <a:rPr lang="it-IT" dirty="0"/>
              <a:t> </a:t>
            </a:r>
            <a:r>
              <a:rPr lang="it-IT" dirty="0" err="1">
                <a:latin typeface="Symbol" panose="05050102010706020507" pitchFamily="18" charset="2"/>
              </a:rPr>
              <a:t>r</a:t>
            </a:r>
            <a:r>
              <a:rPr lang="it-IT" baseline="-25000" dirty="0" err="1"/>
              <a:t>s</a:t>
            </a:r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2416186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2800" dirty="0"/>
              <a:t>In the two-families scenario sound </a:t>
            </a:r>
            <a:r>
              <a:rPr lang="it-IT" sz="2800" dirty="0" err="1"/>
              <a:t>velocity</a:t>
            </a:r>
            <a:r>
              <a:rPr lang="it-IT" sz="2800" dirty="0"/>
              <a:t> never needs to be large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145" y="1690688"/>
            <a:ext cx="6499238" cy="45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7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600" dirty="0"/>
              <a:t>The </a:t>
            </a:r>
            <a:r>
              <a:rPr lang="it-IT" sz="3600" dirty="0" err="1"/>
              <a:t>Rough</a:t>
            </a:r>
            <a:r>
              <a:rPr lang="it-IT" sz="3600" dirty="0"/>
              <a:t> Guide to dense matter in compact </a:t>
            </a:r>
            <a:r>
              <a:rPr lang="it-IT" sz="3600" dirty="0" err="1"/>
              <a:t>stars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it-IT" sz="1700" b="1" dirty="0">
              <a:solidFill>
                <a:srgbClr val="1F497D"/>
              </a:solidFill>
              <a:latin typeface="Arial"/>
            </a:endParaRP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defRPr/>
            </a:pPr>
            <a:endParaRPr lang="it-IT" sz="1700" b="1" dirty="0">
              <a:solidFill>
                <a:srgbClr val="FF0000"/>
              </a:solidFill>
              <a:latin typeface="Arial"/>
            </a:endParaRP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defRPr/>
            </a:pPr>
            <a:endParaRPr lang="it-IT" sz="1700" b="1" dirty="0">
              <a:solidFill>
                <a:srgbClr val="FF0000"/>
              </a:solidFill>
              <a:latin typeface="Arial"/>
            </a:endParaRP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defRPr/>
            </a:pPr>
            <a:endParaRPr lang="it-IT" sz="1700" b="1" dirty="0">
              <a:solidFill>
                <a:srgbClr val="FF0000"/>
              </a:solidFill>
              <a:latin typeface="Arial"/>
            </a:endParaRP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700" b="1" dirty="0">
                <a:solidFill>
                  <a:srgbClr val="FF0000"/>
                </a:solidFill>
                <a:latin typeface="Arial"/>
              </a:rPr>
              <a:t>R</a:t>
            </a:r>
            <a:r>
              <a:rPr lang="it-IT" sz="1700" b="1" baseline="-25000" dirty="0">
                <a:solidFill>
                  <a:srgbClr val="FF0000"/>
                </a:solidFill>
                <a:latin typeface="Arial"/>
              </a:rPr>
              <a:t>1.4</a:t>
            </a:r>
            <a:r>
              <a:rPr lang="it-IT" sz="1700" b="1" dirty="0">
                <a:solidFill>
                  <a:srgbClr val="FF0000"/>
                </a:solidFill>
                <a:latin typeface="Arial"/>
              </a:rPr>
              <a:t> &gt;= 13 km  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or </a:t>
            </a:r>
            <a:r>
              <a:rPr lang="it-IT" sz="1700" b="1" dirty="0">
                <a:solidFill>
                  <a:srgbClr val="70AD47">
                    <a:lumMod val="75000"/>
                  </a:srgbClr>
                </a:solidFill>
                <a:latin typeface="Arial"/>
              </a:rPr>
              <a:t>I</a:t>
            </a:r>
            <a:r>
              <a:rPr lang="it-IT" sz="1700" b="1" baseline="-25000" dirty="0">
                <a:solidFill>
                  <a:srgbClr val="70AD47">
                    <a:lumMod val="75000"/>
                  </a:srgbClr>
                </a:solidFill>
                <a:latin typeface="Arial"/>
              </a:rPr>
              <a:t>45</a:t>
            </a:r>
            <a:r>
              <a:rPr lang="it-IT" sz="1700" b="1" dirty="0">
                <a:solidFill>
                  <a:srgbClr val="70AD47">
                    <a:lumMod val="75000"/>
                  </a:srgbClr>
                </a:solidFill>
                <a:latin typeface="Arial"/>
              </a:rPr>
              <a:t> &gt;= 1.6 </a:t>
            </a:r>
            <a:r>
              <a:rPr lang="it-IT" sz="1700" b="1" dirty="0" err="1">
                <a:solidFill>
                  <a:srgbClr val="1F497D"/>
                </a:solidFill>
                <a:latin typeface="Arial"/>
              </a:rPr>
              <a:t>purely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 </a:t>
            </a:r>
            <a:r>
              <a:rPr lang="it-IT" sz="1700" b="1" dirty="0" err="1">
                <a:solidFill>
                  <a:srgbClr val="1F497D"/>
                </a:solidFill>
                <a:latin typeface="Arial"/>
              </a:rPr>
              <a:t>nucleonic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 </a:t>
            </a:r>
            <a:r>
              <a:rPr lang="it-IT" sz="1700" b="1" dirty="0" err="1">
                <a:solidFill>
                  <a:srgbClr val="1F497D"/>
                </a:solidFill>
                <a:latin typeface="Arial"/>
              </a:rPr>
              <a:t>stars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 (</a:t>
            </a:r>
            <a:r>
              <a:rPr lang="it-IT" sz="1700" b="1" dirty="0" err="1">
                <a:solidFill>
                  <a:srgbClr val="1F497D"/>
                </a:solidFill>
                <a:latin typeface="Symbol" panose="05050102010706020507" pitchFamily="18" charset="2"/>
              </a:rPr>
              <a:t>r</a:t>
            </a:r>
            <a:r>
              <a:rPr lang="it-IT" sz="1700" b="1" baseline="-25000" dirty="0" err="1">
                <a:solidFill>
                  <a:srgbClr val="1F497D"/>
                </a:solidFill>
                <a:latin typeface="Arial"/>
              </a:rPr>
              <a:t>max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  ≤ 3 </a:t>
            </a:r>
            <a:r>
              <a:rPr lang="it-IT" sz="1700" b="1" dirty="0">
                <a:solidFill>
                  <a:srgbClr val="1F497D"/>
                </a:solidFill>
                <a:latin typeface="Symbol" panose="05050102010706020507" pitchFamily="18" charset="2"/>
              </a:rPr>
              <a:t>r</a:t>
            </a:r>
            <a:r>
              <a:rPr lang="it-IT" sz="1700" b="1" baseline="-25000" dirty="0">
                <a:solidFill>
                  <a:srgbClr val="1F497D"/>
                </a:solidFill>
                <a:latin typeface="Arial"/>
              </a:rPr>
              <a:t>0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)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defRPr/>
            </a:pPr>
            <a:endParaRPr lang="it-IT" sz="1700" b="1" dirty="0">
              <a:solidFill>
                <a:srgbClr val="1F497D"/>
              </a:solidFill>
              <a:latin typeface="Arial"/>
            </a:endParaRPr>
          </a:p>
          <a:p>
            <a:pPr marL="171450" lvl="0" indent="-171450"/>
            <a:r>
              <a:rPr lang="it-IT" sz="1700" b="1" dirty="0">
                <a:solidFill>
                  <a:srgbClr val="FF0000"/>
                </a:solidFill>
                <a:latin typeface="Arial"/>
              </a:rPr>
              <a:t>11.5 km &lt; R</a:t>
            </a:r>
            <a:r>
              <a:rPr lang="it-IT" sz="1700" b="1" baseline="-25000" dirty="0">
                <a:solidFill>
                  <a:srgbClr val="FF0000"/>
                </a:solidFill>
                <a:latin typeface="Arial"/>
              </a:rPr>
              <a:t>1.4  </a:t>
            </a:r>
            <a:r>
              <a:rPr lang="it-IT" sz="1700" b="1" dirty="0">
                <a:solidFill>
                  <a:srgbClr val="FF0000"/>
                </a:solidFill>
                <a:latin typeface="Arial"/>
              </a:rPr>
              <a:t>&lt; 13 km 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or </a:t>
            </a:r>
            <a:r>
              <a:rPr lang="it-IT" sz="1700" b="1" dirty="0">
                <a:solidFill>
                  <a:srgbClr val="70AD47">
                    <a:lumMod val="75000"/>
                  </a:srgbClr>
                </a:solidFill>
                <a:latin typeface="Arial"/>
              </a:rPr>
              <a:t>1.3 &lt;= I</a:t>
            </a:r>
            <a:r>
              <a:rPr lang="it-IT" sz="1700" b="1" baseline="-25000" dirty="0">
                <a:solidFill>
                  <a:srgbClr val="70AD47">
                    <a:lumMod val="75000"/>
                  </a:srgbClr>
                </a:solidFill>
                <a:latin typeface="Arial"/>
              </a:rPr>
              <a:t>45</a:t>
            </a:r>
            <a:r>
              <a:rPr lang="it-IT" sz="1700" b="1" dirty="0">
                <a:solidFill>
                  <a:srgbClr val="70AD47">
                    <a:lumMod val="75000"/>
                  </a:srgbClr>
                </a:solidFill>
                <a:latin typeface="Arial"/>
              </a:rPr>
              <a:t> &lt;= 1.6 </a:t>
            </a:r>
            <a:r>
              <a:rPr lang="it-IT" sz="1700" b="1" dirty="0" err="1">
                <a:solidFill>
                  <a:srgbClr val="1F497D"/>
                </a:solidFill>
                <a:latin typeface="Arial"/>
              </a:rPr>
              <a:t>hyperonic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 or </a:t>
            </a:r>
            <a:r>
              <a:rPr lang="it-IT" sz="1700" b="1" dirty="0" err="1">
                <a:solidFill>
                  <a:srgbClr val="1F497D"/>
                </a:solidFill>
                <a:latin typeface="Arial"/>
              </a:rPr>
              <a:t>hybrid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 </a:t>
            </a:r>
            <a:r>
              <a:rPr lang="it-IT" sz="1700" b="1" dirty="0" err="1">
                <a:solidFill>
                  <a:srgbClr val="1F497D"/>
                </a:solidFill>
                <a:latin typeface="Arial"/>
              </a:rPr>
              <a:t>stars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 (</a:t>
            </a:r>
            <a:r>
              <a:rPr lang="it-IT" sz="1700" b="1" dirty="0" err="1">
                <a:solidFill>
                  <a:srgbClr val="1F497D"/>
                </a:solidFill>
                <a:latin typeface="Symbol" panose="05050102010706020507" pitchFamily="18" charset="2"/>
              </a:rPr>
              <a:t>r</a:t>
            </a:r>
            <a:r>
              <a:rPr lang="it-IT" sz="1700" b="1" baseline="-25000" dirty="0" err="1">
                <a:solidFill>
                  <a:srgbClr val="1F497D"/>
                </a:solidFill>
                <a:latin typeface="Arial"/>
              </a:rPr>
              <a:t>max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  as large as 5 </a:t>
            </a:r>
            <a:r>
              <a:rPr lang="it-IT" sz="1700" b="1" dirty="0">
                <a:solidFill>
                  <a:srgbClr val="1F497D"/>
                </a:solidFill>
                <a:latin typeface="Symbol" panose="05050102010706020507" pitchFamily="18" charset="2"/>
              </a:rPr>
              <a:t>r</a:t>
            </a:r>
            <a:r>
              <a:rPr lang="it-IT" sz="1700" b="1" baseline="-25000" dirty="0">
                <a:solidFill>
                  <a:srgbClr val="1F497D"/>
                </a:solidFill>
                <a:latin typeface="Arial"/>
              </a:rPr>
              <a:t>0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)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defRPr/>
            </a:pPr>
            <a:endParaRPr lang="it-IT" sz="1700" b="1" dirty="0">
              <a:solidFill>
                <a:srgbClr val="1F497D"/>
              </a:solidFill>
              <a:latin typeface="Arial"/>
            </a:endParaRP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700" b="1" dirty="0">
                <a:solidFill>
                  <a:srgbClr val="FF0000"/>
                </a:solidFill>
                <a:latin typeface="Arial"/>
              </a:rPr>
              <a:t>R</a:t>
            </a:r>
            <a:r>
              <a:rPr lang="it-IT" sz="1700" b="1" baseline="-25000" dirty="0">
                <a:solidFill>
                  <a:srgbClr val="FF0000"/>
                </a:solidFill>
                <a:latin typeface="Arial"/>
              </a:rPr>
              <a:t>1.4 </a:t>
            </a:r>
            <a:r>
              <a:rPr lang="it-IT" sz="1700" b="1" dirty="0">
                <a:solidFill>
                  <a:srgbClr val="FF0000"/>
                </a:solidFill>
                <a:latin typeface="Arial"/>
              </a:rPr>
              <a:t>&lt;&lt; 11.5 km 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or </a:t>
            </a:r>
            <a:r>
              <a:rPr lang="it-IT" sz="1700" b="1" dirty="0">
                <a:solidFill>
                  <a:srgbClr val="70AD47">
                    <a:lumMod val="75000"/>
                  </a:srgbClr>
                </a:solidFill>
                <a:latin typeface="Arial"/>
              </a:rPr>
              <a:t>I</a:t>
            </a:r>
            <a:r>
              <a:rPr lang="it-IT" sz="1700" b="1" baseline="-25000" dirty="0">
                <a:solidFill>
                  <a:srgbClr val="70AD47">
                    <a:lumMod val="75000"/>
                  </a:srgbClr>
                </a:solidFill>
                <a:latin typeface="Arial"/>
              </a:rPr>
              <a:t>45</a:t>
            </a:r>
            <a:r>
              <a:rPr lang="it-IT" sz="1700" b="1" dirty="0">
                <a:solidFill>
                  <a:srgbClr val="70AD47">
                    <a:lumMod val="75000"/>
                  </a:srgbClr>
                </a:solidFill>
                <a:latin typeface="Arial"/>
              </a:rPr>
              <a:t> &lt;&lt; 1.3 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two-families or twin </a:t>
            </a:r>
            <a:r>
              <a:rPr lang="it-IT" sz="1700" b="1" dirty="0" err="1">
                <a:solidFill>
                  <a:srgbClr val="1F497D"/>
                </a:solidFill>
                <a:latin typeface="Arial"/>
              </a:rPr>
              <a:t>stars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 (</a:t>
            </a:r>
            <a:r>
              <a:rPr lang="it-IT" sz="1700" b="1" dirty="0" err="1">
                <a:solidFill>
                  <a:srgbClr val="1F497D"/>
                </a:solidFill>
                <a:latin typeface="Arial"/>
              </a:rPr>
              <a:t>solutions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 in which a new </a:t>
            </a:r>
            <a:r>
              <a:rPr lang="it-IT" sz="1700" b="1" dirty="0" err="1">
                <a:solidFill>
                  <a:srgbClr val="1F497D"/>
                </a:solidFill>
                <a:latin typeface="Arial"/>
              </a:rPr>
              <a:t>stable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 </a:t>
            </a:r>
            <a:r>
              <a:rPr lang="it-IT" sz="1700" b="1" dirty="0" err="1">
                <a:solidFill>
                  <a:srgbClr val="1F497D"/>
                </a:solidFill>
                <a:latin typeface="Arial"/>
              </a:rPr>
              <a:t>branch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 </a:t>
            </a:r>
            <a:r>
              <a:rPr lang="it-IT" sz="1700" b="1" dirty="0" err="1">
                <a:solidFill>
                  <a:srgbClr val="1F497D"/>
                </a:solidFill>
                <a:latin typeface="Arial"/>
              </a:rPr>
              <a:t>entirely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 or almost </a:t>
            </a:r>
            <a:r>
              <a:rPr lang="it-IT" sz="1700" b="1" dirty="0" err="1">
                <a:solidFill>
                  <a:srgbClr val="1F497D"/>
                </a:solidFill>
                <a:latin typeface="Arial"/>
              </a:rPr>
              <a:t>entirely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 made of </a:t>
            </a:r>
            <a:r>
              <a:rPr lang="it-IT" sz="1700" b="1" dirty="0" err="1">
                <a:solidFill>
                  <a:srgbClr val="1F497D"/>
                </a:solidFill>
                <a:latin typeface="Arial"/>
              </a:rPr>
              <a:t>deconfined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 </a:t>
            </a:r>
            <a:r>
              <a:rPr lang="it-IT" sz="1700" b="1" dirty="0" err="1">
                <a:solidFill>
                  <a:srgbClr val="1F497D"/>
                </a:solidFill>
                <a:latin typeface="Arial"/>
              </a:rPr>
              <a:t>quarks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 </a:t>
            </a:r>
            <a:r>
              <a:rPr lang="it-IT" sz="1700" b="1" dirty="0" err="1">
                <a:solidFill>
                  <a:srgbClr val="1F497D"/>
                </a:solidFill>
                <a:latin typeface="Arial"/>
              </a:rPr>
              <a:t>is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 </a:t>
            </a:r>
            <a:r>
              <a:rPr lang="it-IT" sz="1700" b="1" dirty="0" err="1">
                <a:solidFill>
                  <a:srgbClr val="1F497D"/>
                </a:solidFill>
                <a:latin typeface="Arial"/>
              </a:rPr>
              <a:t>present</a:t>
            </a:r>
            <a:r>
              <a:rPr lang="it-IT" sz="1700" b="1" dirty="0">
                <a:solidFill>
                  <a:srgbClr val="1F497D"/>
                </a:solidFill>
                <a:latin typeface="Arial"/>
              </a:rPr>
              <a:t>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6862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7F961-D654-464A-803C-2E19D9A1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4518"/>
            <a:ext cx="10515600" cy="150326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/>
              <a:t>Observational data </a:t>
            </a:r>
          </a:p>
          <a:p>
            <a:pPr marL="0" indent="0" algn="ctr">
              <a:buNone/>
            </a:pPr>
            <a:r>
              <a:rPr lang="en-US" sz="4400" dirty="0"/>
              <a:t>of masses and radii</a:t>
            </a:r>
          </a:p>
        </p:txBody>
      </p:sp>
    </p:spTree>
    <p:extLst>
      <p:ext uri="{BB962C8B-B14F-4D97-AF65-F5344CB8AC3E}">
        <p14:creationId xmlns:p14="http://schemas.microsoft.com/office/powerpoint/2010/main" val="523696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200" dirty="0" err="1"/>
              <a:t>Radii</a:t>
            </a:r>
            <a:r>
              <a:rPr lang="it-IT" sz="3200" dirty="0"/>
              <a:t> from x-</a:t>
            </a:r>
            <a:r>
              <a:rPr lang="it-IT" sz="3200" dirty="0" err="1"/>
              <a:t>ray</a:t>
            </a:r>
            <a:r>
              <a:rPr lang="it-IT" sz="3200" dirty="0"/>
              <a:t> </a:t>
            </a:r>
            <a:r>
              <a:rPr lang="it-IT" sz="3200" dirty="0" err="1"/>
              <a:t>spectra</a:t>
            </a:r>
            <a:br>
              <a:rPr lang="it-IT" sz="3200" dirty="0"/>
            </a:br>
            <a:r>
              <a:rPr lang="it-IT" sz="3200" dirty="0" err="1"/>
              <a:t>Oezel</a:t>
            </a:r>
            <a:r>
              <a:rPr lang="it-IT" sz="3200" dirty="0"/>
              <a:t> and </a:t>
            </a:r>
            <a:r>
              <a:rPr lang="it-IT" sz="3200" dirty="0" err="1"/>
              <a:t>Freire</a:t>
            </a:r>
            <a:r>
              <a:rPr lang="it-IT" sz="3200" dirty="0"/>
              <a:t>, </a:t>
            </a:r>
            <a:r>
              <a:rPr lang="it-IT" sz="3200" dirty="0" err="1"/>
              <a:t>Ann.Rev.Astron.Astrophys</a:t>
            </a:r>
            <a:r>
              <a:rPr lang="it-IT" sz="3200" dirty="0"/>
              <a:t>. 54 (2016) 401 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7757" y="1919692"/>
            <a:ext cx="4384623" cy="437981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042223" y="3635115"/>
            <a:ext cx="37201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Steiner et al. MNRAS 476 (2018) 412</a:t>
            </a:r>
          </a:p>
          <a:p>
            <a:r>
              <a:rPr lang="it-IT" dirty="0"/>
              <a:t>«</a:t>
            </a:r>
            <a:r>
              <a:rPr lang="it-IT" dirty="0" err="1"/>
              <a:t>Our</a:t>
            </a:r>
            <a:r>
              <a:rPr lang="it-IT" dirty="0"/>
              <a:t> model with the </a:t>
            </a:r>
            <a:r>
              <a:rPr lang="it-IT" dirty="0" err="1"/>
              <a:t>largest</a:t>
            </a:r>
            <a:r>
              <a:rPr lang="it-IT" dirty="0"/>
              <a:t> </a:t>
            </a:r>
            <a:r>
              <a:rPr lang="it-IT" dirty="0" err="1"/>
              <a:t>evidence</a:t>
            </a:r>
            <a:endParaRPr lang="it-IT" dirty="0"/>
          </a:p>
          <a:p>
            <a:r>
              <a:rPr lang="it-IT" dirty="0" err="1"/>
              <a:t>suggests</a:t>
            </a:r>
            <a:r>
              <a:rPr lang="it-IT" dirty="0"/>
              <a:t> that R</a:t>
            </a:r>
            <a:r>
              <a:rPr lang="it-IT" baseline="-25000" dirty="0"/>
              <a:t>1.4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less than 12 km</a:t>
            </a:r>
          </a:p>
          <a:p>
            <a:r>
              <a:rPr lang="it-IT" dirty="0"/>
              <a:t>to 95 percent of </a:t>
            </a:r>
            <a:r>
              <a:rPr lang="it-IT" dirty="0" err="1"/>
              <a:t>confidence</a:t>
            </a:r>
            <a:r>
              <a:rPr lang="it-IT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1741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dirty="0" err="1"/>
              <a:t>Indications</a:t>
            </a:r>
            <a:r>
              <a:rPr lang="it-IT" dirty="0"/>
              <a:t> of both small and large </a:t>
            </a:r>
            <a:r>
              <a:rPr lang="it-IT" dirty="0" err="1"/>
              <a:t>radii</a:t>
            </a:r>
            <a:endParaRPr lang="it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197B2-8077-446B-9F67-050F800C0DB2}"/>
              </a:ext>
            </a:extLst>
          </p:cNvPr>
          <p:cNvSpPr txBox="1"/>
          <p:nvPr/>
        </p:nvSpPr>
        <p:spPr>
          <a:xfrm flipH="1">
            <a:off x="356196" y="2758568"/>
            <a:ext cx="436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QLMXBs</a:t>
            </a:r>
          </a:p>
          <a:p>
            <a:r>
              <a:rPr lang="en-US" sz="1200" dirty="0"/>
              <a:t>N. B. </a:t>
            </a:r>
            <a:r>
              <a:rPr lang="en-US" sz="1200" dirty="0" err="1"/>
              <a:t>d’Etivaux</a:t>
            </a:r>
            <a:r>
              <a:rPr lang="en-US" sz="1200" dirty="0"/>
              <a:t>, S. Guillot, J. </a:t>
            </a:r>
            <a:r>
              <a:rPr lang="en-US" sz="1200" dirty="0" err="1"/>
              <a:t>Margueron</a:t>
            </a:r>
            <a:r>
              <a:rPr lang="en-US" sz="1200" dirty="0"/>
              <a:t>, N. A. Webb, M. </a:t>
            </a:r>
            <a:r>
              <a:rPr lang="en-US" sz="1200" dirty="0" err="1"/>
              <a:t>Catelan</a:t>
            </a:r>
            <a:r>
              <a:rPr lang="en-US" sz="1200" dirty="0"/>
              <a:t>, and A. </a:t>
            </a:r>
            <a:r>
              <a:rPr lang="en-US" sz="1200" dirty="0" err="1"/>
              <a:t>Reisenegger</a:t>
            </a:r>
            <a:r>
              <a:rPr lang="en-US" sz="1200" dirty="0"/>
              <a:t>, (2019), arXiv:1905.01081</a:t>
            </a:r>
          </a:p>
          <a:p>
            <a:endParaRPr lang="en-US" sz="1200" dirty="0"/>
          </a:p>
          <a:p>
            <a:r>
              <a:rPr lang="en-US" sz="1200" dirty="0"/>
              <a:t>4U1702429</a:t>
            </a:r>
          </a:p>
          <a:p>
            <a:r>
              <a:rPr lang="en-US" sz="1200" dirty="0"/>
              <a:t>J. </a:t>
            </a:r>
            <a:r>
              <a:rPr lang="en-US" sz="1200" dirty="0" err="1"/>
              <a:t>Nattila,M</a:t>
            </a:r>
            <a:r>
              <a:rPr lang="en-US" sz="1200" dirty="0"/>
              <a:t>. </a:t>
            </a:r>
            <a:r>
              <a:rPr lang="en-US" sz="1200" dirty="0" err="1"/>
              <a:t>C.Miller</a:t>
            </a:r>
            <a:r>
              <a:rPr lang="en-US" sz="1200" dirty="0"/>
              <a:t>, A.W. Steiner, J. J. E. </a:t>
            </a:r>
            <a:r>
              <a:rPr lang="en-US" sz="1200" dirty="0" err="1"/>
              <a:t>Kajava</a:t>
            </a:r>
            <a:r>
              <a:rPr lang="en-US" sz="1200" dirty="0"/>
              <a:t>, V. F. </a:t>
            </a:r>
            <a:r>
              <a:rPr lang="en-US" sz="1200" dirty="0" err="1"/>
              <a:t>Suleimanov</a:t>
            </a:r>
            <a:r>
              <a:rPr lang="en-US" sz="1200" dirty="0"/>
              <a:t>, and J. </a:t>
            </a:r>
            <a:r>
              <a:rPr lang="en-US" sz="1200" dirty="0" err="1"/>
              <a:t>Poutanen</a:t>
            </a:r>
            <a:r>
              <a:rPr lang="en-US" sz="1200" dirty="0"/>
              <a:t>, Astron. </a:t>
            </a:r>
            <a:r>
              <a:rPr lang="en-US" sz="1200" dirty="0" err="1"/>
              <a:t>Astrophys</a:t>
            </a:r>
            <a:r>
              <a:rPr lang="en-US" sz="1200" dirty="0"/>
              <a:t>. 608, A31 (2017)</a:t>
            </a:r>
          </a:p>
          <a:p>
            <a:endParaRPr lang="en-US" sz="1200" dirty="0"/>
          </a:p>
          <a:p>
            <a:r>
              <a:rPr lang="en-US" sz="1200" dirty="0"/>
              <a:t>PSRJ04374715</a:t>
            </a:r>
          </a:p>
          <a:p>
            <a:r>
              <a:rPr lang="en-US" sz="1200" dirty="0"/>
              <a:t>P. D. Lasky, B. Haskell, V. Ravi, E. J. Howell, and D. M. Coward, Phys. Rev. D89,  047302 (2014)</a:t>
            </a:r>
          </a:p>
          <a:p>
            <a:endParaRPr lang="en-US" sz="1200" dirty="0"/>
          </a:p>
          <a:p>
            <a:r>
              <a:rPr lang="en-US" sz="1200" dirty="0"/>
              <a:t>GW170817</a:t>
            </a:r>
          </a:p>
          <a:p>
            <a:r>
              <a:rPr lang="en-US" sz="1200" dirty="0"/>
              <a:t>B. P. Abbott et al. (LIGO Scientific, Virgo), Phys. Rev. Lett. 121,  161101 (2018)</a:t>
            </a:r>
          </a:p>
          <a:p>
            <a:endParaRPr lang="en-US" sz="1200" dirty="0"/>
          </a:p>
          <a:p>
            <a:r>
              <a:rPr lang="en-US" sz="1200" dirty="0"/>
              <a:t>NICER</a:t>
            </a:r>
          </a:p>
          <a:p>
            <a:r>
              <a:rPr lang="de-DE" sz="1200" dirty="0"/>
              <a:t>T.E.Riley et al., Astrophys.J.Lett. 887 (2019) L21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1764B9-9F93-4452-AD0A-BEB0137CA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728" y="2010379"/>
            <a:ext cx="6427143" cy="4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92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1FD2C-8D0E-4FD7-8F54-3E69072E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7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r>
              <a:rPr lang="en-US" sz="3600" dirty="0"/>
              <a:t>Was GW190814 a black-hole neutron star system?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A52DE-629E-4AF3-B1EB-9CEAD2463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sz="1800" b="0" i="0" u="none" strike="noStrike" baseline="0" dirty="0">
              <a:latin typeface="TeXGyreTermesX-Regular"/>
            </a:endParaRPr>
          </a:p>
          <a:p>
            <a:pPr marL="0" indent="0" algn="l">
              <a:buNone/>
            </a:pPr>
            <a:r>
              <a:rPr lang="en-US" sz="1800" dirty="0">
                <a:latin typeface="TeXGyreTermesX-Regular"/>
              </a:rPr>
              <a:t>The gravitational wave signal GW190814 has been generated by the merger of a binary system whose components are a 23M</a:t>
            </a:r>
            <a:r>
              <a:rPr lang="en-US" sz="1800" b="0" i="0" u="none" strike="noStrike" baseline="-25000" dirty="0">
                <a:latin typeface="TeXGyreTermesX-Regular"/>
              </a:rPr>
              <a:t>s</a:t>
            </a:r>
            <a:r>
              <a:rPr lang="en-US" sz="1800" dirty="0">
                <a:latin typeface="TeXGyreTermesX-Regular"/>
              </a:rPr>
              <a:t> black hole and a  (2.5-2.67)</a:t>
            </a:r>
            <a:r>
              <a:rPr lang="en-US" sz="1800" dirty="0" err="1">
                <a:latin typeface="TeXGyreTermesX-Regular"/>
              </a:rPr>
              <a:t>M</a:t>
            </a:r>
            <a:r>
              <a:rPr lang="en-US" sz="1800" b="0" i="0" u="none" strike="noStrike" baseline="-25000" dirty="0" err="1">
                <a:latin typeface="TeXGyreTermesX-Regular"/>
              </a:rPr>
              <a:t>s</a:t>
            </a:r>
            <a:r>
              <a:rPr lang="en-US" sz="1800" dirty="0">
                <a:latin typeface="TeXGyreTermesX-Regular"/>
              </a:rPr>
              <a:t> compact object.</a:t>
            </a:r>
          </a:p>
          <a:p>
            <a:pPr marL="0" indent="0" algn="l">
              <a:buNone/>
            </a:pPr>
            <a:r>
              <a:rPr lang="en-US" sz="1200" b="0" i="0" dirty="0">
                <a:effectLst/>
                <a:latin typeface="Arial" panose="020B0604020202020204" pitchFamily="34" charset="0"/>
              </a:rPr>
              <a:t>R. Abbott et al. (LIGO Scientific, Virgo), 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Astrophys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. J.Lett.896, L44 (2020), 2006.12611</a:t>
            </a:r>
            <a:endParaRPr lang="en-US" sz="1800" dirty="0">
              <a:latin typeface="TeXGyreTermesX-Regular"/>
            </a:endParaRPr>
          </a:p>
          <a:p>
            <a:pPr marL="0" indent="0" algn="l">
              <a:buNone/>
            </a:pPr>
            <a:endParaRPr lang="en-US" sz="1800" dirty="0">
              <a:latin typeface="TeXGyreTermesX-Regular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eXGyreTermesX-Regular"/>
              </a:rPr>
              <a:t>If we assume </a:t>
            </a:r>
            <a:r>
              <a:rPr lang="en-US" sz="1800" b="0" i="0" u="none" strike="noStrike" baseline="0" dirty="0">
                <a:latin typeface="NewTXMI"/>
              </a:rPr>
              <a:t>𝑀</a:t>
            </a:r>
            <a:r>
              <a:rPr lang="en-US" sz="1800" b="0" i="0" u="none" strike="noStrike" baseline="-25000" dirty="0">
                <a:latin typeface="TeXGyreTermesX-Regular"/>
              </a:rPr>
              <a:t>max</a:t>
            </a:r>
            <a:r>
              <a:rPr lang="en-US" sz="1800" b="0" i="0" u="none" strike="noStrike" baseline="0" dirty="0">
                <a:latin typeface="TeXGyreTermesX-Regular"/>
              </a:rPr>
              <a:t> </a:t>
            </a:r>
            <a:r>
              <a:rPr lang="en-US" sz="1800" dirty="0">
                <a:latin typeface="NewTXMI"/>
              </a:rPr>
              <a:t>=</a:t>
            </a:r>
            <a:r>
              <a:rPr lang="en-US" sz="1800" b="0" i="0" u="none" strike="noStrike" baseline="0" dirty="0">
                <a:latin typeface="NewTXMI"/>
              </a:rPr>
              <a:t> </a:t>
            </a:r>
            <a:r>
              <a:rPr lang="en-US" sz="1800" b="0" i="0" u="none" strike="noStrike" baseline="0" dirty="0">
                <a:latin typeface="TeXGyreTermesX-Regular"/>
              </a:rPr>
              <a:t>2</a:t>
            </a:r>
            <a:r>
              <a:rPr lang="en-US" sz="1800" b="0" i="0" u="none" strike="noStrike" baseline="0" dirty="0">
                <a:latin typeface="NewTXMI"/>
              </a:rPr>
              <a:t>.</a:t>
            </a:r>
            <a:r>
              <a:rPr lang="en-US" sz="1800" b="0" i="0" u="none" strike="noStrike" baseline="0" dirty="0">
                <a:latin typeface="TeXGyreTermesX-Regular"/>
              </a:rPr>
              <a:t>5M</a:t>
            </a:r>
            <a:r>
              <a:rPr lang="en-US" sz="1800" b="0" i="0" u="none" strike="noStrike" baseline="-25000" dirty="0">
                <a:latin typeface="TeXGyreTermesX-Regular"/>
              </a:rPr>
              <a:t>s</a:t>
            </a:r>
            <a:r>
              <a:rPr lang="en-US" sz="1800" b="0" i="0" u="none" strike="noStrike" baseline="0" dirty="0">
                <a:latin typeface="TeXGyreTermesX-Regular"/>
              </a:rPr>
              <a:t>, the causal limit is strictly violated for </a:t>
            </a:r>
            <a:r>
              <a:rPr lang="en-US" sz="1800" b="0" i="0" u="none" strike="noStrike" baseline="0" dirty="0">
                <a:latin typeface="NewTXMI"/>
              </a:rPr>
              <a:t>𝑅</a:t>
            </a:r>
            <a:r>
              <a:rPr lang="en-US" sz="1800" b="0" i="0" u="none" strike="noStrike" baseline="-25000" dirty="0">
                <a:latin typeface="TeXGyreTermesX-Regular"/>
              </a:rPr>
              <a:t>1</a:t>
            </a:r>
            <a:r>
              <a:rPr lang="en-US" sz="1800" b="0" i="0" u="none" strike="noStrike" baseline="-25000" dirty="0">
                <a:latin typeface="NewTXMI7"/>
              </a:rPr>
              <a:t>.</a:t>
            </a:r>
            <a:r>
              <a:rPr lang="en-US" sz="1800" b="0" i="0" u="none" strike="noStrike" baseline="-25000" dirty="0">
                <a:latin typeface="TeXGyreTermesX-Regular"/>
              </a:rPr>
              <a:t>4</a:t>
            </a:r>
            <a:r>
              <a:rPr lang="en-US" sz="1800" b="0" i="0" u="none" strike="noStrike" baseline="0" dirty="0">
                <a:latin typeface="TeXGyreTermesX-Regular"/>
              </a:rPr>
              <a:t> </a:t>
            </a:r>
            <a:r>
              <a:rPr lang="en-US" sz="1800" dirty="0">
                <a:latin typeface="txsya"/>
              </a:rPr>
              <a:t>=</a:t>
            </a:r>
            <a:r>
              <a:rPr lang="en-US" sz="1800" b="0" i="0" u="none" strike="noStrike" baseline="0" dirty="0">
                <a:latin typeface="txsya"/>
              </a:rPr>
              <a:t> </a:t>
            </a:r>
            <a:r>
              <a:rPr lang="en-US" sz="1800" b="0" i="0" u="none" strike="noStrike" baseline="0" dirty="0">
                <a:latin typeface="TeXGyreTermesX-Regular"/>
              </a:rPr>
              <a:t>11</a:t>
            </a:r>
            <a:r>
              <a:rPr lang="en-US" sz="1800" b="0" i="0" u="none" strike="noStrike" baseline="0" dirty="0">
                <a:latin typeface="NewTXMI"/>
              </a:rPr>
              <a:t>.</a:t>
            </a:r>
            <a:r>
              <a:rPr lang="en-US" sz="1800" b="0" i="0" u="none" strike="noStrike" baseline="0" dirty="0">
                <a:latin typeface="TeXGyreTermesX-Regular"/>
              </a:rPr>
              <a:t>38 km, and if we assume </a:t>
            </a:r>
            <a:r>
              <a:rPr lang="en-US" sz="1800" b="0" i="0" u="none" strike="noStrike" baseline="0" dirty="0">
                <a:latin typeface="NewTXMI"/>
              </a:rPr>
              <a:t>𝑀</a:t>
            </a:r>
            <a:r>
              <a:rPr lang="en-US" sz="1800" b="0" i="0" u="none" strike="noStrike" baseline="-25000" dirty="0">
                <a:latin typeface="TeXGyreTermesX-Regular"/>
              </a:rPr>
              <a:t>max</a:t>
            </a:r>
            <a:r>
              <a:rPr lang="en-US" sz="1800" b="0" i="0" u="none" strike="noStrike" baseline="0" dirty="0">
                <a:latin typeface="NewTXMI"/>
              </a:rPr>
              <a:t>=</a:t>
            </a:r>
            <a:r>
              <a:rPr lang="en-US" sz="1800" b="0" i="0" u="none" strike="noStrike" baseline="0" dirty="0">
                <a:latin typeface="TeXGyreTermesX-Regular"/>
              </a:rPr>
              <a:t>2</a:t>
            </a:r>
            <a:r>
              <a:rPr lang="en-US" sz="1800" b="0" i="0" u="none" strike="noStrike" baseline="0" dirty="0">
                <a:latin typeface="NewTXMI"/>
              </a:rPr>
              <a:t>.</a:t>
            </a:r>
            <a:r>
              <a:rPr lang="en-US" sz="1800" b="0" i="0" u="none" strike="noStrike" baseline="0" dirty="0">
                <a:latin typeface="TeXGyreTermesX-Regular"/>
              </a:rPr>
              <a:t>6M</a:t>
            </a:r>
            <a:r>
              <a:rPr lang="en-US" sz="1800" b="0" i="0" u="none" strike="noStrike" baseline="-25000" dirty="0">
                <a:latin typeface="TeXGyreTermesX-Regular"/>
              </a:rPr>
              <a:t>s</a:t>
            </a:r>
            <a:r>
              <a:rPr lang="en-US" sz="1800" b="0" i="0" u="none" strike="noStrike" baseline="0" dirty="0">
                <a:latin typeface="TeXGyreTermesX-Regular"/>
              </a:rPr>
              <a:t>, the causal limit is strictly violated for </a:t>
            </a:r>
            <a:r>
              <a:rPr lang="en-US" sz="1800" b="0" i="0" u="none" strike="noStrike" baseline="0" dirty="0">
                <a:latin typeface="NewTXMI"/>
              </a:rPr>
              <a:t>𝑅</a:t>
            </a:r>
            <a:r>
              <a:rPr lang="en-US" sz="1800" b="0" i="0" u="none" strike="noStrike" baseline="-25000" dirty="0">
                <a:latin typeface="TeXGyreTermesX-Regular"/>
              </a:rPr>
              <a:t>1</a:t>
            </a:r>
            <a:r>
              <a:rPr lang="en-US" sz="1800" b="0" i="0" u="none" strike="noStrike" baseline="-25000" dirty="0">
                <a:latin typeface="NewTXMI7"/>
              </a:rPr>
              <a:t>.</a:t>
            </a:r>
            <a:r>
              <a:rPr lang="en-US" sz="1800" b="0" i="0" u="none" strike="noStrike" baseline="-25000" dirty="0">
                <a:latin typeface="TeXGyreTermesX-Regular"/>
              </a:rPr>
              <a:t>4</a:t>
            </a:r>
            <a:r>
              <a:rPr lang="en-US" sz="1800" b="0" i="0" u="none" strike="noStrike" baseline="0" dirty="0">
                <a:latin typeface="TeXGyreTermesX-Regular"/>
              </a:rPr>
              <a:t> </a:t>
            </a:r>
            <a:r>
              <a:rPr lang="en-US" sz="1800" dirty="0">
                <a:latin typeface="txsya"/>
              </a:rPr>
              <a:t>=</a:t>
            </a:r>
            <a:r>
              <a:rPr lang="en-US" sz="1800" b="0" i="0" u="none" strike="noStrike" baseline="0" dirty="0">
                <a:latin typeface="txsya"/>
              </a:rPr>
              <a:t> </a:t>
            </a:r>
            <a:r>
              <a:rPr lang="en-US" sz="1800" b="0" i="0" u="none" strike="noStrike" baseline="0" dirty="0">
                <a:latin typeface="TeXGyreTermesX-Regular"/>
              </a:rPr>
              <a:t>11</a:t>
            </a:r>
            <a:r>
              <a:rPr lang="en-US" sz="1800" b="0" i="0" u="none" strike="noStrike" baseline="0" dirty="0">
                <a:latin typeface="NewTXMI"/>
              </a:rPr>
              <a:t>.</a:t>
            </a:r>
            <a:r>
              <a:rPr lang="en-US" sz="1800" b="0" i="0" u="none" strike="noStrike" baseline="0" dirty="0">
                <a:latin typeface="TeXGyreTermesX-Regular"/>
              </a:rPr>
              <a:t>8 km.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XGyreTermesX-Regular"/>
                <a:ea typeface="+mn-ea"/>
                <a:cs typeface="+mn-cs"/>
              </a:rPr>
              <a:t>Godzieba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XGyreTermesX-Regular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XGyreTermesX-Regular"/>
                <a:ea typeface="+mn-ea"/>
                <a:cs typeface="+mn-cs"/>
              </a:rPr>
              <a:t>Radice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XGyreTermesX-Regular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XGyreTermesX-Regular"/>
                <a:ea typeface="+mn-ea"/>
                <a:cs typeface="+mn-cs"/>
              </a:rPr>
              <a:t>Bernuzzi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XGyreTermesX-Regular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XGyreTermesX-Regular"/>
                <a:ea typeface="+mn-ea"/>
                <a:cs typeface="+mn-cs"/>
              </a:rPr>
              <a:t>Astrophys.J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XGyreTermesX-Regular"/>
                <a:ea typeface="+mn-ea"/>
                <a:cs typeface="+mn-cs"/>
              </a:rPr>
              <a:t>. 908 (2021) 122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TeXGyreTermesX-Regula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XGyreTermesX-Regular"/>
                <a:ea typeface="+mn-ea"/>
                <a:cs typeface="+mn-cs"/>
              </a:rPr>
              <a:t>EOSs which allow for the existence of such massive NSs are in tension with constraints  obtained  from  heavy-ion  collisions  experiments and from the tidal deformability constraints derived from GW170817  which favor softer EOSs.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XGyreTermesX-Regular"/>
                <a:ea typeface="+mn-ea"/>
                <a:cs typeface="+mn-cs"/>
              </a:rPr>
              <a:t> F.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XGyreTermesX-Regular"/>
                <a:ea typeface="+mn-ea"/>
                <a:cs typeface="+mn-cs"/>
              </a:rPr>
              <a:t>Fattoyev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XGyreTermesX-Regular"/>
                <a:ea typeface="+mn-ea"/>
                <a:cs typeface="+mn-cs"/>
              </a:rPr>
              <a:t>,  C.  Horowitz,  J.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XGyreTermesX-Regular"/>
                <a:ea typeface="+mn-ea"/>
                <a:cs typeface="+mn-cs"/>
              </a:rPr>
              <a:t>Piekarewicz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XGyreTermesX-Regular"/>
                <a:ea typeface="+mn-ea"/>
                <a:cs typeface="+mn-cs"/>
              </a:rPr>
              <a:t>,  and  B.  Reed(2020), 2007.03799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TeXGyreTermesX-Regula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XGyreTermesX-Regular"/>
              <a:ea typeface="+mn-ea"/>
              <a:cs typeface="+mn-cs"/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latin typeface="TeXGyreTermesX-Regular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4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dirty="0" err="1"/>
              <a:t>Outline</a:t>
            </a:r>
            <a:r>
              <a:rPr lang="it-IT" dirty="0"/>
              <a:t> of the talk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Strong phase transitions in compact star matter</a:t>
            </a:r>
          </a:p>
          <a:p>
            <a:r>
              <a:rPr lang="it-IT" dirty="0"/>
              <a:t>The scenario of two-families of compact stars</a:t>
            </a:r>
          </a:p>
          <a:p>
            <a:r>
              <a:rPr lang="it-IT" dirty="0"/>
              <a:t>Hyperons as a trigger of deconfinement</a:t>
            </a:r>
          </a:p>
          <a:p>
            <a:r>
              <a:rPr lang="it-IT" dirty="0"/>
              <a:t>A few tests of the two-families scenario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3799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29DF8-77F6-436B-A675-402056A1B3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Was GW190814 a black-hole strange quark star system?</a:t>
            </a:r>
            <a:br>
              <a:rPr lang="en-US" sz="3200" dirty="0"/>
            </a:br>
            <a:r>
              <a:rPr lang="en-US" sz="2400" dirty="0"/>
              <a:t>I. </a:t>
            </a:r>
            <a:r>
              <a:rPr lang="en-US" sz="2400" dirty="0" err="1"/>
              <a:t>Bombaci</a:t>
            </a:r>
            <a:r>
              <a:rPr lang="en-US" sz="2400" dirty="0"/>
              <a:t>, A.D., D. </a:t>
            </a:r>
            <a:r>
              <a:rPr lang="en-US" sz="2400" dirty="0" err="1"/>
              <a:t>Logoteta</a:t>
            </a:r>
            <a:r>
              <a:rPr lang="en-US" sz="2400" dirty="0"/>
              <a:t>, G. </a:t>
            </a:r>
            <a:r>
              <a:rPr lang="en-US" sz="2400" dirty="0" err="1"/>
              <a:t>Pagliara</a:t>
            </a:r>
            <a:r>
              <a:rPr lang="en-US" sz="2400" dirty="0"/>
              <a:t>, I. </a:t>
            </a:r>
            <a:r>
              <a:rPr lang="en-US" sz="2400" dirty="0" err="1"/>
              <a:t>Vidana</a:t>
            </a:r>
            <a:r>
              <a:rPr lang="en-US" sz="2400" dirty="0"/>
              <a:t>, 2010.01509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647957-5D4F-4B08-93CC-09F6B8BB2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3482"/>
            <a:ext cx="4406537" cy="41343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8EFB0-AC81-4956-B83D-57C9496BC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452" y="2020047"/>
            <a:ext cx="4673771" cy="45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34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AED04-4EEB-4D31-BD48-4B506946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7596"/>
            <a:ext cx="105156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Predictions and tests </a:t>
            </a:r>
            <a:br>
              <a:rPr lang="en-US" dirty="0"/>
            </a:br>
            <a:r>
              <a:rPr lang="en-US" dirty="0"/>
              <a:t>of the two-families scenario</a:t>
            </a:r>
          </a:p>
        </p:txBody>
      </p:sp>
    </p:spTree>
    <p:extLst>
      <p:ext uri="{BB962C8B-B14F-4D97-AF65-F5344CB8AC3E}">
        <p14:creationId xmlns:p14="http://schemas.microsoft.com/office/powerpoint/2010/main" val="1988847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42073"/>
            <a:ext cx="105156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t-IT" sz="2400" dirty="0" err="1"/>
              <a:t>Evidence</a:t>
            </a:r>
            <a:r>
              <a:rPr lang="it-IT" sz="2400" dirty="0"/>
              <a:t> of </a:t>
            </a:r>
            <a:r>
              <a:rPr lang="it-IT" sz="2400" dirty="0" err="1"/>
              <a:t>bimodality</a:t>
            </a:r>
            <a:r>
              <a:rPr lang="it-IT" sz="2400" dirty="0"/>
              <a:t> in the mass </a:t>
            </a:r>
            <a:r>
              <a:rPr lang="it-IT" sz="2400" dirty="0" err="1"/>
              <a:t>distribution</a:t>
            </a:r>
            <a:r>
              <a:rPr lang="it-IT" sz="2400" dirty="0"/>
              <a:t> of </a:t>
            </a:r>
            <a:r>
              <a:rPr lang="it-IT" sz="2400" dirty="0" err="1"/>
              <a:t>MSPs</a:t>
            </a:r>
            <a:r>
              <a:rPr lang="it-IT" sz="2400" dirty="0"/>
              <a:t> with a WD </a:t>
            </a:r>
            <a:r>
              <a:rPr lang="it-IT" sz="2400" dirty="0" err="1"/>
              <a:t>companion</a:t>
            </a:r>
            <a:r>
              <a:rPr lang="it-IT" sz="2400" dirty="0"/>
              <a:t> </a:t>
            </a:r>
            <a:br>
              <a:rPr lang="it-IT" sz="2400" dirty="0"/>
            </a:br>
            <a:r>
              <a:rPr lang="it-IT" sz="2400" dirty="0"/>
              <a:t>(from </a:t>
            </a:r>
            <a:r>
              <a:rPr lang="it-IT" sz="2400" dirty="0" err="1"/>
              <a:t>Antoniadis</a:t>
            </a:r>
            <a:r>
              <a:rPr lang="it-IT" sz="2400" dirty="0"/>
              <a:t> et al. 2016 and </a:t>
            </a:r>
            <a:r>
              <a:rPr lang="it-IT" sz="2400" dirty="0" err="1"/>
              <a:t>Tauris</a:t>
            </a:r>
            <a:r>
              <a:rPr lang="it-IT" sz="2400" dirty="0"/>
              <a:t> et al. 2017)</a:t>
            </a:r>
            <a:br>
              <a:rPr lang="it-IT" sz="2400" dirty="0"/>
            </a:br>
            <a:r>
              <a:rPr lang="it-IT" sz="2400" dirty="0" err="1"/>
              <a:t>compared</a:t>
            </a:r>
            <a:r>
              <a:rPr lang="it-IT" sz="2400" dirty="0"/>
              <a:t> with the two-families scenario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1642"/>
            <a:ext cx="4715656" cy="29869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043" y="2719105"/>
            <a:ext cx="4101300" cy="249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33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684" y="1818465"/>
            <a:ext cx="5849947" cy="4697406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0391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it-IT" sz="3200" dirty="0"/>
            </a:br>
            <a:r>
              <a:rPr lang="it-IT" sz="3200" dirty="0"/>
              <a:t>Three possible types of mergers in the two-families scenario</a:t>
            </a:r>
            <a:br>
              <a:rPr lang="it-IT" sz="3200" dirty="0"/>
            </a:br>
            <a:r>
              <a:rPr lang="it-IT" sz="2400" dirty="0"/>
              <a:t>De Pietri et al. </a:t>
            </a:r>
            <a:r>
              <a:rPr lang="en-US" sz="2400" dirty="0" err="1"/>
              <a:t>Astrophys.J</a:t>
            </a:r>
            <a:r>
              <a:rPr lang="en-US" sz="2400" dirty="0"/>
              <a:t>. 881 (2019) 122</a:t>
            </a:r>
            <a:br>
              <a:rPr lang="en-US" sz="2400" dirty="0"/>
            </a:b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29188" y="3350302"/>
            <a:ext cx="28834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Chirp</a:t>
            </a:r>
            <a:r>
              <a:rPr lang="it-IT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mass of GW170817</a:t>
            </a:r>
          </a:p>
          <a:p>
            <a:r>
              <a:rPr lang="it-IT" dirty="0" err="1"/>
              <a:t>is</a:t>
            </a:r>
            <a:r>
              <a:rPr lang="it-IT" dirty="0"/>
              <a:t> 1.188 M</a:t>
            </a:r>
            <a:r>
              <a:rPr lang="it-IT" baseline="-25000" dirty="0"/>
              <a:t>⊙</a:t>
            </a:r>
            <a:r>
              <a:rPr lang="it-IT" dirty="0"/>
              <a:t> </a:t>
            </a:r>
          </a:p>
          <a:p>
            <a:r>
              <a:rPr lang="it-IT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be HS-HS or HS-QS,</a:t>
            </a:r>
          </a:p>
          <a:p>
            <a:r>
              <a:rPr lang="it-IT" dirty="0"/>
              <a:t>but HS-HS would </a:t>
            </a:r>
            <a:r>
              <a:rPr lang="it-IT" dirty="0" err="1"/>
              <a:t>correspond</a:t>
            </a:r>
            <a:endParaRPr lang="it-IT" dirty="0"/>
          </a:p>
          <a:p>
            <a:r>
              <a:rPr lang="it-IT" dirty="0"/>
              <a:t>t</a:t>
            </a:r>
            <a:r>
              <a:rPr lang="it-IT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a </a:t>
            </a:r>
            <a:r>
              <a:rPr lang="it-IT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</a:t>
            </a:r>
            <a:r>
              <a:rPr lang="it-IT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BH </a:t>
            </a:r>
            <a:r>
              <a:rPr lang="it-IT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formation</a:t>
            </a:r>
            <a:endParaRPr lang="it-IT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039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48259" y="410095"/>
            <a:ext cx="105156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t-IT" sz="4000" dirty="0"/>
              <a:t>Condition for quark deconfinement in HS-HS merger</a:t>
            </a:r>
            <a:br>
              <a:rPr lang="it-IT" dirty="0"/>
            </a:br>
            <a:r>
              <a:rPr lang="it-IT" sz="2700" dirty="0"/>
              <a:t>De Pietri, Drago, Feo, Pagliara, Pasquali, Traversi, Wiktorowicz, </a:t>
            </a:r>
            <a:r>
              <a:rPr lang="en-US" sz="2800" dirty="0" err="1"/>
              <a:t>Ap.J</a:t>
            </a:r>
            <a:r>
              <a:rPr lang="en-US" sz="2800" dirty="0"/>
              <a:t>. 881 (2019) 122</a:t>
            </a:r>
            <a:endParaRPr lang="it-IT" sz="27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597" y="1810532"/>
            <a:ext cx="6033541" cy="4957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8E8F54-BB4B-473D-B16E-338B902978BF}"/>
              </a:ext>
            </a:extLst>
          </p:cNvPr>
          <p:cNvSpPr txBox="1"/>
          <p:nvPr/>
        </p:nvSpPr>
        <p:spPr>
          <a:xfrm>
            <a:off x="9000565" y="3340847"/>
            <a:ext cx="24144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formation of hyperons in the post-merger triggers quark deconfinement potentially stabilizing the newly formed compact object.</a:t>
            </a:r>
          </a:p>
        </p:txBody>
      </p:sp>
    </p:spTree>
    <p:extLst>
      <p:ext uri="{BB962C8B-B14F-4D97-AF65-F5344CB8AC3E}">
        <p14:creationId xmlns:p14="http://schemas.microsoft.com/office/powerpoint/2010/main" val="1747625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magine 157"/>
          <p:cNvPicPr/>
          <p:nvPr/>
        </p:nvPicPr>
        <p:blipFill>
          <a:blip r:embed="rId2"/>
          <a:stretch>
            <a:fillRect/>
          </a:stretch>
        </p:blipFill>
        <p:spPr>
          <a:xfrm>
            <a:off x="4512000" y="360000"/>
            <a:ext cx="6058080" cy="6120000"/>
          </a:xfrm>
          <a:prstGeom prst="rect">
            <a:avLst/>
          </a:prstGeom>
        </p:spPr>
      </p:pic>
      <p:sp>
        <p:nvSpPr>
          <p:cNvPr id="159" name="TextShape 1"/>
          <p:cNvSpPr txBox="1"/>
          <p:nvPr/>
        </p:nvSpPr>
        <p:spPr>
          <a:xfrm>
            <a:off x="323850" y="1255355"/>
            <a:ext cx="4066979" cy="366185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endParaRPr sz="1200" dirty="0">
              <a:solidFill>
                <a:schemeClr val="accent1"/>
              </a:solidFill>
            </a:endParaRPr>
          </a:p>
          <a:p>
            <a:r>
              <a:rPr lang="it-IT" sz="1600" b="1" dirty="0" err="1">
                <a:solidFill>
                  <a:schemeClr val="accent1"/>
                </a:solidFill>
              </a:rPr>
              <a:t>Rayleigh</a:t>
            </a:r>
            <a:r>
              <a:rPr lang="it-IT" sz="1600" b="1" dirty="0">
                <a:solidFill>
                  <a:schemeClr val="accent1"/>
                </a:solidFill>
              </a:rPr>
              <a:t>-Taylor </a:t>
            </a:r>
            <a:r>
              <a:rPr lang="it-IT" sz="1600" b="1" dirty="0" err="1">
                <a:solidFill>
                  <a:schemeClr val="accent1"/>
                </a:solidFill>
              </a:rPr>
              <a:t>instabilities</a:t>
            </a:r>
            <a:r>
              <a:rPr lang="it-IT" sz="1600" b="1" dirty="0">
                <a:solidFill>
                  <a:schemeClr val="accent1"/>
                </a:solidFill>
              </a:rPr>
              <a:t> </a:t>
            </a:r>
            <a:r>
              <a:rPr lang="it-IT" sz="1600" b="1" dirty="0" err="1">
                <a:solidFill>
                  <a:schemeClr val="accent1"/>
                </a:solidFill>
              </a:rPr>
              <a:t>develop</a:t>
            </a:r>
            <a:r>
              <a:rPr lang="it-IT" sz="1600" b="1" dirty="0">
                <a:solidFill>
                  <a:schemeClr val="accent1"/>
                </a:solidFill>
              </a:rPr>
              <a:t> </a:t>
            </a:r>
          </a:p>
          <a:p>
            <a:r>
              <a:rPr lang="it-IT" sz="1600" b="1" dirty="0">
                <a:solidFill>
                  <a:schemeClr val="accent1"/>
                </a:solidFill>
              </a:rPr>
              <a:t>and </a:t>
            </a:r>
            <a:r>
              <a:rPr lang="it-IT" sz="2000" b="1" dirty="0">
                <a:solidFill>
                  <a:srgbClr val="FF0000"/>
                </a:solidFill>
              </a:rPr>
              <a:t>the </a:t>
            </a:r>
            <a:r>
              <a:rPr lang="it-IT" sz="2000" b="1" dirty="0" err="1">
                <a:solidFill>
                  <a:srgbClr val="FF0000"/>
                </a:solidFill>
              </a:rPr>
              <a:t>conversion</a:t>
            </a:r>
            <a:r>
              <a:rPr lang="it-IT" sz="2000" b="1" dirty="0">
                <a:solidFill>
                  <a:srgbClr val="FF0000"/>
                </a:solidFill>
              </a:rPr>
              <a:t> of the core </a:t>
            </a:r>
            <a:r>
              <a:rPr lang="it-IT" sz="2000" b="1" dirty="0" err="1">
                <a:solidFill>
                  <a:srgbClr val="FF0000"/>
                </a:solidFill>
              </a:rPr>
              <a:t>occurs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on the time scale of ms</a:t>
            </a:r>
            <a:r>
              <a:rPr lang="it-IT" sz="2000" b="1" dirty="0">
                <a:solidFill>
                  <a:schemeClr val="accent1"/>
                </a:solidFill>
              </a:rPr>
              <a:t>.</a:t>
            </a:r>
            <a:endParaRPr sz="2000" dirty="0">
              <a:solidFill>
                <a:schemeClr val="accent1"/>
              </a:solidFill>
            </a:endParaRPr>
          </a:p>
          <a:p>
            <a:endParaRPr lang="it-IT" sz="1200" b="1" dirty="0">
              <a:solidFill>
                <a:schemeClr val="accent1"/>
              </a:solidFill>
            </a:endParaRPr>
          </a:p>
          <a:p>
            <a:r>
              <a:rPr lang="it-IT" sz="1200" b="1" dirty="0">
                <a:solidFill>
                  <a:schemeClr val="accent1"/>
                </a:solidFill>
              </a:rPr>
              <a:t>The </a:t>
            </a:r>
            <a:r>
              <a:rPr lang="it-IT" sz="1200" b="1" dirty="0" err="1">
                <a:solidFill>
                  <a:schemeClr val="accent1"/>
                </a:solidFill>
              </a:rPr>
              <a:t>rapid</a:t>
            </a:r>
            <a:r>
              <a:rPr lang="it-IT" sz="1200" b="1" dirty="0">
                <a:solidFill>
                  <a:schemeClr val="accent1"/>
                </a:solidFill>
              </a:rPr>
              <a:t> </a:t>
            </a:r>
            <a:r>
              <a:rPr lang="it-IT" sz="1200" b="1" dirty="0" err="1">
                <a:solidFill>
                  <a:schemeClr val="accent1"/>
                </a:solidFill>
              </a:rPr>
              <a:t>burning</a:t>
            </a:r>
            <a:r>
              <a:rPr lang="it-IT" sz="1200" b="1" dirty="0">
                <a:solidFill>
                  <a:schemeClr val="accent1"/>
                </a:solidFill>
              </a:rPr>
              <a:t> </a:t>
            </a:r>
            <a:r>
              <a:rPr lang="it-IT" sz="1200" b="1" dirty="0" err="1">
                <a:solidFill>
                  <a:schemeClr val="accent1"/>
                </a:solidFill>
              </a:rPr>
              <a:t>stops</a:t>
            </a:r>
            <a:r>
              <a:rPr lang="it-IT" sz="1200" b="1" dirty="0">
                <a:solidFill>
                  <a:schemeClr val="accent1"/>
                </a:solidFill>
              </a:rPr>
              <a:t> </a:t>
            </a:r>
            <a:r>
              <a:rPr lang="it-IT" sz="1200" b="1" dirty="0" err="1">
                <a:solidFill>
                  <a:schemeClr val="accent1"/>
                </a:solidFill>
              </a:rPr>
              <a:t>before</a:t>
            </a:r>
            <a:r>
              <a:rPr lang="it-IT" sz="1200" b="1" dirty="0">
                <a:solidFill>
                  <a:schemeClr val="accent1"/>
                </a:solidFill>
              </a:rPr>
              <a:t> the </a:t>
            </a:r>
            <a:r>
              <a:rPr lang="it-IT" sz="1200" b="1" dirty="0" err="1">
                <a:solidFill>
                  <a:schemeClr val="accent1"/>
                </a:solidFill>
              </a:rPr>
              <a:t>whole</a:t>
            </a:r>
            <a:r>
              <a:rPr lang="it-IT" sz="1200" b="1" dirty="0">
                <a:solidFill>
                  <a:schemeClr val="accent1"/>
                </a:solidFill>
              </a:rPr>
              <a:t> </a:t>
            </a:r>
          </a:p>
          <a:p>
            <a:r>
              <a:rPr lang="it-IT" sz="1200" b="1" dirty="0" err="1">
                <a:solidFill>
                  <a:schemeClr val="accent1"/>
                </a:solidFill>
              </a:rPr>
              <a:t>hadronic</a:t>
            </a:r>
            <a:r>
              <a:rPr lang="it-IT" sz="1200" b="1" dirty="0">
                <a:solidFill>
                  <a:schemeClr val="accent1"/>
                </a:solidFill>
              </a:rPr>
              <a:t> </a:t>
            </a:r>
            <a:r>
              <a:rPr lang="it-IT" sz="1200" b="1" dirty="0" err="1">
                <a:solidFill>
                  <a:schemeClr val="accent1"/>
                </a:solidFill>
              </a:rPr>
              <a:t>matter</a:t>
            </a:r>
            <a:r>
              <a:rPr lang="it-IT" sz="1200" b="1" dirty="0">
                <a:solidFill>
                  <a:schemeClr val="accent1"/>
                </a:solidFill>
              </a:rPr>
              <a:t> </a:t>
            </a:r>
            <a:r>
              <a:rPr lang="it-IT" sz="1200" b="1" dirty="0" err="1">
                <a:solidFill>
                  <a:schemeClr val="accent1"/>
                </a:solidFill>
              </a:rPr>
              <a:t>has</a:t>
            </a:r>
            <a:r>
              <a:rPr lang="it-IT" sz="1200" b="1" dirty="0">
                <a:solidFill>
                  <a:schemeClr val="accent1"/>
                </a:solidFill>
              </a:rPr>
              <a:t> </a:t>
            </a:r>
            <a:r>
              <a:rPr lang="it-IT" sz="1200" b="1" dirty="0" err="1">
                <a:solidFill>
                  <a:schemeClr val="accent1"/>
                </a:solidFill>
              </a:rPr>
              <a:t>converted</a:t>
            </a:r>
            <a:r>
              <a:rPr lang="it-IT" sz="1200" b="1" dirty="0">
                <a:solidFill>
                  <a:schemeClr val="accent1"/>
                </a:solidFill>
              </a:rPr>
              <a:t> </a:t>
            </a:r>
          </a:p>
          <a:p>
            <a:r>
              <a:rPr lang="it-IT" sz="1200" b="1" dirty="0">
                <a:solidFill>
                  <a:schemeClr val="accent1"/>
                </a:solidFill>
              </a:rPr>
              <a:t>(the </a:t>
            </a:r>
            <a:r>
              <a:rPr lang="it-IT" sz="1200" b="1" dirty="0" err="1">
                <a:solidFill>
                  <a:schemeClr val="accent1"/>
                </a:solidFill>
              </a:rPr>
              <a:t>process</a:t>
            </a:r>
            <a:r>
              <a:rPr lang="it-IT" sz="1200" b="1" dirty="0">
                <a:solidFill>
                  <a:schemeClr val="accent1"/>
                </a:solidFill>
              </a:rPr>
              <a:t> </a:t>
            </a:r>
            <a:r>
              <a:rPr lang="it-IT" sz="1200" b="1" dirty="0" err="1">
                <a:solidFill>
                  <a:schemeClr val="accent1"/>
                </a:solidFill>
              </a:rPr>
              <a:t>is</a:t>
            </a:r>
            <a:r>
              <a:rPr lang="it-IT" sz="1200" b="1" dirty="0">
                <a:solidFill>
                  <a:schemeClr val="accent1"/>
                </a:solidFill>
              </a:rPr>
              <a:t> no more </a:t>
            </a:r>
            <a:r>
              <a:rPr lang="it-IT" sz="1200" b="1" dirty="0" err="1">
                <a:solidFill>
                  <a:schemeClr val="accent1"/>
                </a:solidFill>
              </a:rPr>
              <a:t>exothermic</a:t>
            </a:r>
            <a:endParaRPr lang="it-IT" sz="1200" b="1" dirty="0">
              <a:solidFill>
                <a:schemeClr val="accent1"/>
              </a:solidFill>
            </a:endParaRPr>
          </a:p>
          <a:p>
            <a:r>
              <a:rPr lang="it-IT" sz="1200" b="1" dirty="0" err="1">
                <a:solidFill>
                  <a:schemeClr val="accent1"/>
                </a:solidFill>
              </a:rPr>
              <a:t>as</a:t>
            </a:r>
            <a:r>
              <a:rPr lang="it-IT" sz="1200" b="1" dirty="0">
                <a:solidFill>
                  <a:schemeClr val="accent1"/>
                </a:solidFill>
              </a:rPr>
              <a:t> a </a:t>
            </a:r>
            <a:r>
              <a:rPr lang="it-IT" sz="1200" b="1" dirty="0" err="1">
                <a:solidFill>
                  <a:schemeClr val="accent1"/>
                </a:solidFill>
              </a:rPr>
              <a:t>hydrodynamical</a:t>
            </a:r>
            <a:r>
              <a:rPr lang="it-IT" sz="1200" b="1" dirty="0">
                <a:solidFill>
                  <a:schemeClr val="accent1"/>
                </a:solidFill>
              </a:rPr>
              <a:t> </a:t>
            </a:r>
            <a:r>
              <a:rPr lang="it-IT" sz="1200" b="1" dirty="0" err="1">
                <a:solidFill>
                  <a:schemeClr val="accent1"/>
                </a:solidFill>
              </a:rPr>
              <a:t>process</a:t>
            </a:r>
            <a:r>
              <a:rPr lang="it-IT" sz="1200" b="1" dirty="0">
                <a:solidFill>
                  <a:schemeClr val="accent1"/>
                </a:solidFill>
              </a:rPr>
              <a:t>, </a:t>
            </a:r>
          </a:p>
          <a:p>
            <a:r>
              <a:rPr lang="it-IT" sz="1200" b="1" dirty="0" err="1">
                <a:solidFill>
                  <a:schemeClr val="accent1"/>
                </a:solidFill>
              </a:rPr>
              <a:t>about</a:t>
            </a:r>
            <a:r>
              <a:rPr lang="it-IT" sz="1200" b="1" dirty="0">
                <a:solidFill>
                  <a:schemeClr val="accent1"/>
                </a:solidFill>
              </a:rPr>
              <a:t> 0.5  </a:t>
            </a:r>
            <a:r>
              <a:rPr lang="it-IT" sz="1200" b="1" dirty="0" err="1">
                <a:solidFill>
                  <a:schemeClr val="accent1"/>
                </a:solidFill>
              </a:rPr>
              <a:t>Msun</a:t>
            </a:r>
            <a:r>
              <a:rPr lang="it-IT" sz="1200" b="1" dirty="0">
                <a:solidFill>
                  <a:schemeClr val="accent1"/>
                </a:solidFill>
              </a:rPr>
              <a:t>  of </a:t>
            </a:r>
            <a:r>
              <a:rPr lang="it-IT" sz="1200" b="1" dirty="0" err="1">
                <a:solidFill>
                  <a:schemeClr val="accent1"/>
                </a:solidFill>
              </a:rPr>
              <a:t>unburned</a:t>
            </a:r>
            <a:r>
              <a:rPr lang="it-IT" sz="1200" b="1" dirty="0">
                <a:solidFill>
                  <a:schemeClr val="accent1"/>
                </a:solidFill>
              </a:rPr>
              <a:t> </a:t>
            </a:r>
            <a:r>
              <a:rPr lang="it-IT" sz="1200" b="1" dirty="0" err="1">
                <a:solidFill>
                  <a:schemeClr val="accent1"/>
                </a:solidFill>
              </a:rPr>
              <a:t>material</a:t>
            </a:r>
            <a:r>
              <a:rPr lang="it-IT" sz="1200" b="1" dirty="0">
                <a:solidFill>
                  <a:schemeClr val="accent1"/>
                </a:solidFill>
              </a:rPr>
              <a:t>)</a:t>
            </a:r>
          </a:p>
          <a:p>
            <a:endParaRPr lang="it-IT" sz="1200" b="1" dirty="0">
              <a:solidFill>
                <a:schemeClr val="accent1"/>
              </a:solidFill>
            </a:endParaRPr>
          </a:p>
          <a:p>
            <a:r>
              <a:rPr lang="it-IT" sz="2000" b="1" dirty="0">
                <a:solidFill>
                  <a:srgbClr val="FF0000"/>
                </a:solidFill>
              </a:rPr>
              <a:t>The </a:t>
            </a:r>
            <a:r>
              <a:rPr lang="it-IT" sz="2000" b="1" dirty="0" err="1">
                <a:solidFill>
                  <a:srgbClr val="FF0000"/>
                </a:solidFill>
              </a:rPr>
              <a:t>configuration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obtained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after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the </a:t>
            </a:r>
            <a:r>
              <a:rPr lang="it-IT" sz="2000" b="1" dirty="0" err="1">
                <a:solidFill>
                  <a:srgbClr val="FF0000"/>
                </a:solidFill>
              </a:rPr>
              <a:t>rapid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burning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is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it-IT" sz="2400" b="1" dirty="0" err="1">
                <a:solidFill>
                  <a:srgbClr val="FF0000"/>
                </a:solidFill>
              </a:rPr>
              <a:t>mechanically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stable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it-IT" sz="1600" b="1" dirty="0" err="1"/>
              <a:t>although</a:t>
            </a:r>
            <a:r>
              <a:rPr lang="it-IT" sz="1600" b="1" dirty="0"/>
              <a:t> </a:t>
            </a:r>
            <a:r>
              <a:rPr lang="it-IT" sz="1600" b="1" dirty="0" err="1"/>
              <a:t>not</a:t>
            </a:r>
            <a:r>
              <a:rPr lang="it-IT" sz="1600" b="1" dirty="0"/>
              <a:t> </a:t>
            </a:r>
            <a:r>
              <a:rPr lang="it-IT" sz="1600" b="1" dirty="0" err="1"/>
              <a:t>yet</a:t>
            </a:r>
            <a:r>
              <a:rPr lang="it-IT" sz="1600" b="1" dirty="0"/>
              <a:t> in </a:t>
            </a:r>
            <a:r>
              <a:rPr lang="it-IT" sz="1600" b="1" dirty="0" err="1"/>
              <a:t>chemical</a:t>
            </a:r>
            <a:r>
              <a:rPr lang="it-IT" sz="1600" b="1" dirty="0"/>
              <a:t> </a:t>
            </a:r>
            <a:r>
              <a:rPr lang="it-IT" sz="1600" b="1" dirty="0" err="1"/>
              <a:t>equilibrium</a:t>
            </a:r>
            <a:endParaRPr lang="it-IT" sz="1600" b="1" dirty="0"/>
          </a:p>
          <a:p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5664000" y="3086280"/>
            <a:ext cx="4680000" cy="3337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it-IT" sz="1600" b="1" dirty="0"/>
              <a:t>Herzog, </a:t>
            </a:r>
            <a:r>
              <a:rPr lang="it-IT" sz="1600" b="1" dirty="0" err="1"/>
              <a:t>Roepke</a:t>
            </a:r>
            <a:r>
              <a:rPr lang="it-IT" sz="1600" b="1" dirty="0"/>
              <a:t> 2011, Pagliara, Herzog, </a:t>
            </a:r>
            <a:r>
              <a:rPr lang="it-IT" sz="1600" b="1" dirty="0" err="1"/>
              <a:t>Roepke</a:t>
            </a:r>
            <a:r>
              <a:rPr lang="it-IT" sz="1600" b="1" dirty="0"/>
              <a:t> 2013</a:t>
            </a:r>
            <a:endParaRPr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23850" y="5033450"/>
            <a:ext cx="3945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After</a:t>
            </a:r>
            <a:r>
              <a:rPr lang="it-IT" sz="1600" b="1" dirty="0"/>
              <a:t> the </a:t>
            </a:r>
            <a:r>
              <a:rPr lang="it-IT" sz="1600" b="1" dirty="0" err="1"/>
              <a:t>rapid</a:t>
            </a:r>
            <a:r>
              <a:rPr lang="it-IT" sz="1600" b="1" dirty="0"/>
              <a:t> </a:t>
            </a:r>
            <a:r>
              <a:rPr lang="it-IT" sz="1600" b="1" dirty="0" err="1"/>
              <a:t>burning</a:t>
            </a:r>
            <a:r>
              <a:rPr lang="it-IT" sz="1600" b="1" dirty="0"/>
              <a:t> the </a:t>
            </a:r>
            <a:r>
              <a:rPr lang="it-IT" sz="1600" b="1" dirty="0" err="1"/>
              <a:t>conversion</a:t>
            </a:r>
            <a:r>
              <a:rPr lang="it-IT" sz="1600" b="1" dirty="0"/>
              <a:t> </a:t>
            </a:r>
            <a:r>
              <a:rPr lang="it-IT" sz="1600" b="1" dirty="0" err="1"/>
              <a:t>proceeds</a:t>
            </a:r>
            <a:r>
              <a:rPr lang="it-IT" sz="1600" b="1" dirty="0"/>
              <a:t> via </a:t>
            </a:r>
            <a:r>
              <a:rPr lang="it-IT" sz="1600" b="1" dirty="0" err="1"/>
              <a:t>strangeness</a:t>
            </a:r>
            <a:r>
              <a:rPr lang="it-IT" sz="1600" b="1" dirty="0"/>
              <a:t> production and </a:t>
            </a:r>
            <a:r>
              <a:rPr lang="it-IT" sz="1600" b="1" dirty="0" err="1"/>
              <a:t>diffusion</a:t>
            </a:r>
            <a:r>
              <a:rPr lang="it-IT" sz="1600" b="1" dirty="0"/>
              <a:t>. 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The </a:t>
            </a:r>
            <a:r>
              <a:rPr lang="it-IT" sz="2000" b="1" dirty="0" err="1">
                <a:solidFill>
                  <a:srgbClr val="FF0000"/>
                </a:solidFill>
              </a:rPr>
              <a:t>burning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reaches</a:t>
            </a:r>
            <a:r>
              <a:rPr lang="it-IT" sz="2000" b="1" dirty="0">
                <a:solidFill>
                  <a:srgbClr val="FF0000"/>
                </a:solidFill>
              </a:rPr>
              <a:t> the </a:t>
            </a:r>
            <a:r>
              <a:rPr lang="it-IT" sz="2000" b="1" dirty="0" err="1">
                <a:solidFill>
                  <a:srgbClr val="FF0000"/>
                </a:solidFill>
              </a:rPr>
              <a:t>surface</a:t>
            </a:r>
            <a:r>
              <a:rPr lang="it-IT" sz="2000" b="1" dirty="0">
                <a:solidFill>
                  <a:srgbClr val="FF0000"/>
                </a:solidFill>
              </a:rPr>
              <a:t> of the star </a:t>
            </a:r>
            <a:r>
              <a:rPr lang="it-IT" sz="2000" b="1" dirty="0" err="1">
                <a:solidFill>
                  <a:srgbClr val="FF0000"/>
                </a:solidFill>
              </a:rPr>
              <a:t>after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about</a:t>
            </a:r>
            <a:r>
              <a:rPr lang="it-IT" sz="2000" b="1" dirty="0">
                <a:solidFill>
                  <a:srgbClr val="FF0000"/>
                </a:solidFill>
              </a:rPr>
              <a:t> 10s.</a:t>
            </a:r>
            <a:endParaRPr lang="it-IT" sz="2000" b="1" kern="12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850" y="360000"/>
            <a:ext cx="4253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The merger of two </a:t>
            </a:r>
            <a:r>
              <a:rPr lang="it-IT" sz="2000" b="1" dirty="0" err="1">
                <a:solidFill>
                  <a:srgbClr val="FF0000"/>
                </a:solidFill>
              </a:rPr>
              <a:t>NSs</a:t>
            </a:r>
            <a:r>
              <a:rPr lang="it-IT" sz="2000" b="1" dirty="0">
                <a:solidFill>
                  <a:srgbClr val="FF0000"/>
                </a:solidFill>
              </a:rPr>
              <a:t> can produce a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strange quark star</a:t>
            </a:r>
          </a:p>
        </p:txBody>
      </p:sp>
    </p:spTree>
    <p:extLst>
      <p:ext uri="{BB962C8B-B14F-4D97-AF65-F5344CB8AC3E}">
        <p14:creationId xmlns:p14="http://schemas.microsoft.com/office/powerpoint/2010/main" val="1483532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600" dirty="0"/>
              <a:t>A very strong </a:t>
            </a:r>
            <a:r>
              <a:rPr lang="it-IT" sz="3600" dirty="0" err="1"/>
              <a:t>prediction</a:t>
            </a:r>
            <a:r>
              <a:rPr lang="it-IT" sz="3600" dirty="0"/>
              <a:t> of the two-families scenario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M</a:t>
            </a:r>
            <a:r>
              <a:rPr lang="en-US" baseline="-25000" dirty="0"/>
              <a:t>g</a:t>
            </a:r>
            <a:r>
              <a:rPr lang="en-US" dirty="0"/>
              <a:t> ≥ </a:t>
            </a:r>
            <a:r>
              <a:rPr lang="it-IT" dirty="0"/>
              <a:t>M </a:t>
            </a:r>
            <a:r>
              <a:rPr lang="it-IT" baseline="30000" dirty="0"/>
              <a:t>H </a:t>
            </a:r>
            <a:r>
              <a:rPr lang="it-IT" baseline="-25000" dirty="0" err="1"/>
              <a:t>threshold</a:t>
            </a:r>
            <a:r>
              <a:rPr lang="it-IT" dirty="0"/>
              <a:t> = </a:t>
            </a:r>
            <a:r>
              <a:rPr lang="en-US" dirty="0"/>
              <a:t>2.48 M</a:t>
            </a:r>
            <a:r>
              <a:rPr lang="it-IT" baseline="-25000" dirty="0"/>
              <a:t>⊙  </a:t>
            </a:r>
            <a:endParaRPr lang="it-IT" sz="18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HS-HS direct collapses to a BH without any significant electromagnetic emission.</a:t>
            </a:r>
          </a:p>
          <a:p>
            <a:pPr marL="0" indent="0">
              <a:buNone/>
            </a:pPr>
            <a:r>
              <a:rPr lang="en-US" dirty="0"/>
              <a:t>There is no equivalent in the twin-stars scenario, because the process of quark combustion is there assumed to proceed without any delay.</a:t>
            </a:r>
          </a:p>
          <a:p>
            <a:r>
              <a:rPr lang="en-US" dirty="0"/>
              <a:t>In the two-families scenario quark matter production stabilizes the hadronic star configuration. </a:t>
            </a:r>
          </a:p>
          <a:p>
            <a:r>
              <a:rPr lang="en-US" dirty="0"/>
              <a:t>In the twin-stars scenario quark matter production destabilizes the hadronic configuration and produces the transition to the “third family”, i.e. to the second configuration.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9332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t-IT" sz="3600" b="1" dirty="0" err="1"/>
              <a:t>Conclusions</a:t>
            </a:r>
            <a:r>
              <a:rPr lang="it-IT" sz="3600" b="1" dirty="0"/>
              <a:t> and </a:t>
            </a:r>
            <a:r>
              <a:rPr lang="it-IT" sz="3600" b="1" dirty="0" err="1"/>
              <a:t>tests</a:t>
            </a:r>
            <a:r>
              <a:rPr lang="it-IT" sz="3600" b="1" dirty="0"/>
              <a:t> from</a:t>
            </a:r>
            <a:br>
              <a:rPr lang="it-IT" sz="3600" b="1" dirty="0"/>
            </a:br>
            <a:r>
              <a:rPr lang="it-IT" sz="3600" b="1" dirty="0" err="1"/>
              <a:t>masses</a:t>
            </a:r>
            <a:r>
              <a:rPr lang="it-IT" sz="3600" b="1" dirty="0"/>
              <a:t>, </a:t>
            </a:r>
            <a:r>
              <a:rPr lang="it-IT" sz="3600" b="1" dirty="0" err="1"/>
              <a:t>radii</a:t>
            </a:r>
            <a:r>
              <a:rPr lang="it-IT" sz="3600" b="1" dirty="0"/>
              <a:t> and </a:t>
            </a:r>
            <a:r>
              <a:rPr lang="it-IT" sz="3600" b="1" dirty="0" err="1"/>
              <a:t>moments</a:t>
            </a:r>
            <a:r>
              <a:rPr lang="it-IT" sz="3600" b="1" dirty="0"/>
              <a:t> of </a:t>
            </a:r>
            <a:r>
              <a:rPr lang="it-IT" sz="3600" b="1" dirty="0" err="1"/>
              <a:t>inertia</a:t>
            </a:r>
            <a:br>
              <a:rPr lang="it-IT" sz="3600" b="1" dirty="0"/>
            </a:br>
            <a:r>
              <a:rPr lang="it-IT" sz="3600" b="1" dirty="0"/>
              <a:t>and from </a:t>
            </a:r>
            <a:r>
              <a:rPr lang="it-IT" sz="3600" b="1" dirty="0" err="1"/>
              <a:t>GWs</a:t>
            </a:r>
            <a:r>
              <a:rPr lang="it-IT" sz="3600" b="1" dirty="0"/>
              <a:t> </a:t>
            </a:r>
            <a:r>
              <a:rPr lang="it-IT" sz="3600" b="1" dirty="0" err="1"/>
              <a:t>analysis</a:t>
            </a:r>
            <a:r>
              <a:rPr lang="it-IT" sz="3600" b="1" dirty="0"/>
              <a:t>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/>
          </p:nvPr>
        </p:nvSpPr>
        <p:spPr>
          <a:xfrm>
            <a:off x="1259174" y="1981080"/>
            <a:ext cx="9975954" cy="46882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it-IT" sz="1600" b="1" dirty="0">
              <a:solidFill>
                <a:srgbClr val="1F497D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it-IT" sz="1600" b="1" dirty="0">
              <a:solidFill>
                <a:srgbClr val="1F497D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600" b="1" dirty="0">
                <a:solidFill>
                  <a:srgbClr val="1F497D"/>
                </a:solidFill>
                <a:latin typeface="Arial"/>
              </a:rPr>
              <a:t>New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measurements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of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masses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and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radii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challenge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nuclear physics: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600" b="1" dirty="0">
                <a:solidFill>
                  <a:srgbClr val="1F497D"/>
                </a:solidFill>
                <a:latin typeface="Arial"/>
              </a:rPr>
              <a:t>tension between high mass and small radii.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600" b="1" dirty="0">
                <a:solidFill>
                  <a:srgbClr val="1F497D"/>
                </a:solidFill>
                <a:latin typeface="Arial"/>
              </a:rPr>
              <a:t>A 2.4 M</a:t>
            </a:r>
            <a:r>
              <a:rPr lang="it-IT" sz="1600" b="1" baseline="-25000" dirty="0">
                <a:solidFill>
                  <a:srgbClr val="1F497D"/>
                </a:solidFill>
                <a:latin typeface="Arial"/>
              </a:rPr>
              <a:t>s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candidate already exists and GW190814 could be a BH-’neutron-star’ system.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it-IT" sz="1600" dirty="0">
              <a:solidFill>
                <a:srgbClr val="1F497D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600" b="1" dirty="0">
                <a:solidFill>
                  <a:srgbClr val="1F497D"/>
                </a:solidFill>
                <a:latin typeface="Arial"/>
              </a:rPr>
              <a:t>New missions (NICER, eXTP), reaching a precision of ~ 1km in the measure of radii ,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600" b="1" dirty="0">
                <a:solidFill>
                  <a:srgbClr val="1F497D"/>
                </a:solidFill>
                <a:latin typeface="Arial"/>
              </a:rPr>
              <a:t>can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clarify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the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composition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of compact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stars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,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similarly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a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measure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of the moment of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inertia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with a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precision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of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about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20-30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percent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(SKA):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it-IT" sz="1600" b="1" dirty="0">
              <a:solidFill>
                <a:srgbClr val="1F497D"/>
              </a:solidFill>
              <a:latin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b="1" dirty="0">
                <a:solidFill>
                  <a:srgbClr val="FF0000"/>
                </a:solidFill>
                <a:latin typeface="Arial"/>
              </a:rPr>
              <a:t>R</a:t>
            </a:r>
            <a:r>
              <a:rPr lang="it-IT" sz="1600" b="1" baseline="-25000" dirty="0">
                <a:solidFill>
                  <a:srgbClr val="FF0000"/>
                </a:solidFill>
                <a:latin typeface="Arial"/>
              </a:rPr>
              <a:t>1.4</a:t>
            </a:r>
            <a:r>
              <a:rPr lang="it-IT" sz="1600" b="1" dirty="0">
                <a:solidFill>
                  <a:srgbClr val="FF0000"/>
                </a:solidFill>
                <a:latin typeface="Arial"/>
              </a:rPr>
              <a:t> &gt;= 13 km  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or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I</a:t>
            </a:r>
            <a:r>
              <a:rPr lang="it-IT" sz="1600" b="1" baseline="-25000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45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 &gt;= 1.88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purely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nucleonic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stars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(</a:t>
            </a:r>
            <a:r>
              <a:rPr lang="it-IT" sz="1600" b="1" dirty="0" err="1">
                <a:solidFill>
                  <a:srgbClr val="1F497D"/>
                </a:solidFill>
                <a:latin typeface="Symbol" panose="05050102010706020507" pitchFamily="18" charset="2"/>
              </a:rPr>
              <a:t>r</a:t>
            </a:r>
            <a:r>
              <a:rPr lang="it-IT" sz="1600" b="1" baseline="-25000" dirty="0" err="1">
                <a:solidFill>
                  <a:srgbClr val="1F497D"/>
                </a:solidFill>
                <a:latin typeface="Arial"/>
              </a:rPr>
              <a:t>max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 ≤ 3 </a:t>
            </a:r>
            <a:r>
              <a:rPr lang="it-IT" sz="1600" b="1" dirty="0">
                <a:solidFill>
                  <a:srgbClr val="1F497D"/>
                </a:solidFill>
                <a:latin typeface="Symbol" panose="05050102010706020507" pitchFamily="18" charset="2"/>
              </a:rPr>
              <a:t>r</a:t>
            </a:r>
            <a:r>
              <a:rPr lang="it-IT" sz="1600" b="1" baseline="-25000" dirty="0">
                <a:solidFill>
                  <a:srgbClr val="1F497D"/>
                </a:solidFill>
                <a:latin typeface="Arial"/>
              </a:rPr>
              <a:t>0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it-IT" sz="1600" b="1" dirty="0">
              <a:solidFill>
                <a:srgbClr val="1F497D"/>
              </a:solidFill>
              <a:latin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  <a:latin typeface="Arial"/>
              </a:rPr>
              <a:t>11.5 km &lt; R</a:t>
            </a:r>
            <a:r>
              <a:rPr lang="it-IT" sz="1600" b="1" baseline="-25000" dirty="0">
                <a:solidFill>
                  <a:srgbClr val="FF0000"/>
                </a:solidFill>
                <a:latin typeface="Arial"/>
              </a:rPr>
              <a:t>1.4  </a:t>
            </a:r>
            <a:r>
              <a:rPr lang="it-IT" sz="1600" b="1" dirty="0">
                <a:solidFill>
                  <a:srgbClr val="FF0000"/>
                </a:solidFill>
                <a:latin typeface="Arial"/>
              </a:rPr>
              <a:t>&lt; 13 km 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or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1.55 &lt;= I</a:t>
            </a:r>
            <a:r>
              <a:rPr lang="it-IT" sz="1600" b="1" baseline="-25000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45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 &lt;= 1.88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hyperonic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or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hybrid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stars</a:t>
            </a:r>
            <a:endParaRPr lang="it-IT" sz="1600" b="1" dirty="0">
              <a:solidFill>
                <a:srgbClr val="1F497D"/>
              </a:solidFill>
              <a:latin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it-IT" sz="1600" b="1" dirty="0">
              <a:solidFill>
                <a:srgbClr val="1F497D"/>
              </a:solidFill>
              <a:latin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b="1" dirty="0">
                <a:solidFill>
                  <a:srgbClr val="FF0000"/>
                </a:solidFill>
                <a:latin typeface="Arial"/>
              </a:rPr>
              <a:t>R</a:t>
            </a:r>
            <a:r>
              <a:rPr lang="it-IT" sz="1600" b="1" baseline="-25000" dirty="0">
                <a:solidFill>
                  <a:srgbClr val="FF0000"/>
                </a:solidFill>
                <a:latin typeface="Arial"/>
              </a:rPr>
              <a:t>1.4 </a:t>
            </a:r>
            <a:r>
              <a:rPr lang="it-IT" sz="1600" b="1" dirty="0">
                <a:solidFill>
                  <a:srgbClr val="FF0000"/>
                </a:solidFill>
                <a:latin typeface="Arial"/>
              </a:rPr>
              <a:t>&lt;&lt; 11.5 km 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or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I</a:t>
            </a:r>
            <a:r>
              <a:rPr lang="it-IT" sz="1600" b="1" baseline="-25000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45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 &lt;&lt; 1.55 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two families of compact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stars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or twin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stars</a:t>
            </a:r>
            <a:endParaRPr lang="it-IT" sz="1600" b="1" dirty="0">
              <a:solidFill>
                <a:srgbClr val="1F497D"/>
              </a:solidFill>
              <a:latin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it-IT" sz="1600" b="1" dirty="0">
              <a:solidFill>
                <a:srgbClr val="1F497D"/>
              </a:solidFill>
              <a:latin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it-IT" sz="1600" b="1" dirty="0">
              <a:solidFill>
                <a:srgbClr val="1F497D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600" b="1" dirty="0">
                <a:solidFill>
                  <a:srgbClr val="1F497D"/>
                </a:solidFill>
                <a:latin typeface="Arial"/>
              </a:rPr>
              <a:t>Very strong predictions of the two-families scenario for mergers: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it-IT" sz="1600" b="1" dirty="0">
              <a:solidFill>
                <a:srgbClr val="1F497D"/>
              </a:solidFill>
              <a:latin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b="1" dirty="0">
                <a:solidFill>
                  <a:srgbClr val="1F497D"/>
                </a:solidFill>
                <a:latin typeface="Arial"/>
              </a:rPr>
              <a:t>Possible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direct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collapse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to a BH for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masses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smaller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than GW170817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b="1" dirty="0">
                <a:solidFill>
                  <a:srgbClr val="1F497D"/>
                </a:solidFill>
                <a:latin typeface="Arial"/>
              </a:rPr>
              <a:t>«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anomalous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» KN for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low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mass HS-HS merger (large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dynamical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mass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ejected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Behaviour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of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tidal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deformability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as a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function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 of 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m</a:t>
            </a:r>
            <a:r>
              <a:rPr lang="it-IT" sz="1600" b="1" baseline="-25000" dirty="0" err="1">
                <a:solidFill>
                  <a:srgbClr val="1F497D"/>
                </a:solidFill>
                <a:latin typeface="Arial"/>
              </a:rPr>
              <a:t>chirp</a:t>
            </a:r>
            <a:r>
              <a:rPr lang="it-IT" sz="1600" b="1" baseline="-25000" dirty="0">
                <a:solidFill>
                  <a:srgbClr val="1F497D"/>
                </a:solidFill>
                <a:latin typeface="Arial"/>
              </a:rPr>
              <a:t> 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(different in 1-f vs 2-f vs twin-</a:t>
            </a:r>
            <a:r>
              <a:rPr lang="it-IT" sz="1600" b="1" dirty="0" err="1">
                <a:solidFill>
                  <a:srgbClr val="1F497D"/>
                </a:solidFill>
                <a:latin typeface="Arial"/>
              </a:rPr>
              <a:t>stars</a:t>
            </a:r>
            <a:r>
              <a:rPr lang="it-IT" sz="1600" b="1" dirty="0">
                <a:solidFill>
                  <a:srgbClr val="1F497D"/>
                </a:solidFill>
                <a:latin typeface="Arial"/>
              </a:rPr>
              <a:t>)</a:t>
            </a:r>
            <a:endParaRPr lang="it-IT" sz="1600" b="1" baseline="-25000" dirty="0">
              <a:solidFill>
                <a:srgbClr val="1F497D"/>
              </a:solidFill>
              <a:latin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b="1" dirty="0">
                <a:solidFill>
                  <a:srgbClr val="1F497D"/>
                </a:solidFill>
                <a:latin typeface="Arial"/>
              </a:rPr>
              <a:t>Spectrum of GWs in the mergers (soft to hard transition in the post-merger EoS, implying a change from high to low frequencies)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600" b="1" dirty="0">
                <a:solidFill>
                  <a:srgbClr val="1F497D"/>
                </a:solidFill>
                <a:latin typeface="Arial"/>
              </a:rPr>
              <a:t>				</a:t>
            </a:r>
            <a:endParaRPr lang="it-IT" sz="1600" b="1" dirty="0">
              <a:solidFill>
                <a:srgbClr val="FF0000"/>
              </a:solidFill>
              <a:latin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it-IT" sz="1600" b="1" dirty="0">
              <a:solidFill>
                <a:srgbClr val="1F497D"/>
              </a:solidFill>
              <a:latin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0292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38200" y="-1"/>
            <a:ext cx="10515600" cy="6926729"/>
          </a:xfrm>
        </p:spPr>
        <p:txBody>
          <a:bodyPr>
            <a:normAutofit fontScale="55000" lnSpcReduction="20000"/>
          </a:bodyPr>
          <a:lstStyle/>
          <a:p>
            <a:endParaRPr lang="it-IT" sz="2400" dirty="0"/>
          </a:p>
          <a:p>
            <a:r>
              <a:rPr lang="it-IT" sz="2000" dirty="0"/>
              <a:t>A.D., </a:t>
            </a:r>
            <a:r>
              <a:rPr lang="it-IT" sz="2000" dirty="0" err="1"/>
              <a:t>A.Lavagno</a:t>
            </a:r>
            <a:r>
              <a:rPr lang="it-IT" sz="2000" dirty="0"/>
              <a:t>, </a:t>
            </a:r>
            <a:r>
              <a:rPr lang="it-IT" sz="2000" dirty="0" err="1"/>
              <a:t>G.Pagliara</a:t>
            </a:r>
            <a:r>
              <a:rPr lang="it-IT" sz="2000" dirty="0"/>
              <a:t>, </a:t>
            </a:r>
            <a:r>
              <a:rPr lang="it-IT" sz="2000" dirty="0" err="1"/>
              <a:t>Phys.Rev</a:t>
            </a:r>
            <a:r>
              <a:rPr lang="it-IT" sz="2000" dirty="0"/>
              <a:t>. D89 (2014) 043014 </a:t>
            </a:r>
          </a:p>
          <a:p>
            <a:pPr marL="0" indent="0">
              <a:buNone/>
            </a:pPr>
            <a:r>
              <a:rPr lang="it-IT" sz="2000" dirty="0"/>
              <a:t>	</a:t>
            </a:r>
            <a:r>
              <a:rPr lang="it-IT" sz="2000" dirty="0" err="1"/>
              <a:t>Two</a:t>
            </a:r>
            <a:r>
              <a:rPr lang="it-IT" sz="2000" dirty="0"/>
              <a:t>-families scenario</a:t>
            </a:r>
          </a:p>
          <a:p>
            <a:r>
              <a:rPr lang="it-IT" sz="2000" dirty="0"/>
              <a:t>A.D., </a:t>
            </a:r>
            <a:r>
              <a:rPr lang="it-IT" sz="2000" dirty="0" err="1"/>
              <a:t>A.Lavagno</a:t>
            </a:r>
            <a:r>
              <a:rPr lang="it-IT" sz="2000" dirty="0"/>
              <a:t>, </a:t>
            </a:r>
            <a:r>
              <a:rPr lang="it-IT" sz="2000" dirty="0" err="1"/>
              <a:t>G.Pagliara</a:t>
            </a:r>
            <a:r>
              <a:rPr lang="it-IT" sz="2000" dirty="0"/>
              <a:t>, </a:t>
            </a:r>
            <a:r>
              <a:rPr lang="it-IT" sz="2000" dirty="0" err="1"/>
              <a:t>D.Pigato</a:t>
            </a:r>
            <a:r>
              <a:rPr lang="it-IT" sz="2000" dirty="0"/>
              <a:t>,  </a:t>
            </a:r>
            <a:r>
              <a:rPr lang="it-IT" sz="2000" dirty="0" err="1"/>
              <a:t>Phys.Rev</a:t>
            </a:r>
            <a:r>
              <a:rPr lang="it-IT" sz="2000" dirty="0"/>
              <a:t>. C90 (2014) 065809</a:t>
            </a:r>
          </a:p>
          <a:p>
            <a:pPr marL="0" indent="0">
              <a:buNone/>
            </a:pPr>
            <a:r>
              <a:rPr lang="it-IT" sz="2000" dirty="0"/>
              <a:t>	Delta </a:t>
            </a:r>
            <a:r>
              <a:rPr lang="it-IT" sz="2000" dirty="0" err="1"/>
              <a:t>resonances</a:t>
            </a:r>
            <a:r>
              <a:rPr lang="it-IT" sz="2000" dirty="0"/>
              <a:t> and «delta-puzzle»</a:t>
            </a:r>
          </a:p>
          <a:p>
            <a:r>
              <a:rPr lang="it-IT" sz="2000" dirty="0"/>
              <a:t>A.D., </a:t>
            </a:r>
            <a:r>
              <a:rPr lang="it-IT" sz="2000" dirty="0" err="1"/>
              <a:t>G.Pagliara</a:t>
            </a:r>
            <a:r>
              <a:rPr lang="it-IT" sz="2000" dirty="0"/>
              <a:t>, </a:t>
            </a:r>
            <a:r>
              <a:rPr lang="it-IT" sz="2000" dirty="0" err="1"/>
              <a:t>Phys</a:t>
            </a:r>
            <a:r>
              <a:rPr lang="it-IT" sz="2000" dirty="0"/>
              <a:t>. Rev. C 92 (2015) 045801</a:t>
            </a:r>
          </a:p>
          <a:p>
            <a:pPr marL="0" indent="0">
              <a:buNone/>
            </a:pPr>
            <a:r>
              <a:rPr lang="it-IT" sz="2000" dirty="0"/>
              <a:t>	</a:t>
            </a:r>
            <a:r>
              <a:rPr lang="it-IT" sz="2000" dirty="0" err="1"/>
              <a:t>Combustion</a:t>
            </a:r>
            <a:r>
              <a:rPr lang="it-IT" sz="2000" dirty="0"/>
              <a:t> of </a:t>
            </a:r>
            <a:r>
              <a:rPr lang="it-IT" sz="2000" dirty="0" err="1"/>
              <a:t>hadronic</a:t>
            </a:r>
            <a:r>
              <a:rPr lang="it-IT" sz="2000" dirty="0"/>
              <a:t> </a:t>
            </a:r>
            <a:r>
              <a:rPr lang="it-IT" sz="2000" dirty="0" err="1"/>
              <a:t>stars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quark </a:t>
            </a:r>
            <a:r>
              <a:rPr lang="it-IT" sz="2000" dirty="0" err="1"/>
              <a:t>stars</a:t>
            </a:r>
            <a:r>
              <a:rPr lang="it-IT" sz="2000" dirty="0"/>
              <a:t>: the </a:t>
            </a:r>
            <a:r>
              <a:rPr lang="it-IT" sz="2000" dirty="0" err="1"/>
              <a:t>turbulent</a:t>
            </a:r>
            <a:r>
              <a:rPr lang="it-IT" sz="2000" dirty="0"/>
              <a:t> and the diffusive regime</a:t>
            </a:r>
          </a:p>
          <a:p>
            <a:r>
              <a:rPr lang="it-IT" sz="2000" dirty="0"/>
              <a:t>A.D., </a:t>
            </a:r>
            <a:r>
              <a:rPr lang="it-IT" sz="2000" dirty="0" err="1"/>
              <a:t>A.Lavagno</a:t>
            </a:r>
            <a:r>
              <a:rPr lang="it-IT" sz="2000" dirty="0"/>
              <a:t>, </a:t>
            </a:r>
            <a:r>
              <a:rPr lang="it-IT" sz="2000" dirty="0" err="1"/>
              <a:t>G.Pagliara</a:t>
            </a:r>
            <a:r>
              <a:rPr lang="it-IT" sz="2000" dirty="0"/>
              <a:t>, </a:t>
            </a:r>
            <a:r>
              <a:rPr lang="it-IT" sz="2000" dirty="0" err="1"/>
              <a:t>D.Pigato</a:t>
            </a:r>
            <a:r>
              <a:rPr lang="it-IT" sz="2000" dirty="0"/>
              <a:t>, </a:t>
            </a:r>
            <a:r>
              <a:rPr lang="it-IT" sz="2000" dirty="0" err="1"/>
              <a:t>Eur.Phys.J</a:t>
            </a:r>
            <a:r>
              <a:rPr lang="it-IT" sz="2000" dirty="0"/>
              <a:t>. A52 (2016) 40 </a:t>
            </a:r>
          </a:p>
          <a:p>
            <a:pPr marL="0" indent="0">
              <a:buNone/>
            </a:pPr>
            <a:r>
              <a:rPr lang="it-IT" sz="2000" dirty="0"/>
              <a:t>       A.D., G.Pagliara, Eur.Phys.J. A52 (2016) 41</a:t>
            </a:r>
          </a:p>
          <a:p>
            <a:pPr marL="0" indent="0">
              <a:buNone/>
            </a:pPr>
            <a:r>
              <a:rPr lang="it-IT" sz="2000" dirty="0"/>
              <a:t>	</a:t>
            </a:r>
            <a:r>
              <a:rPr lang="it-IT" sz="2000" dirty="0" err="1"/>
              <a:t>Review</a:t>
            </a:r>
            <a:r>
              <a:rPr lang="it-IT" sz="2000" dirty="0"/>
              <a:t> </a:t>
            </a:r>
            <a:r>
              <a:rPr lang="it-IT" sz="2000" dirty="0" err="1"/>
              <a:t>papers</a:t>
            </a:r>
            <a:r>
              <a:rPr lang="it-IT" sz="2000" dirty="0"/>
              <a:t> on the </a:t>
            </a:r>
            <a:r>
              <a:rPr lang="it-IT" sz="2000" dirty="0" err="1"/>
              <a:t>two</a:t>
            </a:r>
            <a:r>
              <a:rPr lang="it-IT" sz="2000" dirty="0"/>
              <a:t>-families scenario</a:t>
            </a:r>
          </a:p>
          <a:p>
            <a:r>
              <a:rPr lang="it-IT" sz="2000" dirty="0"/>
              <a:t>A.D., </a:t>
            </a:r>
            <a:r>
              <a:rPr lang="it-IT" sz="2000" dirty="0" err="1"/>
              <a:t>A.Lavagno</a:t>
            </a:r>
            <a:r>
              <a:rPr lang="it-IT" sz="2000" dirty="0"/>
              <a:t>, </a:t>
            </a:r>
            <a:r>
              <a:rPr lang="it-IT" sz="2000" dirty="0" err="1"/>
              <a:t>B.Metzger</a:t>
            </a:r>
            <a:r>
              <a:rPr lang="it-IT" sz="2000" dirty="0"/>
              <a:t>, </a:t>
            </a:r>
            <a:r>
              <a:rPr lang="it-IT" sz="2000" dirty="0" err="1"/>
              <a:t>G.Pagliara</a:t>
            </a:r>
            <a:r>
              <a:rPr lang="it-IT" sz="2000" dirty="0"/>
              <a:t>, </a:t>
            </a:r>
            <a:r>
              <a:rPr lang="it-IT" sz="2000" dirty="0" err="1"/>
              <a:t>Phys</a:t>
            </a:r>
            <a:r>
              <a:rPr lang="it-IT" sz="2000" dirty="0"/>
              <a:t>. Rev. D93 (2016) 103001</a:t>
            </a:r>
          </a:p>
          <a:p>
            <a:pPr marL="0" indent="0">
              <a:buNone/>
            </a:pPr>
            <a:r>
              <a:rPr lang="it-IT" sz="2000" dirty="0"/>
              <a:t>	Quark </a:t>
            </a:r>
            <a:r>
              <a:rPr lang="it-IT" sz="2000" dirty="0" err="1"/>
              <a:t>deconfinement</a:t>
            </a:r>
            <a:r>
              <a:rPr lang="it-IT" sz="2000" dirty="0"/>
              <a:t> and </a:t>
            </a:r>
            <a:r>
              <a:rPr lang="it-IT" sz="2000" dirty="0" err="1"/>
              <a:t>duration</a:t>
            </a:r>
            <a:r>
              <a:rPr lang="it-IT" sz="2000" dirty="0"/>
              <a:t> of short </a:t>
            </a:r>
            <a:r>
              <a:rPr lang="it-IT" sz="2000" dirty="0" err="1"/>
              <a:t>GRBs</a:t>
            </a:r>
            <a:endParaRPr lang="it-IT" sz="2000" dirty="0"/>
          </a:p>
          <a:p>
            <a:r>
              <a:rPr lang="it-IT" sz="2000" dirty="0" err="1"/>
              <a:t>A.G.Pili</a:t>
            </a:r>
            <a:r>
              <a:rPr lang="it-IT" sz="2000" dirty="0"/>
              <a:t>, </a:t>
            </a:r>
            <a:r>
              <a:rPr lang="it-IT" sz="2000" dirty="0" err="1"/>
              <a:t>N.Bucciantini</a:t>
            </a:r>
            <a:r>
              <a:rPr lang="it-IT" sz="2000" dirty="0"/>
              <a:t>, A.D., </a:t>
            </a:r>
            <a:r>
              <a:rPr lang="it-IT" sz="2000" dirty="0" err="1"/>
              <a:t>G.Pagliara</a:t>
            </a:r>
            <a:r>
              <a:rPr lang="it-IT" sz="2000" dirty="0"/>
              <a:t>, L. del Zanna, MNRAS 462 (2016) L26</a:t>
            </a:r>
          </a:p>
          <a:p>
            <a:pPr marL="0" indent="0">
              <a:buNone/>
            </a:pPr>
            <a:r>
              <a:rPr lang="it-IT" sz="2000" dirty="0"/>
              <a:t>	Quark </a:t>
            </a:r>
            <a:r>
              <a:rPr lang="it-IT" sz="2000" dirty="0" err="1"/>
              <a:t>deconfinement</a:t>
            </a:r>
            <a:r>
              <a:rPr lang="it-IT" sz="2000" dirty="0"/>
              <a:t> and late-time </a:t>
            </a:r>
            <a:r>
              <a:rPr lang="it-IT" sz="2000" dirty="0" err="1"/>
              <a:t>activity</a:t>
            </a:r>
            <a:r>
              <a:rPr lang="it-IT" sz="2000" dirty="0"/>
              <a:t> in long </a:t>
            </a:r>
            <a:r>
              <a:rPr lang="it-IT" sz="2000" dirty="0" err="1"/>
              <a:t>GRBs</a:t>
            </a:r>
            <a:endParaRPr lang="it-IT" sz="2000" dirty="0"/>
          </a:p>
          <a:p>
            <a:r>
              <a:rPr lang="it-IT" sz="2000" dirty="0" err="1"/>
              <a:t>G.Wiktorowicz</a:t>
            </a:r>
            <a:r>
              <a:rPr lang="it-IT" sz="2000" dirty="0"/>
              <a:t>, A.D., </a:t>
            </a:r>
            <a:r>
              <a:rPr lang="it-IT" sz="2000" dirty="0" err="1"/>
              <a:t>G.Pagliara</a:t>
            </a:r>
            <a:r>
              <a:rPr lang="it-IT" sz="2000" dirty="0"/>
              <a:t>, </a:t>
            </a:r>
            <a:r>
              <a:rPr lang="it-IT" sz="2000" dirty="0" err="1"/>
              <a:t>S.Popov</a:t>
            </a:r>
            <a:r>
              <a:rPr lang="it-IT" sz="2000" dirty="0"/>
              <a:t>, </a:t>
            </a:r>
            <a:r>
              <a:rPr lang="it-IT" sz="2000" dirty="0" err="1"/>
              <a:t>Astrophys.J</a:t>
            </a:r>
            <a:r>
              <a:rPr lang="it-IT" sz="2000" dirty="0"/>
              <a:t>. 846 (2017) 163 </a:t>
            </a:r>
          </a:p>
          <a:p>
            <a:pPr marL="0" indent="0">
              <a:buNone/>
            </a:pPr>
            <a:r>
              <a:rPr lang="it-IT" sz="2000" dirty="0"/>
              <a:t>	</a:t>
            </a:r>
            <a:r>
              <a:rPr lang="en-US" sz="2000" dirty="0"/>
              <a:t>Strange quark stars in binaries: formation rates, mergers and explosive phenomena </a:t>
            </a:r>
          </a:p>
          <a:p>
            <a:r>
              <a:rPr lang="en-US" sz="2000" dirty="0"/>
              <a:t>A.D., </a:t>
            </a:r>
            <a:r>
              <a:rPr lang="en-US" sz="2000" dirty="0" err="1"/>
              <a:t>G.Pagliara</a:t>
            </a:r>
            <a:r>
              <a:rPr lang="en-US" sz="2000" dirty="0"/>
              <a:t>, </a:t>
            </a:r>
            <a:r>
              <a:rPr lang="en-US" sz="2000" dirty="0" err="1"/>
              <a:t>Astrophys.J</a:t>
            </a:r>
            <a:r>
              <a:rPr lang="en-US" sz="2000" dirty="0"/>
              <a:t>. 852 (2018) L32</a:t>
            </a:r>
          </a:p>
          <a:p>
            <a:pPr marL="0" indent="0">
              <a:buNone/>
            </a:pPr>
            <a:r>
              <a:rPr lang="en-US" sz="2000" dirty="0"/>
              <a:t>	Merger of two neutron stars: predictions from the two-families scenario</a:t>
            </a:r>
          </a:p>
          <a:p>
            <a:r>
              <a:rPr lang="en-US" sz="2000" dirty="0"/>
              <a:t>A.D. et al., Universe 4 (2018) 50</a:t>
            </a:r>
          </a:p>
          <a:p>
            <a:pPr marL="0" indent="0">
              <a:buNone/>
            </a:pPr>
            <a:r>
              <a:rPr lang="en-US" sz="2000" dirty="0"/>
              <a:t>	A short overview of GW170817/ GRB170817A/ AT2017gfo</a:t>
            </a:r>
          </a:p>
          <a:p>
            <a:r>
              <a:rPr lang="en-US" sz="2000" dirty="0" err="1"/>
              <a:t>F.Burgio</a:t>
            </a:r>
            <a:r>
              <a:rPr lang="en-US" sz="2000" dirty="0"/>
              <a:t>, A.D., </a:t>
            </a:r>
            <a:r>
              <a:rPr lang="en-US" sz="2000" dirty="0" err="1"/>
              <a:t>G.Pagliara</a:t>
            </a:r>
            <a:r>
              <a:rPr lang="en-US" sz="2000" dirty="0"/>
              <a:t>, H.-J. Schulze, </a:t>
            </a:r>
            <a:r>
              <a:rPr lang="en-US" sz="2000" dirty="0" err="1"/>
              <a:t>J.B.Wei</a:t>
            </a:r>
            <a:r>
              <a:rPr lang="en-US" sz="2000" dirty="0"/>
              <a:t>, </a:t>
            </a:r>
            <a:r>
              <a:rPr lang="en-US" sz="2000" dirty="0" err="1"/>
              <a:t>Astrophys.J</a:t>
            </a:r>
            <a:r>
              <a:rPr lang="en-US" sz="2000" dirty="0"/>
              <a:t> 860 (2018) 139</a:t>
            </a:r>
          </a:p>
          <a:p>
            <a:pPr marL="0" indent="0">
              <a:buNone/>
            </a:pPr>
            <a:r>
              <a:rPr lang="en-US" sz="2000" dirty="0"/>
              <a:t>	Are small radii for hadronic stars compatible with GW170817/AT2017gfo?</a:t>
            </a:r>
          </a:p>
          <a:p>
            <a:r>
              <a:rPr lang="en-US" sz="2000" dirty="0" err="1"/>
              <a:t>R.De</a:t>
            </a:r>
            <a:r>
              <a:rPr lang="en-US" sz="2000" dirty="0"/>
              <a:t> </a:t>
            </a:r>
            <a:r>
              <a:rPr lang="en-US" sz="2000" dirty="0" err="1"/>
              <a:t>Pietri</a:t>
            </a:r>
            <a:r>
              <a:rPr lang="en-US" sz="2000" dirty="0"/>
              <a:t>, A.D., </a:t>
            </a:r>
            <a:r>
              <a:rPr lang="en-US" sz="2000" dirty="0" err="1"/>
              <a:t>A.Feo</a:t>
            </a:r>
            <a:r>
              <a:rPr lang="en-US" sz="2000" dirty="0"/>
              <a:t>, </a:t>
            </a:r>
            <a:r>
              <a:rPr lang="en-US" sz="2000" dirty="0" err="1"/>
              <a:t>G.Pagliara</a:t>
            </a:r>
            <a:r>
              <a:rPr lang="en-US" sz="2000" dirty="0"/>
              <a:t>, </a:t>
            </a:r>
            <a:r>
              <a:rPr lang="en-US" sz="2000" dirty="0" err="1"/>
              <a:t>M.Pasquali</a:t>
            </a:r>
            <a:r>
              <a:rPr lang="en-US" sz="2000" dirty="0"/>
              <a:t>, </a:t>
            </a:r>
            <a:r>
              <a:rPr lang="en-US" sz="2000" dirty="0" err="1"/>
              <a:t>S.Traversi</a:t>
            </a:r>
            <a:r>
              <a:rPr lang="en-US" sz="2000" dirty="0"/>
              <a:t>, </a:t>
            </a:r>
            <a:r>
              <a:rPr lang="en-US" sz="2000" dirty="0" err="1"/>
              <a:t>G.Wiktorowicz</a:t>
            </a:r>
            <a:r>
              <a:rPr lang="en-US" sz="2000" dirty="0"/>
              <a:t>, </a:t>
            </a:r>
            <a:r>
              <a:rPr lang="en-US" sz="2000" dirty="0" err="1"/>
              <a:t>Astrophys.J</a:t>
            </a:r>
            <a:r>
              <a:rPr lang="en-US" sz="2000" dirty="0"/>
              <a:t>. 881 (2019) 122</a:t>
            </a:r>
          </a:p>
          <a:p>
            <a:pPr marL="0" indent="0">
              <a:buNone/>
            </a:pPr>
            <a:r>
              <a:rPr lang="en-US" sz="2000" dirty="0"/>
              <a:t>	Merger of compact stars in the two-families scenario</a:t>
            </a:r>
          </a:p>
          <a:p>
            <a:r>
              <a:rPr lang="en-US" sz="2000" dirty="0"/>
              <a:t>N. </a:t>
            </a:r>
            <a:r>
              <a:rPr lang="en-US" sz="2000" dirty="0" err="1"/>
              <a:t>Bucciantini</a:t>
            </a:r>
            <a:r>
              <a:rPr lang="en-US" sz="2000" dirty="0"/>
              <a:t>, A.D., </a:t>
            </a:r>
            <a:r>
              <a:rPr lang="en-US" sz="2000" dirty="0" err="1"/>
              <a:t>G.Pagliara</a:t>
            </a:r>
            <a:r>
              <a:rPr lang="en-US" sz="2000" dirty="0"/>
              <a:t>, S. </a:t>
            </a:r>
            <a:r>
              <a:rPr lang="en-US" sz="2000" dirty="0" err="1"/>
              <a:t>Traversi</a:t>
            </a:r>
            <a:r>
              <a:rPr lang="en-US" sz="2000" dirty="0"/>
              <a:t>, 1908.02501</a:t>
            </a:r>
          </a:p>
          <a:p>
            <a:pPr marL="457200" lvl="1" indent="0">
              <a:buNone/>
            </a:pPr>
            <a:r>
              <a:rPr lang="en-US" sz="2000" dirty="0"/>
              <a:t>                Production and evaporation of </a:t>
            </a:r>
            <a:r>
              <a:rPr lang="en-US" sz="2000" dirty="0" err="1"/>
              <a:t>strangelets</a:t>
            </a:r>
            <a:endParaRPr lang="en-US" sz="2000" dirty="0"/>
          </a:p>
          <a:p>
            <a:r>
              <a:rPr lang="it-IT" sz="2000" dirty="0"/>
              <a:t>I. Bombaci, A.D., D. Logoteta, G.Pagliara, I.Vidana, 2010.01509</a:t>
            </a:r>
          </a:p>
          <a:p>
            <a:pPr marL="914400" lvl="2" indent="0">
              <a:buNone/>
            </a:pPr>
            <a:r>
              <a:rPr lang="en-US" dirty="0"/>
              <a:t>Was GW190814 a black hole -- strange quark star system?</a:t>
            </a:r>
            <a:endParaRPr lang="it-IT" dirty="0"/>
          </a:p>
          <a:p>
            <a:pPr marL="0" indent="0">
              <a:buNone/>
            </a:pPr>
            <a:endParaRPr lang="it-IT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496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2AC8-F074-4C8B-BCA0-32A0F64F59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A map of the possibilities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BA74A-98D9-4812-AA4D-3FFE11C05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There are two main classes of models for dense matter inside a compact star:</a:t>
            </a:r>
          </a:p>
          <a:p>
            <a:r>
              <a:rPr lang="en-US" dirty="0"/>
              <a:t>Models without a strong first order phase transition. It includes:</a:t>
            </a:r>
          </a:p>
          <a:p>
            <a:pPr lvl="1"/>
            <a:r>
              <a:rPr lang="en-US" dirty="0"/>
              <a:t>Models with only nucleons</a:t>
            </a:r>
          </a:p>
          <a:p>
            <a:pPr lvl="1"/>
            <a:r>
              <a:rPr lang="en-US" dirty="0"/>
              <a:t>Models with nucleons and hyperons</a:t>
            </a:r>
          </a:p>
          <a:p>
            <a:pPr lvl="1"/>
            <a:r>
              <a:rPr lang="en-US" dirty="0"/>
              <a:t>Models with nucleons (+ resonances) and deconfined quarks at the center</a:t>
            </a:r>
          </a:p>
          <a:p>
            <a:r>
              <a:rPr lang="en-US" dirty="0"/>
              <a:t>Models in which there is a strong first order transition, typically to deconfined quark matter. It includes:</a:t>
            </a:r>
          </a:p>
          <a:p>
            <a:pPr lvl="1"/>
            <a:r>
              <a:rPr lang="en-US" dirty="0"/>
              <a:t>Models in which quark matter occupies only the center of the star (</a:t>
            </a:r>
            <a:r>
              <a:rPr lang="en-US" dirty="0">
                <a:solidFill>
                  <a:srgbClr val="FF0000"/>
                </a:solidFill>
              </a:rPr>
              <a:t>twin stars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Models in which stars entirely made of strange quark matter can exist (</a:t>
            </a:r>
            <a:r>
              <a:rPr lang="en-US" dirty="0">
                <a:solidFill>
                  <a:srgbClr val="FF0000"/>
                </a:solidFill>
              </a:rPr>
              <a:t>two families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771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61975"/>
            <a:ext cx="80899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441451" y="315167"/>
            <a:ext cx="277627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prstClr val="black"/>
                </a:solidFill>
                <a:latin typeface="Calibri"/>
              </a:rPr>
              <a:t>How to produce hyperons? </a:t>
            </a:r>
          </a:p>
          <a:p>
            <a:pPr>
              <a:defRPr/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Borrowed from I. </a:t>
            </a:r>
            <a:r>
              <a:rPr lang="it-IT" sz="1400" dirty="0" err="1">
                <a:solidFill>
                  <a:prstClr val="black"/>
                </a:solidFill>
                <a:latin typeface="Calibri"/>
              </a:rPr>
              <a:t>Vidana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443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6B62-5941-42AB-98D3-8E6A6948DE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err="1"/>
              <a:t>Hyperonic</a:t>
            </a:r>
            <a:r>
              <a:rPr lang="en-US" dirty="0"/>
              <a:t> stars: an example</a:t>
            </a:r>
            <a:br>
              <a:rPr lang="en-US" dirty="0"/>
            </a:br>
            <a:r>
              <a:rPr lang="it-IT" sz="2000" dirty="0"/>
              <a:t>Domenico Logoteta, Isaac Vidana and Ignazio Bombaci, EPJA </a:t>
            </a:r>
            <a:r>
              <a:rPr lang="en-US" sz="2000" dirty="0"/>
              <a:t> (2019) 55: 207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4965FE-B32E-411F-BF82-E73B1E745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60811"/>
            <a:ext cx="4974394" cy="3391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7C1247-FB37-4402-82EF-E7164ED67DC6}"/>
              </a:ext>
            </a:extLst>
          </p:cNvPr>
          <p:cNvSpPr txBox="1"/>
          <p:nvPr/>
        </p:nvSpPr>
        <p:spPr>
          <a:xfrm>
            <a:off x="6379408" y="2561311"/>
            <a:ext cx="51684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of the NNΛ nucleon-nucleon-lambda (NNΛ) three-body force </a:t>
            </a:r>
            <a:r>
              <a:rPr lang="en-US" sz="1400" dirty="0"/>
              <a:t>recently derived within the framework of chiral effective field theory at next-to-next-to-leading order </a:t>
            </a:r>
            <a:r>
              <a:rPr lang="en-US" dirty="0"/>
              <a:t>together with realistic nucleon-nucleon, nucleon-nucleon-nucleon and nucleon-hyperon interactions. The inclusion of the NNΛ force leads to an equation of state stiff enough that the resulting neutron star maximum mass is compatible with the largest currently measured (∼ 2 M) neutron star masses.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835F3-A465-49CC-9BFB-7856E20FB0DE}"/>
              </a:ext>
            </a:extLst>
          </p:cNvPr>
          <p:cNvSpPr txBox="1"/>
          <p:nvPr/>
        </p:nvSpPr>
        <p:spPr>
          <a:xfrm flipH="1">
            <a:off x="3044618" y="5760485"/>
            <a:ext cx="6102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Hyperons can therefore be present at least in the more massive compact stars. </a:t>
            </a:r>
            <a:r>
              <a:rPr lang="en-US" b="1" dirty="0">
                <a:solidFill>
                  <a:srgbClr val="FF0000"/>
                </a:solidFill>
              </a:rPr>
              <a:t>Their presence softens the </a:t>
            </a:r>
            <a:r>
              <a:rPr lang="en-US" b="1" dirty="0" err="1">
                <a:solidFill>
                  <a:srgbClr val="FF0000"/>
                </a:solidFill>
              </a:rPr>
              <a:t>EoS</a:t>
            </a:r>
            <a:r>
              <a:rPr lang="en-US" b="1" dirty="0">
                <a:solidFill>
                  <a:srgbClr val="FF0000"/>
                </a:solidFill>
              </a:rPr>
              <a:t> and allows for smaller radii</a:t>
            </a:r>
          </a:p>
        </p:txBody>
      </p:sp>
    </p:spTree>
    <p:extLst>
      <p:ext uri="{BB962C8B-B14F-4D97-AF65-F5344CB8AC3E}">
        <p14:creationId xmlns:p14="http://schemas.microsoft.com/office/powerpoint/2010/main" val="75598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dirty="0" err="1"/>
              <a:t>Deconfined</a:t>
            </a:r>
            <a:r>
              <a:rPr lang="it-IT" dirty="0"/>
              <a:t> quark matter in compact </a:t>
            </a:r>
            <a:r>
              <a:rPr lang="it-IT" dirty="0" err="1"/>
              <a:t>stars</a:t>
            </a:r>
            <a:r>
              <a:rPr lang="it-IT" dirty="0"/>
              <a:t>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A </a:t>
            </a:r>
            <a:r>
              <a:rPr lang="it-IT" dirty="0" err="1"/>
              <a:t>mixed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 of </a:t>
            </a:r>
            <a:r>
              <a:rPr lang="it-IT" dirty="0" err="1"/>
              <a:t>hadrons</a:t>
            </a:r>
            <a:r>
              <a:rPr lang="it-IT" dirty="0"/>
              <a:t> and </a:t>
            </a:r>
            <a:r>
              <a:rPr lang="it-IT" dirty="0" err="1"/>
              <a:t>quarks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soft</a:t>
            </a:r>
          </a:p>
          <a:p>
            <a:r>
              <a:rPr lang="it-IT" dirty="0"/>
              <a:t>A pure </a:t>
            </a:r>
            <a:r>
              <a:rPr lang="it-IT" dirty="0" err="1"/>
              <a:t>phase</a:t>
            </a:r>
            <a:r>
              <a:rPr lang="it-IT" dirty="0"/>
              <a:t> of </a:t>
            </a:r>
            <a:r>
              <a:rPr lang="it-IT" dirty="0" err="1"/>
              <a:t>quarks</a:t>
            </a:r>
            <a:r>
              <a:rPr lang="it-IT" dirty="0"/>
              <a:t> can be very </a:t>
            </a:r>
            <a:r>
              <a:rPr lang="it-IT" dirty="0" err="1"/>
              <a:t>stiff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 err="1"/>
              <a:t>Hybrid</a:t>
            </a:r>
            <a:r>
              <a:rPr lang="it-IT" dirty="0"/>
              <a:t> </a:t>
            </a:r>
            <a:r>
              <a:rPr lang="it-IT" dirty="0" err="1"/>
              <a:t>stars</a:t>
            </a:r>
            <a:r>
              <a:rPr lang="it-IT" dirty="0"/>
              <a:t>: compact </a:t>
            </a:r>
            <a:r>
              <a:rPr lang="it-IT" dirty="0" err="1"/>
              <a:t>stars</a:t>
            </a:r>
            <a:r>
              <a:rPr lang="it-IT" dirty="0"/>
              <a:t> </a:t>
            </a:r>
            <a:r>
              <a:rPr lang="it-IT" dirty="0" err="1"/>
              <a:t>containing</a:t>
            </a:r>
            <a:r>
              <a:rPr lang="it-IT" dirty="0"/>
              <a:t> pure or </a:t>
            </a:r>
            <a:r>
              <a:rPr lang="it-IT" dirty="0" err="1"/>
              <a:t>mixed</a:t>
            </a:r>
            <a:r>
              <a:rPr lang="it-IT" dirty="0"/>
              <a:t> quark matter in the </a:t>
            </a:r>
            <a:r>
              <a:rPr lang="it-IT" dirty="0" err="1"/>
              <a:t>interior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Strange quark </a:t>
            </a:r>
            <a:r>
              <a:rPr lang="it-IT" dirty="0" err="1"/>
              <a:t>stars</a:t>
            </a:r>
            <a:r>
              <a:rPr lang="it-IT" dirty="0"/>
              <a:t>: compact </a:t>
            </a:r>
            <a:r>
              <a:rPr lang="it-IT" dirty="0" err="1"/>
              <a:t>stars</a:t>
            </a:r>
            <a:r>
              <a:rPr lang="it-IT" dirty="0"/>
              <a:t> made almost </a:t>
            </a:r>
            <a:r>
              <a:rPr lang="it-IT" dirty="0" err="1"/>
              <a:t>entirely</a:t>
            </a:r>
            <a:r>
              <a:rPr lang="it-IT" dirty="0"/>
              <a:t> of quark matter (their </a:t>
            </a:r>
            <a:r>
              <a:rPr lang="it-IT" dirty="0" err="1"/>
              <a:t>existence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based on </a:t>
            </a:r>
            <a:r>
              <a:rPr lang="it-IT" dirty="0" err="1"/>
              <a:t>Witten’s</a:t>
            </a:r>
            <a:r>
              <a:rPr lang="it-IT" dirty="0"/>
              <a:t> </a:t>
            </a:r>
            <a:r>
              <a:rPr lang="it-IT" dirty="0" err="1"/>
              <a:t>hypothesis</a:t>
            </a:r>
            <a:r>
              <a:rPr lang="it-IT"/>
              <a:t>).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21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46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dirty="0"/>
          </a:p>
        </p:txBody>
      </p:sp>
      <p:pic>
        <p:nvPicPr>
          <p:cNvPr id="1146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087194" y="6488668"/>
            <a:ext cx="170860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From I. Bombaci</a:t>
            </a:r>
          </a:p>
        </p:txBody>
      </p:sp>
    </p:spTree>
    <p:extLst>
      <p:ext uri="{BB962C8B-B14F-4D97-AF65-F5344CB8AC3E}">
        <p14:creationId xmlns:p14="http://schemas.microsoft.com/office/powerpoint/2010/main" val="70432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36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dirty="0"/>
          </a:p>
        </p:txBody>
      </p:sp>
      <p:pic>
        <p:nvPicPr>
          <p:cNvPr id="1136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09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764905" y="6768059"/>
            <a:ext cx="170860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From I. Bombaci</a:t>
            </a:r>
          </a:p>
        </p:txBody>
      </p:sp>
    </p:spTree>
    <p:extLst>
      <p:ext uri="{BB962C8B-B14F-4D97-AF65-F5344CB8AC3E}">
        <p14:creationId xmlns:p14="http://schemas.microsoft.com/office/powerpoint/2010/main" val="11852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t-IT" sz="2800" dirty="0" err="1"/>
              <a:t>Radii</a:t>
            </a:r>
            <a:r>
              <a:rPr lang="it-IT" sz="2800" dirty="0"/>
              <a:t> for M=1.4 </a:t>
            </a:r>
            <a:r>
              <a:rPr lang="it-IT" sz="2800" dirty="0" err="1"/>
              <a:t>M</a:t>
            </a:r>
            <a:r>
              <a:rPr lang="it-IT" sz="2800" baseline="-25000" dirty="0" err="1"/>
              <a:t>s</a:t>
            </a:r>
            <a:r>
              <a:rPr lang="it-IT" sz="2800" dirty="0"/>
              <a:t> </a:t>
            </a:r>
            <a:r>
              <a:rPr lang="it-IT" sz="2800" dirty="0" err="1"/>
              <a:t>smaller</a:t>
            </a:r>
            <a:r>
              <a:rPr lang="it-IT" sz="2800" dirty="0"/>
              <a:t> than about 11.5 km are </a:t>
            </a:r>
            <a:r>
              <a:rPr lang="it-IT" sz="2800" b="1" i="1" dirty="0" err="1"/>
              <a:t>impossible</a:t>
            </a:r>
            <a:r>
              <a:rPr lang="it-IT" sz="2800" dirty="0"/>
              <a:t> </a:t>
            </a:r>
            <a:br>
              <a:rPr lang="it-IT" sz="2800" dirty="0"/>
            </a:br>
            <a:r>
              <a:rPr lang="it-IT" sz="2800" dirty="0"/>
              <a:t>in the </a:t>
            </a:r>
            <a:r>
              <a:rPr lang="it-IT" sz="2800" dirty="0" err="1"/>
              <a:t>absence</a:t>
            </a:r>
            <a:r>
              <a:rPr lang="it-IT" sz="2800" dirty="0"/>
              <a:t> of a strong </a:t>
            </a:r>
            <a:r>
              <a:rPr lang="it-IT" sz="2800" dirty="0" err="1"/>
              <a:t>phase</a:t>
            </a:r>
            <a:r>
              <a:rPr lang="it-IT" sz="2800" dirty="0"/>
              <a:t> </a:t>
            </a:r>
            <a:r>
              <a:rPr lang="it-IT" sz="2800" dirty="0" err="1"/>
              <a:t>transition</a:t>
            </a:r>
            <a:br>
              <a:rPr lang="it-IT" sz="2800" dirty="0"/>
            </a:br>
            <a:r>
              <a:rPr lang="it-IT" sz="2800" dirty="0"/>
              <a:t> </a:t>
            </a:r>
            <a:r>
              <a:rPr lang="it-IT" sz="2000" dirty="0"/>
              <a:t>Most et al. P</a:t>
            </a:r>
            <a:r>
              <a:rPr lang="nn-NO" sz="2000" dirty="0"/>
              <a:t>hys.Rev.Lett. 120 (2018) 261103 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559" y="2390931"/>
            <a:ext cx="10005183" cy="35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1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2349</Words>
  <Application>Microsoft Office PowerPoint</Application>
  <PresentationFormat>Widescreen</PresentationFormat>
  <Paragraphs>194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Liberation Sans</vt:lpstr>
      <vt:lpstr>NewTXMI</vt:lpstr>
      <vt:lpstr>NewTXMI7</vt:lpstr>
      <vt:lpstr>Symbol</vt:lpstr>
      <vt:lpstr>TeXGyreTermesX-Regular</vt:lpstr>
      <vt:lpstr>txsya</vt:lpstr>
      <vt:lpstr>Tema di Office</vt:lpstr>
      <vt:lpstr>Hyperons in compact stars  and the transition to quark matter</vt:lpstr>
      <vt:lpstr>Outline of the talk</vt:lpstr>
      <vt:lpstr>A map of the possibilities</vt:lpstr>
      <vt:lpstr>PowerPoint Presentation</vt:lpstr>
      <vt:lpstr>Hyperonic stars: an example Domenico Logoteta, Isaac Vidana and Ignazio Bombaci, EPJA  (2019) 55: 207</vt:lpstr>
      <vt:lpstr>Deconfined quark matter in compact stars?</vt:lpstr>
      <vt:lpstr>PowerPoint Presentation</vt:lpstr>
      <vt:lpstr>PowerPoint Presentation</vt:lpstr>
      <vt:lpstr>Radii for M=1.4 Ms smaller than about 11.5 km are impossible  in the absence of a strong phase transition  Most et al. Phys.Rev.Lett. 120 (2018) 261103 </vt:lpstr>
      <vt:lpstr>The twin-stars scenario: classification of all possible hybrid stars From Alford, Han, Prakash, Phys.Rev. D88 (2013) 083013</vt:lpstr>
      <vt:lpstr>Models with a strong phase transition: the «twin stars» configurations Small radii are possible if the sound velocity of quark matter is close to 1 Alford, Burgio, Han, Taranto, Zappalà, PRD92 (2015) 083002</vt:lpstr>
      <vt:lpstr>Models with a strong phase transition: two-families of compact stars Stars made of hadrons co-exist with stars made of strange quark matter G. Wiktorowicz, A.Drago, G. Pagliara, S. Popov; Astrophys. J. 846 (2017) 163 </vt:lpstr>
      <vt:lpstr>Why strange quark stars can reach large masses while keeping cs2 ≤ 1/3? Because the adiabatic index diverges at the surface of the star. Haensel, Zdunik, Schaeffer, A&amp;A 160 (1986) 121</vt:lpstr>
      <vt:lpstr>In the two-families scenario sound velocity never needs to be large</vt:lpstr>
      <vt:lpstr>The Rough Guide to dense matter in compact stars</vt:lpstr>
      <vt:lpstr>PowerPoint Presentation</vt:lpstr>
      <vt:lpstr>Radii from x-ray spectra Oezel and Freire, Ann.Rev.Astron.Astrophys. 54 (2016) 401 </vt:lpstr>
      <vt:lpstr>Indications of both small and large radii</vt:lpstr>
      <vt:lpstr> Was GW190814 a black-hole neutron star system? </vt:lpstr>
      <vt:lpstr>Was GW190814 a black-hole strange quark star system? I. Bombaci, A.D., D. Logoteta, G. Pagliara, I. Vidana, 2010.01509</vt:lpstr>
      <vt:lpstr>Predictions and tests  of the two-families scenario</vt:lpstr>
      <vt:lpstr>Evidence of bimodality in the mass distribution of MSPs with a WD companion  (from Antoniadis et al. 2016 and Tauris et al. 2017) compared with the two-families scenario</vt:lpstr>
      <vt:lpstr> Three possible types of mergers in the two-families scenario De Pietri et al. Astrophys.J. 881 (2019) 122 </vt:lpstr>
      <vt:lpstr>Condition for quark deconfinement in HS-HS merger De Pietri, Drago, Feo, Pagliara, Pasquali, Traversi, Wiktorowicz, Ap.J. 881 (2019) 122</vt:lpstr>
      <vt:lpstr>PowerPoint Presentation</vt:lpstr>
      <vt:lpstr>A very strong prediction of the two-families scenario</vt:lpstr>
      <vt:lpstr>Conclusions and tests from masses, radii and moments of inertia and from GWs analysis </vt:lpstr>
      <vt:lpstr>PowerPoint Presentation</vt:lpstr>
    </vt:vector>
  </TitlesOfParts>
  <Company>INFN - Sezione di Ferrara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families of compact stars are there?</dc:title>
  <dc:creator>Alessandro Drago</dc:creator>
  <cp:lastModifiedBy>Alessandro Drago</cp:lastModifiedBy>
  <cp:revision>74</cp:revision>
  <dcterms:created xsi:type="dcterms:W3CDTF">2019-06-13T09:43:38Z</dcterms:created>
  <dcterms:modified xsi:type="dcterms:W3CDTF">2021-02-26T08:55:52Z</dcterms:modified>
</cp:coreProperties>
</file>