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9" r:id="rId3"/>
    <p:sldId id="257" r:id="rId4"/>
    <p:sldId id="259" r:id="rId5"/>
    <p:sldId id="277" r:id="rId6"/>
    <p:sldId id="261" r:id="rId7"/>
    <p:sldId id="274" r:id="rId8"/>
    <p:sldId id="258" r:id="rId9"/>
    <p:sldId id="284" r:id="rId10"/>
    <p:sldId id="275" r:id="rId11"/>
    <p:sldId id="266" r:id="rId12"/>
    <p:sldId id="268" r:id="rId13"/>
    <p:sldId id="278" r:id="rId14"/>
    <p:sldId id="279" r:id="rId15"/>
    <p:sldId id="280" r:id="rId16"/>
    <p:sldId id="263" r:id="rId17"/>
    <p:sldId id="262" r:id="rId18"/>
    <p:sldId id="265" r:id="rId19"/>
    <p:sldId id="281" r:id="rId20"/>
    <p:sldId id="276" r:id="rId21"/>
    <p:sldId id="283" r:id="rId22"/>
    <p:sldId id="270" r:id="rId23"/>
    <p:sldId id="285" r:id="rId24"/>
    <p:sldId id="288" r:id="rId25"/>
    <p:sldId id="287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708" autoAdjust="0"/>
  </p:normalViewPr>
  <p:slideViewPr>
    <p:cSldViewPr>
      <p:cViewPr varScale="1">
        <p:scale>
          <a:sx n="50" d="100"/>
          <a:sy n="50" d="100"/>
        </p:scale>
        <p:origin x="-764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11CEB-C7B3-4196-B86B-8AE2ECE7376F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3BE43-4D14-4D85-BA1C-6C42F5B6D7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6886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D223-1C59-48EE-BA00-F5B89859D96D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5C1F-099B-40CE-B9D9-B9A64FFA5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507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D223-1C59-48EE-BA00-F5B89859D96D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5C1F-099B-40CE-B9D9-B9A64FFA5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718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D223-1C59-48EE-BA00-F5B89859D96D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5C1F-099B-40CE-B9D9-B9A64FFA5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887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D223-1C59-48EE-BA00-F5B89859D96D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5C1F-099B-40CE-B9D9-B9A64FFA5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722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D223-1C59-48EE-BA00-F5B89859D96D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5C1F-099B-40CE-B9D9-B9A64FFA5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300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D223-1C59-48EE-BA00-F5B89859D96D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5C1F-099B-40CE-B9D9-B9A64FFA5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409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D223-1C59-48EE-BA00-F5B89859D96D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5C1F-099B-40CE-B9D9-B9A64FFA5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443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D223-1C59-48EE-BA00-F5B89859D96D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5C1F-099B-40CE-B9D9-B9A64FFA5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342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D223-1C59-48EE-BA00-F5B89859D96D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5C1F-099B-40CE-B9D9-B9A64FFA5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40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D223-1C59-48EE-BA00-F5B89859D96D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5C1F-099B-40CE-B9D9-B9A64FFA5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567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D223-1C59-48EE-BA00-F5B89859D96D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5C1F-099B-40CE-B9D9-B9A64FFA5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856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D223-1C59-48EE-BA00-F5B89859D96D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5C1F-099B-40CE-B9D9-B9A64FFA5F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67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Chances</a:t>
            </a:r>
            <a:r>
              <a:rPr lang="pl-PL" dirty="0" smtClean="0"/>
              <a:t> to test </a:t>
            </a:r>
            <a:r>
              <a:rPr lang="el-GR" dirty="0" smtClean="0"/>
              <a:t>Λ</a:t>
            </a:r>
            <a:r>
              <a:rPr lang="pl-PL" dirty="0" smtClean="0"/>
              <a:t>(1405) with K </a:t>
            </a:r>
            <a:r>
              <a:rPr lang="pl-PL" dirty="0" err="1" smtClean="0"/>
              <a:t>mesic</a:t>
            </a:r>
            <a:r>
              <a:rPr lang="pl-PL" dirty="0" smtClean="0"/>
              <a:t> </a:t>
            </a:r>
            <a:r>
              <a:rPr lang="pl-PL" dirty="0" err="1" smtClean="0"/>
              <a:t>atoms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Sławomir Wycech NCBJ , </a:t>
            </a:r>
            <a:r>
              <a:rPr lang="pl-PL" dirty="0" err="1" smtClean="0"/>
              <a:t>Warsaw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869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Paris </a:t>
            </a:r>
            <a:r>
              <a:rPr lang="pl-PL" dirty="0"/>
              <a:t>N- </a:t>
            </a:r>
            <a:r>
              <a:rPr lang="pl-PL" dirty="0" err="1"/>
              <a:t>Nbar</a:t>
            </a:r>
            <a:r>
              <a:rPr lang="pl-PL" dirty="0"/>
              <a:t> </a:t>
            </a:r>
            <a:r>
              <a:rPr lang="pl-PL" dirty="0" err="1"/>
              <a:t>potential</a:t>
            </a:r>
            <a:r>
              <a:rPr lang="pl-PL" dirty="0"/>
              <a:t> </a:t>
            </a:r>
            <a:r>
              <a:rPr lang="pl-PL" dirty="0" err="1" smtClean="0"/>
              <a:t>predicts</a:t>
            </a:r>
            <a:r>
              <a:rPr lang="pl-PL" dirty="0" smtClean="0"/>
              <a:t>  </a:t>
            </a:r>
            <a:r>
              <a:rPr lang="pl-PL" dirty="0" err="1" smtClean="0"/>
              <a:t>baryonium</a:t>
            </a:r>
            <a:r>
              <a:rPr lang="pl-PL" dirty="0" smtClean="0"/>
              <a:t> in a P- </a:t>
            </a:r>
            <a:r>
              <a:rPr lang="pl-PL" dirty="0" err="1" smtClean="0"/>
              <a:t>wave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sz="1600" dirty="0" err="1" smtClean="0"/>
              <a:t>Phys.Rev</a:t>
            </a:r>
            <a:r>
              <a:rPr lang="pl-PL" sz="1600" dirty="0" smtClean="0"/>
              <a:t>. C59,2313(1999)  :  </a:t>
            </a:r>
            <a:r>
              <a:rPr lang="pl-PL" sz="1600" dirty="0" err="1" smtClean="0"/>
              <a:t>Phys</a:t>
            </a:r>
            <a:r>
              <a:rPr lang="pl-PL" sz="1600" dirty="0" smtClean="0"/>
              <a:t>. </a:t>
            </a:r>
            <a:r>
              <a:rPr lang="pl-PL" sz="1600" dirty="0" err="1" smtClean="0"/>
              <a:t>Rev</a:t>
            </a:r>
            <a:r>
              <a:rPr lang="pl-PL" sz="1600" dirty="0" smtClean="0"/>
              <a:t> C79,054001(2009)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    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80928"/>
            <a:ext cx="55721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539552" y="5322555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 TO  BE CHECKED   by  </a:t>
            </a:r>
            <a:r>
              <a:rPr lang="pl-PL" dirty="0" err="1" smtClean="0">
                <a:solidFill>
                  <a:srgbClr val="FF0000"/>
                </a:solidFill>
              </a:rPr>
              <a:t>levels</a:t>
            </a:r>
            <a:r>
              <a:rPr lang="pl-PL" dirty="0" smtClean="0">
                <a:solidFill>
                  <a:srgbClr val="FF0000"/>
                </a:solidFill>
              </a:rPr>
              <a:t>    in   H   ,2H, 3He , 4H   </a:t>
            </a:r>
            <a:r>
              <a:rPr lang="pl-PL" dirty="0" err="1" smtClean="0">
                <a:solidFill>
                  <a:srgbClr val="FF0000"/>
                </a:solidFill>
              </a:rPr>
              <a:t>atoms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22" y="1340768"/>
            <a:ext cx="776605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688975" y="476672"/>
            <a:ext cx="7766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70C0"/>
                </a:solidFill>
              </a:rPr>
              <a:t>GOING   BELOW  THRESHOLD    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63575" y="4149080"/>
            <a:ext cx="73648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0070C0"/>
                </a:solidFill>
              </a:rPr>
              <a:t>Energy in the  N –</a:t>
            </a:r>
            <a:r>
              <a:rPr lang="pl-PL" sz="2400" dirty="0" err="1" smtClean="0">
                <a:solidFill>
                  <a:srgbClr val="0070C0"/>
                </a:solidFill>
              </a:rPr>
              <a:t>Pbar</a:t>
            </a:r>
            <a:r>
              <a:rPr lang="pl-PL" sz="2400" dirty="0" smtClean="0">
                <a:solidFill>
                  <a:srgbClr val="0070C0"/>
                </a:solidFill>
              </a:rPr>
              <a:t>    Centre of Mass System   </a:t>
            </a:r>
          </a:p>
          <a:p>
            <a:r>
              <a:rPr lang="pl-PL" sz="2000" dirty="0" smtClean="0">
                <a:solidFill>
                  <a:srgbClr val="0070C0"/>
                </a:solidFill>
              </a:rPr>
              <a:t>E=  M + M  -   B</a:t>
            </a:r>
            <a:r>
              <a:rPr lang="pl-PL" sz="1200" dirty="0" smtClean="0">
                <a:solidFill>
                  <a:srgbClr val="0070C0"/>
                </a:solidFill>
              </a:rPr>
              <a:t>N</a:t>
            </a:r>
            <a:r>
              <a:rPr lang="pl-PL" sz="2000" dirty="0" smtClean="0">
                <a:solidFill>
                  <a:srgbClr val="0070C0"/>
                </a:solidFill>
              </a:rPr>
              <a:t>  </a:t>
            </a:r>
            <a:r>
              <a:rPr lang="pl-PL" dirty="0" smtClean="0">
                <a:solidFill>
                  <a:srgbClr val="0070C0"/>
                </a:solidFill>
              </a:rPr>
              <a:t>-  </a:t>
            </a:r>
            <a:r>
              <a:rPr lang="pl-PL" sz="2000" dirty="0" smtClean="0">
                <a:solidFill>
                  <a:srgbClr val="0070C0"/>
                </a:solidFill>
              </a:rPr>
              <a:t>B</a:t>
            </a:r>
            <a:r>
              <a:rPr lang="pl-PL" sz="1200" dirty="0" smtClean="0">
                <a:solidFill>
                  <a:srgbClr val="0070C0"/>
                </a:solidFill>
              </a:rPr>
              <a:t>P </a:t>
            </a:r>
            <a:r>
              <a:rPr lang="pl-PL" sz="2000" dirty="0" smtClean="0">
                <a:solidFill>
                  <a:srgbClr val="0070C0"/>
                </a:solidFill>
              </a:rPr>
              <a:t>  -   E</a:t>
            </a:r>
            <a:r>
              <a:rPr lang="pl-PL" sz="1100" dirty="0" smtClean="0">
                <a:solidFill>
                  <a:srgbClr val="0070C0"/>
                </a:solidFill>
              </a:rPr>
              <a:t>RECOIL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</a:p>
          <a:p>
            <a:endParaRPr lang="pl-PL" dirty="0">
              <a:solidFill>
                <a:srgbClr val="0070C0"/>
              </a:solidFill>
            </a:endParaRPr>
          </a:p>
          <a:p>
            <a:r>
              <a:rPr lang="pl-PL" dirty="0" smtClean="0">
                <a:solidFill>
                  <a:srgbClr val="0070C0"/>
                </a:solidFill>
              </a:rPr>
              <a:t>E</a:t>
            </a:r>
            <a:r>
              <a:rPr lang="pl-PL" sz="1100" dirty="0" smtClean="0">
                <a:solidFill>
                  <a:srgbClr val="0070C0"/>
                </a:solidFill>
              </a:rPr>
              <a:t>RECOIL</a:t>
            </a:r>
            <a:r>
              <a:rPr lang="pl-PL" dirty="0" smtClean="0">
                <a:solidFill>
                  <a:srgbClr val="0070C0"/>
                </a:solidFill>
              </a:rPr>
              <a:t>  = P</a:t>
            </a:r>
            <a:r>
              <a:rPr lang="pl-PL" sz="1100" dirty="0" smtClean="0">
                <a:solidFill>
                  <a:srgbClr val="0070C0"/>
                </a:solidFill>
              </a:rPr>
              <a:t>PAIR</a:t>
            </a:r>
            <a:r>
              <a:rPr lang="pl-PL" baseline="30000" dirty="0" smtClean="0">
                <a:solidFill>
                  <a:srgbClr val="0070C0"/>
                </a:solidFill>
              </a:rPr>
              <a:t>2</a:t>
            </a:r>
            <a:r>
              <a:rPr lang="pl-PL" dirty="0" smtClean="0">
                <a:solidFill>
                  <a:srgbClr val="0070C0"/>
                </a:solidFill>
              </a:rPr>
              <a:t>  / 2 M</a:t>
            </a:r>
            <a:r>
              <a:rPr lang="pl-PL" sz="1100" dirty="0" smtClean="0">
                <a:solidFill>
                  <a:srgbClr val="0070C0"/>
                </a:solidFill>
              </a:rPr>
              <a:t>REDUCED</a:t>
            </a:r>
            <a:endParaRPr lang="pl-PL" sz="1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72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16845"/>
            <a:ext cx="8229600" cy="1143000"/>
          </a:xfrm>
        </p:spPr>
        <p:txBody>
          <a:bodyPr>
            <a:normAutofit/>
          </a:bodyPr>
          <a:lstStyle/>
          <a:p>
            <a:r>
              <a:rPr lang="pl-PL" altLang="pl-PL" sz="2800" dirty="0" smtClean="0"/>
              <a:t>Energy regions </a:t>
            </a:r>
            <a:r>
              <a:rPr lang="pl-PL" altLang="pl-PL" sz="2800" dirty="0" err="1" smtClean="0"/>
              <a:t>involved</a:t>
            </a:r>
            <a:r>
              <a:rPr lang="pl-PL" altLang="pl-PL" sz="2800" dirty="0" smtClean="0"/>
              <a:t>- </a:t>
            </a:r>
            <a:r>
              <a:rPr lang="pl-PL" altLang="pl-PL" sz="2800" dirty="0" err="1" smtClean="0"/>
              <a:t>recoil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spread</a:t>
            </a:r>
            <a:r>
              <a:rPr lang="pl-PL" altLang="pl-PL" sz="2800" dirty="0" smtClean="0"/>
              <a:t>  </a:t>
            </a:r>
            <a:r>
              <a:rPr lang="pl-PL" altLang="pl-PL" sz="2800" dirty="0" err="1" smtClean="0"/>
              <a:t>about</a:t>
            </a:r>
            <a:r>
              <a:rPr lang="pl-PL" altLang="pl-PL" sz="2800" dirty="0" smtClean="0"/>
              <a:t>  </a:t>
            </a:r>
            <a:r>
              <a:rPr lang="pl-PL" altLang="pl-PL" sz="2800" dirty="0" smtClean="0">
                <a:solidFill>
                  <a:srgbClr val="FF0000"/>
                </a:solidFill>
              </a:rPr>
              <a:t>5 </a:t>
            </a:r>
            <a:r>
              <a:rPr lang="pl-PL" altLang="pl-PL" sz="2800" dirty="0" err="1" smtClean="0">
                <a:solidFill>
                  <a:srgbClr val="FF0000"/>
                </a:solidFill>
              </a:rPr>
              <a:t>MeV</a:t>
            </a:r>
            <a:r>
              <a:rPr lang="pl-PL" altLang="pl-PL" sz="2000" dirty="0" smtClean="0">
                <a:solidFill>
                  <a:srgbClr val="FF0000"/>
                </a:solidFill>
              </a:rPr>
              <a:t> </a:t>
            </a:r>
            <a:endParaRPr lang="pl-PL" altLang="pl-PL" sz="2000" dirty="0">
              <a:solidFill>
                <a:srgbClr val="FF0000"/>
              </a:solidFill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66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pl-PL" dirty="0">
                <a:sym typeface="Symbol" pitchFamily="18" charset="2"/>
              </a:rPr>
              <a:t></a:t>
            </a:r>
            <a:r>
              <a:rPr lang="pl-PL" altLang="pl-PL" dirty="0">
                <a:sym typeface="Symbol" pitchFamily="18" charset="2"/>
              </a:rPr>
              <a:t>p  </a:t>
            </a:r>
            <a:r>
              <a:rPr lang="pl-PL" altLang="pl-PL" dirty="0" smtClean="0">
                <a:sym typeface="Symbol" pitchFamily="18" charset="2"/>
              </a:rPr>
              <a:t>N </a:t>
            </a:r>
            <a:r>
              <a:rPr lang="pl-PL" altLang="pl-PL" dirty="0" err="1" smtClean="0">
                <a:sym typeface="Symbol" pitchFamily="18" charset="2"/>
              </a:rPr>
              <a:t>interactions</a:t>
            </a:r>
            <a:r>
              <a:rPr lang="pl-PL" altLang="pl-PL" dirty="0" smtClean="0">
                <a:sym typeface="Symbol" pitchFamily="18" charset="2"/>
              </a:rPr>
              <a:t> </a:t>
            </a:r>
            <a:r>
              <a:rPr lang="pl-PL" altLang="pl-PL" dirty="0">
                <a:sym typeface="Symbol" pitchFamily="18" charset="2"/>
              </a:rPr>
              <a:t>with </a:t>
            </a:r>
            <a:r>
              <a:rPr lang="pl-PL" altLang="pl-PL" dirty="0" err="1">
                <a:sym typeface="Symbol" pitchFamily="18" charset="2"/>
              </a:rPr>
              <a:t>valence</a:t>
            </a:r>
            <a:r>
              <a:rPr lang="pl-PL" altLang="pl-PL" dirty="0">
                <a:sym typeface="Symbol" pitchFamily="18" charset="2"/>
              </a:rPr>
              <a:t> </a:t>
            </a:r>
            <a:r>
              <a:rPr lang="pl-PL" altLang="pl-PL" dirty="0" err="1" smtClean="0"/>
              <a:t>nucleons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involve</a:t>
            </a:r>
            <a:r>
              <a:rPr lang="pl-PL" altLang="pl-PL" dirty="0" smtClean="0"/>
              <a:t> </a:t>
            </a:r>
          </a:p>
          <a:p>
            <a:pPr>
              <a:buFontTx/>
              <a:buNone/>
            </a:pPr>
            <a:r>
              <a:rPr lang="pl-PL" altLang="pl-PL" dirty="0" err="1" smtClean="0"/>
              <a:t>subthreshold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amplitudes</a:t>
            </a:r>
            <a:r>
              <a:rPr lang="pl-PL" altLang="pl-PL" dirty="0" smtClean="0"/>
              <a:t> </a:t>
            </a:r>
            <a:r>
              <a:rPr lang="pl-PL" altLang="pl-PL" dirty="0"/>
              <a:t> </a:t>
            </a:r>
            <a:r>
              <a:rPr lang="pl-PL" altLang="pl-PL" dirty="0" smtClean="0"/>
              <a:t>      F ( </a:t>
            </a:r>
            <a:r>
              <a:rPr lang="pl-PL" altLang="pl-PL" dirty="0"/>
              <a:t>- E</a:t>
            </a:r>
            <a:r>
              <a:rPr lang="pl-PL" altLang="pl-PL" sz="1400" dirty="0"/>
              <a:t>B </a:t>
            </a:r>
            <a:r>
              <a:rPr lang="pl-PL" altLang="pl-PL" dirty="0"/>
              <a:t>– E</a:t>
            </a:r>
            <a:r>
              <a:rPr lang="pl-PL" altLang="pl-PL" sz="1400" dirty="0"/>
              <a:t>RECOIL  </a:t>
            </a:r>
            <a:r>
              <a:rPr lang="pl-PL" altLang="pl-PL" dirty="0"/>
              <a:t>) </a:t>
            </a:r>
          </a:p>
          <a:p>
            <a:pPr>
              <a:buFontTx/>
              <a:buNone/>
            </a:pPr>
            <a:r>
              <a:rPr lang="pl-PL" altLang="pl-PL" dirty="0"/>
              <a:t> </a:t>
            </a:r>
          </a:p>
          <a:p>
            <a:pPr>
              <a:buFontTx/>
              <a:buNone/>
            </a:pPr>
            <a:r>
              <a:rPr lang="pl-PL" altLang="pl-PL" dirty="0"/>
              <a:t>     </a:t>
            </a:r>
            <a:r>
              <a:rPr lang="pl-PL" altLang="pl-PL" dirty="0" smtClean="0"/>
              <a:t>     </a:t>
            </a:r>
            <a:r>
              <a:rPr lang="pl-PL" altLang="pl-PL" dirty="0"/>
              <a:t>- 33           </a:t>
            </a:r>
            <a:r>
              <a:rPr lang="pl-PL" altLang="pl-PL" dirty="0" smtClean="0"/>
              <a:t>     -</a:t>
            </a:r>
            <a:r>
              <a:rPr lang="pl-PL" altLang="pl-PL" dirty="0"/>
              <a:t>15        -7         - 0       </a:t>
            </a:r>
            <a:r>
              <a:rPr lang="pl-PL" altLang="pl-PL" dirty="0" err="1"/>
              <a:t>MeV</a:t>
            </a:r>
            <a:endParaRPr lang="pl-PL" altLang="pl-PL" dirty="0"/>
          </a:p>
          <a:p>
            <a:pPr>
              <a:buFontTx/>
              <a:buNone/>
            </a:pPr>
            <a:r>
              <a:rPr lang="pl-PL" altLang="pl-PL" dirty="0"/>
              <a:t>         4He         </a:t>
            </a:r>
            <a:r>
              <a:rPr lang="pl-PL" altLang="pl-PL" dirty="0" smtClean="0"/>
              <a:t>      3He       </a:t>
            </a:r>
            <a:r>
              <a:rPr lang="pl-PL" altLang="pl-PL" dirty="0"/>
              <a:t>2H         </a:t>
            </a:r>
            <a:r>
              <a:rPr lang="pl-PL" altLang="pl-PL" dirty="0" smtClean="0"/>
              <a:t>  </a:t>
            </a:r>
            <a:r>
              <a:rPr lang="pl-PL" altLang="pl-PL" dirty="0"/>
              <a:t>H</a:t>
            </a:r>
          </a:p>
          <a:p>
            <a:pPr>
              <a:buFontTx/>
              <a:buNone/>
            </a:pPr>
            <a:r>
              <a:rPr lang="pl-PL" altLang="pl-PL" dirty="0">
                <a:solidFill>
                  <a:srgbClr val="FF0066"/>
                </a:solidFill>
              </a:rPr>
              <a:t>Quasi </a:t>
            </a:r>
            <a:r>
              <a:rPr lang="pl-PL" altLang="pl-PL" dirty="0" err="1">
                <a:solidFill>
                  <a:srgbClr val="FF0066"/>
                </a:solidFill>
              </a:rPr>
              <a:t>free</a:t>
            </a:r>
            <a:r>
              <a:rPr lang="pl-PL" altLang="pl-PL" dirty="0">
                <a:solidFill>
                  <a:srgbClr val="FF0066"/>
                </a:solidFill>
              </a:rPr>
              <a:t> </a:t>
            </a:r>
            <a:r>
              <a:rPr lang="pl-PL" altLang="pl-PL" dirty="0" err="1">
                <a:solidFill>
                  <a:srgbClr val="FF0066"/>
                </a:solidFill>
              </a:rPr>
              <a:t>amplitudes</a:t>
            </a:r>
            <a:r>
              <a:rPr lang="pl-PL" altLang="pl-PL" dirty="0">
                <a:solidFill>
                  <a:srgbClr val="FF0066"/>
                </a:solidFill>
              </a:rPr>
              <a:t> in </a:t>
            </a:r>
            <a:r>
              <a:rPr lang="pl-PL" altLang="pl-PL" dirty="0" smtClean="0">
                <a:solidFill>
                  <a:srgbClr val="FF0066"/>
                </a:solidFill>
              </a:rPr>
              <a:t>„</a:t>
            </a:r>
            <a:r>
              <a:rPr lang="pl-PL" altLang="pl-PL" dirty="0" err="1" smtClean="0">
                <a:solidFill>
                  <a:srgbClr val="FF0066"/>
                </a:solidFill>
              </a:rPr>
              <a:t>upper</a:t>
            </a:r>
            <a:r>
              <a:rPr lang="pl-PL" altLang="pl-PL" dirty="0" smtClean="0">
                <a:solidFill>
                  <a:srgbClr val="FF0066"/>
                </a:solidFill>
              </a:rPr>
              <a:t> </a:t>
            </a:r>
            <a:r>
              <a:rPr lang="pl-PL" altLang="pl-PL" dirty="0" err="1">
                <a:solidFill>
                  <a:srgbClr val="FF0066"/>
                </a:solidFill>
              </a:rPr>
              <a:t>levels</a:t>
            </a:r>
            <a:r>
              <a:rPr lang="pl-PL" altLang="pl-PL" dirty="0">
                <a:solidFill>
                  <a:srgbClr val="FF0066"/>
                </a:solidFill>
              </a:rPr>
              <a:t> </a:t>
            </a:r>
            <a:r>
              <a:rPr lang="pl-PL" altLang="pl-PL" dirty="0" smtClean="0">
                <a:solidFill>
                  <a:srgbClr val="FF0066"/>
                </a:solidFill>
              </a:rPr>
              <a:t>„ </a:t>
            </a:r>
            <a:endParaRPr lang="pl-PL" altLang="pl-PL" dirty="0">
              <a:solidFill>
                <a:srgbClr val="FF0066"/>
              </a:solidFill>
            </a:endParaRPr>
          </a:p>
          <a:p>
            <a:pPr>
              <a:buFontTx/>
              <a:buNone/>
            </a:pPr>
            <a:endParaRPr lang="pl-PL" altLang="pl-PL" dirty="0">
              <a:solidFill>
                <a:srgbClr val="FF0066"/>
              </a:solidFill>
            </a:endParaRPr>
          </a:p>
        </p:txBody>
      </p:sp>
      <p:sp>
        <p:nvSpPr>
          <p:cNvPr id="221189" name="Line 5"/>
          <p:cNvSpPr>
            <a:spLocks noChangeShapeType="1"/>
          </p:cNvSpPr>
          <p:nvPr/>
        </p:nvSpPr>
        <p:spPr bwMode="auto">
          <a:xfrm>
            <a:off x="1257883" y="3284984"/>
            <a:ext cx="6121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1190" name="Line 6"/>
          <p:cNvSpPr>
            <a:spLocks noChangeShapeType="1"/>
          </p:cNvSpPr>
          <p:nvPr/>
        </p:nvSpPr>
        <p:spPr bwMode="auto">
          <a:xfrm>
            <a:off x="1547813" y="3429000"/>
            <a:ext cx="5032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1191" name="Line 7"/>
          <p:cNvSpPr>
            <a:spLocks noChangeShapeType="1"/>
          </p:cNvSpPr>
          <p:nvPr/>
        </p:nvSpPr>
        <p:spPr bwMode="auto">
          <a:xfrm>
            <a:off x="3492500" y="3429000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1192" name="Line 8"/>
          <p:cNvSpPr>
            <a:spLocks noChangeShapeType="1"/>
          </p:cNvSpPr>
          <p:nvPr/>
        </p:nvSpPr>
        <p:spPr bwMode="auto">
          <a:xfrm>
            <a:off x="4772920" y="3429000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35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675" y="1076325"/>
            <a:ext cx="3676650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1043608" y="332656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ANTIPROTONS   -   REPRODUCING   2P   LEVEL WIDTHS by PARIS N-</a:t>
            </a:r>
            <a:r>
              <a:rPr lang="pl-PL" dirty="0" err="1" smtClean="0"/>
              <a:t>Nbar</a:t>
            </a:r>
            <a:r>
              <a:rPr lang="pl-PL" dirty="0" smtClean="0"/>
              <a:t> POTENTIAL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721990" y="602128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THE TRUTH IS IN THE MIDDLE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64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908720"/>
            <a:ext cx="558165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1115616" y="26064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REPRODUCING 2P LEVEL SHIFTS BY PARIS POTENTIAL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85050" y="6237312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solidFill>
                  <a:srgbClr val="FF0000"/>
                </a:solidFill>
              </a:rPr>
              <a:t>Baryonium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closer</a:t>
            </a:r>
            <a:r>
              <a:rPr lang="pl-PL" dirty="0" smtClean="0">
                <a:solidFill>
                  <a:srgbClr val="FF0000"/>
                </a:solidFill>
              </a:rPr>
              <a:t> to Paris 99   ,  4 He </a:t>
            </a:r>
            <a:r>
              <a:rPr lang="pl-PL" dirty="0" err="1" smtClean="0">
                <a:solidFill>
                  <a:srgbClr val="FF0000"/>
                </a:solidFill>
              </a:rPr>
              <a:t>requires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new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p</a:t>
            </a:r>
            <a:r>
              <a:rPr lang="pl-PL" dirty="0" err="1" smtClean="0">
                <a:solidFill>
                  <a:srgbClr val="FF0000"/>
                </a:solidFill>
              </a:rPr>
              <a:t>hysics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4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476672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CONCLUSION    </a:t>
            </a:r>
          </a:p>
          <a:p>
            <a:endParaRPr lang="pl-PL" dirty="0"/>
          </a:p>
          <a:p>
            <a:r>
              <a:rPr lang="pl-PL" dirty="0" smtClean="0">
                <a:solidFill>
                  <a:srgbClr val="FF0000"/>
                </a:solidFill>
              </a:rPr>
              <a:t>QUASIBOUND STATE  ( BARYONIUM )    IS   LOCATED   in BETWEEN  the  TWO PREDICTIONS</a:t>
            </a:r>
          </a:p>
          <a:p>
            <a:endParaRPr lang="pl-PL" dirty="0"/>
          </a:p>
          <a:p>
            <a:r>
              <a:rPr lang="pl-PL" dirty="0" smtClean="0"/>
              <a:t>E(</a:t>
            </a:r>
            <a:r>
              <a:rPr lang="pl-PL" baseline="30000" dirty="0" smtClean="0"/>
              <a:t>33 </a:t>
            </a:r>
            <a:r>
              <a:rPr lang="pl-PL" dirty="0" smtClean="0"/>
              <a:t>P</a:t>
            </a:r>
            <a:r>
              <a:rPr lang="pl-PL" baseline="-25000" dirty="0" smtClean="0"/>
              <a:t>1</a:t>
            </a:r>
            <a:r>
              <a:rPr lang="pl-PL" dirty="0" smtClean="0"/>
              <a:t> )   </a:t>
            </a:r>
            <a:r>
              <a:rPr lang="pl-PL" dirty="0" err="1" smtClean="0"/>
              <a:t>about</a:t>
            </a:r>
            <a:r>
              <a:rPr lang="pl-PL" dirty="0" smtClean="0"/>
              <a:t>      -12   </a:t>
            </a:r>
            <a:r>
              <a:rPr lang="pl-PL" dirty="0" err="1" smtClean="0"/>
              <a:t>MeV</a:t>
            </a:r>
            <a:r>
              <a:rPr lang="pl-PL" dirty="0" smtClean="0"/>
              <a:t> </a:t>
            </a:r>
          </a:p>
          <a:p>
            <a:r>
              <a:rPr lang="pl-PL" dirty="0"/>
              <a:t> </a:t>
            </a:r>
            <a:r>
              <a:rPr lang="pl-PL" dirty="0" smtClean="0"/>
              <a:t>                                                             </a:t>
            </a:r>
            <a:r>
              <a:rPr lang="pl-PL" dirty="0" err="1" smtClean="0"/>
              <a:t>B.Loiseau</a:t>
            </a:r>
            <a:r>
              <a:rPr lang="pl-PL" dirty="0" smtClean="0"/>
              <a:t>, S.W.  </a:t>
            </a:r>
            <a:r>
              <a:rPr lang="pl-PL" dirty="0" err="1" smtClean="0"/>
              <a:t>Phys</a:t>
            </a:r>
            <a:r>
              <a:rPr lang="pl-PL" dirty="0" smtClean="0"/>
              <a:t> </a:t>
            </a:r>
            <a:r>
              <a:rPr lang="pl-PL" dirty="0" err="1" smtClean="0"/>
              <a:t>Rev</a:t>
            </a:r>
            <a:r>
              <a:rPr lang="pl-PL" dirty="0" smtClean="0"/>
              <a:t>. C102(2020 )3,034006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MODEL TO CORRECT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83568" y="3356992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70C0"/>
                </a:solidFill>
              </a:rPr>
              <a:t>QUESTION   </a:t>
            </a:r>
          </a:p>
          <a:p>
            <a:endParaRPr lang="pl-PL" dirty="0">
              <a:solidFill>
                <a:srgbClr val="0070C0"/>
              </a:solidFill>
            </a:endParaRPr>
          </a:p>
          <a:p>
            <a:r>
              <a:rPr lang="pl-PL" dirty="0" smtClean="0">
                <a:solidFill>
                  <a:srgbClr val="0070C0"/>
                </a:solidFill>
              </a:rPr>
              <a:t>COULD ONE INVERT THE PROCEDURE  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EXTRACT   </a:t>
            </a:r>
            <a:r>
              <a:rPr lang="el-GR" dirty="0" smtClean="0">
                <a:solidFill>
                  <a:srgbClr val="0070C0"/>
                </a:solidFill>
              </a:rPr>
              <a:t>Λ</a:t>
            </a:r>
            <a:r>
              <a:rPr lang="pl-PL" dirty="0" smtClean="0">
                <a:solidFill>
                  <a:srgbClr val="0070C0"/>
                </a:solidFill>
              </a:rPr>
              <a:t>(1405)   PROFILE FROM  KAONIC ATOMS </a:t>
            </a:r>
            <a:endParaRPr lang="pl-P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65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altLang="pl-PL" sz="3200" dirty="0" smtClean="0"/>
              <a:t>  K - </a:t>
            </a:r>
            <a:r>
              <a:rPr lang="pl-PL" altLang="pl-PL" sz="3200" dirty="0" err="1" smtClean="0"/>
              <a:t>atomic</a:t>
            </a:r>
            <a:r>
              <a:rPr lang="pl-PL" altLang="pl-PL" sz="3200" dirty="0" smtClean="0"/>
              <a:t> </a:t>
            </a:r>
            <a:r>
              <a:rPr lang="pl-PL" altLang="pl-PL" sz="3200" dirty="0" err="1" smtClean="0"/>
              <a:t>level</a:t>
            </a:r>
            <a:r>
              <a:rPr lang="pl-PL" altLang="pl-PL" sz="3200" dirty="0" smtClean="0"/>
              <a:t> </a:t>
            </a:r>
            <a:r>
              <a:rPr lang="pl-PL" altLang="pl-PL" sz="3200" dirty="0" err="1" smtClean="0"/>
              <a:t>shifts</a:t>
            </a:r>
            <a:r>
              <a:rPr lang="pl-PL" altLang="pl-PL" sz="3200" dirty="0" smtClean="0"/>
              <a:t>   </a:t>
            </a:r>
            <a:br>
              <a:rPr lang="pl-PL" altLang="pl-PL" sz="3200" dirty="0" smtClean="0"/>
            </a:br>
            <a:r>
              <a:rPr lang="pl-PL" altLang="pl-PL" sz="3200" dirty="0" err="1" smtClean="0"/>
              <a:t>due</a:t>
            </a:r>
            <a:r>
              <a:rPr lang="pl-PL" altLang="pl-PL" sz="3200" dirty="0" smtClean="0"/>
              <a:t> to S and P </a:t>
            </a:r>
            <a:r>
              <a:rPr lang="pl-PL" altLang="pl-PL" sz="3200" dirty="0" err="1" smtClean="0"/>
              <a:t>wave</a:t>
            </a:r>
            <a:r>
              <a:rPr lang="pl-PL" altLang="pl-PL" sz="3200" dirty="0" smtClean="0"/>
              <a:t> </a:t>
            </a:r>
            <a:r>
              <a:rPr lang="pl-PL" altLang="pl-PL" sz="3200" dirty="0" err="1" smtClean="0"/>
              <a:t>Kp</a:t>
            </a:r>
            <a:r>
              <a:rPr lang="pl-PL" altLang="pl-PL" sz="3200" dirty="0" smtClean="0"/>
              <a:t> ,</a:t>
            </a:r>
            <a:r>
              <a:rPr lang="pl-PL" altLang="pl-PL" sz="3200" dirty="0" err="1" smtClean="0"/>
              <a:t>Kn</a:t>
            </a:r>
            <a:r>
              <a:rPr lang="pl-PL" altLang="pl-PL" sz="3200" dirty="0" smtClean="0"/>
              <a:t>  </a:t>
            </a:r>
            <a:r>
              <a:rPr lang="pl-PL" altLang="pl-PL" sz="3200" dirty="0" err="1" smtClean="0"/>
              <a:t>interactions</a:t>
            </a:r>
            <a:r>
              <a:rPr lang="pl-PL" altLang="pl-PL" sz="3200" dirty="0" smtClean="0"/>
              <a:t/>
            </a:r>
            <a:br>
              <a:rPr lang="pl-PL" altLang="pl-PL" sz="3200" dirty="0" smtClean="0"/>
            </a:br>
            <a:r>
              <a:rPr lang="pl-PL" altLang="pl-PL" sz="3200" dirty="0" err="1" smtClean="0"/>
              <a:t>Born</a:t>
            </a:r>
            <a:r>
              <a:rPr lang="pl-PL" altLang="pl-PL" sz="3200" dirty="0" smtClean="0"/>
              <a:t> </a:t>
            </a:r>
            <a:r>
              <a:rPr lang="pl-PL" altLang="pl-PL" sz="3200" dirty="0" err="1"/>
              <a:t>a</a:t>
            </a:r>
            <a:r>
              <a:rPr lang="pl-PL" altLang="pl-PL" sz="3200" dirty="0" err="1" smtClean="0"/>
              <a:t>pproximation</a:t>
            </a:r>
            <a:endParaRPr lang="pl-PL" altLang="pl-PL" sz="3200" dirty="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l-PL" altLang="pl-PL" dirty="0"/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2476161" y="1972479"/>
            <a:ext cx="5086649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pl-PL" altLang="pl-PL" b="0" dirty="0"/>
          </a:p>
          <a:p>
            <a:pPr algn="ctr"/>
            <a:endParaRPr lang="pl-PL" altLang="pl-PL" b="0" dirty="0"/>
          </a:p>
          <a:p>
            <a:pPr algn="ctr"/>
            <a:endParaRPr lang="pl-PL" altLang="pl-PL" b="0" dirty="0"/>
          </a:p>
          <a:p>
            <a:pPr algn="ctr"/>
            <a:r>
              <a:rPr lang="el-GR" altLang="pl-PL" b="0" dirty="0"/>
              <a:t>ε</a:t>
            </a:r>
            <a:r>
              <a:rPr lang="pl-PL" altLang="pl-PL" b="0" dirty="0"/>
              <a:t>-i</a:t>
            </a:r>
            <a:r>
              <a:rPr lang="el-GR" altLang="pl-PL" b="0" dirty="0"/>
              <a:t>Γ</a:t>
            </a:r>
            <a:r>
              <a:rPr lang="pl-PL" altLang="pl-PL" b="0" dirty="0"/>
              <a:t>/2  </a:t>
            </a:r>
            <a:r>
              <a:rPr lang="pl-PL" altLang="pl-PL" b="0" dirty="0" smtClean="0"/>
              <a:t>=</a:t>
            </a:r>
          </a:p>
          <a:p>
            <a:pPr algn="ctr"/>
            <a:endParaRPr lang="pl-PL" altLang="pl-PL" b="0" dirty="0"/>
          </a:p>
          <a:p>
            <a:pPr algn="ctr"/>
            <a:r>
              <a:rPr lang="pl-PL" altLang="pl-PL" b="0" dirty="0"/>
              <a:t>  2</a:t>
            </a:r>
            <a:r>
              <a:rPr lang="el-GR" altLang="pl-PL" b="0" dirty="0"/>
              <a:t>π</a:t>
            </a:r>
            <a:r>
              <a:rPr lang="pl-PL" altLang="pl-PL" b="0" dirty="0"/>
              <a:t>/</a:t>
            </a:r>
            <a:r>
              <a:rPr lang="el-GR" altLang="pl-PL" b="0" dirty="0"/>
              <a:t>μ</a:t>
            </a:r>
            <a:r>
              <a:rPr lang="pl-PL" altLang="pl-PL" b="0" dirty="0"/>
              <a:t>  </a:t>
            </a:r>
            <a:r>
              <a:rPr lang="pl-PL" altLang="pl-PL" b="0" dirty="0" smtClean="0"/>
              <a:t>   ʃ d</a:t>
            </a:r>
            <a:r>
              <a:rPr lang="pl-PL" altLang="pl-PL" b="1" dirty="0" smtClean="0"/>
              <a:t>r</a:t>
            </a:r>
            <a:r>
              <a:rPr lang="el-GR" altLang="pl-PL" b="0" dirty="0" smtClean="0"/>
              <a:t> </a:t>
            </a:r>
            <a:r>
              <a:rPr lang="el-GR" altLang="pl-PL" b="0" dirty="0"/>
              <a:t>φψ</a:t>
            </a:r>
            <a:r>
              <a:rPr lang="pl-PL" altLang="pl-PL" b="0" dirty="0" smtClean="0"/>
              <a:t>(r)    [ </a:t>
            </a:r>
            <a:r>
              <a:rPr lang="pl-PL" altLang="pl-PL" b="0" dirty="0"/>
              <a:t>a</a:t>
            </a:r>
            <a:r>
              <a:rPr lang="pl-PL" altLang="pl-PL" sz="1100" b="0" dirty="0"/>
              <a:t>0</a:t>
            </a:r>
            <a:r>
              <a:rPr lang="pl-PL" altLang="pl-PL" b="0" dirty="0"/>
              <a:t>(E) + 3a</a:t>
            </a:r>
            <a:r>
              <a:rPr lang="pl-PL" altLang="pl-PL" sz="1100" b="0" dirty="0"/>
              <a:t>1</a:t>
            </a:r>
            <a:r>
              <a:rPr lang="pl-PL" altLang="pl-PL" b="0" dirty="0"/>
              <a:t>(E) </a:t>
            </a:r>
            <a:r>
              <a:rPr lang="pl-PL" altLang="pl-PL" dirty="0"/>
              <a:t>∂∂</a:t>
            </a:r>
            <a:r>
              <a:rPr lang="pl-PL" altLang="pl-PL" b="0" dirty="0"/>
              <a:t> </a:t>
            </a:r>
            <a:r>
              <a:rPr lang="pl-PL" altLang="pl-PL" b="0" dirty="0" smtClean="0"/>
              <a:t>]   </a:t>
            </a:r>
            <a:r>
              <a:rPr lang="el-GR" altLang="pl-PL" b="0" dirty="0"/>
              <a:t>φ</a:t>
            </a:r>
            <a:r>
              <a:rPr lang="pl-PL" altLang="pl-PL" b="0" dirty="0"/>
              <a:t> </a:t>
            </a:r>
            <a:r>
              <a:rPr lang="el-GR" altLang="pl-PL" b="0" dirty="0"/>
              <a:t>ψ</a:t>
            </a:r>
            <a:r>
              <a:rPr lang="pl-PL" altLang="pl-PL" b="0" dirty="0"/>
              <a:t>(r)</a:t>
            </a:r>
          </a:p>
          <a:p>
            <a:pPr algn="ctr"/>
            <a:endParaRPr lang="pl-PL" altLang="pl-PL" b="0" dirty="0"/>
          </a:p>
          <a:p>
            <a:pPr algn="ctr"/>
            <a:r>
              <a:rPr lang="pl-PL" altLang="pl-PL" b="0" dirty="0"/>
              <a:t>      </a:t>
            </a:r>
            <a:r>
              <a:rPr lang="el-GR" altLang="pl-PL" b="0" dirty="0" smtClean="0"/>
              <a:t>φ</a:t>
            </a:r>
            <a:r>
              <a:rPr lang="pl-PL" altLang="pl-PL" b="0" dirty="0" smtClean="0"/>
              <a:t> </a:t>
            </a:r>
            <a:r>
              <a:rPr lang="pl-PL" altLang="pl-PL" b="0" dirty="0" err="1"/>
              <a:t>nucleon</a:t>
            </a:r>
            <a:r>
              <a:rPr lang="pl-PL" altLang="pl-PL" b="0" dirty="0"/>
              <a:t> </a:t>
            </a:r>
            <a:r>
              <a:rPr lang="pl-PL" altLang="pl-PL" b="0" dirty="0" err="1"/>
              <a:t>wave</a:t>
            </a:r>
            <a:r>
              <a:rPr lang="pl-PL" altLang="pl-PL" b="0" dirty="0"/>
              <a:t> </a:t>
            </a:r>
            <a:r>
              <a:rPr lang="pl-PL" altLang="pl-PL" b="0" dirty="0" err="1"/>
              <a:t>functions</a:t>
            </a:r>
            <a:r>
              <a:rPr lang="pl-PL" altLang="pl-PL" b="0" dirty="0"/>
              <a:t> </a:t>
            </a:r>
          </a:p>
          <a:p>
            <a:pPr algn="ctr"/>
            <a:r>
              <a:rPr lang="el-GR" altLang="pl-PL" b="0" dirty="0" smtClean="0"/>
              <a:t>ψ</a:t>
            </a:r>
            <a:r>
              <a:rPr lang="pl-PL" altLang="pl-PL" b="0" dirty="0" smtClean="0"/>
              <a:t>  </a:t>
            </a:r>
            <a:r>
              <a:rPr lang="pl-PL" altLang="pl-PL" b="0" dirty="0" err="1"/>
              <a:t>atomic</a:t>
            </a:r>
            <a:r>
              <a:rPr lang="pl-PL" altLang="pl-PL" b="0" dirty="0"/>
              <a:t> </a:t>
            </a:r>
            <a:r>
              <a:rPr lang="pl-PL" altLang="pl-PL" b="0" dirty="0" err="1"/>
              <a:t>wave</a:t>
            </a:r>
            <a:r>
              <a:rPr lang="pl-PL" altLang="pl-PL" b="0" dirty="0"/>
              <a:t> </a:t>
            </a:r>
            <a:r>
              <a:rPr lang="pl-PL" altLang="pl-PL" b="0" dirty="0" err="1"/>
              <a:t>function</a:t>
            </a:r>
            <a:r>
              <a:rPr lang="pl-PL" altLang="pl-PL" b="0" dirty="0"/>
              <a:t> </a:t>
            </a:r>
          </a:p>
          <a:p>
            <a:pPr algn="ctr"/>
            <a:r>
              <a:rPr lang="pl-PL" altLang="pl-PL" b="0" dirty="0"/>
              <a:t>Energy dependent </a:t>
            </a:r>
            <a:r>
              <a:rPr lang="pl-PL" altLang="pl-PL" b="0" dirty="0" err="1"/>
              <a:t>amplitudes</a:t>
            </a:r>
            <a:r>
              <a:rPr lang="pl-PL" altLang="pl-PL" b="0" dirty="0"/>
              <a:t> </a:t>
            </a:r>
          </a:p>
          <a:p>
            <a:pPr algn="ctr"/>
            <a:endParaRPr lang="pl-PL" altLang="pl-PL" b="0" dirty="0"/>
          </a:p>
          <a:p>
            <a:pPr algn="ctr"/>
            <a:r>
              <a:rPr lang="pl-PL" altLang="pl-PL" dirty="0" smtClean="0"/>
              <a:t>In </a:t>
            </a:r>
            <a:r>
              <a:rPr lang="pl-PL" altLang="pl-PL" dirty="0" err="1" smtClean="0"/>
              <a:t>u</a:t>
            </a:r>
            <a:r>
              <a:rPr lang="pl-PL" altLang="pl-PL" b="0" dirty="0" err="1" smtClean="0"/>
              <a:t>pper</a:t>
            </a:r>
            <a:r>
              <a:rPr lang="pl-PL" altLang="pl-PL" b="0" dirty="0" smtClean="0"/>
              <a:t> </a:t>
            </a:r>
            <a:r>
              <a:rPr lang="pl-PL" altLang="pl-PL" b="0" dirty="0" err="1" smtClean="0"/>
              <a:t>levels</a:t>
            </a:r>
            <a:r>
              <a:rPr lang="pl-PL" altLang="pl-PL" b="0" dirty="0" smtClean="0"/>
              <a:t> -   </a:t>
            </a:r>
            <a:r>
              <a:rPr lang="pl-PL" altLang="pl-PL" dirty="0" err="1"/>
              <a:t>h</a:t>
            </a:r>
            <a:r>
              <a:rPr lang="pl-PL" altLang="pl-PL" b="0" dirty="0" err="1" smtClean="0"/>
              <a:t>igher</a:t>
            </a:r>
            <a:r>
              <a:rPr lang="pl-PL" altLang="pl-PL" b="0" dirty="0" smtClean="0"/>
              <a:t> </a:t>
            </a:r>
            <a:r>
              <a:rPr lang="pl-PL" altLang="pl-PL" b="0" dirty="0"/>
              <a:t>order </a:t>
            </a:r>
            <a:r>
              <a:rPr lang="pl-PL" altLang="pl-PL" b="0" dirty="0" err="1"/>
              <a:t>terms</a:t>
            </a:r>
            <a:r>
              <a:rPr lang="pl-PL" altLang="pl-PL" b="0" dirty="0"/>
              <a:t> ~5%</a:t>
            </a:r>
          </a:p>
          <a:p>
            <a:pPr algn="ctr"/>
            <a:r>
              <a:rPr lang="pl-PL" altLang="pl-PL" b="0" dirty="0"/>
              <a:t>       </a:t>
            </a:r>
          </a:p>
          <a:p>
            <a:pPr algn="ctr" eaLnBrk="0" hangingPunct="0"/>
            <a:endParaRPr lang="pl-PL" altLang="pl-PL" b="0" dirty="0"/>
          </a:p>
        </p:txBody>
      </p:sp>
    </p:spTree>
    <p:extLst>
      <p:ext uri="{BB962C8B-B14F-4D97-AF65-F5344CB8AC3E}">
        <p14:creationId xmlns:p14="http://schemas.microsoft.com/office/powerpoint/2010/main" val="364937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332656"/>
            <a:ext cx="878497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 </a:t>
            </a:r>
            <a:r>
              <a:rPr lang="pl-PL" sz="3200" dirty="0" smtClean="0"/>
              <a:t>    ANALYSIS  OF UPPER   WIDTHS </a:t>
            </a:r>
            <a:r>
              <a:rPr lang="pl-PL" sz="3200" dirty="0"/>
              <a:t> </a:t>
            </a:r>
            <a:r>
              <a:rPr lang="pl-PL" sz="3200" dirty="0" smtClean="0"/>
              <a:t>IN  K ATOMS</a:t>
            </a:r>
          </a:p>
          <a:p>
            <a:endParaRPr lang="pl-PL" sz="3200" dirty="0"/>
          </a:p>
          <a:p>
            <a:r>
              <a:rPr lang="pl-PL" sz="3200" dirty="0" smtClean="0"/>
              <a:t>THREE  AMPLITUDES   REQUIRED  </a:t>
            </a:r>
          </a:p>
          <a:p>
            <a:endParaRPr lang="pl-PL" sz="3200" dirty="0" smtClean="0"/>
          </a:p>
          <a:p>
            <a:r>
              <a:rPr lang="pl-PL" sz="3200" dirty="0" smtClean="0"/>
              <a:t>A</a:t>
            </a:r>
            <a:r>
              <a:rPr lang="pl-PL" sz="1600" dirty="0" smtClean="0"/>
              <a:t>0</a:t>
            </a:r>
            <a:r>
              <a:rPr lang="pl-PL" sz="3200" dirty="0" smtClean="0"/>
              <a:t>  (E)     for   </a:t>
            </a:r>
            <a:r>
              <a:rPr lang="el-GR" sz="3200" dirty="0" smtClean="0"/>
              <a:t>Λ</a:t>
            </a:r>
            <a:r>
              <a:rPr lang="pl-PL" sz="3200" dirty="0" smtClean="0"/>
              <a:t>(1405)    </a:t>
            </a:r>
            <a:r>
              <a:rPr lang="pl-PL" sz="3200" dirty="0" smtClean="0">
                <a:solidFill>
                  <a:srgbClr val="FF0000"/>
                </a:solidFill>
              </a:rPr>
              <a:t>to </a:t>
            </a:r>
            <a:r>
              <a:rPr lang="pl-PL" sz="3200" dirty="0" err="1" smtClean="0">
                <a:solidFill>
                  <a:srgbClr val="FF0000"/>
                </a:solidFill>
              </a:rPr>
              <a:t>extract</a:t>
            </a:r>
            <a:r>
              <a:rPr lang="pl-PL" sz="3200" dirty="0" smtClean="0"/>
              <a:t>  </a:t>
            </a:r>
          </a:p>
          <a:p>
            <a:r>
              <a:rPr lang="pl-PL" sz="3200" dirty="0" smtClean="0"/>
              <a:t>A</a:t>
            </a:r>
            <a:r>
              <a:rPr lang="pl-PL" sz="1600" dirty="0" smtClean="0"/>
              <a:t>1</a:t>
            </a:r>
            <a:r>
              <a:rPr lang="pl-PL" sz="3200" dirty="0" smtClean="0"/>
              <a:t>    </a:t>
            </a:r>
            <a:r>
              <a:rPr lang="pl-PL" sz="3200" dirty="0"/>
              <a:t> </a:t>
            </a:r>
            <a:r>
              <a:rPr lang="pl-PL" sz="3200" dirty="0" smtClean="0"/>
              <a:t>                                  </a:t>
            </a:r>
            <a:r>
              <a:rPr lang="pl-PL" sz="3200" dirty="0" err="1" smtClean="0"/>
              <a:t>assumed</a:t>
            </a:r>
            <a:r>
              <a:rPr lang="pl-PL" sz="3200" dirty="0" smtClean="0"/>
              <a:t>  </a:t>
            </a:r>
            <a:r>
              <a:rPr lang="pl-PL" sz="3200" dirty="0" err="1" smtClean="0"/>
              <a:t>constant</a:t>
            </a:r>
            <a:r>
              <a:rPr lang="pl-PL" sz="3200" dirty="0" smtClean="0"/>
              <a:t>   </a:t>
            </a:r>
          </a:p>
          <a:p>
            <a:r>
              <a:rPr lang="pl-PL" sz="3200" dirty="0" smtClean="0"/>
              <a:t>A</a:t>
            </a:r>
            <a:r>
              <a:rPr lang="pl-PL" sz="1600" dirty="0" smtClean="0"/>
              <a:t>1</a:t>
            </a:r>
            <a:r>
              <a:rPr lang="pl-PL" sz="3200" dirty="0" smtClean="0"/>
              <a:t>P (E)                               </a:t>
            </a:r>
            <a:r>
              <a:rPr lang="pl-PL" sz="3200" dirty="0" err="1" smtClean="0"/>
              <a:t>describing</a:t>
            </a:r>
            <a:r>
              <a:rPr lang="pl-PL" sz="3200" dirty="0" smtClean="0"/>
              <a:t> ∑(1385 )  </a:t>
            </a:r>
          </a:p>
          <a:p>
            <a:r>
              <a:rPr lang="pl-PL" sz="3200" dirty="0"/>
              <a:t> </a:t>
            </a:r>
            <a:r>
              <a:rPr lang="pl-PL" sz="3200" dirty="0" smtClean="0"/>
              <a:t>                                           </a:t>
            </a:r>
            <a:r>
              <a:rPr lang="pl-PL" sz="3200" dirty="0" err="1" smtClean="0">
                <a:solidFill>
                  <a:srgbClr val="FF0000"/>
                </a:solidFill>
              </a:rPr>
              <a:t>calculated</a:t>
            </a:r>
            <a:r>
              <a:rPr lang="pl-PL" sz="3200" dirty="0" smtClean="0">
                <a:solidFill>
                  <a:srgbClr val="FF0000"/>
                </a:solidFill>
              </a:rPr>
              <a:t> </a:t>
            </a:r>
            <a:r>
              <a:rPr lang="pl-PL" sz="3200" dirty="0" smtClean="0"/>
              <a:t> </a:t>
            </a:r>
            <a:endParaRPr lang="pl-PL" sz="3200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867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365104"/>
            <a:ext cx="36576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95536" y="373134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/>
              <a:t>  </a:t>
            </a:r>
            <a:r>
              <a:rPr lang="pl-PL" sz="2000" dirty="0" smtClean="0">
                <a:solidFill>
                  <a:srgbClr val="FF0000"/>
                </a:solidFill>
              </a:rPr>
              <a:t>UNCERTAINTY                       </a:t>
            </a:r>
            <a:r>
              <a:rPr lang="pl-PL" sz="2400" dirty="0" smtClean="0"/>
              <a:t>A1    =   A( </a:t>
            </a:r>
            <a:r>
              <a:rPr lang="pl-PL" sz="2400" dirty="0" err="1" smtClean="0"/>
              <a:t>Kn</a:t>
            </a:r>
            <a:r>
              <a:rPr lang="pl-PL" sz="2400" dirty="0" smtClean="0"/>
              <a:t> </a:t>
            </a:r>
            <a:r>
              <a:rPr lang="pl-PL" sz="2400" dirty="0" smtClean="0">
                <a:sym typeface="Wingdings" panose="05000000000000000000" pitchFamily="2" charset="2"/>
              </a:rPr>
              <a:t> </a:t>
            </a:r>
            <a:r>
              <a:rPr lang="pl-PL" sz="2400" dirty="0" err="1" smtClean="0">
                <a:sym typeface="Wingdings" panose="05000000000000000000" pitchFamily="2" charset="2"/>
              </a:rPr>
              <a:t>Kn</a:t>
            </a:r>
            <a:r>
              <a:rPr lang="pl-PL" sz="2400" dirty="0" smtClean="0">
                <a:sym typeface="Wingdings" panose="05000000000000000000" pitchFamily="2" charset="2"/>
              </a:rPr>
              <a:t> )  </a:t>
            </a:r>
            <a:r>
              <a:rPr lang="pl-PL" sz="2400" dirty="0" err="1" smtClean="0">
                <a:sym typeface="Wingdings" panose="05000000000000000000" pitchFamily="2" charset="2"/>
              </a:rPr>
              <a:t>unknown</a:t>
            </a:r>
            <a:r>
              <a:rPr lang="pl-PL" sz="2400" dirty="0" smtClean="0">
                <a:sym typeface="Wingdings" panose="05000000000000000000" pitchFamily="2" charset="2"/>
              </a:rPr>
              <a:t> , </a:t>
            </a:r>
          </a:p>
          <a:p>
            <a:r>
              <a:rPr lang="pl-PL" sz="2400" dirty="0">
                <a:sym typeface="Wingdings" panose="05000000000000000000" pitchFamily="2" charset="2"/>
              </a:rPr>
              <a:t> </a:t>
            </a:r>
            <a:r>
              <a:rPr lang="pl-PL" sz="2400" dirty="0" smtClean="0">
                <a:sym typeface="Wingdings" panose="05000000000000000000" pitchFamily="2" charset="2"/>
              </a:rPr>
              <a:t>                                                           </a:t>
            </a:r>
            <a:r>
              <a:rPr lang="pl-PL" sz="2400" dirty="0" err="1" smtClean="0">
                <a:sym typeface="Wingdings" panose="05000000000000000000" pitchFamily="2" charset="2"/>
              </a:rPr>
              <a:t>it</a:t>
            </a:r>
            <a:r>
              <a:rPr lang="pl-PL" sz="2400" dirty="0" smtClean="0">
                <a:sym typeface="Wingdings" panose="05000000000000000000" pitchFamily="2" charset="2"/>
              </a:rPr>
              <a:t>   </a:t>
            </a:r>
            <a:r>
              <a:rPr lang="pl-PL" sz="2400" dirty="0" err="1" smtClean="0">
                <a:sym typeface="Wingdings" panose="05000000000000000000" pitchFamily="2" charset="2"/>
              </a:rPr>
              <a:t>dominates</a:t>
            </a:r>
            <a:r>
              <a:rPr lang="pl-PL" sz="2400" dirty="0" smtClean="0">
                <a:sym typeface="Wingdings" panose="05000000000000000000" pitchFamily="2" charset="2"/>
              </a:rPr>
              <a:t> „</a:t>
            </a:r>
            <a:r>
              <a:rPr lang="pl-PL" sz="2400" dirty="0" err="1" smtClean="0">
                <a:sym typeface="Wingdings" panose="05000000000000000000" pitchFamily="2" charset="2"/>
              </a:rPr>
              <a:t>statistically</a:t>
            </a:r>
            <a:r>
              <a:rPr lang="pl-PL" sz="2400" dirty="0" smtClean="0">
                <a:sym typeface="Wingdings" panose="05000000000000000000" pitchFamily="2" charset="2"/>
              </a:rPr>
              <a:t> „ </a:t>
            </a:r>
          </a:p>
          <a:p>
            <a:r>
              <a:rPr lang="pl-PL" sz="4000" dirty="0" smtClean="0">
                <a:sym typeface="Wingdings" panose="05000000000000000000" pitchFamily="2" charset="2"/>
              </a:rPr>
              <a:t>    </a:t>
            </a:r>
          </a:p>
          <a:p>
            <a:r>
              <a:rPr lang="pl-PL" sz="4000" dirty="0">
                <a:sym typeface="Wingdings" panose="05000000000000000000" pitchFamily="2" charset="2"/>
              </a:rPr>
              <a:t> </a:t>
            </a:r>
            <a:r>
              <a:rPr lang="pl-PL" sz="4000" dirty="0" smtClean="0">
                <a:sym typeface="Wingdings" panose="05000000000000000000" pitchFamily="2" charset="2"/>
              </a:rPr>
              <a:t>     </a:t>
            </a:r>
            <a:r>
              <a:rPr lang="pl-PL" sz="4000" dirty="0" err="1" smtClean="0">
                <a:sym typeface="Wingdings" panose="05000000000000000000" pitchFamily="2" charset="2"/>
              </a:rPr>
              <a:t>V</a:t>
            </a:r>
            <a:r>
              <a:rPr lang="pl-PL" sz="1400" dirty="0" err="1" smtClean="0">
                <a:sym typeface="Wingdings" panose="05000000000000000000" pitchFamily="2" charset="2"/>
              </a:rPr>
              <a:t>opt</a:t>
            </a:r>
            <a:r>
              <a:rPr lang="pl-PL" sz="4000" dirty="0" smtClean="0">
                <a:sym typeface="Wingdings" panose="05000000000000000000" pitchFamily="2" charset="2"/>
              </a:rPr>
              <a:t>     ~   ( A </a:t>
            </a:r>
            <a:r>
              <a:rPr lang="pl-PL" sz="2000" dirty="0" smtClean="0">
                <a:sym typeface="Wingdings" panose="05000000000000000000" pitchFamily="2" charset="2"/>
              </a:rPr>
              <a:t>0 </a:t>
            </a:r>
            <a:r>
              <a:rPr lang="pl-PL" sz="4000" dirty="0" smtClean="0">
                <a:sym typeface="Wingdings" panose="05000000000000000000" pitchFamily="2" charset="2"/>
              </a:rPr>
              <a:t>+  A </a:t>
            </a:r>
            <a:r>
              <a:rPr lang="pl-PL" sz="2000" dirty="0" smtClean="0">
                <a:sym typeface="Wingdings" panose="05000000000000000000" pitchFamily="2" charset="2"/>
              </a:rPr>
              <a:t>1</a:t>
            </a:r>
            <a:r>
              <a:rPr lang="pl-PL" sz="4000" dirty="0" smtClean="0">
                <a:sym typeface="Wingdings" panose="05000000000000000000" pitchFamily="2" charset="2"/>
              </a:rPr>
              <a:t>)/ 2  </a:t>
            </a:r>
            <a:r>
              <a:rPr lang="el-GR" sz="4000" dirty="0" smtClean="0">
                <a:sym typeface="Wingdings" panose="05000000000000000000" pitchFamily="2" charset="2"/>
              </a:rPr>
              <a:t>ρ</a:t>
            </a:r>
            <a:r>
              <a:rPr lang="pl-PL" dirty="0" smtClean="0">
                <a:sym typeface="Wingdings" panose="05000000000000000000" pitchFamily="2" charset="2"/>
              </a:rPr>
              <a:t>p</a:t>
            </a:r>
            <a:r>
              <a:rPr lang="pl-PL" sz="4000" dirty="0" smtClean="0">
                <a:sym typeface="Wingdings" panose="05000000000000000000" pitchFamily="2" charset="2"/>
              </a:rPr>
              <a:t> +  A</a:t>
            </a:r>
            <a:r>
              <a:rPr lang="pl-PL" dirty="0" smtClean="0">
                <a:sym typeface="Wingdings" panose="05000000000000000000" pitchFamily="2" charset="2"/>
              </a:rPr>
              <a:t>1 </a:t>
            </a:r>
            <a:r>
              <a:rPr lang="el-GR" sz="4000" dirty="0" smtClean="0">
                <a:sym typeface="Wingdings" panose="05000000000000000000" pitchFamily="2" charset="2"/>
              </a:rPr>
              <a:t>ρ</a:t>
            </a:r>
            <a:r>
              <a:rPr lang="pl-PL" dirty="0" smtClean="0">
                <a:sym typeface="Wingdings" panose="05000000000000000000" pitchFamily="2" charset="2"/>
              </a:rPr>
              <a:t>n  </a:t>
            </a:r>
          </a:p>
          <a:p>
            <a:r>
              <a:rPr lang="pl-PL" dirty="0" smtClean="0">
                <a:sym typeface="Wingdings" panose="05000000000000000000" pitchFamily="2" charset="2"/>
              </a:rPr>
              <a:t> </a:t>
            </a:r>
            <a:r>
              <a:rPr lang="pl-PL" sz="4000" dirty="0" smtClean="0">
                <a:sym typeface="Wingdings" panose="05000000000000000000" pitchFamily="2" charset="2"/>
              </a:rPr>
              <a:t>     </a:t>
            </a:r>
          </a:p>
          <a:p>
            <a:r>
              <a:rPr lang="pl-PL" sz="2400" dirty="0" smtClean="0">
                <a:sym typeface="Wingdings" panose="05000000000000000000" pitchFamily="2" charset="2"/>
              </a:rPr>
              <a:t>                                                               M. Mai </a:t>
            </a:r>
            <a:r>
              <a:rPr lang="pl-PL" sz="2400" dirty="0" err="1" smtClean="0">
                <a:sym typeface="Wingdings" panose="05000000000000000000" pitchFamily="2" charset="2"/>
              </a:rPr>
              <a:t>Review</a:t>
            </a:r>
            <a:r>
              <a:rPr lang="pl-PL" sz="2400" dirty="0" smtClean="0">
                <a:sym typeface="Wingdings" panose="05000000000000000000" pitchFamily="2" charset="2"/>
              </a:rPr>
              <a:t>, EPJ </a:t>
            </a:r>
          </a:p>
          <a:p>
            <a:r>
              <a:rPr lang="pl-PL" sz="2400" dirty="0">
                <a:sym typeface="Wingdings" panose="05000000000000000000" pitchFamily="2" charset="2"/>
              </a:rPr>
              <a:t> </a:t>
            </a:r>
            <a:r>
              <a:rPr lang="pl-PL" sz="2400" dirty="0" smtClean="0">
                <a:sym typeface="Wingdings" panose="05000000000000000000" pitchFamily="2" charset="2"/>
              </a:rPr>
              <a:t>                                                               Im   A(</a:t>
            </a:r>
            <a:r>
              <a:rPr lang="pl-PL" sz="2400" dirty="0" err="1" smtClean="0">
                <a:sym typeface="Wingdings" panose="05000000000000000000" pitchFamily="2" charset="2"/>
              </a:rPr>
              <a:t>KnKn</a:t>
            </a:r>
            <a:r>
              <a:rPr lang="pl-PL" sz="2400" dirty="0" smtClean="0">
                <a:sym typeface="Wingdings" panose="05000000000000000000" pitchFamily="2" charset="2"/>
              </a:rPr>
              <a:t>)</a:t>
            </a:r>
          </a:p>
          <a:p>
            <a:endParaRPr lang="pl-PL" sz="2400" dirty="0">
              <a:sym typeface="Wingdings" panose="05000000000000000000" pitchFamily="2" charset="2"/>
            </a:endParaRPr>
          </a:p>
          <a:p>
            <a:endParaRPr lang="pl-PL" sz="24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A1 =0.2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assumed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here</a:t>
            </a: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endParaRPr lang="pl-PL" sz="2400" dirty="0">
              <a:sym typeface="Wingdings" panose="05000000000000000000" pitchFamily="2" charset="2"/>
            </a:endParaRPr>
          </a:p>
          <a:p>
            <a:r>
              <a:rPr lang="pl-PL" sz="2400" dirty="0" smtClean="0">
                <a:sym typeface="Wingdings" panose="05000000000000000000" pitchFamily="2" charset="2"/>
              </a:rPr>
              <a:t>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3950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5" y="1346031"/>
            <a:ext cx="546735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611560" y="33265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A  SHOULDER  OF       </a:t>
            </a:r>
            <a:r>
              <a:rPr lang="el-GR" dirty="0" smtClean="0">
                <a:solidFill>
                  <a:srgbClr val="FF0000"/>
                </a:solidFill>
              </a:rPr>
              <a:t>Λ</a:t>
            </a:r>
            <a:r>
              <a:rPr lang="pl-PL" dirty="0" smtClean="0">
                <a:solidFill>
                  <a:srgbClr val="FF0000"/>
                </a:solidFill>
              </a:rPr>
              <a:t>(1405) 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38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-180528" y="260647"/>
            <a:ext cx="92525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 </a:t>
            </a:r>
            <a:r>
              <a:rPr lang="pl-PL" dirty="0" smtClean="0"/>
              <a:t>       </a:t>
            </a:r>
          </a:p>
          <a:p>
            <a:endParaRPr lang="pl-PL" sz="2000" dirty="0"/>
          </a:p>
          <a:p>
            <a:r>
              <a:rPr lang="pl-PL" sz="2000" dirty="0" smtClean="0"/>
              <a:t>    </a:t>
            </a:r>
          </a:p>
          <a:p>
            <a:r>
              <a:rPr lang="pl-PL" sz="2000" dirty="0"/>
              <a:t> </a:t>
            </a:r>
            <a:r>
              <a:rPr lang="pl-PL" sz="2000" dirty="0" smtClean="0"/>
              <a:t>  ֎       KNOWN    TRIVIALITIES   </a:t>
            </a:r>
          </a:p>
          <a:p>
            <a:endParaRPr lang="pl-PL" sz="2000" dirty="0" smtClean="0"/>
          </a:p>
          <a:p>
            <a:endParaRPr lang="pl-PL" sz="2000" dirty="0" smtClean="0"/>
          </a:p>
          <a:p>
            <a:r>
              <a:rPr lang="pl-PL" sz="2000" dirty="0" smtClean="0"/>
              <a:t>    </a:t>
            </a:r>
          </a:p>
          <a:p>
            <a:endParaRPr lang="pl-PL" sz="2000" dirty="0"/>
          </a:p>
          <a:p>
            <a:r>
              <a:rPr lang="pl-PL" sz="2000" dirty="0" smtClean="0"/>
              <a:t>    </a:t>
            </a:r>
            <a:r>
              <a:rPr lang="hy-AM" sz="2000" dirty="0" smtClean="0"/>
              <a:t>֎</a:t>
            </a:r>
            <a:r>
              <a:rPr lang="pl-PL" sz="2000" dirty="0" smtClean="0"/>
              <a:t>      AN  ANALYSIS OF    LIGHT   P-bar  ATOMIC LEVELS</a:t>
            </a:r>
          </a:p>
          <a:p>
            <a:endParaRPr lang="pl-PL" dirty="0"/>
          </a:p>
          <a:p>
            <a:r>
              <a:rPr lang="pl-PL" dirty="0" smtClean="0"/>
              <a:t>     </a:t>
            </a:r>
          </a:p>
          <a:p>
            <a:r>
              <a:rPr lang="pl-PL" dirty="0"/>
              <a:t> </a:t>
            </a:r>
            <a:r>
              <a:rPr lang="pl-PL" dirty="0" smtClean="0"/>
              <a:t>    </a:t>
            </a:r>
          </a:p>
          <a:p>
            <a:r>
              <a:rPr lang="pl-PL" dirty="0"/>
              <a:t> </a:t>
            </a:r>
            <a:r>
              <a:rPr lang="pl-PL" dirty="0" smtClean="0"/>
              <a:t>   </a:t>
            </a:r>
          </a:p>
          <a:p>
            <a:r>
              <a:rPr lang="pl-PL" dirty="0"/>
              <a:t> </a:t>
            </a:r>
            <a:r>
              <a:rPr lang="pl-PL" dirty="0" smtClean="0"/>
              <a:t>   </a:t>
            </a:r>
            <a:r>
              <a:rPr lang="hy-AM" dirty="0" smtClean="0"/>
              <a:t>֎</a:t>
            </a:r>
            <a:r>
              <a:rPr lang="pl-PL" dirty="0" smtClean="0"/>
              <a:t>       AN   ATTEMPT   TO  LEARN  </a:t>
            </a:r>
            <a:r>
              <a:rPr lang="el-GR" dirty="0" smtClean="0"/>
              <a:t>Λ</a:t>
            </a:r>
            <a:r>
              <a:rPr lang="pl-PL" dirty="0" smtClean="0"/>
              <a:t>(1405)   FROM „ UPPER”   </a:t>
            </a:r>
          </a:p>
          <a:p>
            <a:r>
              <a:rPr lang="pl-PL" dirty="0"/>
              <a:t> </a:t>
            </a:r>
            <a:r>
              <a:rPr lang="pl-PL" dirty="0" smtClean="0"/>
              <a:t>               K  ATOMIC LEVELS</a:t>
            </a:r>
          </a:p>
          <a:p>
            <a:r>
              <a:rPr lang="pl-PL" dirty="0"/>
              <a:t> </a:t>
            </a:r>
            <a:r>
              <a:rPr lang="pl-PL" dirty="0" smtClean="0"/>
              <a:t>                </a:t>
            </a:r>
          </a:p>
          <a:p>
            <a:r>
              <a:rPr lang="pl-PL" dirty="0">
                <a:solidFill>
                  <a:srgbClr val="0070C0"/>
                </a:solidFill>
              </a:rPr>
              <a:t> </a:t>
            </a:r>
            <a:r>
              <a:rPr lang="pl-PL" dirty="0" smtClean="0">
                <a:solidFill>
                  <a:srgbClr val="0070C0"/>
                </a:solidFill>
              </a:rPr>
              <a:t>               LIMITATIONS,  REQUIREMENTS  </a:t>
            </a:r>
          </a:p>
          <a:p>
            <a:r>
              <a:rPr lang="pl-PL" dirty="0"/>
              <a:t> </a:t>
            </a:r>
            <a:r>
              <a:rPr lang="pl-PL" dirty="0" smtClean="0"/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3884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43806" y="260648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  <a:p>
            <a:r>
              <a:rPr lang="pl-PL" dirty="0" smtClean="0"/>
              <a:t>OLD DATA – LARGE ERRORS </a:t>
            </a:r>
          </a:p>
          <a:p>
            <a:endParaRPr lang="pl-PL" dirty="0" smtClean="0"/>
          </a:p>
          <a:p>
            <a:r>
              <a:rPr lang="pl-PL" dirty="0" smtClean="0"/>
              <a:t>RESULTS  COMPARABLE TO CLASS   BUT  INVOLVE  ONLY   I =  0</a:t>
            </a:r>
          </a:p>
          <a:p>
            <a:endParaRPr lang="pl-PL" dirty="0"/>
          </a:p>
          <a:p>
            <a:r>
              <a:rPr lang="pl-PL" dirty="0" smtClean="0"/>
              <a:t>I  =  1         Im  a( </a:t>
            </a:r>
            <a:r>
              <a:rPr lang="pl-PL" dirty="0" err="1" smtClean="0"/>
              <a:t>Kn</a:t>
            </a:r>
            <a:r>
              <a:rPr lang="pl-PL" dirty="0" smtClean="0"/>
              <a:t> </a:t>
            </a:r>
            <a:r>
              <a:rPr lang="pl-PL" dirty="0" smtClean="0">
                <a:sym typeface="Wingdings" panose="05000000000000000000" pitchFamily="2" charset="2"/>
              </a:rPr>
              <a:t>  </a:t>
            </a:r>
            <a:r>
              <a:rPr lang="pl-PL" dirty="0" err="1" smtClean="0">
                <a:sym typeface="Wingdings" panose="05000000000000000000" pitchFamily="2" charset="2"/>
              </a:rPr>
              <a:t>Kn</a:t>
            </a:r>
            <a:r>
              <a:rPr lang="pl-PL" dirty="0" smtClean="0">
                <a:sym typeface="Wingdings" panose="05000000000000000000" pitchFamily="2" charset="2"/>
              </a:rPr>
              <a:t> )        </a:t>
            </a:r>
            <a:r>
              <a:rPr lang="pl-PL" dirty="0" smtClean="0">
                <a:solidFill>
                  <a:srgbClr val="FF0000"/>
                </a:solidFill>
                <a:sym typeface="Wingdings" panose="05000000000000000000" pitchFamily="2" charset="2"/>
              </a:rPr>
              <a:t>REQUIRED   ( FROM OTHER ATOMS) </a:t>
            </a:r>
          </a:p>
          <a:p>
            <a:r>
              <a:rPr lang="pl-PL" dirty="0">
                <a:sym typeface="Wingdings" panose="05000000000000000000" pitchFamily="2" charset="2"/>
              </a:rPr>
              <a:t> </a:t>
            </a:r>
            <a:r>
              <a:rPr lang="pl-PL" dirty="0" smtClean="0">
                <a:sym typeface="Wingdings" panose="05000000000000000000" pitchFamily="2" charset="2"/>
              </a:rPr>
              <a:t>                                                      </a:t>
            </a:r>
            <a:r>
              <a:rPr lang="pl-PL" dirty="0" err="1" smtClean="0">
                <a:sym typeface="Wingdings" panose="05000000000000000000" pitchFamily="2" charset="2"/>
              </a:rPr>
              <a:t>extr</a:t>
            </a:r>
            <a:r>
              <a:rPr lang="pl-PL" dirty="0" err="1" smtClean="0">
                <a:sym typeface="Wingdings" panose="05000000000000000000" pitchFamily="2" charset="2"/>
              </a:rPr>
              <a:t>a</a:t>
            </a:r>
            <a:r>
              <a:rPr lang="pl-PL" dirty="0" err="1" smtClean="0">
                <a:sym typeface="Wingdings" panose="05000000000000000000" pitchFamily="2" charset="2"/>
              </a:rPr>
              <a:t>cted</a:t>
            </a:r>
            <a:r>
              <a:rPr lang="pl-PL" dirty="0" smtClean="0">
                <a:sym typeface="Wingdings" panose="05000000000000000000" pitchFamily="2" charset="2"/>
              </a:rPr>
              <a:t>  A0(E</a:t>
            </a:r>
            <a:r>
              <a:rPr lang="pl-PL" dirty="0" smtClean="0">
                <a:sym typeface="Wingdings" panose="05000000000000000000" pitchFamily="2" charset="2"/>
              </a:rPr>
              <a:t>)   </a:t>
            </a:r>
            <a:r>
              <a:rPr lang="pl-PL" dirty="0" err="1">
                <a:sym typeface="Wingdings" panose="05000000000000000000" pitchFamily="2" charset="2"/>
              </a:rPr>
              <a:t>s</a:t>
            </a:r>
            <a:r>
              <a:rPr lang="pl-PL" dirty="0" err="1" smtClean="0">
                <a:sym typeface="Wingdings" panose="05000000000000000000" pitchFamily="2" charset="2"/>
              </a:rPr>
              <a:t>lope</a:t>
            </a:r>
            <a:r>
              <a:rPr lang="pl-PL" dirty="0" smtClean="0">
                <a:sym typeface="Wingdings" panose="05000000000000000000" pitchFamily="2" charset="2"/>
              </a:rPr>
              <a:t> </a:t>
            </a:r>
            <a:r>
              <a:rPr lang="pl-PL" dirty="0" err="1" smtClean="0">
                <a:sym typeface="Wingdings" panose="05000000000000000000" pitchFamily="2" charset="2"/>
              </a:rPr>
              <a:t>is</a:t>
            </a:r>
            <a:r>
              <a:rPr lang="pl-PL" dirty="0" smtClean="0">
                <a:sym typeface="Wingdings" panose="05000000000000000000" pitchFamily="2" charset="2"/>
              </a:rPr>
              <a:t>  </a:t>
            </a:r>
            <a:r>
              <a:rPr lang="pl-PL" dirty="0" err="1" smtClean="0">
                <a:sym typeface="Wingdings" panose="05000000000000000000" pitchFamily="2" charset="2"/>
              </a:rPr>
              <a:t>stable</a:t>
            </a:r>
            <a:r>
              <a:rPr lang="pl-PL" dirty="0" smtClean="0">
                <a:sym typeface="Wingdings" panose="05000000000000000000" pitchFamily="2" charset="2"/>
              </a:rPr>
              <a:t> , </a:t>
            </a:r>
            <a:r>
              <a:rPr lang="pl-PL" dirty="0" err="1" smtClean="0">
                <a:sym typeface="Wingdings" panose="05000000000000000000" pitchFamily="2" charset="2"/>
              </a:rPr>
              <a:t>magnitude</a:t>
            </a:r>
            <a:r>
              <a:rPr lang="pl-PL" dirty="0" smtClean="0">
                <a:sym typeface="Wingdings" panose="05000000000000000000" pitchFamily="2" charset="2"/>
              </a:rPr>
              <a:t> </a:t>
            </a:r>
            <a:r>
              <a:rPr lang="pl-PL" dirty="0" err="1" smtClean="0">
                <a:sym typeface="Wingdings" panose="05000000000000000000" pitchFamily="2" charset="2"/>
              </a:rPr>
              <a:t>changes</a:t>
            </a:r>
            <a:r>
              <a:rPr lang="pl-PL" dirty="0" smtClean="0">
                <a:sym typeface="Wingdings" panose="05000000000000000000" pitchFamily="2" charset="2"/>
              </a:rPr>
              <a:t>      </a:t>
            </a:r>
            <a:endParaRPr lang="pl-PL" dirty="0"/>
          </a:p>
          <a:p>
            <a:endParaRPr lang="pl-PL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672" y="3140968"/>
            <a:ext cx="389572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4788024" y="573325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M. Mai  , </a:t>
            </a:r>
            <a:r>
              <a:rPr lang="pl-PL" dirty="0" err="1" smtClean="0"/>
              <a:t>review</a:t>
            </a:r>
            <a:r>
              <a:rPr lang="pl-PL" dirty="0" smtClean="0"/>
              <a:t> , EPJ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927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04664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LIMITATIONS 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CHECK THAT HIGHER ORDER IS SMALL          </a:t>
            </a:r>
            <a:r>
              <a:rPr lang="pl-PL" dirty="0" err="1" smtClean="0"/>
              <a:t>simple</a:t>
            </a:r>
            <a:r>
              <a:rPr lang="pl-PL" dirty="0" smtClean="0"/>
              <a:t> </a:t>
            </a:r>
          </a:p>
          <a:p>
            <a:endParaRPr lang="pl-PL" dirty="0"/>
          </a:p>
          <a:p>
            <a:r>
              <a:rPr lang="pl-PL" dirty="0" smtClean="0"/>
              <a:t>FIND   Im A 1                                                       </a:t>
            </a:r>
            <a:r>
              <a:rPr lang="pl-PL" dirty="0" err="1" smtClean="0"/>
              <a:t>requires</a:t>
            </a:r>
            <a:r>
              <a:rPr lang="pl-PL" dirty="0" smtClean="0"/>
              <a:t>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experiment</a:t>
            </a:r>
            <a:endParaRPr lang="pl-PL" dirty="0" smtClean="0"/>
          </a:p>
          <a:p>
            <a:endParaRPr lang="pl-PL" dirty="0"/>
          </a:p>
          <a:p>
            <a:endParaRPr lang="pl-PL" dirty="0" smtClean="0">
              <a:solidFill>
                <a:srgbClr val="FF0000"/>
              </a:solidFill>
            </a:endParaRPr>
          </a:p>
          <a:p>
            <a:endParaRPr lang="pl-PL" dirty="0">
              <a:solidFill>
                <a:srgbClr val="FF0000"/>
              </a:solidFill>
            </a:endParaRPr>
          </a:p>
          <a:p>
            <a:endParaRPr lang="pl-PL" dirty="0" smtClean="0">
              <a:solidFill>
                <a:srgbClr val="FF0000"/>
              </a:solidFill>
            </a:endParaRPr>
          </a:p>
          <a:p>
            <a:r>
              <a:rPr lang="pl-PL" sz="3600" dirty="0" smtClean="0">
                <a:solidFill>
                  <a:srgbClr val="FF0000"/>
                </a:solidFill>
              </a:rPr>
              <a:t>THE  MAIN  INTEREST  IS     Re   A</a:t>
            </a:r>
            <a:r>
              <a:rPr lang="pl-PL" sz="2000" dirty="0" smtClean="0">
                <a:solidFill>
                  <a:srgbClr val="FF0000"/>
                </a:solidFill>
              </a:rPr>
              <a:t>0 </a:t>
            </a:r>
            <a:r>
              <a:rPr lang="pl-PL" sz="3600" dirty="0" smtClean="0">
                <a:solidFill>
                  <a:srgbClr val="FF0000"/>
                </a:solidFill>
              </a:rPr>
              <a:t>(E)</a:t>
            </a:r>
          </a:p>
          <a:p>
            <a:endParaRPr lang="pl-PL" dirty="0">
              <a:solidFill>
                <a:srgbClr val="FF0000"/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REQUIRES   UPPER   LEVEL  SHIFTS                  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difficult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             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Bragg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method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as with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antyprotons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</a:t>
            </a:r>
          </a:p>
          <a:p>
            <a:endParaRPr lang="pl-PL" dirty="0"/>
          </a:p>
          <a:p>
            <a:r>
              <a:rPr lang="pl-PL" dirty="0" smtClean="0"/>
              <a:t>       </a:t>
            </a:r>
          </a:p>
          <a:p>
            <a:endParaRPr lang="pl-PL" dirty="0"/>
          </a:p>
          <a:p>
            <a:r>
              <a:rPr lang="pl-PL" dirty="0" smtClean="0"/>
              <a:t>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241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Isotopic</a:t>
            </a:r>
            <a:r>
              <a:rPr lang="pl-PL" dirty="0" smtClean="0"/>
              <a:t> </a:t>
            </a:r>
            <a:r>
              <a:rPr lang="pl-PL" dirty="0" err="1" smtClean="0"/>
              <a:t>differences</a:t>
            </a:r>
            <a:r>
              <a:rPr lang="pl-PL" dirty="0" smtClean="0"/>
              <a:t> to </a:t>
            </a:r>
            <a:r>
              <a:rPr lang="pl-PL" dirty="0" err="1" smtClean="0"/>
              <a:t>learn</a:t>
            </a:r>
            <a:r>
              <a:rPr lang="pl-PL" dirty="0" smtClean="0"/>
              <a:t>        Im(</a:t>
            </a:r>
            <a:r>
              <a:rPr lang="pl-PL" dirty="0" err="1" smtClean="0"/>
              <a:t>Kn</a:t>
            </a:r>
            <a:r>
              <a:rPr lang="pl-PL" dirty="0" err="1" smtClean="0">
                <a:sym typeface="Wingdings" panose="05000000000000000000" pitchFamily="2" charset="2"/>
              </a:rPr>
              <a:t>Kn</a:t>
            </a:r>
            <a:r>
              <a:rPr lang="pl-PL" dirty="0" smtClean="0">
                <a:sym typeface="Wingdings" panose="05000000000000000000" pitchFamily="2" charset="2"/>
              </a:rPr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3D  </a:t>
            </a:r>
            <a:r>
              <a:rPr lang="pl-PL" dirty="0" err="1" smtClean="0"/>
              <a:t>widths</a:t>
            </a:r>
            <a:r>
              <a:rPr lang="pl-PL" dirty="0" smtClean="0"/>
              <a:t>  in </a:t>
            </a:r>
          </a:p>
          <a:p>
            <a:pPr marL="0" indent="0">
              <a:buNone/>
            </a:pPr>
            <a:r>
              <a:rPr lang="pl-PL" dirty="0" smtClean="0"/>
              <a:t>7Li  ,   versus   6 Li            </a:t>
            </a:r>
            <a:r>
              <a:rPr lang="pl-PL" sz="2000" dirty="0">
                <a:solidFill>
                  <a:srgbClr val="FF0000"/>
                </a:solidFill>
              </a:rPr>
              <a:t> </a:t>
            </a:r>
            <a:r>
              <a:rPr lang="pl-PL" sz="2000" dirty="0" smtClean="0">
                <a:solidFill>
                  <a:srgbClr val="FF0000"/>
                </a:solidFill>
              </a:rPr>
              <a:t>                     </a:t>
            </a:r>
            <a:r>
              <a:rPr lang="pl-PL" sz="2000" dirty="0" smtClean="0">
                <a:solidFill>
                  <a:srgbClr val="002060"/>
                </a:solidFill>
              </a:rPr>
              <a:t>E ~ 5KeV , </a:t>
            </a:r>
            <a:r>
              <a:rPr lang="pl-PL" sz="2000" dirty="0" err="1" smtClean="0">
                <a:solidFill>
                  <a:srgbClr val="002060"/>
                </a:solidFill>
              </a:rPr>
              <a:t>low</a:t>
            </a:r>
            <a:r>
              <a:rPr lang="pl-PL" sz="2000" dirty="0" smtClean="0">
                <a:solidFill>
                  <a:srgbClr val="002060"/>
                </a:solidFill>
              </a:rPr>
              <a:t> </a:t>
            </a:r>
            <a:r>
              <a:rPr lang="pl-PL" sz="2000" dirty="0" err="1" smtClean="0">
                <a:solidFill>
                  <a:srgbClr val="002060"/>
                </a:solidFill>
              </a:rPr>
              <a:t>intensity</a:t>
            </a:r>
            <a:r>
              <a:rPr lang="pl-PL" sz="2000" dirty="0" smtClean="0">
                <a:solidFill>
                  <a:srgbClr val="002060"/>
                </a:solidFill>
              </a:rPr>
              <a:t> </a:t>
            </a:r>
            <a:r>
              <a:rPr lang="pl-PL" sz="2000" dirty="0" err="1" smtClean="0">
                <a:solidFill>
                  <a:srgbClr val="002060"/>
                </a:solidFill>
              </a:rPr>
              <a:t>alas</a:t>
            </a:r>
            <a:endParaRPr lang="pl-PL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l-PL" dirty="0" smtClean="0"/>
              <a:t>10 B   versus   11B            </a:t>
            </a:r>
            <a:r>
              <a:rPr lang="pl-PL" sz="2000" dirty="0">
                <a:solidFill>
                  <a:srgbClr val="FF0000"/>
                </a:solidFill>
              </a:rPr>
              <a:t> </a:t>
            </a:r>
            <a:r>
              <a:rPr lang="pl-PL" sz="2000" dirty="0" smtClean="0">
                <a:solidFill>
                  <a:srgbClr val="FF0000"/>
                </a:solidFill>
              </a:rPr>
              <a:t>                     </a:t>
            </a:r>
            <a:r>
              <a:rPr lang="pl-PL" sz="2000" dirty="0" smtClean="0">
                <a:solidFill>
                  <a:srgbClr val="002060"/>
                </a:solidFill>
              </a:rPr>
              <a:t>E~ 8 </a:t>
            </a:r>
            <a:r>
              <a:rPr lang="pl-PL" sz="2000" dirty="0" err="1" smtClean="0">
                <a:solidFill>
                  <a:srgbClr val="002060"/>
                </a:solidFill>
              </a:rPr>
              <a:t>KeV</a:t>
            </a:r>
            <a:endParaRPr lang="pl-PL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l-PL" dirty="0" smtClean="0"/>
              <a:t>3D</a:t>
            </a:r>
            <a:r>
              <a:rPr lang="pl-PL" dirty="0" smtClean="0">
                <a:sym typeface="Wingdings" panose="05000000000000000000" pitchFamily="2" charset="2"/>
              </a:rPr>
              <a:t>  2P                                          </a:t>
            </a:r>
            <a:r>
              <a:rPr lang="pl-PL" sz="2000" dirty="0" err="1" smtClean="0">
                <a:sym typeface="Wingdings" panose="05000000000000000000" pitchFamily="2" charset="2"/>
              </a:rPr>
              <a:t>observed</a:t>
            </a:r>
            <a:r>
              <a:rPr lang="pl-PL" sz="2000" dirty="0" smtClean="0">
                <a:sym typeface="Wingdings" panose="05000000000000000000" pitchFamily="2" charset="2"/>
              </a:rPr>
              <a:t> by Wiegand, </a:t>
            </a:r>
            <a:r>
              <a:rPr lang="pl-PL" sz="2000" dirty="0" err="1" smtClean="0">
                <a:sym typeface="Wingdings" panose="05000000000000000000" pitchFamily="2" charset="2"/>
              </a:rPr>
              <a:t>Batty</a:t>
            </a:r>
            <a:endParaRPr lang="pl-PL" sz="2000" dirty="0" smtClean="0"/>
          </a:p>
          <a:p>
            <a:pPr marL="0" indent="0">
              <a:buNone/>
            </a:pPr>
            <a:r>
              <a:rPr lang="pl-PL" dirty="0" smtClean="0"/>
              <a:t>-----------------------------------------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2P  </a:t>
            </a:r>
            <a:r>
              <a:rPr lang="pl-PL" dirty="0" err="1" smtClean="0"/>
              <a:t>widths</a:t>
            </a:r>
            <a:r>
              <a:rPr lang="pl-PL" dirty="0" smtClean="0"/>
              <a:t>  </a:t>
            </a:r>
            <a:r>
              <a:rPr lang="pl-PL" dirty="0" err="1" smtClean="0"/>
              <a:t>useful</a:t>
            </a:r>
            <a:r>
              <a:rPr lang="pl-PL" dirty="0" smtClean="0"/>
              <a:t> for  </a:t>
            </a:r>
            <a:r>
              <a:rPr lang="el-GR" dirty="0" smtClean="0"/>
              <a:t>Λ</a:t>
            </a:r>
            <a:r>
              <a:rPr lang="pl-PL" dirty="0" smtClean="0"/>
              <a:t>(1405)</a:t>
            </a:r>
          </a:p>
          <a:p>
            <a:pPr marL="0" indent="0">
              <a:buNone/>
            </a:pPr>
            <a:r>
              <a:rPr lang="pl-PL" dirty="0" smtClean="0"/>
              <a:t>  4He   versus    3He  </a:t>
            </a:r>
          </a:p>
          <a:p>
            <a:pPr marL="0" indent="0">
              <a:buNone/>
            </a:pPr>
            <a:r>
              <a:rPr lang="pl-PL" sz="4000" dirty="0" smtClean="0">
                <a:solidFill>
                  <a:srgbClr val="0070C0"/>
                </a:solidFill>
              </a:rPr>
              <a:t>LEVEL   SHIFTS     VALUABLE    in </a:t>
            </a:r>
            <a:r>
              <a:rPr lang="pl-PL" sz="4000" dirty="0" err="1" smtClean="0">
                <a:solidFill>
                  <a:srgbClr val="0070C0"/>
                </a:solidFill>
              </a:rPr>
              <a:t>these</a:t>
            </a:r>
            <a:r>
              <a:rPr lang="pl-PL" sz="4000" dirty="0" smtClean="0">
                <a:solidFill>
                  <a:srgbClr val="0070C0"/>
                </a:solidFill>
              </a:rPr>
              <a:t> </a:t>
            </a:r>
            <a:r>
              <a:rPr lang="pl-PL" sz="4000" dirty="0" err="1" smtClean="0">
                <a:solidFill>
                  <a:srgbClr val="0070C0"/>
                </a:solidFill>
              </a:rPr>
              <a:t>states</a:t>
            </a:r>
            <a:r>
              <a:rPr lang="pl-PL" sz="4000" dirty="0" smtClean="0">
                <a:solidFill>
                  <a:srgbClr val="0070C0"/>
                </a:solidFill>
              </a:rPr>
              <a:t> </a:t>
            </a:r>
            <a:r>
              <a:rPr lang="pl-PL" sz="4000" dirty="0" smtClean="0">
                <a:solidFill>
                  <a:srgbClr val="002060"/>
                </a:solidFill>
              </a:rPr>
              <a:t>!</a:t>
            </a:r>
            <a:endParaRPr lang="pl-PL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512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4" y="476672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827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866775"/>
            <a:ext cx="7248525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78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07504" y="332656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TRANSITION  FROM   KAONIC  ATOM      2P  </a:t>
            </a:r>
            <a:r>
              <a:rPr lang="pl-PL" dirty="0" smtClean="0">
                <a:sym typeface="Wingdings" panose="05000000000000000000" pitchFamily="2" charset="2"/>
              </a:rPr>
              <a:t>    </a:t>
            </a:r>
            <a:r>
              <a:rPr lang="pl-PL" dirty="0" smtClean="0"/>
              <a:t>  TO </a:t>
            </a:r>
            <a:r>
              <a:rPr lang="el-GR" dirty="0" smtClean="0"/>
              <a:t>Λ</a:t>
            </a:r>
            <a:r>
              <a:rPr lang="pl-PL" dirty="0" smtClean="0"/>
              <a:t>(1405)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723900"/>
            <a:ext cx="81661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44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51520" y="404664"/>
            <a:ext cx="87849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FF0000"/>
                </a:solidFill>
              </a:rPr>
              <a:t>The </a:t>
            </a:r>
            <a:r>
              <a:rPr lang="pl-PL" sz="2400" dirty="0" err="1" smtClean="0">
                <a:solidFill>
                  <a:srgbClr val="FF0000"/>
                </a:solidFill>
              </a:rPr>
              <a:t>interest</a:t>
            </a:r>
            <a:r>
              <a:rPr lang="pl-PL" sz="2400" dirty="0" smtClean="0">
                <a:solidFill>
                  <a:srgbClr val="FF0000"/>
                </a:solidFill>
              </a:rPr>
              <a:t> in  </a:t>
            </a:r>
            <a:r>
              <a:rPr lang="el-GR" sz="2400" dirty="0" smtClean="0">
                <a:solidFill>
                  <a:srgbClr val="FF0000"/>
                </a:solidFill>
              </a:rPr>
              <a:t>Λ</a:t>
            </a:r>
            <a:r>
              <a:rPr lang="pl-PL" sz="2400" dirty="0" smtClean="0">
                <a:solidFill>
                  <a:srgbClr val="FF0000"/>
                </a:solidFill>
              </a:rPr>
              <a:t>(1405) :  S</a:t>
            </a:r>
            <a:r>
              <a:rPr lang="pl-PL" sz="1200" dirty="0" smtClean="0">
                <a:solidFill>
                  <a:srgbClr val="FF0000"/>
                </a:solidFill>
              </a:rPr>
              <a:t>01</a:t>
            </a:r>
            <a:r>
              <a:rPr lang="pl-PL" sz="2000" dirty="0" smtClean="0">
                <a:solidFill>
                  <a:srgbClr val="FF0000"/>
                </a:solidFill>
              </a:rPr>
              <a:t>   </a:t>
            </a:r>
            <a:r>
              <a:rPr lang="pl-PL" sz="2000" dirty="0" err="1" smtClean="0">
                <a:solidFill>
                  <a:srgbClr val="FF0000"/>
                </a:solidFill>
              </a:rPr>
              <a:t>state</a:t>
            </a:r>
            <a:r>
              <a:rPr lang="pl-PL" sz="2000" dirty="0" smtClean="0">
                <a:solidFill>
                  <a:srgbClr val="FF0000"/>
                </a:solidFill>
              </a:rPr>
              <a:t> </a:t>
            </a:r>
            <a:r>
              <a:rPr lang="pl-PL" sz="2000" dirty="0" err="1" smtClean="0">
                <a:solidFill>
                  <a:srgbClr val="FF0000"/>
                </a:solidFill>
              </a:rPr>
              <a:t>located</a:t>
            </a:r>
            <a:r>
              <a:rPr lang="pl-PL" sz="2000" dirty="0" smtClean="0">
                <a:solidFill>
                  <a:srgbClr val="FF0000"/>
                </a:solidFill>
              </a:rPr>
              <a:t> </a:t>
            </a:r>
            <a:r>
              <a:rPr lang="pl-PL" sz="2000" dirty="0" err="1" smtClean="0">
                <a:solidFill>
                  <a:srgbClr val="FF0000"/>
                </a:solidFill>
              </a:rPr>
              <a:t>below</a:t>
            </a:r>
            <a:r>
              <a:rPr lang="pl-PL" sz="2000" dirty="0" smtClean="0">
                <a:solidFill>
                  <a:srgbClr val="FF0000"/>
                </a:solidFill>
              </a:rPr>
              <a:t>  KN </a:t>
            </a:r>
            <a:r>
              <a:rPr lang="pl-PL" sz="2000" dirty="0" err="1" smtClean="0">
                <a:solidFill>
                  <a:srgbClr val="FF0000"/>
                </a:solidFill>
              </a:rPr>
              <a:t>threshold</a:t>
            </a:r>
            <a:r>
              <a:rPr lang="pl-PL" sz="2000" dirty="0" smtClean="0">
                <a:solidFill>
                  <a:srgbClr val="FF0000"/>
                </a:solidFill>
              </a:rPr>
              <a:t>      </a:t>
            </a:r>
          </a:p>
          <a:p>
            <a:endParaRPr lang="pl-PL" sz="2000" dirty="0"/>
          </a:p>
          <a:p>
            <a:r>
              <a:rPr lang="pl-PL" sz="2000" dirty="0" err="1" smtClean="0"/>
              <a:t>Elementary</a:t>
            </a:r>
            <a:r>
              <a:rPr lang="pl-PL" sz="2000" dirty="0" smtClean="0"/>
              <a:t> :           </a:t>
            </a:r>
            <a:r>
              <a:rPr lang="pl-PL" sz="2000" dirty="0" err="1" smtClean="0"/>
              <a:t>odd</a:t>
            </a:r>
            <a:r>
              <a:rPr lang="pl-PL" sz="2000" dirty="0" smtClean="0"/>
              <a:t> </a:t>
            </a:r>
            <a:r>
              <a:rPr lang="pl-PL" sz="2000" dirty="0" err="1" smtClean="0"/>
              <a:t>location</a:t>
            </a:r>
            <a:r>
              <a:rPr lang="pl-PL" sz="2000" dirty="0" smtClean="0"/>
              <a:t>  in SU(3)   QCD  multiplet  </a:t>
            </a:r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err="1" smtClean="0"/>
              <a:t>Chiral</a:t>
            </a:r>
            <a:r>
              <a:rPr lang="pl-PL" sz="2000" dirty="0" smtClean="0"/>
              <a:t>  </a:t>
            </a:r>
            <a:r>
              <a:rPr lang="pl-PL" sz="2000" dirty="0" err="1" smtClean="0"/>
              <a:t>models</a:t>
            </a:r>
            <a:r>
              <a:rPr lang="pl-PL" sz="2000" dirty="0" smtClean="0"/>
              <a:t>   : </a:t>
            </a:r>
            <a:r>
              <a:rPr lang="pl-PL" sz="2000" dirty="0" err="1" smtClean="0"/>
              <a:t>extension</a:t>
            </a:r>
            <a:r>
              <a:rPr lang="pl-PL" sz="2000" dirty="0" smtClean="0"/>
              <a:t>  from </a:t>
            </a:r>
            <a:r>
              <a:rPr lang="pl-PL" sz="2000" dirty="0" err="1" smtClean="0"/>
              <a:t>pions</a:t>
            </a:r>
            <a:r>
              <a:rPr lang="pl-PL" sz="2000" dirty="0" smtClean="0"/>
              <a:t> to </a:t>
            </a:r>
            <a:r>
              <a:rPr lang="pl-PL" sz="2000" dirty="0" err="1" smtClean="0"/>
              <a:t>strange</a:t>
            </a:r>
            <a:r>
              <a:rPr lang="pl-PL" sz="2000" dirty="0" smtClean="0"/>
              <a:t> </a:t>
            </a:r>
            <a:r>
              <a:rPr lang="pl-PL" sz="2000" dirty="0" err="1" smtClean="0"/>
              <a:t>sector</a:t>
            </a:r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err="1" smtClean="0"/>
              <a:t>Nuclear</a:t>
            </a:r>
            <a:r>
              <a:rPr lang="pl-PL" sz="2000" dirty="0" smtClean="0"/>
              <a:t>  </a:t>
            </a:r>
            <a:r>
              <a:rPr lang="pl-PL" sz="2000" dirty="0" err="1" smtClean="0"/>
              <a:t>Physics</a:t>
            </a:r>
            <a:r>
              <a:rPr lang="pl-PL" sz="2000" dirty="0" smtClean="0"/>
              <a:t> :    </a:t>
            </a:r>
            <a:r>
              <a:rPr lang="pl-PL" sz="2000" dirty="0" err="1" smtClean="0"/>
              <a:t>quasibound</a:t>
            </a:r>
            <a:r>
              <a:rPr lang="pl-PL" sz="2000" dirty="0" smtClean="0"/>
              <a:t> </a:t>
            </a:r>
            <a:r>
              <a:rPr lang="pl-PL" sz="2000" dirty="0" err="1" smtClean="0"/>
              <a:t>states</a:t>
            </a:r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err="1" smtClean="0"/>
              <a:t>Astophysics</a:t>
            </a:r>
            <a:r>
              <a:rPr lang="pl-PL" sz="2000" dirty="0" smtClean="0"/>
              <a:t> :  K </a:t>
            </a:r>
            <a:r>
              <a:rPr lang="pl-PL" sz="2000" dirty="0" err="1" smtClean="0"/>
              <a:t>condensates</a:t>
            </a:r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1200" dirty="0" smtClean="0"/>
          </a:p>
        </p:txBody>
      </p:sp>
    </p:spTree>
    <p:extLst>
      <p:ext uri="{BB962C8B-B14F-4D97-AF65-F5344CB8AC3E}">
        <p14:creationId xmlns:p14="http://schemas.microsoft.com/office/powerpoint/2010/main" val="229115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25" y="1700808"/>
            <a:ext cx="7677150" cy="313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738725" y="5229200"/>
            <a:ext cx="2969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From Maxim Mai </a:t>
            </a:r>
            <a:r>
              <a:rPr lang="pl-PL" dirty="0" err="1" smtClean="0"/>
              <a:t>review</a:t>
            </a:r>
            <a:r>
              <a:rPr lang="pl-PL" dirty="0" smtClean="0"/>
              <a:t> ,EPJ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331640" y="62068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No </a:t>
            </a:r>
            <a:r>
              <a:rPr lang="pl-PL" dirty="0" err="1" smtClean="0"/>
              <a:t>clear</a:t>
            </a:r>
            <a:r>
              <a:rPr lang="pl-PL" dirty="0" smtClean="0"/>
              <a:t> </a:t>
            </a:r>
            <a:r>
              <a:rPr lang="pl-PL" dirty="0" err="1" smtClean="0"/>
              <a:t>prediction</a:t>
            </a:r>
            <a:r>
              <a:rPr lang="pl-PL" dirty="0" smtClean="0"/>
              <a:t> for </a:t>
            </a:r>
            <a:r>
              <a:rPr lang="el-GR" dirty="0" smtClean="0"/>
              <a:t>Λ</a:t>
            </a:r>
            <a:r>
              <a:rPr lang="pl-PL" dirty="0" smtClean="0"/>
              <a:t>(1405)  </a:t>
            </a:r>
            <a:r>
              <a:rPr lang="pl-PL" dirty="0" err="1" smtClean="0"/>
              <a:t>position</a:t>
            </a:r>
            <a:r>
              <a:rPr lang="pl-PL" dirty="0" smtClean="0"/>
              <a:t> and </a:t>
            </a:r>
            <a:r>
              <a:rPr lang="pl-PL" dirty="0" err="1" smtClean="0"/>
              <a:t>width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945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573016"/>
            <a:ext cx="539115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le tekstowe 7"/>
          <p:cNvSpPr txBox="1"/>
          <p:nvPr/>
        </p:nvSpPr>
        <p:spPr>
          <a:xfrm>
            <a:off x="107504" y="260648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A </a:t>
            </a:r>
            <a:r>
              <a:rPr lang="pl-PL" sz="2800" dirty="0" err="1" smtClean="0"/>
              <a:t>recent</a:t>
            </a:r>
            <a:r>
              <a:rPr lang="pl-PL" sz="2800" dirty="0" smtClean="0"/>
              <a:t> </a:t>
            </a:r>
            <a:r>
              <a:rPr lang="pl-PL" sz="2800" dirty="0" err="1" smtClean="0"/>
              <a:t>method</a:t>
            </a:r>
            <a:r>
              <a:rPr lang="pl-PL" sz="2800" dirty="0" smtClean="0"/>
              <a:t> to test   </a:t>
            </a:r>
            <a:r>
              <a:rPr lang="el-GR" sz="2800" dirty="0" smtClean="0"/>
              <a:t>Λ</a:t>
            </a:r>
            <a:r>
              <a:rPr lang="pl-PL" sz="2800" dirty="0" smtClean="0"/>
              <a:t>(1405) </a:t>
            </a:r>
            <a:r>
              <a:rPr lang="pl-PL" sz="2800" dirty="0" err="1" smtClean="0"/>
              <a:t>below</a:t>
            </a:r>
            <a:r>
              <a:rPr lang="pl-PL" sz="2800" dirty="0" smtClean="0"/>
              <a:t> </a:t>
            </a:r>
            <a:r>
              <a:rPr lang="pl-PL" sz="2800" dirty="0" err="1" smtClean="0"/>
              <a:t>Kp</a:t>
            </a:r>
            <a:r>
              <a:rPr lang="pl-PL" sz="2800" dirty="0" smtClean="0"/>
              <a:t> </a:t>
            </a:r>
            <a:r>
              <a:rPr lang="pl-PL" sz="2800" dirty="0" err="1" smtClean="0"/>
              <a:t>threshold</a:t>
            </a:r>
            <a:r>
              <a:rPr lang="pl-PL" sz="2800" dirty="0" smtClean="0"/>
              <a:t> </a:t>
            </a:r>
          </a:p>
          <a:p>
            <a:r>
              <a:rPr lang="pl-PL" sz="2800" dirty="0"/>
              <a:t> </a:t>
            </a:r>
            <a:r>
              <a:rPr lang="pl-PL" sz="2800" dirty="0" smtClean="0"/>
              <a:t>                                   </a:t>
            </a:r>
            <a:r>
              <a:rPr lang="pl-PL" dirty="0" smtClean="0"/>
              <a:t>Jefferson Lab, </a:t>
            </a:r>
            <a:r>
              <a:rPr lang="pl-PL" dirty="0" err="1" smtClean="0"/>
              <a:t>Moryia</a:t>
            </a:r>
            <a:r>
              <a:rPr lang="pl-PL" dirty="0" smtClean="0"/>
              <a:t> ,2013</a:t>
            </a:r>
            <a:r>
              <a:rPr lang="pl-PL" sz="2800" dirty="0" smtClean="0"/>
              <a:t>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89158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403" y="15445"/>
            <a:ext cx="542925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403" y="2708920"/>
            <a:ext cx="590550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1319403" y="6021288"/>
            <a:ext cx="2388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– centr. mass </a:t>
            </a:r>
            <a:r>
              <a:rPr lang="pl-PL" dirty="0" err="1" smtClean="0"/>
              <a:t>energy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225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The real </a:t>
            </a:r>
            <a:r>
              <a:rPr lang="pl-PL" dirty="0" err="1" smtClean="0"/>
              <a:t>testing</a:t>
            </a:r>
            <a:r>
              <a:rPr lang="pl-PL" dirty="0" smtClean="0"/>
              <a:t> 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below</a:t>
            </a:r>
            <a:r>
              <a:rPr lang="pl-PL" dirty="0" smtClean="0"/>
              <a:t>  KN </a:t>
            </a:r>
            <a:r>
              <a:rPr lang="pl-PL" dirty="0" err="1" smtClean="0"/>
              <a:t>threshold</a:t>
            </a:r>
            <a:r>
              <a:rPr lang="pl-PL" dirty="0" smtClean="0"/>
              <a:t>  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 smtClean="0">
                <a:solidFill>
                  <a:srgbClr val="FF0000"/>
                </a:solidFill>
              </a:rPr>
              <a:t>Virtual K  p</a:t>
            </a:r>
            <a:r>
              <a:rPr lang="pl-PL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  ∑</a:t>
            </a:r>
            <a:r>
              <a:rPr lang="el-GR" dirty="0" smtClean="0">
                <a:solidFill>
                  <a:srgbClr val="FF0000"/>
                </a:solidFill>
                <a:sym typeface="Wingdings" panose="05000000000000000000" pitchFamily="2" charset="2"/>
              </a:rPr>
              <a:t>π</a:t>
            </a:r>
            <a:r>
              <a:rPr lang="pl-PL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pl-PL" dirty="0" smtClean="0">
                <a:solidFill>
                  <a:srgbClr val="FF0000"/>
                </a:solidFill>
              </a:rPr>
              <a:t>  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1328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err="1"/>
              <a:t>y</a:t>
            </a:r>
            <a:r>
              <a:rPr lang="pl-PL" dirty="0" err="1" smtClean="0"/>
              <a:t>ields</a:t>
            </a:r>
            <a:r>
              <a:rPr lang="pl-PL" dirty="0" smtClean="0"/>
              <a:t>        Im  F(</a:t>
            </a:r>
            <a:r>
              <a:rPr lang="pl-PL" dirty="0" err="1" smtClean="0"/>
              <a:t>Kp</a:t>
            </a:r>
            <a:r>
              <a:rPr lang="pl-PL" dirty="0" err="1" smtClean="0">
                <a:sym typeface="Wingdings" panose="05000000000000000000" pitchFamily="2" charset="2"/>
              </a:rPr>
              <a:t>Kp</a:t>
            </a:r>
            <a:r>
              <a:rPr lang="pl-PL" dirty="0" smtClean="0">
                <a:sym typeface="Wingdings" panose="05000000000000000000" pitchFamily="2" charset="2"/>
              </a:rPr>
              <a:t>)  ~  | F(</a:t>
            </a:r>
            <a:r>
              <a:rPr lang="pl-PL" dirty="0" err="1" smtClean="0">
                <a:sym typeface="Wingdings" panose="05000000000000000000" pitchFamily="2" charset="2"/>
              </a:rPr>
              <a:t>Kp</a:t>
            </a:r>
            <a:r>
              <a:rPr lang="pl-PL" dirty="0" smtClean="0">
                <a:sym typeface="Wingdings" panose="05000000000000000000" pitchFamily="2" charset="2"/>
              </a:rPr>
              <a:t>∑</a:t>
            </a:r>
            <a:r>
              <a:rPr lang="el-GR" dirty="0" smtClean="0">
                <a:sym typeface="Wingdings" panose="05000000000000000000" pitchFamily="2" charset="2"/>
              </a:rPr>
              <a:t>π</a:t>
            </a:r>
            <a:r>
              <a:rPr lang="pl-PL" dirty="0" smtClean="0">
                <a:sym typeface="Wingdings" panose="05000000000000000000" pitchFamily="2" charset="2"/>
              </a:rPr>
              <a:t>)|</a:t>
            </a:r>
            <a:r>
              <a:rPr lang="pl-PL" baseline="30000" dirty="0" smtClean="0">
                <a:sym typeface="Wingdings" panose="05000000000000000000" pitchFamily="2" charset="2"/>
              </a:rPr>
              <a:t>2 </a:t>
            </a:r>
          </a:p>
          <a:p>
            <a:pPr marL="0" indent="0">
              <a:buNone/>
            </a:pPr>
            <a:endParaRPr lang="pl-PL" baseline="30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pl-PL" sz="4000" dirty="0" err="1" smtClean="0">
                <a:solidFill>
                  <a:srgbClr val="FF0000"/>
                </a:solidFill>
              </a:rPr>
              <a:t>Could</a:t>
            </a:r>
            <a:r>
              <a:rPr lang="pl-PL" sz="4000" dirty="0" smtClean="0">
                <a:solidFill>
                  <a:srgbClr val="FF0000"/>
                </a:solidFill>
              </a:rPr>
              <a:t> we </a:t>
            </a:r>
            <a:r>
              <a:rPr lang="pl-PL" sz="4000" dirty="0" err="1" smtClean="0">
                <a:solidFill>
                  <a:srgbClr val="FF0000"/>
                </a:solidFill>
              </a:rPr>
              <a:t>have</a:t>
            </a:r>
            <a:r>
              <a:rPr lang="pl-PL" sz="4000" dirty="0" smtClean="0">
                <a:solidFill>
                  <a:srgbClr val="FF0000"/>
                </a:solidFill>
              </a:rPr>
              <a:t>   </a:t>
            </a:r>
            <a:r>
              <a:rPr lang="pl-PL" dirty="0" smtClean="0">
                <a:solidFill>
                  <a:srgbClr val="FF0000"/>
                </a:solidFill>
              </a:rPr>
              <a:t>F(</a:t>
            </a:r>
            <a:r>
              <a:rPr lang="pl-PL" dirty="0" err="1" smtClean="0">
                <a:solidFill>
                  <a:srgbClr val="FF0000"/>
                </a:solidFill>
              </a:rPr>
              <a:t>Kp</a:t>
            </a:r>
            <a:r>
              <a:rPr lang="pl-PL" dirty="0" err="1">
                <a:solidFill>
                  <a:srgbClr val="FF0000"/>
                </a:solidFill>
                <a:sym typeface="Wingdings" panose="05000000000000000000" pitchFamily="2" charset="2"/>
              </a:rPr>
              <a:t>Kp</a:t>
            </a:r>
            <a:r>
              <a:rPr lang="pl-PL" dirty="0">
                <a:solidFill>
                  <a:srgbClr val="FF0000"/>
                </a:solidFill>
                <a:sym typeface="Wingdings" panose="05000000000000000000" pitchFamily="2" charset="2"/>
              </a:rPr>
              <a:t>) </a:t>
            </a:r>
            <a:r>
              <a:rPr lang="pl-PL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</a:t>
            </a:r>
          </a:p>
          <a:p>
            <a:pPr marL="0" indent="0">
              <a:buNone/>
            </a:pPr>
            <a:r>
              <a:rPr lang="pl-PL" dirty="0" smtClean="0"/>
              <a:t>                                     F(</a:t>
            </a:r>
            <a:r>
              <a:rPr lang="pl-PL" dirty="0" err="1" smtClean="0"/>
              <a:t>Kp</a:t>
            </a:r>
            <a:r>
              <a:rPr lang="pl-PL" dirty="0" err="1">
                <a:sym typeface="Wingdings" panose="05000000000000000000" pitchFamily="2" charset="2"/>
              </a:rPr>
              <a:t></a:t>
            </a:r>
            <a:r>
              <a:rPr lang="pl-PL" dirty="0" err="1" smtClean="0">
                <a:sym typeface="Wingdings" panose="05000000000000000000" pitchFamily="2" charset="2"/>
              </a:rPr>
              <a:t>Kp</a:t>
            </a:r>
            <a:r>
              <a:rPr lang="pl-PL" dirty="0" smtClean="0">
                <a:sym typeface="Wingdings" panose="05000000000000000000" pitchFamily="2" charset="2"/>
              </a:rPr>
              <a:t>)</a:t>
            </a:r>
            <a:r>
              <a:rPr lang="pl-PL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I=0</a:t>
            </a:r>
            <a:endParaRPr lang="pl-PL" sz="24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pl-PL" sz="4000" dirty="0" err="1" smtClean="0">
                <a:sym typeface="Wingdings" panose="05000000000000000000" pitchFamily="2" charset="2"/>
              </a:rPr>
              <a:t>directly</a:t>
            </a:r>
            <a:r>
              <a:rPr lang="pl-PL" sz="4000" dirty="0" smtClean="0">
                <a:sym typeface="Wingdings" panose="05000000000000000000" pitchFamily="2" charset="2"/>
              </a:rPr>
              <a:t> </a:t>
            </a:r>
            <a:r>
              <a:rPr lang="pl-PL" sz="4000" dirty="0" err="1" smtClean="0">
                <a:sym typeface="Wingdings" panose="05000000000000000000" pitchFamily="2" charset="2"/>
              </a:rPr>
              <a:t>below</a:t>
            </a:r>
            <a:r>
              <a:rPr lang="pl-PL" sz="4000" dirty="0" smtClean="0">
                <a:sym typeface="Wingdings" panose="05000000000000000000" pitchFamily="2" charset="2"/>
              </a:rPr>
              <a:t> </a:t>
            </a:r>
            <a:r>
              <a:rPr lang="pl-PL" sz="4000" dirty="0" err="1" smtClean="0">
                <a:sym typeface="Wingdings" panose="05000000000000000000" pitchFamily="2" charset="2"/>
              </a:rPr>
              <a:t>threshold</a:t>
            </a:r>
            <a:r>
              <a:rPr lang="pl-PL" sz="4000" dirty="0" smtClean="0">
                <a:sym typeface="Wingdings" panose="05000000000000000000" pitchFamily="2" charset="2"/>
              </a:rPr>
              <a:t>    ? </a:t>
            </a:r>
          </a:p>
          <a:p>
            <a:pPr marL="0" indent="0">
              <a:buNone/>
            </a:pPr>
            <a:r>
              <a:rPr lang="pl-PL" dirty="0" smtClean="0">
                <a:sym typeface="Wingdings" panose="05000000000000000000" pitchFamily="2" charset="2"/>
              </a:rPr>
              <a:t>YES, on </a:t>
            </a:r>
            <a:r>
              <a:rPr lang="pl-PL" dirty="0" err="1" smtClean="0">
                <a:sym typeface="Wingdings" panose="05000000000000000000" pitchFamily="2" charset="2"/>
              </a:rPr>
              <a:t>protons</a:t>
            </a:r>
            <a:r>
              <a:rPr lang="pl-PL" dirty="0" smtClean="0">
                <a:sym typeface="Wingdings" panose="05000000000000000000" pitchFamily="2" charset="2"/>
              </a:rPr>
              <a:t> </a:t>
            </a:r>
            <a:r>
              <a:rPr lang="pl-PL" dirty="0" err="1" smtClean="0">
                <a:sym typeface="Wingdings" panose="05000000000000000000" pitchFamily="2" charset="2"/>
              </a:rPr>
              <a:t>bound</a:t>
            </a:r>
            <a:r>
              <a:rPr lang="pl-PL" dirty="0" smtClean="0">
                <a:sym typeface="Wingdings" panose="05000000000000000000" pitchFamily="2" charset="2"/>
              </a:rPr>
              <a:t>  </a:t>
            </a:r>
            <a:r>
              <a:rPr lang="pl-PL" dirty="0" err="1" smtClean="0">
                <a:sym typeface="Wingdings" panose="05000000000000000000" pitchFamily="2" charset="2"/>
              </a:rPr>
              <a:t>at</a:t>
            </a:r>
            <a:r>
              <a:rPr lang="pl-PL" dirty="0" smtClean="0">
                <a:sym typeface="Wingdings" panose="05000000000000000000" pitchFamily="2" charset="2"/>
              </a:rPr>
              <a:t> </a:t>
            </a:r>
            <a:r>
              <a:rPr lang="pl-PL" dirty="0" err="1" smtClean="0">
                <a:sym typeface="Wingdings" panose="05000000000000000000" pitchFamily="2" charset="2"/>
              </a:rPr>
              <a:t>nuclear</a:t>
            </a:r>
            <a:r>
              <a:rPr lang="pl-PL" dirty="0" smtClean="0">
                <a:sym typeface="Wingdings" panose="05000000000000000000" pitchFamily="2" charset="2"/>
              </a:rPr>
              <a:t> </a:t>
            </a:r>
            <a:r>
              <a:rPr lang="pl-PL" dirty="0" err="1" smtClean="0">
                <a:sym typeface="Wingdings" panose="05000000000000000000" pitchFamily="2" charset="2"/>
              </a:rPr>
              <a:t>surfaces</a:t>
            </a:r>
            <a:r>
              <a:rPr lang="pl-PL" dirty="0" smtClean="0">
                <a:sym typeface="Wingdings" panose="05000000000000000000" pitchFamily="2" charset="2"/>
              </a:rPr>
              <a:t>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9288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4" y="0"/>
            <a:ext cx="805180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ADVANTAGE   of   KAONIC   ATOMS </a:t>
            </a:r>
          </a:p>
          <a:p>
            <a:endParaRPr lang="pl-PL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l-PL" sz="2400" dirty="0" smtClean="0">
                <a:solidFill>
                  <a:srgbClr val="FF0000"/>
                </a:solidFill>
              </a:rPr>
              <a:t>Direct test of </a:t>
            </a:r>
            <a:r>
              <a:rPr lang="pl-PL" sz="2400" dirty="0" err="1" smtClean="0">
                <a:solidFill>
                  <a:srgbClr val="FF0000"/>
                </a:solidFill>
              </a:rPr>
              <a:t>sub-threshold</a:t>
            </a:r>
            <a:r>
              <a:rPr lang="pl-PL" sz="2400" dirty="0" smtClean="0">
                <a:solidFill>
                  <a:srgbClr val="FF0000"/>
                </a:solidFill>
              </a:rPr>
              <a:t> region  in K p channel </a:t>
            </a:r>
          </a:p>
          <a:p>
            <a:r>
              <a:rPr lang="pl-PL" sz="2400" dirty="0" smtClean="0">
                <a:solidFill>
                  <a:srgbClr val="FF0000"/>
                </a:solidFill>
              </a:rPr>
              <a:t>AMPLITUDE   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 |AMPLITUDE|</a:t>
            </a:r>
            <a:endParaRPr lang="pl-PL" sz="2400" dirty="0" smtClean="0">
              <a:solidFill>
                <a:srgbClr val="FF0000"/>
              </a:solidFill>
            </a:endParaRPr>
          </a:p>
          <a:p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pl-PL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pl-PL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ADDITIONAL ADVANTAGE  of  UPPER  LEVELS  </a:t>
            </a:r>
          </a:p>
          <a:p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Single </a:t>
            </a:r>
            <a:r>
              <a:rPr lang="pl-PL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colission</a:t>
            </a:r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 </a:t>
            </a:r>
            <a:r>
              <a:rPr lang="pl-PL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Born</a:t>
            </a:r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term)  </a:t>
            </a:r>
            <a:r>
              <a:rPr lang="pl-PL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</a:t>
            </a:r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good</a:t>
            </a:r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enough</a:t>
            </a:r>
            <a:endParaRPr lang="pl-PL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l-PL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Asymptotic</a:t>
            </a:r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nucleon</a:t>
            </a:r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wave</a:t>
            </a:r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functions</a:t>
            </a:r>
            <a:endParaRPr lang="pl-PL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l-PL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Weak</a:t>
            </a:r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effects</a:t>
            </a:r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of the </a:t>
            </a:r>
            <a:r>
              <a:rPr lang="pl-PL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nucleus</a:t>
            </a:r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Pauli bloking,  </a:t>
            </a:r>
          </a:p>
          <a:p>
            <a:r>
              <a:rPr lang="pl-PL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collision</a:t>
            </a:r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broadening</a:t>
            </a:r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,   KNN </a:t>
            </a:r>
            <a:r>
              <a:rPr lang="pl-PL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captures</a:t>
            </a:r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endParaRPr lang="pl-PL" sz="2400" dirty="0">
              <a:solidFill>
                <a:srgbClr val="FF0000"/>
              </a:solidFill>
            </a:endParaRPr>
          </a:p>
          <a:p>
            <a:r>
              <a:rPr lang="pl-PL" sz="2400" dirty="0" smtClean="0">
                <a:solidFill>
                  <a:schemeClr val="bg2">
                    <a:lumMod val="10000"/>
                  </a:schemeClr>
                </a:solidFill>
              </a:rPr>
              <a:t>DISADVANTAGE  </a:t>
            </a:r>
          </a:p>
          <a:p>
            <a:r>
              <a:rPr lang="pl-PL" sz="2400" dirty="0" smtClean="0">
                <a:solidFill>
                  <a:schemeClr val="bg2">
                    <a:lumMod val="10000"/>
                  </a:schemeClr>
                </a:solidFill>
              </a:rPr>
              <a:t>Level </a:t>
            </a:r>
            <a:r>
              <a:rPr lang="pl-PL" sz="2400" dirty="0" err="1" smtClean="0">
                <a:solidFill>
                  <a:schemeClr val="bg2">
                    <a:lumMod val="10000"/>
                  </a:schemeClr>
                </a:solidFill>
              </a:rPr>
              <a:t>shifts</a:t>
            </a:r>
            <a:r>
              <a:rPr lang="pl-PL" sz="2400" dirty="0" smtClean="0">
                <a:solidFill>
                  <a:schemeClr val="bg2">
                    <a:lumMod val="10000"/>
                  </a:schemeClr>
                </a:solidFill>
              </a:rPr>
              <a:t> not </a:t>
            </a:r>
            <a:r>
              <a:rPr lang="pl-PL" sz="2400" dirty="0" err="1" smtClean="0">
                <a:solidFill>
                  <a:schemeClr val="bg2">
                    <a:lumMod val="10000"/>
                  </a:schemeClr>
                </a:solidFill>
              </a:rPr>
              <a:t>always</a:t>
            </a:r>
            <a:r>
              <a:rPr lang="pl-PL" sz="2400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pl-PL" sz="2400" dirty="0" err="1" smtClean="0">
                <a:solidFill>
                  <a:schemeClr val="bg2">
                    <a:lumMod val="10000"/>
                  </a:schemeClr>
                </a:solidFill>
              </a:rPr>
              <a:t>available</a:t>
            </a:r>
            <a:r>
              <a:rPr lang="pl-PL" sz="24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pl-PL" sz="2400" dirty="0" err="1" smtClean="0">
                <a:solidFill>
                  <a:schemeClr val="bg2">
                    <a:lumMod val="10000"/>
                  </a:schemeClr>
                </a:solidFill>
              </a:rPr>
              <a:t>experiments</a:t>
            </a:r>
            <a:r>
              <a:rPr lang="pl-PL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bg2">
                    <a:lumMod val="10000"/>
                  </a:schemeClr>
                </a:solidFill>
              </a:rPr>
              <a:t>are</a:t>
            </a:r>
            <a:r>
              <a:rPr lang="pl-PL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bg2">
                    <a:lumMod val="10000"/>
                  </a:schemeClr>
                </a:solidFill>
              </a:rPr>
              <a:t>difficult</a:t>
            </a:r>
            <a:r>
              <a:rPr lang="pl-PL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r>
              <a:rPr lang="pl-PL" sz="2400" dirty="0" smtClean="0">
                <a:solidFill>
                  <a:schemeClr val="bg2">
                    <a:lumMod val="10000"/>
                  </a:schemeClr>
                </a:solidFill>
              </a:rPr>
              <a:t>Energy region </a:t>
            </a:r>
            <a:r>
              <a:rPr lang="pl-PL" sz="2400" dirty="0" err="1" smtClean="0">
                <a:solidFill>
                  <a:schemeClr val="bg2">
                    <a:lumMod val="10000"/>
                  </a:schemeClr>
                </a:solidFill>
              </a:rPr>
              <a:t>is</a:t>
            </a:r>
            <a:r>
              <a:rPr lang="pl-PL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bg2">
                    <a:lumMod val="10000"/>
                  </a:schemeClr>
                </a:solidFill>
              </a:rPr>
              <a:t>limited</a:t>
            </a:r>
            <a:r>
              <a:rPr lang="pl-PL" sz="2400" dirty="0" smtClean="0">
                <a:solidFill>
                  <a:schemeClr val="bg2">
                    <a:lumMod val="10000"/>
                  </a:schemeClr>
                </a:solidFill>
              </a:rPr>
              <a:t>:             -33 …..   0   </a:t>
            </a:r>
            <a:r>
              <a:rPr lang="pl-PL" sz="2400" dirty="0" err="1" smtClean="0">
                <a:solidFill>
                  <a:schemeClr val="bg2">
                    <a:lumMod val="10000"/>
                  </a:schemeClr>
                </a:solidFill>
              </a:rPr>
              <a:t>MeV</a:t>
            </a:r>
            <a:endParaRPr lang="pl-PL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pl-PL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690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8002" y="343844"/>
            <a:ext cx="864096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                                             FIRST  AN     EXAMPLE  </a:t>
            </a:r>
          </a:p>
          <a:p>
            <a:endParaRPr lang="pl-PL" sz="3600" dirty="0" smtClean="0"/>
          </a:p>
          <a:p>
            <a:r>
              <a:rPr lang="pl-PL" sz="3600" dirty="0" smtClean="0"/>
              <a:t>LIGHT  ANTIPROTONIC  ATOMS  </a:t>
            </a:r>
            <a:endParaRPr lang="pl-PL" sz="3600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                                             </a:t>
            </a:r>
            <a:r>
              <a:rPr lang="pl-PL" dirty="0" smtClean="0">
                <a:solidFill>
                  <a:srgbClr val="FF0000"/>
                </a:solidFill>
              </a:rPr>
              <a:t>PURPOSE  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sz="3600" dirty="0"/>
              <a:t>C</a:t>
            </a:r>
            <a:r>
              <a:rPr lang="pl-PL" sz="3600" dirty="0" smtClean="0"/>
              <a:t>HECKING    BARYONIUM   STATES   PREDICTED   BY   N-</a:t>
            </a:r>
            <a:r>
              <a:rPr lang="pl-PL" sz="3600" dirty="0" err="1" smtClean="0"/>
              <a:t>Nbar</a:t>
            </a:r>
            <a:r>
              <a:rPr lang="pl-PL" sz="3600" dirty="0" smtClean="0"/>
              <a:t>  INTERACTION MODELS</a:t>
            </a:r>
          </a:p>
          <a:p>
            <a:endParaRPr lang="pl-PL" sz="3600" dirty="0"/>
          </a:p>
          <a:p>
            <a:r>
              <a:rPr lang="pl-PL" sz="2400" dirty="0" smtClean="0">
                <a:solidFill>
                  <a:srgbClr val="FF0000"/>
                </a:solidFill>
              </a:rPr>
              <a:t>                             </a:t>
            </a:r>
            <a:r>
              <a:rPr lang="pl-PL" sz="2400" dirty="0" err="1" smtClean="0">
                <a:solidFill>
                  <a:srgbClr val="FF0000"/>
                </a:solidFill>
              </a:rPr>
              <a:t>An</a:t>
            </a:r>
            <a:r>
              <a:rPr lang="pl-PL" sz="2400" dirty="0" smtClean="0">
                <a:solidFill>
                  <a:srgbClr val="FF0000"/>
                </a:solidFill>
              </a:rPr>
              <a:t>  </a:t>
            </a:r>
            <a:r>
              <a:rPr lang="pl-PL" sz="2400" dirty="0" err="1" smtClean="0">
                <a:solidFill>
                  <a:srgbClr val="FF0000"/>
                </a:solidFill>
              </a:rPr>
              <a:t>analogy</a:t>
            </a:r>
            <a:r>
              <a:rPr lang="pl-PL" sz="2400" dirty="0" smtClean="0">
                <a:solidFill>
                  <a:srgbClr val="FF0000"/>
                </a:solidFill>
              </a:rPr>
              <a:t> to  </a:t>
            </a:r>
            <a:r>
              <a:rPr lang="el-GR" sz="2400" dirty="0" smtClean="0">
                <a:solidFill>
                  <a:srgbClr val="FF0000"/>
                </a:solidFill>
              </a:rPr>
              <a:t>Λ</a:t>
            </a:r>
            <a:r>
              <a:rPr lang="pl-PL" sz="2400" dirty="0" smtClean="0">
                <a:solidFill>
                  <a:srgbClr val="FF0000"/>
                </a:solidFill>
              </a:rPr>
              <a:t>(1405)</a:t>
            </a:r>
          </a:p>
          <a:p>
            <a:endParaRPr lang="pl-PL" sz="3600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525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4570</TotalTime>
  <Words>773</Words>
  <Application>Microsoft Office PowerPoint</Application>
  <PresentationFormat>Pokaz na ekranie (4:3)</PresentationFormat>
  <Paragraphs>185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Motyw pakietu Office</vt:lpstr>
      <vt:lpstr>Chances to test Λ(1405) with K mesic atoms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The real testing  is below  KN threshold    Virtual K  p   ∑π   </vt:lpstr>
      <vt:lpstr>Prezentacja programu PowerPoint</vt:lpstr>
      <vt:lpstr>Prezentacja programu PowerPoint</vt:lpstr>
      <vt:lpstr>Paris N- Nbar potential predicts  baryonium in a P- wave  Phys.Rev. C59,2313(1999)  :  Phys. Rev C79,054001(2009) </vt:lpstr>
      <vt:lpstr>Prezentacja programu PowerPoint</vt:lpstr>
      <vt:lpstr>Energy regions involved- recoil spread  about  5 MeV </vt:lpstr>
      <vt:lpstr>Prezentacja programu PowerPoint</vt:lpstr>
      <vt:lpstr>Prezentacja programu PowerPoint</vt:lpstr>
      <vt:lpstr>Prezentacja programu PowerPoint</vt:lpstr>
      <vt:lpstr>  K - atomic level shifts    due to S and P wave Kp ,Kn  interactions Born approximation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Isotopic differences to learn        Im(KnKn)</vt:lpstr>
      <vt:lpstr>Prezentacja programu PowerPoint</vt:lpstr>
      <vt:lpstr>Prezentacja programu PowerPoint</vt:lpstr>
      <vt:lpstr>Prezentacja programu PowerPoint</vt:lpstr>
    </vt:vector>
  </TitlesOfParts>
  <Company>Narodowe Centrum Badań Jądrowych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Chances to test Λ(1405) with K mesic atoms</dc:title>
  <dc:creator>Wycech Sławomir</dc:creator>
  <cp:lastModifiedBy>Wycech Sławomir</cp:lastModifiedBy>
  <cp:revision>84</cp:revision>
  <dcterms:created xsi:type="dcterms:W3CDTF">2021-02-13T16:40:45Z</dcterms:created>
  <dcterms:modified xsi:type="dcterms:W3CDTF">2021-02-25T07:54:42Z</dcterms:modified>
</cp:coreProperties>
</file>