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afde6e6f57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afde6e6f57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fde6e6f57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fde6e6f57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b9a0dbce4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b9a0dbce4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b9a0dbce4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b9a0dbce4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9a0dbce4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b9a0dbce4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b9c953c53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b9c953c53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b9c953c53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b9c953c53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b9c953c53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b9c953c53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b9cdfdf528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b9cdfdf528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bb834d2b7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bb834d2b7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bb834d2b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bb834d2b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b9c953c53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b9c953c53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fde6e6f5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fde6e6f5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fde6e6f5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fde6e6f5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fde6e6f57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afde6e6f57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fde6e6f57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fde6e6f57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fde6e6f57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afde6e6f57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fde6e6f57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fde6e6f57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fde6e6f57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afde6e6f57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 flipH="1">
            <a:off x="8246400" y="4245925"/>
            <a:ext cx="897600" cy="897525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 flipH="1">
            <a:off x="8246400" y="4245875"/>
            <a:ext cx="897600" cy="897525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5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 rot="10800000" flipH="1">
            <a:off x="0" y="1685925"/>
            <a:ext cx="9144000" cy="3457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6"/>
          <p:cNvSpPr/>
          <p:nvPr/>
        </p:nvSpPr>
        <p:spPr>
          <a:xfrm>
            <a:off x="0" y="1121775"/>
            <a:ext cx="9144000" cy="56407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60950" y="221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471900" y="1262345"/>
            <a:ext cx="8222100" cy="3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 rot="10800000" flipH="1">
            <a:off x="0" y="1685925"/>
            <a:ext cx="9144000" cy="3457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0" y="1686000"/>
            <a:ext cx="9144000" cy="10867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 rot="10800000" flipH="1">
            <a:off x="0" y="656325"/>
            <a:ext cx="9144000" cy="44871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0" y="656350"/>
            <a:ext cx="9144000" cy="10867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9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3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1"/>
          <p:cNvSpPr/>
          <p:nvPr/>
        </p:nvSpPr>
        <p:spPr>
          <a:xfrm rot="5400000">
            <a:off x="1946463" y="2517712"/>
            <a:ext cx="5142825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/>
        </p:nvSpPr>
        <p:spPr>
          <a:xfrm rot="10800000" flipH="1">
            <a:off x="0" y="-75"/>
            <a:ext cx="9144000" cy="4695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2"/>
          <p:cNvSpPr/>
          <p:nvPr/>
        </p:nvSpPr>
        <p:spPr>
          <a:xfrm rot="10800000" flipH="1">
            <a:off x="0" y="4622800"/>
            <a:ext cx="9144000" cy="7402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6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s-sw/cmss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Modelli di calcolo a LHC</a:t>
            </a:r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Tommaso Boccali - INFN Pisa</a:t>
            </a: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Masterclass INFN Pisa - 12 Febbraio 2021</a:t>
            </a:r>
            <a:endParaRPr sz="4800"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Portando all’estremo ….</a:t>
            </a:r>
            <a:endParaRPr/>
          </a:p>
        </p:txBody>
      </p:sp>
      <p:sp>
        <p:nvSpPr>
          <p:cNvPr id="257" name="Google Shape;257;p34"/>
          <p:cNvSpPr txBox="1">
            <a:spLocks noGrp="1"/>
          </p:cNvSpPr>
          <p:nvPr>
            <p:ph type="body" idx="1"/>
          </p:nvPr>
        </p:nvSpPr>
        <p:spPr>
          <a:xfrm>
            <a:off x="184675" y="2204200"/>
            <a:ext cx="35202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 pensiamo che LHC sia stato pensato e costruito in buona parte per scoprire il Bosone di Higgs, possiamo pensare al modello di calcolo, includendo tutti i computer, i centri di calcolo, il software, come un modo per estrarre un numero (“la massa del bosone di Higgs”)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8" name="Google Shape;25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4871" y="2056700"/>
            <a:ext cx="1320550" cy="1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 rotWithShape="1">
          <a:blip r:embed="rId4">
            <a:alphaModFix/>
          </a:blip>
          <a:srcRect t="9453"/>
          <a:stretch/>
        </p:blipFill>
        <p:spPr>
          <a:xfrm>
            <a:off x="6412075" y="2111375"/>
            <a:ext cx="1800225" cy="26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4"/>
          <p:cNvSpPr txBox="1"/>
          <p:nvPr/>
        </p:nvSpPr>
        <p:spPr>
          <a:xfrm>
            <a:off x="6144300" y="1658300"/>
            <a:ext cx="22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Un Miliardo di Miliardi di Miliardi  di bytes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6242025" y="4599575"/>
            <a:ext cx="22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 byte: “massa Higgs = 125 GeV”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34"/>
          <p:cNvSpPr txBox="1"/>
          <p:nvPr/>
        </p:nvSpPr>
        <p:spPr>
          <a:xfrm>
            <a:off x="3933475" y="3075850"/>
            <a:ext cx="22500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Roboto"/>
                <a:ea typeface="Roboto"/>
                <a:cs typeface="Roboto"/>
                <a:sym typeface="Roboto"/>
              </a:rPr>
              <a:t>CMS</a:t>
            </a:r>
            <a:endParaRPr sz="21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Roboto"/>
                <a:ea typeface="Roboto"/>
                <a:cs typeface="Roboto"/>
                <a:sym typeface="Roboto"/>
              </a:rPr>
              <a:t>“Compressione al </a:t>
            </a:r>
            <a:r>
              <a:rPr lang="en" sz="900" b="1">
                <a:latin typeface="Roboto"/>
                <a:ea typeface="Roboto"/>
                <a:cs typeface="Roboto"/>
                <a:sym typeface="Roboto"/>
              </a:rPr>
              <a:t>99.999999999999999999999999</a:t>
            </a:r>
            <a:r>
              <a:rPr lang="en" sz="1700" b="1">
                <a:latin typeface="Roboto"/>
                <a:ea typeface="Roboto"/>
                <a:cs typeface="Roboto"/>
                <a:sym typeface="Roboto"/>
              </a:rPr>
              <a:t>%</a:t>
            </a:r>
            <a:r>
              <a:rPr lang="en" sz="2100" b="1">
                <a:latin typeface="Roboto"/>
                <a:ea typeface="Roboto"/>
                <a:cs typeface="Roboto"/>
                <a:sym typeface="Roboto"/>
              </a:rPr>
              <a:t>”</a:t>
            </a:r>
            <a:endParaRPr sz="2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3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5"/>
          <p:cNvPicPr preferRelativeResize="0"/>
          <p:nvPr/>
        </p:nvPicPr>
        <p:blipFill rotWithShape="1">
          <a:blip r:embed="rId3">
            <a:alphaModFix/>
          </a:blip>
          <a:srcRect t="28412"/>
          <a:stretch/>
        </p:blipFill>
        <p:spPr>
          <a:xfrm>
            <a:off x="4705313" y="4530205"/>
            <a:ext cx="3509712" cy="5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1524" y="4440224"/>
            <a:ext cx="793024" cy="79302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Cosa succede ai dati che escono da CMS?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body" idx="1"/>
          </p:nvPr>
        </p:nvSpPr>
        <p:spPr>
          <a:xfrm>
            <a:off x="14975" y="1730025"/>
            <a:ext cx="49617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dati elementari che escono da CMS, dopo ogni collisione di LHC, sono TANTI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0000FF"/>
                </a:solidFill>
              </a:rPr>
              <a:t>Il mondo non produce abbastanza hard disk, memorie, nastri per salvarli tutti </a:t>
            </a:r>
            <a:r>
              <a:rPr lang="en"/>
              <a:t>→ e’ necessario interpretarli al volo e decidere quando tenerli </a:t>
            </a:r>
            <a:r>
              <a:rPr lang="en">
                <a:solidFill>
                  <a:srgbClr val="9900FF"/>
                </a:solidFill>
              </a:rPr>
              <a:t>(possiamo attualmente permetterci di tenere una collisione ogni ~ 40000)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525" y="1706750"/>
            <a:ext cx="1011250" cy="95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1526" y="1953753"/>
            <a:ext cx="793024" cy="5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1613" y="1830250"/>
            <a:ext cx="976250" cy="82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 rotWithShape="1">
          <a:blip r:embed="rId8">
            <a:alphaModFix/>
          </a:blip>
          <a:srcRect b="55347"/>
          <a:stretch/>
        </p:blipFill>
        <p:spPr>
          <a:xfrm>
            <a:off x="5664053" y="3137925"/>
            <a:ext cx="1719276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9258" y="4062050"/>
            <a:ext cx="544225" cy="31172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7" name="Google Shape;277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14925" y="4071150"/>
            <a:ext cx="544225" cy="311725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24525" y="4071150"/>
            <a:ext cx="544225" cy="311725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99425" y="3905625"/>
            <a:ext cx="544225" cy="311725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0" name="Google Shape;280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770330">
            <a:off x="7881994" y="4184950"/>
            <a:ext cx="544224" cy="31172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1" name="Google Shape;281;p3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￼</a:t>
            </a:r>
            <a:endParaRPr/>
          </a:p>
        </p:txBody>
      </p:sp>
      <p:pic>
        <p:nvPicPr>
          <p:cNvPr id="282" name="Google Shape;282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0495" y="4010750"/>
            <a:ext cx="1559852" cy="10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/>
          <p:nvPr/>
        </p:nvSpPr>
        <p:spPr>
          <a:xfrm>
            <a:off x="4120925" y="4440225"/>
            <a:ext cx="428700" cy="34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4" name="Google Shape;284;p35"/>
          <p:cNvCxnSpPr/>
          <p:nvPr/>
        </p:nvCxnSpPr>
        <p:spPr>
          <a:xfrm rot="10800000">
            <a:off x="6291075" y="2679575"/>
            <a:ext cx="387600" cy="75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5" name="Google Shape;285;p35"/>
          <p:cNvCxnSpPr>
            <a:endCxn id="274" idx="2"/>
          </p:cNvCxnSpPr>
          <p:nvPr/>
        </p:nvCxnSpPr>
        <p:spPr>
          <a:xfrm rot="10800000" flipH="1">
            <a:off x="6851938" y="2657501"/>
            <a:ext cx="757800" cy="78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6" name="Google Shape;286;p35"/>
          <p:cNvCxnSpPr>
            <a:endCxn id="273" idx="2"/>
          </p:cNvCxnSpPr>
          <p:nvPr/>
        </p:nvCxnSpPr>
        <p:spPr>
          <a:xfrm rot="10800000" flipH="1">
            <a:off x="7437238" y="2533988"/>
            <a:ext cx="1180800" cy="87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87" name="Google Shape;287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3895506" flipH="1">
            <a:off x="5613180" y="3383282"/>
            <a:ext cx="435031" cy="676712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8" name="Google Shape;288;p35"/>
          <p:cNvSpPr txBox="1"/>
          <p:nvPr/>
        </p:nvSpPr>
        <p:spPr>
          <a:xfrm>
            <a:off x="4075450" y="4119113"/>
            <a:ext cx="2776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40 MHz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35"/>
          <p:cNvSpPr txBox="1"/>
          <p:nvPr/>
        </p:nvSpPr>
        <p:spPr>
          <a:xfrm>
            <a:off x="8070700" y="2881913"/>
            <a:ext cx="2776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1000 Hz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 txBox="1">
            <a:spLocks noGrp="1"/>
          </p:cNvSpPr>
          <p:nvPr>
            <p:ph type="title"/>
          </p:nvPr>
        </p:nvSpPr>
        <p:spPr>
          <a:xfrm>
            <a:off x="272100" y="499625"/>
            <a:ext cx="87600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 sono i dati raccolti da CMS, ma c’e’ purtoppo (molto) altro</a:t>
            </a:r>
            <a:endParaRPr/>
          </a:p>
        </p:txBody>
      </p:sp>
      <p:sp>
        <p:nvSpPr>
          <p:cNvPr id="296" name="Google Shape;296;p36"/>
          <p:cNvSpPr txBox="1">
            <a:spLocks noGrp="1"/>
          </p:cNvSpPr>
          <p:nvPr>
            <p:ph type="body" idx="1"/>
          </p:nvPr>
        </p:nvSpPr>
        <p:spPr>
          <a:xfrm>
            <a:off x="197150" y="2206925"/>
            <a:ext cx="52173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Come </a:t>
            </a:r>
            <a:r>
              <a:rPr lang="en" dirty="0" err="1"/>
              <a:t>poteva</a:t>
            </a:r>
            <a:r>
              <a:rPr lang="en" dirty="0"/>
              <a:t> </a:t>
            </a:r>
            <a:r>
              <a:rPr lang="en" dirty="0" err="1"/>
              <a:t>verificare</a:t>
            </a:r>
            <a:r>
              <a:rPr lang="en" dirty="0"/>
              <a:t> Newton </a:t>
            </a:r>
            <a:r>
              <a:rPr lang="en" b="1" dirty="0"/>
              <a:t>F=ma</a:t>
            </a:r>
            <a:r>
              <a:rPr lang="en" dirty="0"/>
              <a:t> ?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lang="en" dirty="0" err="1">
                <a:solidFill>
                  <a:srgbClr val="9900FF"/>
                </a:solidFill>
              </a:rPr>
              <a:t>Costruisco</a:t>
            </a:r>
            <a:r>
              <a:rPr lang="en" dirty="0">
                <a:solidFill>
                  <a:srgbClr val="9900FF"/>
                </a:solidFill>
              </a:rPr>
              <a:t> un piano </a:t>
            </a:r>
            <a:r>
              <a:rPr lang="en" dirty="0" err="1">
                <a:solidFill>
                  <a:srgbClr val="9900FF"/>
                </a:solidFill>
              </a:rPr>
              <a:t>inclinato</a:t>
            </a:r>
            <a:endParaRPr dirty="0">
              <a:solidFill>
                <a:srgbClr val="99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Ci </a:t>
            </a:r>
            <a:r>
              <a:rPr lang="en" dirty="0" err="1"/>
              <a:t>faccio</a:t>
            </a:r>
            <a:r>
              <a:rPr lang="en" dirty="0"/>
              <a:t> </a:t>
            </a:r>
            <a:r>
              <a:rPr lang="en" dirty="0" err="1"/>
              <a:t>scivolare</a:t>
            </a:r>
            <a:r>
              <a:rPr lang="en" dirty="0"/>
              <a:t> sopra un </a:t>
            </a:r>
            <a:r>
              <a:rPr lang="en" dirty="0" err="1"/>
              <a:t>blocco</a:t>
            </a:r>
            <a:r>
              <a:rPr lang="en" dirty="0"/>
              <a:t> </a:t>
            </a:r>
            <a:r>
              <a:rPr lang="en"/>
              <a:t>di ferro e </a:t>
            </a:r>
            <a:r>
              <a:rPr lang="en" dirty="0" err="1"/>
              <a:t>misuro</a:t>
            </a:r>
            <a:r>
              <a:rPr lang="en" dirty="0"/>
              <a:t> </a:t>
            </a:r>
            <a:r>
              <a:rPr lang="en" dirty="0" err="1"/>
              <a:t>quanto</a:t>
            </a:r>
            <a:r>
              <a:rPr lang="en" dirty="0"/>
              <a:t> ci </a:t>
            </a:r>
            <a:r>
              <a:rPr lang="en" dirty="0" err="1"/>
              <a:t>mette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lang="en" dirty="0" err="1">
                <a:solidFill>
                  <a:srgbClr val="9900FF"/>
                </a:solidFill>
              </a:rPr>
              <a:t>Assumendo</a:t>
            </a:r>
            <a:r>
              <a:rPr lang="en" dirty="0">
                <a:solidFill>
                  <a:srgbClr val="9900FF"/>
                </a:solidFill>
              </a:rPr>
              <a:t> </a:t>
            </a:r>
            <a:r>
              <a:rPr lang="en" b="1" dirty="0">
                <a:solidFill>
                  <a:srgbClr val="9900FF"/>
                </a:solidFill>
              </a:rPr>
              <a:t>F=ma</a:t>
            </a:r>
            <a:r>
              <a:rPr lang="en" dirty="0">
                <a:solidFill>
                  <a:srgbClr val="9900FF"/>
                </a:solidFill>
              </a:rPr>
              <a:t>, </a:t>
            </a:r>
            <a:r>
              <a:rPr lang="en" dirty="0" err="1">
                <a:solidFill>
                  <a:srgbClr val="9900FF"/>
                </a:solidFill>
              </a:rPr>
              <a:t>calcolo</a:t>
            </a:r>
            <a:r>
              <a:rPr lang="en" dirty="0">
                <a:solidFill>
                  <a:srgbClr val="9900FF"/>
                </a:solidFill>
              </a:rPr>
              <a:t> </a:t>
            </a:r>
            <a:r>
              <a:rPr lang="en" dirty="0" err="1">
                <a:solidFill>
                  <a:srgbClr val="9900FF"/>
                </a:solidFill>
              </a:rPr>
              <a:t>quanto</a:t>
            </a:r>
            <a:r>
              <a:rPr lang="en" dirty="0">
                <a:solidFill>
                  <a:srgbClr val="9900FF"/>
                </a:solidFill>
              </a:rPr>
              <a:t> </a:t>
            </a:r>
            <a:r>
              <a:rPr lang="en" dirty="0" err="1">
                <a:solidFill>
                  <a:srgbClr val="9900FF"/>
                </a:solidFill>
              </a:rPr>
              <a:t>dovrebbe</a:t>
            </a:r>
            <a:r>
              <a:rPr lang="en" dirty="0">
                <a:solidFill>
                  <a:srgbClr val="9900FF"/>
                </a:solidFill>
              </a:rPr>
              <a:t> </a:t>
            </a:r>
            <a:r>
              <a:rPr lang="en" dirty="0" err="1">
                <a:solidFill>
                  <a:srgbClr val="9900FF"/>
                </a:solidFill>
              </a:rPr>
              <a:t>metterci</a:t>
            </a:r>
            <a:r>
              <a:rPr lang="en" dirty="0">
                <a:solidFill>
                  <a:srgbClr val="9900FF"/>
                </a:solidFill>
              </a:rPr>
              <a:t> secondo la </a:t>
            </a:r>
            <a:r>
              <a:rPr lang="en" dirty="0" err="1">
                <a:solidFill>
                  <a:srgbClr val="9900FF"/>
                </a:solidFill>
              </a:rPr>
              <a:t>mia</a:t>
            </a:r>
            <a:r>
              <a:rPr lang="en" dirty="0">
                <a:solidFill>
                  <a:srgbClr val="9900FF"/>
                </a:solidFill>
              </a:rPr>
              <a:t> </a:t>
            </a:r>
            <a:r>
              <a:rPr lang="en" dirty="0" err="1">
                <a:solidFill>
                  <a:srgbClr val="9900FF"/>
                </a:solidFill>
              </a:rPr>
              <a:t>teoria</a:t>
            </a:r>
            <a:endParaRPr dirty="0">
              <a:solidFill>
                <a:srgbClr val="99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err="1"/>
              <a:t>Confronto</a:t>
            </a:r>
            <a:r>
              <a:rPr lang="en" dirty="0"/>
              <a:t> e </a:t>
            </a:r>
            <a:r>
              <a:rPr lang="en" dirty="0" err="1"/>
              <a:t>traggo</a:t>
            </a:r>
            <a:r>
              <a:rPr lang="en" dirty="0"/>
              <a:t> le </a:t>
            </a:r>
            <a:r>
              <a:rPr lang="en" dirty="0" err="1"/>
              <a:t>conclusioni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Con CMS non </a:t>
            </a:r>
            <a:r>
              <a:rPr lang="en" b="1" dirty="0" err="1">
                <a:solidFill>
                  <a:srgbClr val="FF0000"/>
                </a:solidFill>
              </a:rPr>
              <a:t>funziona</a:t>
            </a:r>
            <a:r>
              <a:rPr lang="en" b="1" dirty="0">
                <a:solidFill>
                  <a:srgbClr val="FF0000"/>
                </a:solidFill>
              </a:rPr>
              <a:t>!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97" name="Google Shape;297;p36"/>
          <p:cNvSpPr txBox="1"/>
          <p:nvPr/>
        </p:nvSpPr>
        <p:spPr>
          <a:xfrm>
            <a:off x="5755175" y="4006500"/>
            <a:ext cx="474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8" name="Google Shape;2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3381" y="3748950"/>
            <a:ext cx="907076" cy="8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6"/>
          <p:cNvSpPr/>
          <p:nvPr/>
        </p:nvSpPr>
        <p:spPr>
          <a:xfrm>
            <a:off x="6996244" y="4029675"/>
            <a:ext cx="659700" cy="270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" name="Google Shape;30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7743" y="1548493"/>
            <a:ext cx="884400" cy="8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2150" y="1548500"/>
            <a:ext cx="2647490" cy="21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 txBox="1"/>
          <p:nvPr/>
        </p:nvSpPr>
        <p:spPr>
          <a:xfrm>
            <a:off x="8141500" y="1806725"/>
            <a:ext cx="8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l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3" name="Google Shape;30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9200" y="3769438"/>
            <a:ext cx="1243500" cy="8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"/>
          <p:cNvSpPr/>
          <p:nvPr/>
        </p:nvSpPr>
        <p:spPr>
          <a:xfrm>
            <a:off x="148400" y="824525"/>
            <a:ext cx="2308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00" y="890856"/>
            <a:ext cx="2113700" cy="121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7"/>
          <p:cNvSpPr/>
          <p:nvPr/>
        </p:nvSpPr>
        <p:spPr>
          <a:xfrm>
            <a:off x="2704200" y="824525"/>
            <a:ext cx="1867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Decadimenti delle particelle instabili, adronizzazione dei quark, ...</a:t>
            </a:r>
            <a:endParaRPr/>
          </a:p>
        </p:txBody>
      </p:sp>
      <p:sp>
        <p:nvSpPr>
          <p:cNvPr id="312" name="Google Shape;312;p37"/>
          <p:cNvSpPr/>
          <p:nvPr/>
        </p:nvSpPr>
        <p:spPr>
          <a:xfrm>
            <a:off x="4837800" y="824525"/>
            <a:ext cx="1867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Interazione delle particelle nel rivelatore CMS (e sue imperfezioni)</a:t>
            </a:r>
            <a:endParaRPr/>
          </a:p>
        </p:txBody>
      </p:sp>
      <p:sp>
        <p:nvSpPr>
          <p:cNvPr id="313" name="Google Shape;313;p37"/>
          <p:cNvSpPr/>
          <p:nvPr/>
        </p:nvSpPr>
        <p:spPr>
          <a:xfrm>
            <a:off x="7100975" y="824513"/>
            <a:ext cx="1867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Elettronica di lettura (includendo rumore, errori, …)</a:t>
            </a:r>
            <a:endParaRPr/>
          </a:p>
        </p:txBody>
      </p:sp>
      <p:sp>
        <p:nvSpPr>
          <p:cNvPr id="314" name="Google Shape;314;p37"/>
          <p:cNvSpPr/>
          <p:nvPr/>
        </p:nvSpPr>
        <p:spPr>
          <a:xfrm>
            <a:off x="7100975" y="2428095"/>
            <a:ext cx="1867800" cy="795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Selezione eventi</a:t>
            </a:r>
            <a:endParaRPr/>
          </a:p>
        </p:txBody>
      </p:sp>
      <p:sp>
        <p:nvSpPr>
          <p:cNvPr id="315" name="Google Shape;315;p37"/>
          <p:cNvSpPr/>
          <p:nvPr/>
        </p:nvSpPr>
        <p:spPr>
          <a:xfrm>
            <a:off x="7100975" y="3571095"/>
            <a:ext cx="1867800" cy="795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Interpretazione in termini di particelle</a:t>
            </a:r>
            <a:endParaRPr/>
          </a:p>
        </p:txBody>
      </p:sp>
      <p:sp>
        <p:nvSpPr>
          <p:cNvPr id="316" name="Google Shape;316;p37"/>
          <p:cNvSpPr txBox="1"/>
          <p:nvPr/>
        </p:nvSpPr>
        <p:spPr>
          <a:xfrm>
            <a:off x="257200" y="164025"/>
            <a:ext cx="47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Questo e’ il nostro F=ma</a:t>
            </a:r>
            <a:endParaRPr b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37"/>
          <p:cNvSpPr txBox="1"/>
          <p:nvPr/>
        </p:nvSpPr>
        <p:spPr>
          <a:xfrm>
            <a:off x="6654975" y="4743300"/>
            <a:ext cx="47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Questo e’ il nostro cronometro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37"/>
          <p:cNvSpPr/>
          <p:nvPr/>
        </p:nvSpPr>
        <p:spPr>
          <a:xfrm>
            <a:off x="1641938" y="2347750"/>
            <a:ext cx="3992328" cy="795852"/>
          </a:xfrm>
          <a:prstGeom prst="cloud">
            <a:avLst/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Non siamo capaci di trovare una “formula” che descriva questi passaggi</a:t>
            </a:r>
            <a:endParaRPr b="1"/>
          </a:p>
        </p:txBody>
      </p:sp>
      <p:cxnSp>
        <p:nvCxnSpPr>
          <p:cNvPr id="319" name="Google Shape;319;p37"/>
          <p:cNvCxnSpPr>
            <a:stCxn id="318" idx="3"/>
          </p:cNvCxnSpPr>
          <p:nvPr/>
        </p:nvCxnSpPr>
        <p:spPr>
          <a:xfrm rot="10800000">
            <a:off x="3454802" y="2011954"/>
            <a:ext cx="183300" cy="3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0" name="Google Shape;320;p37"/>
          <p:cNvCxnSpPr/>
          <p:nvPr/>
        </p:nvCxnSpPr>
        <p:spPr>
          <a:xfrm rot="10800000" flipH="1">
            <a:off x="4905925" y="1979025"/>
            <a:ext cx="799800" cy="48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1" name="Google Shape;321;p37"/>
          <p:cNvCxnSpPr/>
          <p:nvPr/>
        </p:nvCxnSpPr>
        <p:spPr>
          <a:xfrm rot="10800000" flipH="1">
            <a:off x="5253902" y="2044729"/>
            <a:ext cx="1935900" cy="58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2" name="Google Shape;322;p37"/>
          <p:cNvCxnSpPr>
            <a:endCxn id="314" idx="1"/>
          </p:cNvCxnSpPr>
          <p:nvPr/>
        </p:nvCxnSpPr>
        <p:spPr>
          <a:xfrm>
            <a:off x="5309975" y="2737545"/>
            <a:ext cx="1791000" cy="8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3" name="Google Shape;323;p37"/>
          <p:cNvCxnSpPr/>
          <p:nvPr/>
        </p:nvCxnSpPr>
        <p:spPr>
          <a:xfrm>
            <a:off x="4691550" y="2943550"/>
            <a:ext cx="2366100" cy="76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4" name="Google Shape;324;p37"/>
          <p:cNvSpPr/>
          <p:nvPr/>
        </p:nvSpPr>
        <p:spPr>
          <a:xfrm>
            <a:off x="120625" y="3177575"/>
            <a:ext cx="3664200" cy="16995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Unica soluzione trovata: creare un “</a:t>
            </a:r>
            <a:r>
              <a:rPr lang="en" b="1"/>
              <a:t>digital twin</a:t>
            </a:r>
            <a:r>
              <a:rPr lang="en"/>
              <a:t>” di CMS.</a:t>
            </a:r>
            <a:br>
              <a:rPr lang="en"/>
            </a:br>
            <a:r>
              <a:rPr lang="en">
                <a:solidFill>
                  <a:srgbClr val="0000FF"/>
                </a:solidFill>
              </a:rPr>
              <a:t>In pratica, una simulazione quanto più dettagliata possibile.</a:t>
            </a:r>
            <a:endParaRPr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Funziona, ma “costa” tanto tempo di calcolo (tante CPU)</a:t>
            </a:r>
            <a:endParaRPr/>
          </a:p>
        </p:txBody>
      </p:sp>
      <p:sp>
        <p:nvSpPr>
          <p:cNvPr id="325" name="Google Shape;325;p37"/>
          <p:cNvSpPr/>
          <p:nvPr/>
        </p:nvSpPr>
        <p:spPr>
          <a:xfrm>
            <a:off x="2505700" y="1338100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7"/>
          <p:cNvSpPr/>
          <p:nvPr/>
        </p:nvSpPr>
        <p:spPr>
          <a:xfrm>
            <a:off x="4629900" y="1338100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7"/>
          <p:cNvSpPr/>
          <p:nvPr/>
        </p:nvSpPr>
        <p:spPr>
          <a:xfrm>
            <a:off x="6828288" y="1338100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7"/>
          <p:cNvSpPr/>
          <p:nvPr/>
        </p:nvSpPr>
        <p:spPr>
          <a:xfrm rot="5400000">
            <a:off x="7903150" y="2098213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7"/>
          <p:cNvSpPr/>
          <p:nvPr/>
        </p:nvSpPr>
        <p:spPr>
          <a:xfrm rot="5400000">
            <a:off x="7888025" y="3197438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7"/>
          <p:cNvSpPr/>
          <p:nvPr/>
        </p:nvSpPr>
        <p:spPr>
          <a:xfrm rot="10800000">
            <a:off x="6754050" y="3768938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1" name="Google Shape;33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3375" y="3395075"/>
            <a:ext cx="2544979" cy="14315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7"/>
          <p:cNvSpPr/>
          <p:nvPr/>
        </p:nvSpPr>
        <p:spPr>
          <a:xfrm>
            <a:off x="1026850" y="564225"/>
            <a:ext cx="462600" cy="178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7"/>
          <p:cNvSpPr/>
          <p:nvPr/>
        </p:nvSpPr>
        <p:spPr>
          <a:xfrm rot="6972960">
            <a:off x="6370707" y="4807304"/>
            <a:ext cx="462472" cy="17857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9500" y="1853500"/>
            <a:ext cx="2807950" cy="28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 tipici di CMS sul calcolo...</a:t>
            </a:r>
            <a:endParaRPr/>
          </a:p>
        </p:txBody>
      </p:sp>
      <p:sp>
        <p:nvSpPr>
          <p:cNvPr id="341" name="Google Shape;341;p38"/>
          <p:cNvSpPr txBox="1">
            <a:spLocks noGrp="1"/>
          </p:cNvSpPr>
          <p:nvPr>
            <p:ph type="body" idx="1"/>
          </p:nvPr>
        </p:nvSpPr>
        <p:spPr>
          <a:xfrm>
            <a:off x="65275" y="2066850"/>
            <a:ext cx="57840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Oggi (~2018)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~ 10 Miliardi di collisioni selezionate ogni anno (su ~ 40,000x in piu’ prodotte) </a:t>
            </a:r>
            <a:endParaRPr>
              <a:solidFill>
                <a:srgbClr val="0000FF"/>
              </a:solidFill>
            </a:endParaRPr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Capacita’ di calcolo e di archiviazione necessarie:</a:t>
            </a:r>
            <a:endParaRPr>
              <a:solidFill>
                <a:srgbClr val="0000FF"/>
              </a:solidFill>
            </a:endParaRP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~250,000 di CPU</a:t>
            </a:r>
            <a:endParaRPr>
              <a:solidFill>
                <a:srgbClr val="9900FF"/>
              </a:solidFill>
            </a:endParaRP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~500 Milioni di GB di disco/tape</a:t>
            </a:r>
            <a:endParaRPr>
              <a:solidFill>
                <a:srgbClr val="9900FF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“Run4” (2028)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~ 100 Miliardi di collisioni selezionate ogni anno</a:t>
            </a:r>
            <a:endParaRPr>
              <a:solidFill>
                <a:srgbClr val="0000FF"/>
              </a:solidFill>
            </a:endParaRPr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Capacita’ di calcolo e di archiviazione necessarie:</a:t>
            </a:r>
            <a:endParaRPr>
              <a:solidFill>
                <a:srgbClr val="0000FF"/>
              </a:solidFill>
            </a:endParaRP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~5,000,000 di CPU</a:t>
            </a:r>
            <a:endParaRPr>
              <a:solidFill>
                <a:srgbClr val="9900FF"/>
              </a:solidFill>
            </a:endParaRP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~10,000 Milioni di GB di disco/tape</a:t>
            </a:r>
            <a:endParaRPr>
              <a:solidFill>
                <a:srgbClr val="9900FF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en">
                <a:solidFill>
                  <a:srgbClr val="0000FF"/>
                </a:solidFill>
              </a:rPr>
              <a:t>Cosa costa tanto tempo di calcolo, oltre al “digital twin”?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342" name="Google Shape;34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6075" y="1699250"/>
            <a:ext cx="3573099" cy="336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7022" y="557562"/>
            <a:ext cx="6221075" cy="440368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51" name="Google Shape;35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600" y="77750"/>
            <a:ext cx="7198650" cy="48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1425" y="3521344"/>
            <a:ext cx="1323994" cy="8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Come si fa a gestire un sistema di calcolo di queste dimensioni?</a:t>
            </a:r>
            <a:endParaRPr/>
          </a:p>
        </p:txBody>
      </p:sp>
      <p:sp>
        <p:nvSpPr>
          <p:cNvPr id="359" name="Google Shape;359;p40"/>
          <p:cNvSpPr txBox="1">
            <a:spLocks noGrp="1"/>
          </p:cNvSpPr>
          <p:nvPr>
            <p:ph type="body" idx="1"/>
          </p:nvPr>
        </p:nvSpPr>
        <p:spPr>
          <a:xfrm>
            <a:off x="0" y="1693250"/>
            <a:ext cx="48780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Decisioni prese nel 1995 (quando un Hard Disk tipico era ~ 10 GB): </a:t>
            </a:r>
            <a:r>
              <a:rPr lang="en" b="1">
                <a:solidFill>
                  <a:srgbClr val="0000FF"/>
                </a:solidFill>
              </a:rPr>
              <a:t>investire nel calcolo distribuito!</a:t>
            </a:r>
            <a:endParaRPr b="1">
              <a:solidFill>
                <a:srgbClr val="0000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Formare una rete mondiale di centri di calcolo indipendenti ma “logicamente connessi”</a:t>
            </a:r>
            <a:endParaRPr>
              <a:solidFill>
                <a:srgbClr val="9900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Creare una visione logica di un tutt’uno → la GRID!!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360" name="Google Shape;3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3711300"/>
            <a:ext cx="2533733" cy="12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0"/>
          <p:cNvSpPr txBox="1"/>
          <p:nvPr/>
        </p:nvSpPr>
        <p:spPr>
          <a:xfrm>
            <a:off x="762825" y="4590275"/>
            <a:ext cx="325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200 siti nel mondo</a:t>
            </a:r>
            <a:endParaRPr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0850" y="1790125"/>
            <a:ext cx="4205001" cy="328272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0"/>
          <p:cNvSpPr txBox="1"/>
          <p:nvPr/>
        </p:nvSpPr>
        <p:spPr>
          <a:xfrm>
            <a:off x="2457025" y="3850600"/>
            <a:ext cx="2143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Oggi LHC usa: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&gt; 1 Milione di CPU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&gt; 2 Miliardi di GB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4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1"/>
          <p:cNvSpPr txBox="1">
            <a:spLocks noGrp="1"/>
          </p:cNvSpPr>
          <p:nvPr>
            <p:ph type="title"/>
          </p:nvPr>
        </p:nvSpPr>
        <p:spPr>
          <a:xfrm>
            <a:off x="182775" y="621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Funziona tutto, e ora?</a:t>
            </a:r>
            <a:endParaRPr/>
          </a:p>
        </p:txBody>
      </p:sp>
      <p:sp>
        <p:nvSpPr>
          <p:cNvPr id="370" name="Google Shape;370;p4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71" name="Google Shape;37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75" y="785675"/>
            <a:ext cx="5516125" cy="42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1"/>
          <p:cNvSpPr/>
          <p:nvPr/>
        </p:nvSpPr>
        <p:spPr>
          <a:xfrm>
            <a:off x="3206925" y="3116575"/>
            <a:ext cx="2173800" cy="17898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Il futuro prossimo. LHC sembra vecchio ma: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Abbiamo raccolto solo il 5% delle collisioni previste per LHC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Le collisioni che abbiamo visto fino ad ora sono 5x piu’ facili di quelle a regime</a:t>
            </a:r>
            <a:endParaRPr sz="1200"/>
          </a:p>
        </p:txBody>
      </p:sp>
      <p:sp>
        <p:nvSpPr>
          <p:cNvPr id="373" name="Google Shape;373;p41"/>
          <p:cNvSpPr txBox="1"/>
          <p:nvPr/>
        </p:nvSpPr>
        <p:spPr>
          <a:xfrm>
            <a:off x="5821025" y="1722025"/>
            <a:ext cx="29754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Le stime attuali dicono che NON ce la faremo a processare i dati dell’High Luminosity LHC (2028+) con nessun budget ragionevole</a:t>
            </a:r>
            <a:endParaRPr b="1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Dobbiamo inventarci qualcosa di nuovo!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Font typeface="Roboto"/>
              <a:buChar char="●"/>
            </a:pPr>
            <a:r>
              <a:rPr lang="en" b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Utilizzo di calcolo parallelo (GPU, Supercomputer)</a:t>
            </a:r>
            <a:endParaRPr b="1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Font typeface="Roboto"/>
              <a:buChar char="●"/>
            </a:pPr>
            <a:r>
              <a:rPr lang="en" b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Una rete ancora piu’ distribuita</a:t>
            </a:r>
            <a:endParaRPr b="1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Font typeface="Roboto"/>
              <a:buChar char="●"/>
            </a:pPr>
            <a:r>
              <a:rPr lang="en" b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Tecnologie futuristiche, quali il quantum computing</a:t>
            </a:r>
            <a:endParaRPr b="1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78" y="2935050"/>
            <a:ext cx="3949257" cy="204045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2"/>
          <p:cNvSpPr/>
          <p:nvPr/>
        </p:nvSpPr>
        <p:spPr>
          <a:xfrm>
            <a:off x="800750" y="3154369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Lake Node 1</a:t>
            </a:r>
            <a:endParaRPr/>
          </a:p>
        </p:txBody>
      </p:sp>
      <p:sp>
        <p:nvSpPr>
          <p:cNvPr id="381" name="Google Shape;381;p42"/>
          <p:cNvSpPr/>
          <p:nvPr/>
        </p:nvSpPr>
        <p:spPr>
          <a:xfrm>
            <a:off x="800750" y="4082625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Lake Node 2</a:t>
            </a:r>
            <a:endParaRPr/>
          </a:p>
        </p:txBody>
      </p:sp>
      <p:sp>
        <p:nvSpPr>
          <p:cNvPr id="382" name="Google Shape;382;p42"/>
          <p:cNvSpPr/>
          <p:nvPr/>
        </p:nvSpPr>
        <p:spPr>
          <a:xfrm>
            <a:off x="3232000" y="3116419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Lake Node 3</a:t>
            </a:r>
            <a:endParaRPr/>
          </a:p>
        </p:txBody>
      </p:sp>
      <p:sp>
        <p:nvSpPr>
          <p:cNvPr id="383" name="Google Shape;383;p42"/>
          <p:cNvSpPr/>
          <p:nvPr/>
        </p:nvSpPr>
        <p:spPr>
          <a:xfrm>
            <a:off x="1755975" y="3345056"/>
            <a:ext cx="1245900" cy="95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2"/>
          <p:cNvSpPr/>
          <p:nvPr/>
        </p:nvSpPr>
        <p:spPr>
          <a:xfrm>
            <a:off x="1849050" y="4241484"/>
            <a:ext cx="1245900" cy="95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2"/>
          <p:cNvSpPr/>
          <p:nvPr/>
        </p:nvSpPr>
        <p:spPr>
          <a:xfrm rot="-1992655">
            <a:off x="1804064" y="3785831"/>
            <a:ext cx="1263596" cy="11021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42"/>
          <p:cNvSpPr/>
          <p:nvPr/>
        </p:nvSpPr>
        <p:spPr>
          <a:xfrm rot="1714845">
            <a:off x="1789315" y="3787291"/>
            <a:ext cx="1293069" cy="10735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2"/>
          <p:cNvSpPr txBox="1"/>
          <p:nvPr/>
        </p:nvSpPr>
        <p:spPr>
          <a:xfrm>
            <a:off x="1755975" y="3627450"/>
            <a:ext cx="48813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&gt; 1 Tb/s</a:t>
            </a:r>
            <a:endParaRPr sz="1800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42"/>
          <p:cNvSpPr/>
          <p:nvPr/>
        </p:nvSpPr>
        <p:spPr>
          <a:xfrm>
            <a:off x="3512075" y="4495744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389" name="Google Shape;389;p42"/>
          <p:cNvSpPr/>
          <p:nvPr/>
        </p:nvSpPr>
        <p:spPr>
          <a:xfrm>
            <a:off x="33350" y="3627450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390" name="Google Shape;390;p42"/>
          <p:cNvSpPr/>
          <p:nvPr/>
        </p:nvSpPr>
        <p:spPr>
          <a:xfrm>
            <a:off x="253650" y="4558331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391" name="Google Shape;391;p42"/>
          <p:cNvSpPr/>
          <p:nvPr/>
        </p:nvSpPr>
        <p:spPr>
          <a:xfrm>
            <a:off x="4199875" y="3010050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392" name="Google Shape;392;p42"/>
          <p:cNvSpPr/>
          <p:nvPr/>
        </p:nvSpPr>
        <p:spPr>
          <a:xfrm rot="-929050">
            <a:off x="496860" y="3626493"/>
            <a:ext cx="460722" cy="4548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2"/>
          <p:cNvSpPr/>
          <p:nvPr/>
        </p:nvSpPr>
        <p:spPr>
          <a:xfrm rot="-1641209">
            <a:off x="698565" y="4495382"/>
            <a:ext cx="438758" cy="4861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2"/>
          <p:cNvSpPr/>
          <p:nvPr/>
        </p:nvSpPr>
        <p:spPr>
          <a:xfrm rot="5400000">
            <a:off x="965975" y="3767175"/>
            <a:ext cx="5085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2"/>
          <p:cNvSpPr/>
          <p:nvPr/>
        </p:nvSpPr>
        <p:spPr>
          <a:xfrm rot="5400000">
            <a:off x="3397225" y="3720188"/>
            <a:ext cx="5085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2"/>
          <p:cNvSpPr/>
          <p:nvPr/>
        </p:nvSpPr>
        <p:spPr>
          <a:xfrm rot="1662333">
            <a:off x="3579416" y="4463515"/>
            <a:ext cx="438133" cy="4882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2"/>
          <p:cNvSpPr/>
          <p:nvPr/>
        </p:nvSpPr>
        <p:spPr>
          <a:xfrm rot="-220570">
            <a:off x="3901750" y="3277343"/>
            <a:ext cx="472572" cy="4379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2"/>
          <p:cNvSpPr/>
          <p:nvPr/>
        </p:nvSpPr>
        <p:spPr>
          <a:xfrm>
            <a:off x="1493250" y="4659384"/>
            <a:ext cx="864300" cy="483000"/>
          </a:xfrm>
          <a:prstGeom prst="cube">
            <a:avLst>
              <a:gd name="adj" fmla="val 25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HPC center</a:t>
            </a:r>
            <a:endParaRPr/>
          </a:p>
        </p:txBody>
      </p:sp>
      <p:sp>
        <p:nvSpPr>
          <p:cNvPr id="399" name="Google Shape;399;p42"/>
          <p:cNvSpPr/>
          <p:nvPr/>
        </p:nvSpPr>
        <p:spPr>
          <a:xfrm>
            <a:off x="1946775" y="2633344"/>
            <a:ext cx="864300" cy="483000"/>
          </a:xfrm>
          <a:prstGeom prst="cube">
            <a:avLst>
              <a:gd name="adj" fmla="val 25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HPC center</a:t>
            </a:r>
            <a:endParaRPr/>
          </a:p>
        </p:txBody>
      </p:sp>
      <p:sp>
        <p:nvSpPr>
          <p:cNvPr id="400" name="Google Shape;400;p42"/>
          <p:cNvSpPr/>
          <p:nvPr/>
        </p:nvSpPr>
        <p:spPr>
          <a:xfrm rot="7435625">
            <a:off x="1850287" y="4470500"/>
            <a:ext cx="382164" cy="5544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/>
          <p:nvPr/>
        </p:nvSpPr>
        <p:spPr>
          <a:xfrm rot="6598261">
            <a:off x="1992842" y="3186347"/>
            <a:ext cx="364520" cy="5724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2"/>
          <p:cNvSpPr/>
          <p:nvPr/>
        </p:nvSpPr>
        <p:spPr>
          <a:xfrm>
            <a:off x="2459200" y="4640409"/>
            <a:ext cx="864300" cy="483000"/>
          </a:xfrm>
          <a:prstGeom prst="cube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3" name="Google Shape;403;p42"/>
          <p:cNvPicPr preferRelativeResize="0"/>
          <p:nvPr/>
        </p:nvPicPr>
        <p:blipFill rotWithShape="1">
          <a:blip r:embed="rId4">
            <a:alphaModFix/>
          </a:blip>
          <a:srcRect l="29843" t="8105" r="28216" b="7633"/>
          <a:stretch/>
        </p:blipFill>
        <p:spPr>
          <a:xfrm>
            <a:off x="2619750" y="4770348"/>
            <a:ext cx="421198" cy="31735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2"/>
          <p:cNvSpPr/>
          <p:nvPr/>
        </p:nvSpPr>
        <p:spPr>
          <a:xfrm>
            <a:off x="4376375" y="3758409"/>
            <a:ext cx="864300" cy="483000"/>
          </a:xfrm>
          <a:prstGeom prst="cube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Google Shape;405;p42"/>
          <p:cNvPicPr preferRelativeResize="0"/>
          <p:nvPr/>
        </p:nvPicPr>
        <p:blipFill rotWithShape="1">
          <a:blip r:embed="rId5">
            <a:alphaModFix/>
          </a:blip>
          <a:srcRect l="8689" t="35776" r="9181" b="37655"/>
          <a:stretch/>
        </p:blipFill>
        <p:spPr>
          <a:xfrm>
            <a:off x="4376375" y="3944040"/>
            <a:ext cx="864300" cy="209704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2"/>
          <p:cNvSpPr/>
          <p:nvPr/>
        </p:nvSpPr>
        <p:spPr>
          <a:xfrm rot="4075715">
            <a:off x="2751658" y="4525141"/>
            <a:ext cx="366455" cy="5697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2"/>
          <p:cNvSpPr/>
          <p:nvPr/>
        </p:nvSpPr>
        <p:spPr>
          <a:xfrm rot="8953650">
            <a:off x="3980853" y="4127405"/>
            <a:ext cx="431561" cy="4987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3665873" y="3075075"/>
            <a:ext cx="265200" cy="1635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09" name="Google Shape;409;p42"/>
          <p:cNvSpPr/>
          <p:nvPr/>
        </p:nvSpPr>
        <p:spPr>
          <a:xfrm>
            <a:off x="1361150" y="4110525"/>
            <a:ext cx="227100" cy="1635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3197050" y="4029159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Lake Node 4</a:t>
            </a: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3718498" y="4070447"/>
            <a:ext cx="265200" cy="1635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12" name="Google Shape;412;p42"/>
          <p:cNvSpPr txBox="1"/>
          <p:nvPr/>
        </p:nvSpPr>
        <p:spPr>
          <a:xfrm rot="-1503576">
            <a:off x="404842" y="338013"/>
            <a:ext cx="2139716" cy="1693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Usare i SuperComputer (HPC):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INFN e CINECA (Bologna) hanno avuto i fondi per costruire quello che sara’ fra i primi  3 o 4 nel mondo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3" name="Google Shape;41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5725" y="0"/>
            <a:ext cx="5821150" cy="21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1800" y="2108798"/>
            <a:ext cx="5128575" cy="9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2"/>
          <p:cNvSpPr txBox="1"/>
          <p:nvPr/>
        </p:nvSpPr>
        <p:spPr>
          <a:xfrm rot="-859711">
            <a:off x="5595966" y="3321234"/>
            <a:ext cx="2355467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Un 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distribuito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su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scala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mondiale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ancora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 piu’ 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integrato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: un 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 di storage 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mondiale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risorse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 “Plug and Play” 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sul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 “</a:t>
            </a:r>
            <a:r>
              <a:rPr lang="en" b="1" dirty="0" err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Datalake</a:t>
            </a:r>
            <a:r>
              <a:rPr lang="en" b="1" dirty="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endParaRPr b="1" dirty="0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Google Shape;416;p4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 txBox="1">
            <a:spLocks noGrp="1"/>
          </p:cNvSpPr>
          <p:nvPr>
            <p:ph type="title"/>
          </p:nvPr>
        </p:nvSpPr>
        <p:spPr>
          <a:xfrm>
            <a:off x="460950" y="221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Una piccola parentesi: il nostro software</a:t>
            </a:r>
            <a:endParaRPr/>
          </a:p>
        </p:txBody>
      </p:sp>
      <p:sp>
        <p:nvSpPr>
          <p:cNvPr id="422" name="Google Shape;422;p43"/>
          <p:cNvSpPr txBox="1">
            <a:spLocks noGrp="1"/>
          </p:cNvSpPr>
          <p:nvPr>
            <p:ph type="body" idx="1"/>
          </p:nvPr>
        </p:nvSpPr>
        <p:spPr>
          <a:xfrm>
            <a:off x="96550" y="1262350"/>
            <a:ext cx="5416200" cy="3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Prevalentemente fatto in casa (da fisici che capiscono i problemi da affrontare, e con conoscenze informatiche)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~20 anni di sviluppo, qualche centinaio di fisici hanno collaborato</a:t>
            </a:r>
            <a:endParaRPr>
              <a:solidFill>
                <a:srgbClr val="0000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Fa tutto: simulazioni, selezione, ricostruzione, analisi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Assolutamente Open Source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Se volete scaricarlo: </a:t>
            </a:r>
            <a:r>
              <a:rPr lang="en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https://github.com/cms-sw/cmssw</a:t>
            </a:r>
            <a:endParaRPr>
              <a:solidFill>
                <a:srgbClr val="0000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I nuovi esperimenti non partono da zero, ma riusano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~10 milioni di righe di codice (C++ e Python); </a:t>
            </a:r>
            <a:r>
              <a:rPr lang="en" b="1"/>
              <a:t>e’ circa ⅓ - ½ del Kernel di Linux</a:t>
            </a:r>
            <a:r>
              <a:rPr lang="en"/>
              <a:t> (attualmente il progetto open source più grande)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423" name="Google Shape;42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2750" y="1229738"/>
            <a:ext cx="3478852" cy="343213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0350" y="248325"/>
            <a:ext cx="1905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/>
          <p:nvPr/>
        </p:nvSpPr>
        <p:spPr>
          <a:xfrm>
            <a:off x="132550" y="93850"/>
            <a:ext cx="263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2CC"/>
                </a:solidFill>
                <a:latin typeface="Roboto"/>
                <a:ea typeface="Roboto"/>
                <a:cs typeface="Roboto"/>
                <a:sym typeface="Roboto"/>
              </a:rPr>
              <a:t>Prima di tutto, le presentazioni</a:t>
            </a:r>
            <a:endParaRPr b="1">
              <a:solidFill>
                <a:srgbClr val="FFF2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4499525" y="373575"/>
            <a:ext cx="2014500" cy="615600"/>
          </a:xfrm>
          <a:prstGeom prst="wedgeRoundRectCallout">
            <a:avLst>
              <a:gd name="adj1" fmla="val 103058"/>
              <a:gd name="adj2" fmla="val 156851"/>
              <a:gd name="adj3" fmla="val 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CIAO!</a:t>
            </a:r>
            <a:endParaRPr/>
          </a:p>
        </p:txBody>
      </p:sp>
      <p:sp>
        <p:nvSpPr>
          <p:cNvPr id="135" name="Google Shape;135;p26"/>
          <p:cNvSpPr txBox="1"/>
          <p:nvPr/>
        </p:nvSpPr>
        <p:spPr>
          <a:xfrm>
            <a:off x="449400" y="2066675"/>
            <a:ext cx="4572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Sono un ricercatore dell’Istituto Nazionale di Fisica Nucleare, dal 2005</a:t>
            </a:r>
            <a:endParaRPr b="1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Mi sono sempre occupato del lato “computeristico” degli esperimenti agli acceleratori di particelle</a:t>
            </a:r>
            <a:endParaRPr b="1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Se volete contattarmi per domande / curiosita’ / etc</a:t>
            </a:r>
            <a:endParaRPr b="1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Tommaso.Boccali@gmail.com</a:t>
            </a:r>
            <a:endParaRPr b="1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4"/>
          <p:cNvSpPr txBox="1">
            <a:spLocks noGrp="1"/>
          </p:cNvSpPr>
          <p:nvPr>
            <p:ph type="title"/>
          </p:nvPr>
        </p:nvSpPr>
        <p:spPr>
          <a:xfrm>
            <a:off x="460950" y="221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Conclusioni</a:t>
            </a:r>
            <a:endParaRPr/>
          </a:p>
        </p:txBody>
      </p:sp>
      <p:sp>
        <p:nvSpPr>
          <p:cNvPr id="430" name="Google Shape;430;p44"/>
          <p:cNvSpPr txBox="1">
            <a:spLocks noGrp="1"/>
          </p:cNvSpPr>
          <p:nvPr>
            <p:ph type="body" idx="1"/>
          </p:nvPr>
        </p:nvSpPr>
        <p:spPr>
          <a:xfrm>
            <a:off x="471900" y="1262345"/>
            <a:ext cx="8222100" cy="3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Sono tempi interessanti per il calcolo nella Fisica delle Alte Energie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Come gia’ accaduto con la Grid, i fisici delle alte energie sono stati costretti a costruire infrastrutture di calcolo su scala mondiale di dimensioni mai raggiunte prima</a:t>
            </a:r>
            <a:endParaRPr>
              <a:solidFill>
                <a:srgbClr val="99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Adesso, andiamo incontro ad una transizione verso l’utilizzo di </a:t>
            </a:r>
            <a:r>
              <a:rPr lang="en" b="1"/>
              <a:t>Cloud</a:t>
            </a:r>
            <a:r>
              <a:rPr lang="en"/>
              <a:t>, </a:t>
            </a:r>
            <a:r>
              <a:rPr lang="en" b="1"/>
              <a:t>SuperComputer</a:t>
            </a:r>
            <a:r>
              <a:rPr lang="en"/>
              <a:t>, </a:t>
            </a:r>
            <a:r>
              <a:rPr lang="en" b="1"/>
              <a:t>sistemi di calcolo avanzato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E’ ormai chiaro che nel futuro sara’ sempre piu’ importante una figura che fino a ~ 20 anni fa non esisteva, il “</a:t>
            </a:r>
            <a:r>
              <a:rPr lang="en" b="1"/>
              <a:t>Fisico Specializzato in Data Management e Analisi</a:t>
            </a:r>
            <a:r>
              <a:rPr lang="en"/>
              <a:t>”, molto vicina a quella del Data Scientist ma con una preparazione forte sull’ambito fisico.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Chissa’ se fra qualche anno ci troveremo a lavorare con qualcuno di voi!</a:t>
            </a:r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7982" y="132167"/>
            <a:ext cx="67699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body" idx="1"/>
          </p:nvPr>
        </p:nvSpPr>
        <p:spPr>
          <a:xfrm>
            <a:off x="38325" y="1669975"/>
            <a:ext cx="8222100" cy="30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Cosa serve per fare CMS?</a:t>
            </a:r>
            <a:endParaRPr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Circa 14000 tonnellate di materiale (soprattutto ferro)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Qualche migliaio di persone per una decina di anni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Un manuale di istruzioni bello grosso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.. per ottenere un rivelatore che spara qualche centinaio di milioni di segnali ogni 25 ns (ovvero a 40 MHz)</a:t>
            </a:r>
            <a:endParaRPr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 anche piu’ o meno cosa ci voglio fare</a:t>
            </a:r>
            <a:endParaRPr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Scoprire la particella che ci </a:t>
            </a:r>
            <a:br>
              <a:rPr lang="en">
                <a:solidFill>
                  <a:srgbClr val="9900FF"/>
                </a:solidFill>
              </a:rPr>
            </a:br>
            <a:r>
              <a:rPr lang="en">
                <a:solidFill>
                  <a:srgbClr val="9900FF"/>
                </a:solidFill>
              </a:rPr>
              <a:t>permettera’ di capire </a:t>
            </a:r>
            <a:r>
              <a:rPr lang="en" b="1">
                <a:solidFill>
                  <a:srgbClr val="9900FF"/>
                </a:solidFill>
              </a:rPr>
              <a:t>tutto</a:t>
            </a:r>
            <a:endParaRPr b="1"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Vincere il premio Nobel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825" y="232475"/>
            <a:ext cx="3385600" cy="19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0913" y="296850"/>
            <a:ext cx="1759850" cy="127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122" y="74650"/>
            <a:ext cx="2082950" cy="1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/>
          <p:nvPr/>
        </p:nvSpPr>
        <p:spPr>
          <a:xfrm>
            <a:off x="4540950" y="796100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7"/>
          <p:cNvSpPr/>
          <p:nvPr/>
        </p:nvSpPr>
        <p:spPr>
          <a:xfrm>
            <a:off x="2043000" y="853675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3000" y="3530849"/>
            <a:ext cx="2541000" cy="15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6188" y="3833949"/>
            <a:ext cx="1226375" cy="10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/>
          <p:nvPr/>
        </p:nvSpPr>
        <p:spPr>
          <a:xfrm>
            <a:off x="5960388" y="4048825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06818" y="3755493"/>
            <a:ext cx="1192375" cy="11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/>
          <p:nvPr/>
        </p:nvSpPr>
        <p:spPr>
          <a:xfrm>
            <a:off x="4597263" y="4283250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7"/>
          <p:cNvSpPr/>
          <p:nvPr/>
        </p:nvSpPr>
        <p:spPr>
          <a:xfrm rot="-1380944">
            <a:off x="351250" y="2048230"/>
            <a:ext cx="8191523" cy="9612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Manca quale pezzo intermedio: 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come uso CMS per scoprire la mia particella?</a:t>
            </a:r>
          </a:p>
        </p:txBody>
      </p:sp>
      <p:sp>
        <p:nvSpPr>
          <p:cNvPr id="153" name="Google Shape;153;p2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132075" y="2504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fisica delle alte energie e i computer </a:t>
            </a:r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0" y="1688625"/>
            <a:ext cx="4458000" cy="31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Ovviamente, quando sono stati scoperti l’elettrone (1897) e il protone (1919) i computer non c’erano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… pero’ protone e elettrone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Sono abbondanti</a:t>
            </a:r>
            <a:endParaRPr>
              <a:solidFill>
                <a:srgbClr val="9900FF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Sono stabili</a:t>
            </a:r>
            <a:endParaRPr>
              <a:solidFill>
                <a:srgbClr val="9900FF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Alla fine bastava (!) guardare uno strumento e aspettare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Se posso scattare fotografie invece di stare a guardare, molto meglio ...</a:t>
            </a: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4675" y="1203750"/>
            <a:ext cx="2133375" cy="149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4672" y="2755000"/>
            <a:ext cx="1565425" cy="21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6750" y="2919945"/>
            <a:ext cx="3057499" cy="1957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8"/>
          <p:cNvCxnSpPr/>
          <p:nvPr/>
        </p:nvCxnSpPr>
        <p:spPr>
          <a:xfrm>
            <a:off x="5378725" y="3326150"/>
            <a:ext cx="1121100" cy="49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" name="Google Shape;164;p28"/>
          <p:cNvCxnSpPr/>
          <p:nvPr/>
        </p:nvCxnSpPr>
        <p:spPr>
          <a:xfrm>
            <a:off x="5202950" y="3326150"/>
            <a:ext cx="992100" cy="102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65" name="Google Shape;16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6594" y="1422819"/>
            <a:ext cx="1873475" cy="1092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28"/>
          <p:cNvCxnSpPr/>
          <p:nvPr/>
        </p:nvCxnSpPr>
        <p:spPr>
          <a:xfrm>
            <a:off x="5480275" y="1576275"/>
            <a:ext cx="2609100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7" name="Google Shape;167;p28"/>
          <p:cNvSpPr txBox="1"/>
          <p:nvPr/>
        </p:nvSpPr>
        <p:spPr>
          <a:xfrm>
            <a:off x="6644725" y="2354800"/>
            <a:ext cx="277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Thomson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8"/>
          <p:cNvSpPr txBox="1"/>
          <p:nvPr/>
        </p:nvSpPr>
        <p:spPr>
          <a:xfrm>
            <a:off x="6151200" y="4743300"/>
            <a:ext cx="277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Rutherford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5202" y="2240300"/>
            <a:ext cx="2166200" cy="293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Pero’ non e’ sempre</a:t>
            </a:r>
            <a:br>
              <a:rPr lang="en"/>
            </a:br>
            <a:r>
              <a:rPr lang="en"/>
              <a:t> cosi’ facile ...</a:t>
            </a:r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body" idx="1"/>
          </p:nvPr>
        </p:nvSpPr>
        <p:spPr>
          <a:xfrm>
            <a:off x="21375" y="1720775"/>
            <a:ext cx="4427700" cy="29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/>
          </a:bodyPr>
          <a:lstStyle/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Una particella che vive poco (10</a:t>
            </a:r>
            <a:r>
              <a:rPr lang="en" baseline="30000"/>
              <a:t>-22</a:t>
            </a:r>
            <a:r>
              <a:rPr lang="en"/>
              <a:t> sec per esempio) non si puo’ fotografare</a:t>
            </a:r>
            <a:endParaRPr/>
          </a:p>
          <a:p>
            <a:pPr marL="914400" lvl="1" indent="-29749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si possono raccogliere i suoi prodotti di decadimento, e poi cercare di ricostruire cosa e’ successo</a:t>
            </a:r>
            <a:endParaRPr>
              <a:solidFill>
                <a:srgbClr val="9900FF"/>
              </a:solidFill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Questo implica una grande quantita’ di calcoli. </a:t>
            </a:r>
            <a:endParaRPr/>
          </a:p>
          <a:p>
            <a:pPr marL="914400" lvl="1" indent="-29749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E’ come quando si cercare di ricostruire la velocita’ e la traiettoria di una palla da biliardo vedendo come si muovono le altre palle 10 secondi dopo il colpo .. </a:t>
            </a:r>
            <a:endParaRPr>
              <a:solidFill>
                <a:srgbClr val="9900FF"/>
              </a:solidFill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Un tempo si misuravano le fotografie col metro e con il compasso, e si facevano i conti con il regolo...</a:t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 rotWithShape="1">
          <a:blip r:embed="rId4">
            <a:alphaModFix/>
          </a:blip>
          <a:srcRect b="8382"/>
          <a:stretch/>
        </p:blipFill>
        <p:spPr>
          <a:xfrm>
            <a:off x="4629450" y="128400"/>
            <a:ext cx="3705225" cy="24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/>
        </p:nvSpPr>
        <p:spPr>
          <a:xfrm>
            <a:off x="4800625" y="2735875"/>
            <a:ext cx="18594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Succedeva anche nelle camere a bolle e/o a nebbia negli anni 70 e prima: da quello che </a:t>
            </a:r>
            <a:r>
              <a:rPr lang="en" b="1">
                <a:latin typeface="Roboto"/>
                <a:ea typeface="Roboto"/>
                <a:cs typeface="Roboto"/>
                <a:sym typeface="Roboto"/>
              </a:rPr>
              <a:t>vedi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, cerchi di capire cosa </a:t>
            </a:r>
            <a:r>
              <a:rPr lang="en" b="1">
                <a:latin typeface="Roboto"/>
                <a:ea typeface="Roboto"/>
                <a:cs typeface="Roboto"/>
                <a:sym typeface="Roboto"/>
              </a:rPr>
              <a:t>non vedi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Qui e’ chiaramente successo qualcosa di strano!</a:t>
            </a:r>
            <a:endParaRPr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9" name="Google Shape;179;p29"/>
          <p:cNvCxnSpPr/>
          <p:nvPr/>
        </p:nvCxnSpPr>
        <p:spPr>
          <a:xfrm rot="10800000" flipH="1">
            <a:off x="6417725" y="4302700"/>
            <a:ext cx="1523400" cy="214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0" name="Google Shape;18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3419" y="4241750"/>
            <a:ext cx="1589533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2523" y="4347800"/>
            <a:ext cx="823775" cy="70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9"/>
          <p:cNvCxnSpPr/>
          <p:nvPr/>
        </p:nvCxnSpPr>
        <p:spPr>
          <a:xfrm rot="10800000" flipH="1">
            <a:off x="6113050" y="865425"/>
            <a:ext cx="398400" cy="2265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3" name="Google Shape;183;p29"/>
          <p:cNvCxnSpPr/>
          <p:nvPr/>
        </p:nvCxnSpPr>
        <p:spPr>
          <a:xfrm rot="10800000" flipH="1">
            <a:off x="7202900" y="732525"/>
            <a:ext cx="648300" cy="132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" name="Google Shape;184;p29"/>
          <p:cNvCxnSpPr/>
          <p:nvPr/>
        </p:nvCxnSpPr>
        <p:spPr>
          <a:xfrm rot="10800000" flipH="1">
            <a:off x="6999825" y="439450"/>
            <a:ext cx="499800" cy="207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5" name="Google Shape;185;p29"/>
          <p:cNvCxnSpPr/>
          <p:nvPr/>
        </p:nvCxnSpPr>
        <p:spPr>
          <a:xfrm rot="10800000" flipH="1">
            <a:off x="6710875" y="260050"/>
            <a:ext cx="386400" cy="324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6" name="Google Shape;186;p29"/>
          <p:cNvCxnSpPr/>
          <p:nvPr/>
        </p:nvCxnSpPr>
        <p:spPr>
          <a:xfrm rot="10800000">
            <a:off x="6226225" y="201250"/>
            <a:ext cx="35400" cy="334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7" name="Google Shape;187;p29"/>
          <p:cNvCxnSpPr/>
          <p:nvPr/>
        </p:nvCxnSpPr>
        <p:spPr>
          <a:xfrm rot="10800000">
            <a:off x="5566050" y="349750"/>
            <a:ext cx="266100" cy="297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8" name="Google Shape;188;p29"/>
          <p:cNvSpPr txBox="1"/>
          <p:nvPr/>
        </p:nvSpPr>
        <p:spPr>
          <a:xfrm>
            <a:off x="6124725" y="906125"/>
            <a:ext cx="225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2700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9" name="Google Shape;189;p29"/>
          <p:cNvCxnSpPr/>
          <p:nvPr/>
        </p:nvCxnSpPr>
        <p:spPr>
          <a:xfrm flipH="1">
            <a:off x="7347425" y="4279225"/>
            <a:ext cx="636600" cy="476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90" name="Google Shape;190;p2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 un certo punto </a:t>
            </a:r>
            <a:endParaRPr/>
          </a:p>
        </p:txBody>
      </p:sp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525" y="41638"/>
            <a:ext cx="6705600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 txBox="1"/>
          <p:nvPr/>
        </p:nvSpPr>
        <p:spPr>
          <a:xfrm>
            <a:off x="228100" y="3586900"/>
            <a:ext cx="4168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Minuti o piu’ per ogni misura (compasso, goniometro, metro…)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Roboto"/>
              <a:buChar char="●"/>
            </a:pPr>
            <a:r>
              <a:rPr lang="en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Molti minuti / ore per fare i calcoli (regolo, le prime calcolatrici, a mano, …)</a:t>
            </a:r>
            <a:endParaRPr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Quante persone posso avere?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8" name="Google Shape;198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4928750" y="3665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081150" y="38180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233550" y="39704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385950" y="41228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538350" y="42752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690750" y="4427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179075" y="3665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331475" y="38180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483875" y="39704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636275" y="41228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788675" y="42752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941075" y="4427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448925" y="3665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601325" y="38180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753725" y="39704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906125" y="41228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8058525" y="4275237"/>
            <a:ext cx="992849" cy="6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186750" y="5473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esperimento di oggi - CMS</a:t>
            </a:r>
            <a:endParaRPr/>
          </a:p>
        </p:txBody>
      </p:sp>
      <p:sp>
        <p:nvSpPr>
          <p:cNvPr id="221" name="Google Shape;221;p31"/>
          <p:cNvSpPr txBox="1">
            <a:spLocks noGrp="1"/>
          </p:cNvSpPr>
          <p:nvPr>
            <p:ph type="body" idx="1"/>
          </p:nvPr>
        </p:nvSpPr>
        <p:spPr>
          <a:xfrm>
            <a:off x="34425" y="1801900"/>
            <a:ext cx="52506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Una “fotografia” di 1-100 Megabyte 40 Milioni di volte al secondo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-"/>
            </a:pPr>
            <a:r>
              <a:rPr lang="en">
                <a:solidFill>
                  <a:srgbClr val="9900FF"/>
                </a:solidFill>
              </a:rPr>
              <a:t>Tra queste, selezionare ~ 1000 fotografie al secondo; idealmente, sono quelle relative agli eventi di collisione piu’ interessanti</a:t>
            </a:r>
            <a:endParaRPr>
              <a:solidFill>
                <a:srgbClr val="99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Una stima approssimativa per “quanti calcoli devo fare su ciascuna fotografia”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-"/>
            </a:pPr>
            <a:r>
              <a:rPr lang="en">
                <a:solidFill>
                  <a:srgbClr val="9900FF"/>
                </a:solidFill>
              </a:rPr>
              <a:t>~100 miliardi di operazioni matematiche</a:t>
            </a:r>
            <a:endParaRPr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 b="1">
                <a:solidFill>
                  <a:srgbClr val="FF0000"/>
                </a:solidFill>
              </a:rPr>
              <a:t>→ servono sistemi automatici, i computer!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100" y="658535"/>
            <a:ext cx="3420950" cy="189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7400" y="2830100"/>
            <a:ext cx="3779651" cy="21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>
            <a:spLocks noGrp="1"/>
          </p:cNvSpPr>
          <p:nvPr>
            <p:ph type="title"/>
          </p:nvPr>
        </p:nvSpPr>
        <p:spPr>
          <a:xfrm>
            <a:off x="476575" y="6488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Breve storia dell’informatica per la fisica delle alte energie</a:t>
            </a:r>
            <a:endParaRPr/>
          </a:p>
        </p:txBody>
      </p:sp>
      <p:sp>
        <p:nvSpPr>
          <p:cNvPr id="230" name="Google Shape;230;p32"/>
          <p:cNvSpPr txBox="1">
            <a:spLocks noGrp="1"/>
          </p:cNvSpPr>
          <p:nvPr>
            <p:ph type="body" idx="1"/>
          </p:nvPr>
        </p:nvSpPr>
        <p:spPr>
          <a:xfrm>
            <a:off x="61775" y="1704250"/>
            <a:ext cx="56802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Questo e’ il primo computer ufficiale del CERN: Wim Klein!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Quanti GHz? “</a:t>
            </a:r>
            <a:r>
              <a:rPr lang="en" i="1">
                <a:solidFill>
                  <a:srgbClr val="4A86E8"/>
                </a:solidFill>
              </a:rPr>
              <a:t>Capace di fare la 73a radice di un numero di 500 cifre in 2 minuti e 43 secondi</a:t>
            </a:r>
            <a:r>
              <a:rPr lang="en"/>
              <a:t>”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Qualche frazione di miliardesimo di GHz</a:t>
            </a:r>
            <a:endParaRPr>
              <a:solidFill>
                <a:srgbClr val="9900FF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Andato in pensione intorno al 1970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Computer piu’ “metallici” negli anni dal ‘60 in poi ...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6400" y="1315075"/>
            <a:ext cx="2921450" cy="199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988" y="3712842"/>
            <a:ext cx="1656125" cy="135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366" y="3793050"/>
            <a:ext cx="1715926" cy="119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1575" y="3699600"/>
            <a:ext cx="1780325" cy="138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8600" y="3699604"/>
            <a:ext cx="1863550" cy="1383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32"/>
          <p:cNvCxnSpPr/>
          <p:nvPr/>
        </p:nvCxnSpPr>
        <p:spPr>
          <a:xfrm>
            <a:off x="5490400" y="1945125"/>
            <a:ext cx="901500" cy="53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7" name="Google Shape;237;p32"/>
          <p:cNvSpPr txBox="1"/>
          <p:nvPr/>
        </p:nvSpPr>
        <p:spPr>
          <a:xfrm rot="-5400000">
            <a:off x="8122050" y="4141988"/>
            <a:ext cx="140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Inizio anni 80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32"/>
          <p:cNvSpPr txBox="1"/>
          <p:nvPr/>
        </p:nvSpPr>
        <p:spPr>
          <a:xfrm rot="-5400000">
            <a:off x="-500100" y="4243188"/>
            <a:ext cx="140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Inizio anni 60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32"/>
          <p:cNvSpPr/>
          <p:nvPr/>
        </p:nvSpPr>
        <p:spPr>
          <a:xfrm>
            <a:off x="2241575" y="4191350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2"/>
          <p:cNvSpPr/>
          <p:nvPr/>
        </p:nvSpPr>
        <p:spPr>
          <a:xfrm>
            <a:off x="4309938" y="4191350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2"/>
          <p:cNvSpPr/>
          <p:nvPr/>
        </p:nvSpPr>
        <p:spPr>
          <a:xfrm>
            <a:off x="6505350" y="4191350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Dove siamo ora? (e perche’)</a:t>
            </a:r>
            <a:endParaRPr/>
          </a:p>
        </p:txBody>
      </p:sp>
      <p:sp>
        <p:nvSpPr>
          <p:cNvPr id="248" name="Google Shape;248;p3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51528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b="1"/>
              <a:t>CMS oggi</a:t>
            </a:r>
            <a:r>
              <a:rPr lang="en"/>
              <a:t>: la ricerca di fenomeni rari/rarissimi, ci costringe a generare e raccogliere tanti eventi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Tanti: LHC genera collisioni elementari protone protone a ~ 1-10 Miliardi al secondo</a:t>
            </a:r>
            <a:endParaRPr>
              <a:solidFill>
                <a:srgbClr val="0000FF"/>
              </a:solidFill>
            </a:endParaRPr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LHC lo fa/lo fara’ per ~ 35 anni almeno: una stima realistica e’ la generazione e l’analisi di un miliardo di miliardi di collisioni</a:t>
            </a:r>
            <a:endParaRPr>
              <a:solidFill>
                <a:srgbClr val="0000FF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La totalita’ di dati (</a:t>
            </a:r>
            <a:r>
              <a:rPr lang="en" b="1"/>
              <a:t>bytes</a:t>
            </a:r>
            <a:r>
              <a:rPr lang="en"/>
              <a:t>) da analizzare in questo periodo e’ poco meno di un </a:t>
            </a:r>
            <a:r>
              <a:rPr lang="en" b="1"/>
              <a:t>Miliardo di Miliardi di Miliardi di bytes</a:t>
            </a:r>
            <a:endParaRPr b="1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Quando LHC e’ acceso, genera un flusso di dati pari a </a:t>
            </a:r>
            <a:r>
              <a:rPr lang="en" b="1"/>
              <a:t>4 Milioni di Miliardi di bytes al secondo </a:t>
            </a:r>
            <a:endParaRPr b="1"/>
          </a:p>
        </p:txBody>
      </p:sp>
      <p:sp>
        <p:nvSpPr>
          <p:cNvPr id="249" name="Google Shape;249;p33"/>
          <p:cNvSpPr txBox="1"/>
          <p:nvPr/>
        </p:nvSpPr>
        <p:spPr>
          <a:xfrm>
            <a:off x="6147950" y="1992875"/>
            <a:ext cx="2996100" cy="2339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A che ci serve un modello di calcolo? A gestire questa mole di dati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Raccoglierla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Selezionarla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Ridurla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Scriverla su qualche hard disk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Processarla su qualche computer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33"/>
          <p:cNvSpPr/>
          <p:nvPr/>
        </p:nvSpPr>
        <p:spPr>
          <a:xfrm>
            <a:off x="5750700" y="2883125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1623</Words>
  <Application>Microsoft Macintosh PowerPoint</Application>
  <PresentationFormat>On-screen Show (16:9)</PresentationFormat>
  <Paragraphs>192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Roboto</vt:lpstr>
      <vt:lpstr>Material</vt:lpstr>
      <vt:lpstr>Material</vt:lpstr>
      <vt:lpstr>Modelli di calcolo a LHC</vt:lpstr>
      <vt:lpstr>PowerPoint Presentation</vt:lpstr>
      <vt:lpstr>PowerPoint Presentation</vt:lpstr>
      <vt:lpstr>La fisica delle alte energie e i computer </vt:lpstr>
      <vt:lpstr>Pero’ non e’ sempre  cosi’ facile ...</vt:lpstr>
      <vt:lpstr>Ad un certo punto </vt:lpstr>
      <vt:lpstr>Un esperimento di oggi - CMS</vt:lpstr>
      <vt:lpstr>Breve storia dell’informatica per la fisica delle alte energie</vt:lpstr>
      <vt:lpstr>Dove siamo ora? (e perche’)</vt:lpstr>
      <vt:lpstr>Portando all’estremo ….</vt:lpstr>
      <vt:lpstr>Cosa succede ai dati che escono da CMS?</vt:lpstr>
      <vt:lpstr>Questi sono i dati raccolti da CMS, ma c’e’ purtoppo (molto) altro</vt:lpstr>
      <vt:lpstr>PowerPoint Presentation</vt:lpstr>
      <vt:lpstr>Numeri tipici di CMS sul calcolo...</vt:lpstr>
      <vt:lpstr>PowerPoint Presentation</vt:lpstr>
      <vt:lpstr>Come si fa a gestire un sistema di calcolo di queste dimensioni?</vt:lpstr>
      <vt:lpstr>Funziona tutto, e ora?</vt:lpstr>
      <vt:lpstr>PowerPoint Presentation</vt:lpstr>
      <vt:lpstr>Una piccola parentesi: il nostro software</vt:lpstr>
      <vt:lpstr>Conclusioni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 di calcolo a LHC</dc:title>
  <cp:lastModifiedBy>Tommaso Boccali</cp:lastModifiedBy>
  <cp:revision>3</cp:revision>
  <dcterms:modified xsi:type="dcterms:W3CDTF">2021-02-12T10:29:24Z</dcterms:modified>
</cp:coreProperties>
</file>