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3" r:id="rId4"/>
    <p:sldId id="266" r:id="rId5"/>
    <p:sldId id="257" r:id="rId6"/>
    <p:sldId id="260" r:id="rId7"/>
    <p:sldId id="256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8" y="-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73955A-501E-4E77-B98A-B15FAC950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7A269AA-3FAC-4EBB-B05F-6E92A0EE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6ED188B-ED66-40B1-A0C7-5BF76416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DEF7C09-FD2C-4738-BB7A-388EDC68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9E88360-A160-4AE6-B5AE-208DC9D2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8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FE657A8-A7E0-4A9F-AD89-A36677EA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BADB128-EE37-4548-8D06-52E3C3883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5447C87-6D1F-4FBC-B92B-6169C8A7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73924A0-006E-4FC2-8E83-EE5AAD7D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239894C-204B-4895-8E37-47213B4A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94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1D8B2242-D478-46A4-8F1C-3CC8BB336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FCE27E8-7466-4CFF-85D7-AEC8629A5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E1CDFB7-E535-427F-817B-7FFEFEE8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D852A98-A306-4254-B245-BC491CF0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6FAEB90-1793-46CC-8617-B5C5FE13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61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2B3AE7-7DD2-4203-94DE-42AC4071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6A8A466-2DDB-4583-8A26-D321426A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708A6C7-033F-4993-B324-7F4FCBEC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8EBF64A-3784-4B44-8A65-BFF802CC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CAA8C0-0788-44CA-B509-A8ED94BE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52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63E8D9-40FA-46A0-A124-02E6C989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0D6B4F-2EB4-429E-AE09-ECB94B1A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3A583AF-4D14-46B7-917B-EAD08460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1E2802E-97E2-4589-8AE8-71DCFAE0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B108005-ADE9-421A-878A-C7D3190F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2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A8F0F8-C356-480B-97E8-50F1A957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CBEB13A-9479-4C1E-905F-1915CFD1C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F494480-6853-4861-8ECA-6FD2D9A55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E72435C-15BF-4C68-A05A-2183E6F7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B8A702B-323B-42BC-B3AA-BA2C3E16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28A4588-32C8-4A23-B4D4-F8003BEB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93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1206E1A-D5FA-4D1B-8566-7E1BEF27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9BC341F-76CF-474C-AA27-867901D9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A721DFB-06CD-4F71-8562-514DA46E5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9E398F2-BC16-4382-85C0-1C97AB939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DC553ED-49A7-4FF8-AD36-6D9030D7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CF8BCFE-5B58-42EF-8065-C7220939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A8756AF-049B-45EA-AFAC-A908AC2C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8CE8234-5DD3-4069-B754-64F2CE6E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19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C37F43-DF78-4758-8E8D-223788BB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813A8393-45A3-4F02-AF9C-D58A83E5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2A2B1E01-7751-4E5E-9683-71C33AEE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284E308-6561-44B1-9CD3-4B90BF27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5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0FF1AB1-7C1B-4CC4-9E47-9F5CCE0F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91A648AC-0A18-4780-B449-90441EA2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1FC0E8E-DF28-4067-A949-32F7008F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73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96B428-4EF5-4ECC-BE00-F9DDB849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9A1109B-B8EF-4288-A506-3F0338649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9BFC5F5-3487-4BB9-981D-E430F014F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1532D79-532C-41D4-906F-D6B552EE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E2A3825-4AA0-40C2-A11D-820505F9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2A7E9AA-FFB2-410D-A202-A0AAB186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66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43156B-A443-49C0-818E-333ED07F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F5A46D0-DFC8-4193-A2FF-61B497273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48D0279-165F-419D-A326-BC794C754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0FB0CF4-ACFD-41EA-836D-DCE4C7A3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1C03EC4-8781-443D-8CC4-F40B0BFE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9B5A8A3-C151-4790-BA44-0C4EF3A7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7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530708F9-8E98-4237-957E-438E24A8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015C9B3-F73E-40C4-AA0D-E186A2F60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42DA92-E1CA-49E5-AB12-167599749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EA112-68A9-4476-957C-4E83B4414A1E}" type="datetimeFigureOut">
              <a:rPr lang="it-IT" smtClean="0"/>
              <a:t>05/02/21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DA99505-CED0-47B4-A9E5-05BA055E7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61B9CED-F9BB-4A89-BA21-4523986F5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3900-1884-40B8-9990-0AAF81F243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46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9615" y="1144199"/>
            <a:ext cx="6858369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/>
              <a:t>AIDAInnova</a:t>
            </a:r>
            <a:r>
              <a:rPr lang="en-US" sz="5400" b="1" dirty="0" smtClean="0"/>
              <a:t> </a:t>
            </a:r>
            <a:endParaRPr lang="en-US" sz="5400" b="1" dirty="0" smtClean="0"/>
          </a:p>
          <a:p>
            <a:pPr algn="ctr"/>
            <a:r>
              <a:rPr lang="en-US" sz="2800" b="1" dirty="0" smtClean="0"/>
              <a:t>Task</a:t>
            </a:r>
            <a:r>
              <a:rPr lang="en-US" sz="2800" b="1" dirty="0"/>
              <a:t>: 7.4.1: 4-channel cluster counting </a:t>
            </a:r>
            <a:r>
              <a:rPr lang="en-US" sz="2800" b="1" dirty="0" smtClean="0"/>
              <a:t>board</a:t>
            </a:r>
          </a:p>
          <a:p>
            <a:pPr algn="ctr"/>
            <a:endParaRPr lang="en-US" sz="5400" b="1" dirty="0" smtClean="0"/>
          </a:p>
          <a:p>
            <a:pPr algn="ctr"/>
            <a:r>
              <a:rPr lang="en-US" sz="3600" b="1" dirty="0" smtClean="0"/>
              <a:t>08/</a:t>
            </a:r>
            <a:r>
              <a:rPr lang="en-US" sz="3600" b="1" dirty="0" smtClean="0"/>
              <a:t>02/2021 Meeting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dirty="0" smtClean="0"/>
              <a:t>M. Primavera per Bari/Lecce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65962" y="5212752"/>
            <a:ext cx="85066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WP7: Gaseous </a:t>
            </a:r>
            <a:r>
              <a:rPr lang="en-US" b="1" dirty="0" smtClean="0"/>
              <a:t>detectors</a:t>
            </a:r>
          </a:p>
          <a:p>
            <a:r>
              <a:rPr lang="en-US" b="1" dirty="0"/>
              <a:t>Task: 7.4.1: 4-channel cluster counting board</a:t>
            </a:r>
          </a:p>
          <a:p>
            <a:r>
              <a:rPr lang="en-US" b="1" dirty="0"/>
              <a:t>		Local responsible: </a:t>
            </a:r>
            <a:r>
              <a:rPr lang="en-US" b="1" dirty="0" err="1"/>
              <a:t>Margherita</a:t>
            </a:r>
            <a:r>
              <a:rPr lang="en-US" b="1" dirty="0"/>
              <a:t> Primavera (LE) - INFN sections: BA, LE</a:t>
            </a:r>
          </a:p>
          <a:p>
            <a:r>
              <a:rPr lang="en-US" b="1" dirty="0"/>
              <a:t>		Person months: 14 (10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428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DFC4FF-A67D-4397-A168-C603C26D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9098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Cluster </a:t>
            </a:r>
            <a:r>
              <a:rPr lang="it-IT" sz="3600" dirty="0" err="1"/>
              <a:t>Counting</a:t>
            </a:r>
            <a:r>
              <a:rPr lang="it-IT" sz="3600" dirty="0"/>
              <a:t> </a:t>
            </a:r>
            <a:r>
              <a:rPr lang="it-IT" sz="3600" dirty="0" err="1"/>
              <a:t>board</a:t>
            </a:r>
            <a:r>
              <a:rPr lang="it-IT" sz="3600" dirty="0"/>
              <a:t> </a:t>
            </a:r>
            <a:r>
              <a:rPr lang="it-IT" sz="3600" dirty="0" smtClean="0"/>
              <a:t>– </a:t>
            </a:r>
            <a:r>
              <a:rPr lang="it-IT" sz="3600" dirty="0" err="1" smtClean="0"/>
              <a:t>activities</a:t>
            </a:r>
            <a:r>
              <a:rPr lang="it-IT" sz="3600" dirty="0" smtClean="0"/>
              <a:t> </a:t>
            </a:r>
            <a:r>
              <a:rPr lang="it-IT" sz="3600" dirty="0" err="1" smtClean="0"/>
              <a:t>started</a:t>
            </a:r>
            <a:r>
              <a:rPr lang="it-IT" sz="3600" dirty="0" smtClean="0"/>
              <a:t> in March 2020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34EED1C-401F-4060-B7DA-82DB9A19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69" y="826426"/>
            <a:ext cx="7967882" cy="5818314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N</a:t>
            </a:r>
            <a:r>
              <a:rPr lang="en-US" sz="2600" dirty="0" smtClean="0"/>
              <a:t>ew </a:t>
            </a:r>
            <a:r>
              <a:rPr lang="en-US" sz="2600" dirty="0"/>
              <a:t>hardware to test the </a:t>
            </a:r>
            <a:r>
              <a:rPr lang="en-US" sz="2600" dirty="0" smtClean="0"/>
              <a:t>algorithm:</a:t>
            </a:r>
            <a:endParaRPr lang="en-US" sz="2600" dirty="0"/>
          </a:p>
          <a:p>
            <a:pPr lvl="1"/>
            <a:r>
              <a:rPr lang="en-US" dirty="0"/>
              <a:t>Xilinx </a:t>
            </a:r>
            <a:r>
              <a:rPr lang="en-US" dirty="0" err="1"/>
              <a:t>Kintex</a:t>
            </a:r>
            <a:r>
              <a:rPr lang="en-US" dirty="0"/>
              <a:t> </a:t>
            </a:r>
            <a:r>
              <a:rPr lang="en-US" dirty="0" err="1"/>
              <a:t>UltraScale</a:t>
            </a:r>
            <a:r>
              <a:rPr lang="en-US" dirty="0"/>
              <a:t> FPGA KCU105 Evaluation Kit</a:t>
            </a:r>
          </a:p>
          <a:p>
            <a:pPr lvl="2"/>
            <a:r>
              <a:rPr lang="en-US" dirty="0"/>
              <a:t>The new FPGA was chosen based on the hardware used in CAEN's digitizers (partner in </a:t>
            </a:r>
            <a:r>
              <a:rPr lang="en-US" dirty="0" err="1" smtClean="0"/>
              <a:t>AIDAInnova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AD9689 - 2000EBZ (dual channel)</a:t>
            </a:r>
          </a:p>
          <a:p>
            <a:r>
              <a:rPr lang="en-US" sz="2400" dirty="0"/>
              <a:t>The choice of the FPGA and ADC </a:t>
            </a:r>
            <a:r>
              <a:rPr lang="en-US" sz="2400" dirty="0" smtClean="0"/>
              <a:t>made </a:t>
            </a:r>
            <a:r>
              <a:rPr lang="en-US" sz="2400" dirty="0"/>
              <a:t>by choosing </a:t>
            </a:r>
            <a:r>
              <a:rPr lang="en-US" sz="2400" dirty="0" smtClean="0"/>
              <a:t>(at </a:t>
            </a:r>
            <a:r>
              <a:rPr lang="en-US" sz="2400" dirty="0"/>
              <a:t>that </a:t>
            </a:r>
            <a:r>
              <a:rPr lang="en-US" sz="2400" dirty="0" smtClean="0"/>
              <a:t>time) </a:t>
            </a:r>
            <a:r>
              <a:rPr lang="en-US" sz="2400" dirty="0"/>
              <a:t>the ADC </a:t>
            </a:r>
            <a:r>
              <a:rPr lang="en-US" sz="2400" dirty="0" smtClean="0"/>
              <a:t>with </a:t>
            </a:r>
            <a:r>
              <a:rPr lang="en-US" sz="2400" dirty="0" smtClean="0"/>
              <a:t>better</a:t>
            </a:r>
            <a:r>
              <a:rPr lang="en-US" sz="2400" dirty="0" smtClean="0"/>
              <a:t> </a:t>
            </a:r>
            <a:r>
              <a:rPr lang="en-US" sz="2400" dirty="0"/>
              <a:t>resolution and transfer </a:t>
            </a:r>
            <a:r>
              <a:rPr lang="en-US" sz="2400" dirty="0" smtClean="0"/>
              <a:t>capacity </a:t>
            </a:r>
            <a:r>
              <a:rPr lang="en-US" sz="2400" dirty="0" err="1" smtClean="0"/>
              <a:t>wrt</a:t>
            </a:r>
            <a:r>
              <a:rPr lang="en-US" sz="2400" dirty="0" smtClean="0"/>
              <a:t> the one used for the 1-channel board already built. ADC now allows us to read 2 channels </a:t>
            </a:r>
            <a:r>
              <a:rPr lang="en-US" sz="2400" dirty="0" err="1" smtClean="0"/>
              <a:t>simul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The new FPGA allows to have better time constraints</a:t>
            </a:r>
            <a:r>
              <a:rPr lang="en-US" sz="2400" dirty="0" smtClean="0"/>
              <a:t>.</a:t>
            </a:r>
          </a:p>
          <a:p>
            <a:r>
              <a:rPr lang="en-US" sz="2400" dirty="0">
                <a:solidFill>
                  <a:srgbClr val="202124"/>
                </a:solidFill>
              </a:rPr>
              <a:t>Code migration from ISE to </a:t>
            </a:r>
            <a:r>
              <a:rPr lang="en-US" sz="2400" dirty="0" err="1" smtClean="0">
                <a:solidFill>
                  <a:srgbClr val="202124"/>
                </a:solidFill>
              </a:rPr>
              <a:t>Vivado</a:t>
            </a:r>
            <a:r>
              <a:rPr lang="en-US" sz="2400" dirty="0" smtClean="0">
                <a:solidFill>
                  <a:srgbClr val="202124"/>
                </a:solidFill>
              </a:rPr>
              <a:t> framework </a:t>
            </a:r>
            <a:r>
              <a:rPr lang="en-US" sz="2400" dirty="0">
                <a:solidFill>
                  <a:srgbClr val="202124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202124"/>
                </a:solidFill>
                <a:sym typeface="Wingdings"/>
              </a:rPr>
              <a:t>Done</a:t>
            </a:r>
          </a:p>
          <a:p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Problems  </a:t>
            </a:r>
            <a:r>
              <a:rPr lang="it-IT" sz="2400" dirty="0" smtClean="0">
                <a:solidFill>
                  <a:srgbClr val="3366FF"/>
                </a:solidFill>
              </a:rPr>
              <a:t>JESD204B Interface for ADC-FPGA </a:t>
            </a:r>
            <a:r>
              <a:rPr lang="it-IT" sz="2400" dirty="0" err="1" smtClean="0">
                <a:solidFill>
                  <a:srgbClr val="3366FF"/>
                </a:solidFill>
              </a:rPr>
              <a:t>communication</a:t>
            </a:r>
            <a:r>
              <a:rPr lang="it-IT" sz="2400" dirty="0" smtClean="0">
                <a:solidFill>
                  <a:srgbClr val="3366FF"/>
                </a:solidFill>
              </a:rPr>
              <a:t> (</a:t>
            </a:r>
            <a:r>
              <a:rPr lang="en-US" sz="2400" dirty="0">
                <a:solidFill>
                  <a:srgbClr val="3366FF"/>
                </a:solidFill>
              </a:rPr>
              <a:t>demo license </a:t>
            </a:r>
            <a:r>
              <a:rPr lang="en-US" sz="2400" dirty="0" smtClean="0">
                <a:solidFill>
                  <a:srgbClr val="3366FF"/>
                </a:solidFill>
              </a:rPr>
              <a:t>is now expired, we </a:t>
            </a:r>
            <a:r>
              <a:rPr lang="en-US" sz="2400" dirty="0">
                <a:solidFill>
                  <a:srgbClr val="3366FF"/>
                </a:solidFill>
              </a:rPr>
              <a:t>are trying to use something open source (not 100% compatible with the </a:t>
            </a:r>
            <a:r>
              <a:rPr lang="en-US" sz="2400" dirty="0" smtClean="0">
                <a:solidFill>
                  <a:srgbClr val="3366FF"/>
                </a:solidFill>
              </a:rPr>
              <a:t>hardware!!)</a:t>
            </a:r>
            <a:endParaRPr lang="it-IT" sz="2400" dirty="0">
              <a:solidFill>
                <a:srgbClr val="3366FF"/>
              </a:solidFill>
            </a:endParaRPr>
          </a:p>
          <a:p>
            <a:r>
              <a:rPr lang="en-US" sz="2600" dirty="0" smtClean="0"/>
              <a:t>New ADC choices under evaluation -</a:t>
            </a:r>
            <a:r>
              <a:rPr lang="en-US" sz="2600" dirty="0"/>
              <a:t>&gt; </a:t>
            </a:r>
            <a:r>
              <a:rPr lang="en-US" sz="2600" dirty="0" smtClean="0"/>
              <a:t>4</a:t>
            </a:r>
            <a:r>
              <a:rPr lang="en-US" sz="2600" dirty="0"/>
              <a:t>-</a:t>
            </a:r>
            <a:r>
              <a:rPr lang="en-US" sz="2600" dirty="0" smtClean="0"/>
              <a:t>channel </a:t>
            </a:r>
            <a:r>
              <a:rPr lang="en-US" sz="2600" dirty="0" err="1" smtClean="0"/>
              <a:t>ASoC</a:t>
            </a:r>
            <a:r>
              <a:rPr lang="en-US" sz="2600" dirty="0" smtClean="0"/>
              <a:t> by </a:t>
            </a:r>
            <a:r>
              <a:rPr lang="en-US" sz="2600" dirty="0" err="1" smtClean="0"/>
              <a:t>Nalu</a:t>
            </a:r>
            <a:r>
              <a:rPr lang="en-US" sz="2600" dirty="0" smtClean="0"/>
              <a:t> Scientific or </a:t>
            </a:r>
            <a:r>
              <a:rPr lang="en-US" sz="2600" dirty="0"/>
              <a:t>TEXAS INSTRUMENT </a:t>
            </a:r>
            <a:r>
              <a:rPr lang="it-IT" sz="2600" b="1" dirty="0"/>
              <a:t>ADC32RF45 Dual-Channel, 14-Bit, 3GSPS </a:t>
            </a:r>
            <a:endParaRPr lang="en-US" sz="2600" dirty="0"/>
          </a:p>
          <a:p>
            <a:r>
              <a:rPr lang="en-US" sz="2400" b="0" i="0" dirty="0" smtClean="0">
                <a:solidFill>
                  <a:srgbClr val="202124"/>
                </a:solidFill>
                <a:effectLst/>
              </a:rPr>
              <a:t>Goal </a:t>
            </a:r>
            <a:r>
              <a:rPr lang="en-US" sz="2400" b="0" i="0" dirty="0" smtClean="0">
                <a:solidFill>
                  <a:srgbClr val="202124"/>
                </a:solidFill>
                <a:effectLst/>
                <a:sym typeface="Wingdings"/>
              </a:rPr>
              <a:t></a:t>
            </a:r>
            <a:r>
              <a:rPr lang="en-US" sz="2400" b="0" i="0" dirty="0" smtClean="0">
                <a:solidFill>
                  <a:srgbClr val="202124"/>
                </a:solidFill>
                <a:effectLst/>
              </a:rPr>
              <a:t>card </a:t>
            </a:r>
            <a:r>
              <a:rPr lang="en-US" sz="2400" b="0" i="0" dirty="0">
                <a:solidFill>
                  <a:srgbClr val="202124"/>
                </a:solidFill>
                <a:effectLst/>
              </a:rPr>
              <a:t>with 4 channels: </a:t>
            </a:r>
          </a:p>
          <a:p>
            <a:pPr lvl="1"/>
            <a:r>
              <a:rPr lang="en-US" b="0" i="0" dirty="0">
                <a:solidFill>
                  <a:srgbClr val="202124"/>
                </a:solidFill>
                <a:effectLst/>
              </a:rPr>
              <a:t>two ADCs if the performance is satisfactory </a:t>
            </a:r>
          </a:p>
          <a:p>
            <a:pPr lvl="1"/>
            <a:r>
              <a:rPr lang="en-US" b="0" i="0" dirty="0">
                <a:solidFill>
                  <a:srgbClr val="202124"/>
                </a:solidFill>
                <a:effectLst/>
              </a:rPr>
              <a:t>Four-channel </a:t>
            </a:r>
            <a:r>
              <a:rPr lang="en-US" b="0" i="0" dirty="0" smtClean="0">
                <a:solidFill>
                  <a:srgbClr val="202124"/>
                </a:solidFill>
                <a:effectLst/>
              </a:rPr>
              <a:t>ADC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15AA0D75-D780-45EE-BFB7-091767E09E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 descr="Immagine che contiene elettronico, circuito&#10;&#10;Descrizione generata automaticamente">
            <a:extLst>
              <a:ext uri="{FF2B5EF4-FFF2-40B4-BE49-F238E27FC236}">
                <a16:creationId xmlns:a16="http://schemas.microsoft.com/office/drawing/2014/main" xmlns="" id="{AF777905-B762-45CD-98CA-5FBE32BF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953" y="1211356"/>
            <a:ext cx="4456204" cy="2697371"/>
          </a:xfrm>
          <a:prstGeom prst="rect">
            <a:avLst/>
          </a:prstGeom>
        </p:spPr>
      </p:pic>
      <p:pic>
        <p:nvPicPr>
          <p:cNvPr id="11" name="Immagine 10" descr="Immagine che contiene elettronico, circuito&#10;&#10;Descrizione generata automaticamente">
            <a:extLst>
              <a:ext uri="{FF2B5EF4-FFF2-40B4-BE49-F238E27FC236}">
                <a16:creationId xmlns:a16="http://schemas.microsoft.com/office/drawing/2014/main" xmlns="" id="{8BD0AFE5-B035-4D64-84BA-C14E507D6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91" y="4297958"/>
            <a:ext cx="3995824" cy="2233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0287" y="146521"/>
            <a:ext cx="255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G. </a:t>
            </a:r>
            <a:r>
              <a:rPr lang="en-US" b="1" dirty="0" err="1" smtClean="0"/>
              <a:t>Chiarello</a:t>
            </a:r>
            <a:r>
              <a:rPr lang="en-US" b="1" dirty="0" smtClean="0"/>
              <a:t>, A. </a:t>
            </a:r>
            <a:r>
              <a:rPr lang="en-US" b="1" dirty="0" err="1" smtClean="0"/>
              <a:t>Corvaglia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96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2845115"/>
            <a:chOff x="0" y="2857839"/>
            <a:chExt cx="12192000" cy="28451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57839"/>
              <a:ext cx="11087100" cy="901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775404"/>
              <a:ext cx="11036300" cy="596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34663"/>
            <a:stretch/>
          </p:blipFill>
          <p:spPr>
            <a:xfrm>
              <a:off x="0" y="4514831"/>
              <a:ext cx="11912600" cy="5808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110375"/>
              <a:ext cx="12192000" cy="5925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2881551"/>
            <a:ext cx="11720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causa</a:t>
            </a:r>
            <a:r>
              <a:rPr lang="en-US" sz="2000" dirty="0" smtClean="0"/>
              <a:t> del </a:t>
            </a:r>
            <a:r>
              <a:rPr lang="en-US" sz="2000" dirty="0" err="1"/>
              <a:t>fatto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abbiamo</a:t>
            </a:r>
            <a:r>
              <a:rPr lang="en-US" sz="2000" dirty="0"/>
              <a:t> </a:t>
            </a:r>
            <a:r>
              <a:rPr lang="en-US" sz="2000" dirty="0" err="1"/>
              <a:t>considerato</a:t>
            </a:r>
            <a:r>
              <a:rPr lang="en-US" sz="2000" dirty="0"/>
              <a:t> </a:t>
            </a:r>
            <a:r>
              <a:rPr lang="en-US" sz="2000" b="1" dirty="0" err="1"/>
              <a:t>ab</a:t>
            </a:r>
            <a:r>
              <a:rPr lang="en-US" sz="2000" b="1" dirty="0"/>
              <a:t> initio </a:t>
            </a:r>
            <a:r>
              <a:rPr lang="en-US" sz="2000" b="1" dirty="0" err="1"/>
              <a:t>il</a:t>
            </a:r>
            <a:r>
              <a:rPr lang="en-US" sz="2000" b="1" dirty="0"/>
              <a:t> </a:t>
            </a:r>
            <a:r>
              <a:rPr lang="en-US" sz="2000" b="1" dirty="0" err="1"/>
              <a:t>costo</a:t>
            </a:r>
            <a:r>
              <a:rPr lang="en-US" sz="2000" b="1" dirty="0"/>
              <a:t> di 1 </a:t>
            </a:r>
            <a:r>
              <a:rPr lang="en-US" sz="2000" b="1" dirty="0" err="1"/>
              <a:t>mese</a:t>
            </a:r>
            <a:r>
              <a:rPr lang="en-US" sz="2000" b="1" dirty="0"/>
              <a:t> </a:t>
            </a:r>
            <a:r>
              <a:rPr lang="en-US" sz="2000" b="1" dirty="0" err="1"/>
              <a:t>uomo</a:t>
            </a:r>
            <a:r>
              <a:rPr lang="en-US" sz="2000" b="1" dirty="0"/>
              <a:t> a 5800 </a:t>
            </a:r>
            <a:r>
              <a:rPr lang="en-US" sz="2000" b="1" dirty="0" err="1"/>
              <a:t>invece</a:t>
            </a:r>
            <a:r>
              <a:rPr lang="en-US" sz="2000" b="1" dirty="0"/>
              <a:t> </a:t>
            </a:r>
            <a:r>
              <a:rPr lang="en-US" sz="2000" b="1" dirty="0" err="1"/>
              <a:t>che</a:t>
            </a:r>
            <a:r>
              <a:rPr lang="en-US" sz="2000" b="1" dirty="0"/>
              <a:t> a 5000 come </a:t>
            </a:r>
            <a:r>
              <a:rPr lang="en-US" sz="2000" b="1" dirty="0" err="1"/>
              <a:t>hanno</a:t>
            </a:r>
            <a:r>
              <a:rPr lang="en-US" sz="2000" b="1" dirty="0"/>
              <a:t> </a:t>
            </a:r>
            <a:r>
              <a:rPr lang="en-US" sz="2000" b="1" dirty="0" err="1"/>
              <a:t>fatto</a:t>
            </a:r>
            <a:r>
              <a:rPr lang="en-US" sz="2000" b="1" dirty="0"/>
              <a:t> </a:t>
            </a:r>
            <a:r>
              <a:rPr lang="en-US" sz="2000" b="1" dirty="0" err="1"/>
              <a:t>altri</a:t>
            </a:r>
            <a:r>
              <a:rPr lang="en-US" sz="2000" dirty="0"/>
              <a:t>, ci </a:t>
            </a:r>
            <a:r>
              <a:rPr lang="en-US" sz="2000" dirty="0" err="1"/>
              <a:t>toccano</a:t>
            </a:r>
            <a:r>
              <a:rPr lang="en-US" sz="2000" dirty="0"/>
              <a:t> 10 p.m. </a:t>
            </a:r>
            <a:r>
              <a:rPr lang="en-US" sz="2000" dirty="0" err="1"/>
              <a:t>invece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8 come per </a:t>
            </a:r>
            <a:r>
              <a:rPr lang="en-US" sz="2000" dirty="0" err="1"/>
              <a:t>altre</a:t>
            </a:r>
            <a:r>
              <a:rPr lang="en-US" sz="2000" dirty="0"/>
              <a:t> </a:t>
            </a:r>
            <a:r>
              <a:rPr lang="en-US" sz="2000" dirty="0" err="1"/>
              <a:t>sezioni</a:t>
            </a:r>
            <a:r>
              <a:rPr lang="en-US" sz="2000" dirty="0"/>
              <a:t> a </a:t>
            </a:r>
            <a:r>
              <a:rPr lang="en-US" sz="2000" dirty="0" err="1"/>
              <a:t>parità</a:t>
            </a:r>
            <a:r>
              <a:rPr lang="en-US" sz="2000" dirty="0"/>
              <a:t>’ di </a:t>
            </a:r>
            <a:r>
              <a:rPr lang="en-US" sz="2000" dirty="0" err="1" smtClean="0"/>
              <a:t>finanziamento</a:t>
            </a:r>
            <a:r>
              <a:rPr lang="en-US" sz="2000" dirty="0" smtClean="0"/>
              <a:t> (Total direct costs </a:t>
            </a:r>
            <a:r>
              <a:rPr lang="en-US" sz="2000" dirty="0" err="1" smtClean="0"/>
              <a:t>avrebbe</a:t>
            </a:r>
            <a:r>
              <a:rPr lang="en-US" sz="2000" dirty="0" smtClean="0"/>
              <a:t> </a:t>
            </a:r>
            <a:r>
              <a:rPr lang="en-US" sz="2000" dirty="0" err="1" smtClean="0"/>
              <a:t>dovuto</a:t>
            </a:r>
            <a:r>
              <a:rPr lang="en-US" sz="2000" dirty="0" smtClean="0"/>
              <a:t> </a:t>
            </a:r>
            <a:r>
              <a:rPr lang="en-US" sz="2000" dirty="0" err="1" smtClean="0"/>
              <a:t>essere</a:t>
            </a:r>
            <a:r>
              <a:rPr lang="en-US" sz="2000" dirty="0" smtClean="0"/>
              <a:t> 60000 e non 70000 e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costo</a:t>
            </a:r>
            <a:r>
              <a:rPr lang="en-US" sz="2000" dirty="0" smtClean="0"/>
              <a:t> del </a:t>
            </a:r>
            <a:r>
              <a:rPr lang="en-US" sz="2000" dirty="0" err="1" smtClean="0"/>
              <a:t>personale</a:t>
            </a:r>
            <a:r>
              <a:rPr lang="en-US" sz="2000" dirty="0" smtClean="0"/>
              <a:t> 40000 e non 50000)</a:t>
            </a:r>
            <a:endParaRPr lang="en-US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59496"/>
              </p:ext>
            </p:extLst>
          </p:nvPr>
        </p:nvGraphicFramePr>
        <p:xfrm>
          <a:off x="0" y="4023360"/>
          <a:ext cx="906193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325"/>
                <a:gridCol w="1488148"/>
                <a:gridCol w="1199893"/>
                <a:gridCol w="1199893"/>
                <a:gridCol w="1199893"/>
                <a:gridCol w="1199893"/>
                <a:gridCol w="1199893"/>
              </a:tblGrid>
              <a:tr h="568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Progetto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sinergico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2021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2022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2023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2024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T7.4.1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677">
                <a:tc>
                  <a:txBody>
                    <a:bodyPr/>
                    <a:lstStyle/>
                    <a:p>
                      <a:r>
                        <a:rPr lang="en-US" dirty="0" smtClean="0"/>
                        <a:t>N. De </a:t>
                      </a:r>
                      <a:r>
                        <a:rPr lang="en-US" dirty="0" err="1" smtClean="0"/>
                        <a:t>Filippis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RD_FCC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677">
                <a:tc>
                  <a:txBody>
                    <a:bodyPr/>
                    <a:lstStyle/>
                    <a:p>
                      <a:r>
                        <a:rPr lang="en-US" dirty="0" smtClean="0"/>
                        <a:t>E. Gorini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RD_FCC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677">
                <a:tc>
                  <a:txBody>
                    <a:bodyPr/>
                    <a:lstStyle/>
                    <a:p>
                      <a:r>
                        <a:rPr lang="en-US" dirty="0" smtClean="0"/>
                        <a:t>A. Ventura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RD_FCC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4677">
                <a:tc>
                  <a:txBody>
                    <a:bodyPr/>
                    <a:lstStyle/>
                    <a:p>
                      <a:r>
                        <a:rPr lang="en-US" dirty="0" smtClean="0"/>
                        <a:t>A. </a:t>
                      </a:r>
                      <a:r>
                        <a:rPr lang="en-US" dirty="0" err="1" smtClean="0"/>
                        <a:t>Corvaglia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677">
                <a:tc>
                  <a:txBody>
                    <a:bodyPr/>
                    <a:lstStyle/>
                    <a:p>
                      <a:r>
                        <a:rPr lang="en-US" dirty="0" smtClean="0"/>
                        <a:t>M. Primavera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068376" y="4376096"/>
            <a:ext cx="3123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Potremmo</a:t>
            </a:r>
            <a:r>
              <a:rPr lang="en-US" b="1" dirty="0" smtClean="0"/>
              <a:t> </a:t>
            </a:r>
            <a:r>
              <a:rPr lang="en-US" b="1" dirty="0" err="1" smtClean="0"/>
              <a:t>essere</a:t>
            </a:r>
            <a:r>
              <a:rPr lang="en-US" b="1" dirty="0" smtClean="0"/>
              <a:t> </a:t>
            </a:r>
            <a:r>
              <a:rPr lang="en-US" b="1" dirty="0" err="1" smtClean="0"/>
              <a:t>pronti</a:t>
            </a:r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err="1"/>
              <a:t>bandire</a:t>
            </a:r>
            <a:r>
              <a:rPr lang="en-US" b="1" dirty="0"/>
              <a:t> </a:t>
            </a:r>
            <a:r>
              <a:rPr lang="en-US" b="1" dirty="0" smtClean="0"/>
              <a:t>un </a:t>
            </a:r>
            <a:r>
              <a:rPr lang="en-US" b="1" dirty="0" err="1" smtClean="0"/>
              <a:t>assegno</a:t>
            </a:r>
            <a:r>
              <a:rPr lang="en-US" b="1" dirty="0" smtClean="0"/>
              <a:t> </a:t>
            </a:r>
            <a:r>
              <a:rPr lang="en-US" b="1" dirty="0"/>
              <a:t>di </a:t>
            </a:r>
            <a:r>
              <a:rPr lang="en-US" b="1" dirty="0" err="1"/>
              <a:t>ricerca</a:t>
            </a:r>
            <a:r>
              <a:rPr lang="en-US" b="1" dirty="0"/>
              <a:t>, ma </a:t>
            </a:r>
            <a:r>
              <a:rPr lang="en-US" b="1" dirty="0" err="1"/>
              <a:t>occorre</a:t>
            </a:r>
            <a:r>
              <a:rPr lang="en-US" b="1" dirty="0"/>
              <a:t> la </a:t>
            </a:r>
            <a:r>
              <a:rPr lang="en-US" b="1" dirty="0" err="1"/>
              <a:t>conferma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promessa</a:t>
            </a:r>
            <a:r>
              <a:rPr lang="en-US" b="1" dirty="0"/>
              <a:t> </a:t>
            </a:r>
            <a:r>
              <a:rPr lang="en-US" b="1" dirty="0" err="1"/>
              <a:t>integrazione</a:t>
            </a:r>
            <a:r>
              <a:rPr lang="en-US" b="1" dirty="0"/>
              <a:t> da parte </a:t>
            </a:r>
            <a:r>
              <a:rPr lang="en-US" b="1" dirty="0" err="1"/>
              <a:t>della</a:t>
            </a:r>
            <a:r>
              <a:rPr lang="en-US" b="1" dirty="0"/>
              <a:t> CSN1</a:t>
            </a:r>
          </a:p>
        </p:txBody>
      </p:sp>
    </p:spTree>
    <p:extLst>
      <p:ext uri="{BB962C8B-B14F-4D97-AF65-F5344CB8AC3E}">
        <p14:creationId xmlns:p14="http://schemas.microsoft.com/office/powerpoint/2010/main" val="182978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1528" y="2677130"/>
            <a:ext cx="1849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Backup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408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DFC4FF-A67D-4397-A168-C603C26D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9098"/>
          </a:xfrm>
        </p:spPr>
        <p:txBody>
          <a:bodyPr>
            <a:normAutofit/>
          </a:bodyPr>
          <a:lstStyle/>
          <a:p>
            <a:r>
              <a:rPr lang="it-IT" sz="3600" dirty="0"/>
              <a:t>Cluster </a:t>
            </a:r>
            <a:r>
              <a:rPr lang="it-IT" sz="3600" dirty="0" err="1"/>
              <a:t>Counting</a:t>
            </a:r>
            <a:r>
              <a:rPr lang="it-IT" sz="3600" dirty="0"/>
              <a:t> board – </a:t>
            </a:r>
            <a:r>
              <a:rPr lang="it-IT" sz="3600" dirty="0" err="1" smtClean="0"/>
              <a:t>old</a:t>
            </a:r>
            <a:r>
              <a:rPr lang="it-IT" sz="3600" dirty="0" smtClean="0"/>
              <a:t> (2016/2017) </a:t>
            </a:r>
            <a:r>
              <a:rPr lang="it-IT" sz="3600" dirty="0"/>
              <a:t>hardware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34EED1C-401F-4060-B7DA-82DB9A19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69" y="929392"/>
            <a:ext cx="7749222" cy="58183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board to test the cluster counting algorithm on a single channel of the drift chamber has been built;</a:t>
            </a:r>
          </a:p>
          <a:p>
            <a:r>
              <a:rPr lang="en-US" dirty="0"/>
              <a:t>To carry out this first test we used obsolete hardware:</a:t>
            </a:r>
          </a:p>
          <a:p>
            <a:pPr lvl="1"/>
            <a:r>
              <a:rPr lang="en-US" dirty="0"/>
              <a:t>Xilinx ML605 Evaluation Board (</a:t>
            </a:r>
            <a:r>
              <a:rPr lang="en-US" dirty="0" err="1"/>
              <a:t>Virtex</a:t>
            </a:r>
            <a:r>
              <a:rPr lang="en-US" dirty="0"/>
              <a:t> 6)</a:t>
            </a:r>
          </a:p>
          <a:p>
            <a:pPr lvl="1"/>
            <a:r>
              <a:rPr lang="en-US" dirty="0"/>
              <a:t>Analog Devices AD9625-2.0EBZ</a:t>
            </a:r>
          </a:p>
          <a:p>
            <a:r>
              <a:rPr lang="en-US" dirty="0"/>
              <a:t>These tests were carried out with a demo license of the JESD204 which has now expired.</a:t>
            </a:r>
          </a:p>
          <a:p>
            <a:r>
              <a:rPr lang="en-US" dirty="0"/>
              <a:t>The algorithm with this hardware has a peak detection efficiency of 69%. In simulation, the efficiency is about 80%.</a:t>
            </a:r>
          </a:p>
          <a:p>
            <a:r>
              <a:rPr lang="en-US" dirty="0"/>
              <a:t>The difference in algorithm efficiency can be improved by increasing the signal-to-noise ratio, filtering the signal and increasing the data processing rate.</a:t>
            </a:r>
            <a:r>
              <a:rPr lang="it-IT" dirty="0"/>
              <a:t>   </a:t>
            </a:r>
          </a:p>
          <a:p>
            <a:pPr lvl="1"/>
            <a:r>
              <a:rPr lang="en-US" dirty="0"/>
              <a:t>For this we have chosen a new hardware with higher resolution (you have to import the code into the new system with the different licensing issues)</a:t>
            </a:r>
            <a:endParaRPr lang="it-IT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15AA0D75-D780-45EE-BFB7-091767E09E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 descr="Immagine che contiene testo, elettronico, circuito&#10;&#10;Descrizione generata automaticamente">
            <a:extLst>
              <a:ext uri="{FF2B5EF4-FFF2-40B4-BE49-F238E27FC236}">
                <a16:creationId xmlns:a16="http://schemas.microsoft.com/office/drawing/2014/main" xmlns="" id="{4C5CF058-A513-43C9-B568-1EFB4C10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786824" y="3381685"/>
            <a:ext cx="2741181" cy="3654908"/>
          </a:xfrm>
          <a:prstGeom prst="rect">
            <a:avLst/>
          </a:prstGeom>
        </p:spPr>
      </p:pic>
      <p:pic>
        <p:nvPicPr>
          <p:cNvPr id="16" name="Immagine 15" descr="Immagine che contiene testo, elettronico, circuito&#10;&#10;Descrizione generata automaticamente">
            <a:extLst>
              <a:ext uri="{FF2B5EF4-FFF2-40B4-BE49-F238E27FC236}">
                <a16:creationId xmlns:a16="http://schemas.microsoft.com/office/drawing/2014/main" xmlns="" id="{ED572DC6-29FF-41F8-86C8-DB8AB9DA3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90" y="984066"/>
            <a:ext cx="4149309" cy="244493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1C085726-1DF3-45F6-AB96-A9ED98FEA1CC}"/>
              </a:ext>
            </a:extLst>
          </p:cNvPr>
          <p:cNvSpPr txBox="1"/>
          <p:nvPr/>
        </p:nvSpPr>
        <p:spPr>
          <a:xfrm>
            <a:off x="8130930" y="949500"/>
            <a:ext cx="209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FPGA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F0A40DC6-62BA-4DEE-8D89-322A17D2D3D6}"/>
              </a:ext>
            </a:extLst>
          </p:cNvPr>
          <p:cNvSpPr txBox="1"/>
          <p:nvPr/>
        </p:nvSpPr>
        <p:spPr>
          <a:xfrm>
            <a:off x="10978251" y="6056510"/>
            <a:ext cx="209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ADC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40287" y="146521"/>
            <a:ext cx="255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G. </a:t>
            </a:r>
            <a:r>
              <a:rPr lang="en-US" b="1" dirty="0" err="1" smtClean="0"/>
              <a:t>Chiarello</a:t>
            </a:r>
            <a:r>
              <a:rPr lang="en-US" b="1" dirty="0" smtClean="0"/>
              <a:t>, A. </a:t>
            </a:r>
            <a:r>
              <a:rPr lang="en-US" b="1" dirty="0" err="1" smtClean="0"/>
              <a:t>Corvaglia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37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DFC4FF-A67D-4397-A168-C603C26D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94"/>
            <a:ext cx="10515600" cy="819098"/>
          </a:xfrm>
        </p:spPr>
        <p:txBody>
          <a:bodyPr/>
          <a:lstStyle/>
          <a:p>
            <a:r>
              <a:rPr lang="it-IT" dirty="0"/>
              <a:t>Cluster </a:t>
            </a:r>
            <a:r>
              <a:rPr lang="it-IT" dirty="0" err="1"/>
              <a:t>Counting</a:t>
            </a:r>
            <a:r>
              <a:rPr lang="it-IT" dirty="0"/>
              <a:t> board – Status firmware 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15AA0D75-D780-45EE-BFB7-091767E09E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A3B650BD-EE69-45AC-A060-D0065E6EF29D}"/>
              </a:ext>
            </a:extLst>
          </p:cNvPr>
          <p:cNvSpPr/>
          <p:nvPr/>
        </p:nvSpPr>
        <p:spPr>
          <a:xfrm>
            <a:off x="4663237" y="965102"/>
            <a:ext cx="2766268" cy="177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ADC Evaluation BOARD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36C0F682-A357-4207-87A4-05C2817072F3}"/>
              </a:ext>
            </a:extLst>
          </p:cNvPr>
          <p:cNvSpPr/>
          <p:nvPr/>
        </p:nvSpPr>
        <p:spPr>
          <a:xfrm>
            <a:off x="4663235" y="4677811"/>
            <a:ext cx="3708009" cy="1774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Xilinks</a:t>
            </a:r>
            <a:r>
              <a:rPr lang="it-IT" dirty="0" smtClean="0"/>
              <a:t> </a:t>
            </a:r>
            <a:r>
              <a:rPr lang="it-IT" dirty="0"/>
              <a:t>Evaluation BOARD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473B42C2-8B47-4E9A-97BD-DAC1E7A13DFB}"/>
              </a:ext>
            </a:extLst>
          </p:cNvPr>
          <p:cNvSpPr/>
          <p:nvPr/>
        </p:nvSpPr>
        <p:spPr>
          <a:xfrm>
            <a:off x="1133608" y="965102"/>
            <a:ext cx="1946822" cy="1774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AWG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xmlns="" id="{83DE858E-B617-4EEC-867B-197DADA1C030}"/>
              </a:ext>
            </a:extLst>
          </p:cNvPr>
          <p:cNvSpPr/>
          <p:nvPr/>
        </p:nvSpPr>
        <p:spPr>
          <a:xfrm>
            <a:off x="3080430" y="1301262"/>
            <a:ext cx="1582806" cy="21980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xmlns="" id="{97FD6BA4-0C47-4990-A353-FA9C51B793CA}"/>
              </a:ext>
            </a:extLst>
          </p:cNvPr>
          <p:cNvSpPr/>
          <p:nvPr/>
        </p:nvSpPr>
        <p:spPr>
          <a:xfrm>
            <a:off x="3080430" y="2156762"/>
            <a:ext cx="1582806" cy="21980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E6264154-0F88-4C72-829B-372D3D9CBBCB}"/>
              </a:ext>
            </a:extLst>
          </p:cNvPr>
          <p:cNvSpPr txBox="1"/>
          <p:nvPr/>
        </p:nvSpPr>
        <p:spPr>
          <a:xfrm>
            <a:off x="3421670" y="1041833"/>
            <a:ext cx="87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 </a:t>
            </a:r>
            <a:r>
              <a:rPr lang="it-IT" b="1" dirty="0" err="1">
                <a:solidFill>
                  <a:srgbClr val="FF0000"/>
                </a:solidFill>
              </a:rPr>
              <a:t>ch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57CE32B3-24EE-4C14-98B7-1D7ED8A69B43}"/>
              </a:ext>
            </a:extLst>
          </p:cNvPr>
          <p:cNvSpPr txBox="1"/>
          <p:nvPr/>
        </p:nvSpPr>
        <p:spPr>
          <a:xfrm>
            <a:off x="3421670" y="1897334"/>
            <a:ext cx="87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 </a:t>
            </a:r>
            <a:r>
              <a:rPr lang="it-IT" b="1" dirty="0" err="1">
                <a:solidFill>
                  <a:srgbClr val="FF0000"/>
                </a:solidFill>
              </a:rPr>
              <a:t>ch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xmlns="" id="{C5807CBB-1670-4290-9137-9B46BF762491}"/>
              </a:ext>
            </a:extLst>
          </p:cNvPr>
          <p:cNvSpPr/>
          <p:nvPr/>
        </p:nvSpPr>
        <p:spPr>
          <a:xfrm rot="16200000">
            <a:off x="6232187" y="3579894"/>
            <a:ext cx="1774288" cy="2092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84A35118-8BF6-4707-B0C4-7092FADAEE20}"/>
              </a:ext>
            </a:extLst>
          </p:cNvPr>
          <p:cNvSpPr txBox="1"/>
          <p:nvPr/>
        </p:nvSpPr>
        <p:spPr>
          <a:xfrm>
            <a:off x="7243126" y="3429000"/>
            <a:ext cx="15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SPI </a:t>
            </a:r>
            <a:r>
              <a:rPr lang="it-IT" b="1" dirty="0" err="1">
                <a:solidFill>
                  <a:srgbClr val="FF0000"/>
                </a:solidFill>
              </a:rPr>
              <a:t>Configuration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E6AD1F51-2B81-4A92-B2A5-89A2D8843088}"/>
              </a:ext>
            </a:extLst>
          </p:cNvPr>
          <p:cNvSpPr/>
          <p:nvPr/>
        </p:nvSpPr>
        <p:spPr>
          <a:xfrm>
            <a:off x="5206801" y="2739390"/>
            <a:ext cx="1466561" cy="197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FMC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21E69A09-ACC3-4F77-8D50-7B9C0C047B11}"/>
              </a:ext>
            </a:extLst>
          </p:cNvPr>
          <p:cNvSpPr/>
          <p:nvPr/>
        </p:nvSpPr>
        <p:spPr>
          <a:xfrm>
            <a:off x="5206800" y="4511531"/>
            <a:ext cx="1466561" cy="197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FMC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0F953A5-2957-44F4-93EF-F0FE269C7EB3}"/>
              </a:ext>
            </a:extLst>
          </p:cNvPr>
          <p:cNvSpPr/>
          <p:nvPr/>
        </p:nvSpPr>
        <p:spPr>
          <a:xfrm>
            <a:off x="5099538" y="2672862"/>
            <a:ext cx="1688124" cy="218928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098D27F4-17A6-41F1-9903-D68ADD2FDDED}"/>
              </a:ext>
            </a:extLst>
          </p:cNvPr>
          <p:cNvSpPr txBox="1"/>
          <p:nvPr/>
        </p:nvSpPr>
        <p:spPr>
          <a:xfrm>
            <a:off x="5301762" y="3375083"/>
            <a:ext cx="128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JESD204B</a:t>
            </a:r>
          </a:p>
          <a:p>
            <a:pPr algn="ctr"/>
            <a:r>
              <a:rPr lang="it-IT" dirty="0"/>
              <a:t>Interface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2BEE2993-7521-4680-AF0A-98B71AF6464F}"/>
              </a:ext>
            </a:extLst>
          </p:cNvPr>
          <p:cNvSpPr txBox="1"/>
          <p:nvPr/>
        </p:nvSpPr>
        <p:spPr>
          <a:xfrm>
            <a:off x="2572736" y="3034203"/>
            <a:ext cx="24827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This part is critical we are testing the OPEN SOURCE version  (otherwise 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Google Sans"/>
              </a:rPr>
              <a:t>we have </a:t>
            </a:r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to find the license)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93F78739-6B77-471D-96F2-F9A9B9749201}"/>
              </a:ext>
            </a:extLst>
          </p:cNvPr>
          <p:cNvSpPr/>
          <p:nvPr/>
        </p:nvSpPr>
        <p:spPr>
          <a:xfrm>
            <a:off x="1133608" y="5169165"/>
            <a:ext cx="1946822" cy="925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Workstation</a:t>
            </a: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xmlns="" id="{0634B3F0-C03B-4B2B-A9C5-1E60CF9EB57A}"/>
              </a:ext>
            </a:extLst>
          </p:cNvPr>
          <p:cNvSpPr/>
          <p:nvPr/>
        </p:nvSpPr>
        <p:spPr>
          <a:xfrm rot="5400000">
            <a:off x="5810517" y="3635310"/>
            <a:ext cx="1492406" cy="1981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xmlns="" id="{0C9AE4C1-7742-439C-B69E-C76B4282DB0A}"/>
              </a:ext>
            </a:extLst>
          </p:cNvPr>
          <p:cNvSpPr/>
          <p:nvPr/>
        </p:nvSpPr>
        <p:spPr>
          <a:xfrm rot="5400000">
            <a:off x="4578415" y="3630886"/>
            <a:ext cx="1492406" cy="1863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xmlns="" id="{1E7DDFB0-4000-4CE7-93F0-F80D481CE3D5}"/>
              </a:ext>
            </a:extLst>
          </p:cNvPr>
          <p:cNvSpPr/>
          <p:nvPr/>
        </p:nvSpPr>
        <p:spPr>
          <a:xfrm rot="16200000">
            <a:off x="964122" y="3830544"/>
            <a:ext cx="2285795" cy="1749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63A543CB-711C-48A7-A8A0-439656027700}"/>
              </a:ext>
            </a:extLst>
          </p:cNvPr>
          <p:cNvSpPr txBox="1"/>
          <p:nvPr/>
        </p:nvSpPr>
        <p:spPr>
          <a:xfrm>
            <a:off x="762902" y="3767504"/>
            <a:ext cx="121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Waveform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xmlns="" id="{98F5BEA2-3A67-4F99-B3F9-C166AAFE5C16}"/>
              </a:ext>
            </a:extLst>
          </p:cNvPr>
          <p:cNvSpPr/>
          <p:nvPr/>
        </p:nvSpPr>
        <p:spPr>
          <a:xfrm>
            <a:off x="3136613" y="5520162"/>
            <a:ext cx="1470439" cy="22303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B7633C02-0A76-477E-BB22-CADFCC7DB90E}"/>
              </a:ext>
            </a:extLst>
          </p:cNvPr>
          <p:cNvSpPr txBox="1"/>
          <p:nvPr/>
        </p:nvSpPr>
        <p:spPr>
          <a:xfrm>
            <a:off x="3251676" y="5690621"/>
            <a:ext cx="121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Ethernet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xmlns="" id="{BC93B58D-2C44-4577-AE28-618594946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94" y="2682952"/>
            <a:ext cx="2395207" cy="2189284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5CAE7A0B-0D44-479A-B6FD-F88BA9105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046" y="831599"/>
            <a:ext cx="4369361" cy="18349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640287" y="146521"/>
            <a:ext cx="255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G. </a:t>
            </a:r>
            <a:r>
              <a:rPr lang="en-US" b="1" dirty="0" err="1" smtClean="0"/>
              <a:t>Chiarello</a:t>
            </a:r>
            <a:r>
              <a:rPr lang="en-US" b="1" dirty="0" smtClean="0"/>
              <a:t>, A. </a:t>
            </a:r>
            <a:r>
              <a:rPr lang="en-US" b="1" dirty="0" err="1" smtClean="0"/>
              <a:t>Corvaglia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626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A79BB0BF-FEDD-4B09-8488-FD8BE4E6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0715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-Regular"/>
              </a:rPr>
              <a:t>ASoC</a:t>
            </a:r>
            <a:r>
              <a:rPr lang="it-IT" sz="36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-Regular"/>
              </a:rPr>
              <a:t> Project – NEW DIGITILIZATER</a:t>
            </a:r>
            <a:endParaRPr lang="it-IT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6680A638-118A-4A9F-81A9-9A4638629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8" y="575595"/>
            <a:ext cx="11914632" cy="517550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SiRead</a:t>
            </a:r>
            <a:r>
              <a:rPr lang="en-US" dirty="0"/>
              <a:t> Chip manufacturers themselves are developing a new digitizer (</a:t>
            </a:r>
            <a:r>
              <a:rPr lang="en-US" dirty="0" err="1"/>
              <a:t>ASoC</a:t>
            </a:r>
            <a:r>
              <a:rPr lang="en-US" dirty="0"/>
              <a:t>) with better performance compatible with our requests (4-channel).</a:t>
            </a:r>
          </a:p>
          <a:p>
            <a:r>
              <a:rPr lang="en-US" dirty="0"/>
              <a:t>We have contacted the company (</a:t>
            </a:r>
            <a:r>
              <a:rPr lang="en-US" dirty="0" err="1"/>
              <a:t>Nalu</a:t>
            </a:r>
            <a:r>
              <a:rPr lang="en-US" dirty="0"/>
              <a:t> Scientific) and most likely, after passing their quality tests, they will provide us with a demo board to test it.</a:t>
            </a:r>
          </a:p>
          <a:p>
            <a:pPr lvl="1"/>
            <a:r>
              <a:rPr lang="en-US" dirty="0"/>
              <a:t>Maybe we need a </a:t>
            </a:r>
            <a:r>
              <a:rPr lang="en-US" dirty="0" err="1"/>
              <a:t>D</a:t>
            </a:r>
            <a:r>
              <a:rPr lang="en-US" dirty="0" err="1" smtClean="0"/>
              <a:t>igilent</a:t>
            </a:r>
            <a:r>
              <a:rPr lang="en-US" dirty="0" smtClean="0"/>
              <a:t> Evaluation </a:t>
            </a:r>
            <a:r>
              <a:rPr lang="en-US" dirty="0"/>
              <a:t>Board (with </a:t>
            </a:r>
            <a:r>
              <a:rPr lang="en-US" dirty="0" smtClean="0"/>
              <a:t>Xilinx FPGA, about 500€</a:t>
            </a:r>
            <a:r>
              <a:rPr lang="en-US" dirty="0"/>
              <a:t>) compatible with the board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7CE0878-DAC8-4A74-8683-7BA4986F7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2" y="3020879"/>
            <a:ext cx="5851226" cy="32787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95A8C14-279F-4F86-A64B-C95DEB95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35" y="2884143"/>
            <a:ext cx="5673213" cy="31786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D2E0CFE-FCF0-4132-9D0B-6D239A574DD0}"/>
              </a:ext>
            </a:extLst>
          </p:cNvPr>
          <p:cNvSpPr txBox="1"/>
          <p:nvPr/>
        </p:nvSpPr>
        <p:spPr>
          <a:xfrm>
            <a:off x="9945329" y="2754629"/>
            <a:ext cx="281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Evaluation </a:t>
            </a:r>
            <a:r>
              <a:rPr lang="it-IT" sz="2400" b="1" dirty="0">
                <a:solidFill>
                  <a:srgbClr val="FF0000"/>
                </a:solidFill>
              </a:rPr>
              <a:t>Board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652D633-FD57-44C9-A8BC-1BFAF25FDA5B}"/>
              </a:ext>
            </a:extLst>
          </p:cNvPr>
          <p:cNvSpPr txBox="1"/>
          <p:nvPr/>
        </p:nvSpPr>
        <p:spPr>
          <a:xfrm>
            <a:off x="403123" y="2805710"/>
            <a:ext cx="281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Nuovo Chip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79757" y="0"/>
            <a:ext cx="261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G. </a:t>
            </a:r>
            <a:r>
              <a:rPr lang="en-US" b="1" dirty="0" err="1" smtClean="0"/>
              <a:t>Chiarello</a:t>
            </a:r>
            <a:r>
              <a:rPr lang="en-US" b="1" dirty="0" smtClean="0"/>
              <a:t>, A. </a:t>
            </a:r>
            <a:r>
              <a:rPr lang="en-US" b="1" dirty="0" err="1" smtClean="0"/>
              <a:t>Corvaglia</a:t>
            </a:r>
            <a:r>
              <a:rPr lang="en-US" b="1" dirty="0" smtClean="0"/>
              <a:t>, </a:t>
            </a:r>
          </a:p>
          <a:p>
            <a:r>
              <a:rPr lang="en-US" b="1" dirty="0" smtClean="0"/>
              <a:t>F. </a:t>
            </a:r>
            <a:r>
              <a:rPr lang="en-US" b="1" dirty="0" err="1" smtClean="0"/>
              <a:t>Grancagnolo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446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2FAA0A-473F-47DD-B08B-5B56D6A6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04300"/>
            <a:ext cx="10515600" cy="768731"/>
          </a:xfrm>
        </p:spPr>
        <p:txBody>
          <a:bodyPr/>
          <a:lstStyle/>
          <a:p>
            <a:r>
              <a:rPr lang="it-IT" b="1" dirty="0" err="1"/>
              <a:t>Possible</a:t>
            </a:r>
            <a:r>
              <a:rPr lang="it-IT" b="1" dirty="0"/>
              <a:t> new ADC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5F4D91A1-1D60-4992-97B6-CC19EF00C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1" y="1146124"/>
            <a:ext cx="7353299" cy="552199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ADC with better characteristics and performance than the current one is from TEXAS INSTRUMENT </a:t>
            </a:r>
            <a:r>
              <a:rPr lang="it-IT" sz="3600" b="1" dirty="0"/>
              <a:t>ADC32RF45 Dual-Channel, 14-Bit, 3GSPS (</a:t>
            </a:r>
            <a:r>
              <a:rPr lang="it-IT" sz="3600" b="1" dirty="0" err="1"/>
              <a:t>about</a:t>
            </a:r>
            <a:r>
              <a:rPr lang="it-IT" sz="3600" b="1" dirty="0"/>
              <a:t> 2.5k€)</a:t>
            </a:r>
          </a:p>
          <a:p>
            <a:r>
              <a:rPr lang="en-US" sz="3600" dirty="0"/>
              <a:t>ADC is better at: </a:t>
            </a:r>
          </a:p>
          <a:p>
            <a:pPr lvl="1"/>
            <a:r>
              <a:rPr lang="en-US" sz="3200" dirty="0"/>
              <a:t>performance in terms of noise, 	</a:t>
            </a:r>
          </a:p>
          <a:p>
            <a:pPr lvl="1"/>
            <a:r>
              <a:rPr lang="en-US" sz="3200" dirty="0"/>
              <a:t>ENOB,</a:t>
            </a:r>
          </a:p>
          <a:p>
            <a:pPr lvl="1"/>
            <a:r>
              <a:rPr lang="en-US" sz="3200" dirty="0" smtClean="0"/>
              <a:t>Cross talk lower than in the one presently used</a:t>
            </a:r>
            <a:endParaRPr lang="en-US" sz="3200" dirty="0"/>
          </a:p>
          <a:p>
            <a:r>
              <a:rPr lang="en-US" sz="3600" dirty="0"/>
              <a:t>Compatible with our current FPGA</a:t>
            </a:r>
            <a:endParaRPr lang="it-IT" sz="3600" dirty="0"/>
          </a:p>
          <a:p>
            <a:endParaRPr lang="it-IT" sz="3600" dirty="0"/>
          </a:p>
          <a:p>
            <a:pPr marL="914400" lvl="2" indent="0">
              <a:buNone/>
            </a:pPr>
            <a:endParaRPr lang="it-IT" sz="2800" dirty="0"/>
          </a:p>
        </p:txBody>
      </p:sp>
      <p:pic>
        <p:nvPicPr>
          <p:cNvPr id="5" name="Immagine 4" descr="Immagine che contiene elettronico, circuito&#10;&#10;Descrizione generata automaticamente">
            <a:extLst>
              <a:ext uri="{FF2B5EF4-FFF2-40B4-BE49-F238E27FC236}">
                <a16:creationId xmlns:a16="http://schemas.microsoft.com/office/drawing/2014/main" xmlns="" id="{62BB2256-9FFE-413F-A56E-6D96F8688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15" y="3603940"/>
            <a:ext cx="3248467" cy="3224080"/>
          </a:xfrm>
          <a:prstGeom prst="rect">
            <a:avLst/>
          </a:prstGeom>
        </p:spPr>
      </p:pic>
      <p:pic>
        <p:nvPicPr>
          <p:cNvPr id="11" name="Immagine 10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3B8FF4EA-76BC-45F6-AA2D-A98DB2710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90" y="189884"/>
            <a:ext cx="4724809" cy="3414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9757" y="0"/>
            <a:ext cx="261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G. </a:t>
            </a:r>
            <a:r>
              <a:rPr lang="en-US" b="1" dirty="0" err="1" smtClean="0"/>
              <a:t>Chiarello</a:t>
            </a:r>
            <a:r>
              <a:rPr lang="en-US" b="1" dirty="0" smtClean="0"/>
              <a:t>, A. </a:t>
            </a:r>
            <a:r>
              <a:rPr lang="en-US" b="1" dirty="0" err="1" smtClean="0"/>
              <a:t>Corvaglia</a:t>
            </a:r>
            <a:r>
              <a:rPr lang="en-US" b="1" dirty="0" smtClean="0"/>
              <a:t>, </a:t>
            </a:r>
          </a:p>
          <a:p>
            <a:r>
              <a:rPr lang="en-US" b="1" dirty="0" smtClean="0"/>
              <a:t>F. </a:t>
            </a:r>
            <a:r>
              <a:rPr lang="en-US" b="1" dirty="0" err="1" smtClean="0"/>
              <a:t>Grancagnolo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43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750</Words>
  <Application>Microsoft Macintosh PowerPoint</Application>
  <PresentationFormat>Custom</PresentationFormat>
  <Paragraphs>109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di Office</vt:lpstr>
      <vt:lpstr>PowerPoint Presentation</vt:lpstr>
      <vt:lpstr>Cluster Counting board – activities started in March 2020</vt:lpstr>
      <vt:lpstr>PowerPoint Presentation</vt:lpstr>
      <vt:lpstr>PowerPoint Presentation</vt:lpstr>
      <vt:lpstr>Cluster Counting board – old (2016/2017) hardware</vt:lpstr>
      <vt:lpstr>Cluster Counting board – Status firmware </vt:lpstr>
      <vt:lpstr>ASoC Project – NEW DIGITILIZATER</vt:lpstr>
      <vt:lpstr>Possible new ADC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Counting board</dc:title>
  <dc:creator>gianluigi chiarello</dc:creator>
  <cp:lastModifiedBy>Edoardo Gorini</cp:lastModifiedBy>
  <cp:revision>50</cp:revision>
  <dcterms:created xsi:type="dcterms:W3CDTF">2021-02-01T10:57:35Z</dcterms:created>
  <dcterms:modified xsi:type="dcterms:W3CDTF">2021-02-07T21:18:43Z</dcterms:modified>
</cp:coreProperties>
</file>