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2C57-390D-E245-BB5D-7EFC0396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22B00-ED3C-C948-88D9-1427C80B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3CA4F-0ABB-ED41-9F91-5FD328E4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F132-E133-1045-8BA1-F7FEAE86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97C9-2E5E-A249-9A49-19E78A55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0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0CB7-1CFB-7546-B9E7-27235FE5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BC0FC-0BC9-FB4F-8CD3-D00784013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A879-DE21-B643-B55A-E572821D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BBFBB-D50F-934F-BD1A-C5E33C14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F04F-C2FD-AD48-AA03-DD0D13F5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5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99D60-6C43-6D47-9F4F-0E97D119C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2C389-A5D0-1A4A-BB6A-433886ED7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1FA95-FAE7-A14A-BB8F-1F1E8D50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93E5-2D72-5D46-A178-A5A86ED0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61CB-2498-CD4D-9247-24EA2C6A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3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CD12-338B-F14C-B7E8-7742AECF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9316-8CD8-B547-81EF-E271075C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78588-E836-7648-BC49-A48E03ED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06F4F-D3DE-2146-A49B-C6DC7713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92A08-A493-524D-8A45-23C2C551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3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98CB-6153-2841-8B30-093C70B6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CC58C-FCA8-DC40-9633-593E2F93A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5D0D-ACB8-4A4B-92DC-D70B7558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9C89-57F3-C64B-9A7A-C99C9CA5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25132-02A4-8B41-AE0D-CDAA0E01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4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7920-9EEA-264F-B76E-AB7168A2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677D3-1923-6E4B-85EA-186A429E7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AA85D-28F3-0340-A849-2A0A91B2E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523A1-28B9-7846-92F4-A2342DA3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02802-1805-4F42-94FF-B1E86C7D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AE48B-6CD3-2140-AAAF-9268AB0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3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B552-D9E4-4244-914C-6B37B117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A4841-1B31-D841-A24C-EB1694A6E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529D2-6233-8340-A77F-EC65C9E9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E8DC7-093D-E740-9452-F44799497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FB795-9129-C044-9C0F-99F496A93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3FA1B-EC3D-5442-A30B-5BD21184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F22F1-8E8C-184D-8D07-7A8DCA3E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16902-7B61-3C47-B87D-1654DB12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1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3313-119E-4A42-A736-80D489B3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036DA-B8EF-FD4C-8E5A-7D79AA29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3C603-C42A-AE4E-9067-F254C910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60300-87FD-6442-AFD9-203E44A8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0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CB247-DC3D-1842-A5B2-D24256F6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E44C2-D831-5248-8760-BCDE6B9A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30CC1-EA8F-C849-AC7C-0D4771E4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5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6BB3-68C9-944D-B2FF-7ADCFCDB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806A-B008-994A-8EC9-B2F03A41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05730-1013-1B4D-830B-F6D771361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AD87C-F2B1-5245-BDD7-51FA4F9B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4FA68-C81E-9D45-89DC-1E13F787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D6A36-509F-6843-A33A-87DBFB81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6EBA-A674-CE4B-B762-8136635B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B06E6-3EBF-7E4B-B573-6353DA474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8A98F-1FB3-C14A-8901-655A1B8A8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DC4B1-6BEA-9F48-9C4D-D9294427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9B25D-AFC9-9047-BF40-4A8EE58E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5A4AD-3EBF-EB49-A902-917C5614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1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5095-0D10-9947-877F-38B0CE5B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98AEB-9907-9F4D-9858-D44C935F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990D1-7C20-204F-AE8E-E47B6AC21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D76E-4D8C-8E44-A92A-FCF5F7DEDA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74C9-6D3E-254C-B6C7-0F2BEDBD9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F2ED-1B7C-6D47-BA5F-0AFB1D5BC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56BA-1366-3C4D-8B56-4E72F0414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675C35-50D8-C144-9F80-AAD2693A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600"/>
              <a:t>WP4: </a:t>
            </a:r>
            <a:r>
              <a:rPr lang="en-GB" sz="4600" b="1" i="1"/>
              <a:t>Upgrade of Irradiation and Characterization Facilities</a:t>
            </a:r>
            <a:endParaRPr lang="en-GB" sz="46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5E0B4-89FB-BD4C-83E6-21DCE90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/>
              <a:t>Devoted to the </a:t>
            </a:r>
            <a:r>
              <a:rPr lang="en-GB" b="1"/>
              <a:t>integration of software, hardware and quality control systems </a:t>
            </a:r>
            <a:r>
              <a:rPr lang="en-GB"/>
              <a:t>for the </a:t>
            </a:r>
            <a:r>
              <a:rPr lang="en-GB" b="1"/>
              <a:t>management of data </a:t>
            </a:r>
            <a:r>
              <a:rPr lang="en-GB"/>
              <a:t>obtained at different </a:t>
            </a:r>
            <a:r>
              <a:rPr lang="en-GB" b="1"/>
              <a:t>European irradiation facilities 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63F6B0-BB24-8F4B-A623-31F6C5E46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5" r="28041"/>
          <a:stretch/>
        </p:blipFill>
        <p:spPr bwMode="auto">
          <a:xfrm>
            <a:off x="1480733" y="3833112"/>
            <a:ext cx="4386649" cy="27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7428FBDA-95C8-7649-866E-85AF9A1F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621" y="2267465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0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675C35-50D8-C144-9F80-AAD2693A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54554"/>
            <a:ext cx="11018520" cy="923065"/>
          </a:xfrm>
        </p:spPr>
        <p:txBody>
          <a:bodyPr anchor="b">
            <a:noAutofit/>
          </a:bodyPr>
          <a:lstStyle/>
          <a:p>
            <a:r>
              <a:rPr lang="en-GB" sz="2800" dirty="0"/>
              <a:t>Task 4.3: Common Tools for Irradiation Facilities Quality Control: Data Management, Traceability, Dosimetry and Activation Measurements</a:t>
            </a:r>
            <a:endParaRPr lang="en-IT" sz="28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5E0B4-89FB-BD4C-83E6-21DCE90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04555" cy="354394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Design and develop the </a:t>
            </a:r>
            <a:r>
              <a:rPr lang="en-US" sz="2000" b="1" dirty="0"/>
              <a:t>prototype of an integrated system </a:t>
            </a:r>
            <a:r>
              <a:rPr lang="en-US" sz="2000" dirty="0"/>
              <a:t>to manage induced activation (</a:t>
            </a:r>
            <a:r>
              <a:rPr lang="en-US" sz="2000" b="1" dirty="0"/>
              <a:t>gamma spectrometry</a:t>
            </a:r>
            <a:r>
              <a:rPr lang="en-US" sz="2000" dirty="0"/>
              <a:t>) and </a:t>
            </a:r>
            <a:r>
              <a:rPr lang="en-US" sz="2000" b="1" dirty="0"/>
              <a:t>traceability data for irradiated objects</a:t>
            </a:r>
          </a:p>
          <a:p>
            <a:pPr lvl="1"/>
            <a:r>
              <a:rPr lang="en-US" sz="2000" dirty="0"/>
              <a:t>improve </a:t>
            </a:r>
            <a:r>
              <a:rPr lang="en-US" sz="2000" b="1" dirty="0"/>
              <a:t>detector performances, MC for absolute activation </a:t>
            </a:r>
            <a:r>
              <a:rPr lang="en-US" sz="2000" dirty="0"/>
              <a:t>measurement calibration</a:t>
            </a:r>
          </a:p>
          <a:p>
            <a:pPr lvl="1"/>
            <a:r>
              <a:rPr lang="en-US" sz="2000" b="1" dirty="0"/>
              <a:t>RFID wireless id tags radiation hardness </a:t>
            </a:r>
            <a:r>
              <a:rPr lang="en-US" sz="2000" dirty="0"/>
              <a:t>studies</a:t>
            </a:r>
          </a:p>
          <a:p>
            <a:pPr marL="0" indent="0">
              <a:buNone/>
            </a:pPr>
            <a:r>
              <a:rPr lang="en-US" sz="2000" dirty="0"/>
              <a:t>Partners: INFN, CERN</a:t>
            </a:r>
          </a:p>
          <a:p>
            <a:pPr marL="0" indent="0">
              <a:buNone/>
            </a:pPr>
            <a:r>
              <a:rPr lang="en-US" sz="2000" dirty="0"/>
              <a:t>Collaborating partner: ENEA</a:t>
            </a:r>
          </a:p>
          <a:p>
            <a:pPr marL="0" indent="0">
              <a:buNone/>
            </a:pPr>
            <a:r>
              <a:rPr lang="en-US" sz="2000" b="1" dirty="0"/>
              <a:t>Industrial partner: CAEN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34E5C-37D0-534C-A16E-CE6CC864D80D}"/>
              </a:ext>
            </a:extLst>
          </p:cNvPr>
          <p:cNvGrpSpPr/>
          <p:nvPr/>
        </p:nvGrpSpPr>
        <p:grpSpPr>
          <a:xfrm>
            <a:off x="4209393" y="3870036"/>
            <a:ext cx="2874580" cy="2987963"/>
            <a:chOff x="7675658" y="2093976"/>
            <a:chExt cx="3941064" cy="409651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76D7C0C-74A3-7447-A7AC-42FAF9C5C5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r="16557" b="-3"/>
            <a:stretch/>
          </p:blipFill>
          <p:spPr bwMode="auto">
            <a:xfrm>
              <a:off x="7675658" y="2093976"/>
              <a:ext cx="3941064" cy="4096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125KHZ/134.2KHZ 2.12*12mm/1.25*7mm Microchip Animale Tag RFID Con EM4305 chip ISO11784/5 FDX-B Per I Pesci Del Gatto Del Cane Idetification">
              <a:extLst>
                <a:ext uri="{FF2B5EF4-FFF2-40B4-BE49-F238E27FC236}">
                  <a16:creationId xmlns:a16="http://schemas.microsoft.com/office/drawing/2014/main" id="{E24902F2-27DC-4844-8B8A-287D847A2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44" y="5555488"/>
              <a:ext cx="635000" cy="6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placeholder">
            <a:extLst>
              <a:ext uri="{FF2B5EF4-FFF2-40B4-BE49-F238E27FC236}">
                <a16:creationId xmlns:a16="http://schemas.microsoft.com/office/drawing/2014/main" id="{28ADA394-CE8B-5147-82C2-F12DCE0C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09" y="2844810"/>
            <a:ext cx="2967681" cy="29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2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675C35-50D8-C144-9F80-AAD2693A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54554"/>
            <a:ext cx="11018520" cy="923065"/>
          </a:xfrm>
        </p:spPr>
        <p:txBody>
          <a:bodyPr anchor="b">
            <a:noAutofit/>
          </a:bodyPr>
          <a:lstStyle/>
          <a:p>
            <a:r>
              <a:rPr lang="en-GB" sz="2800" dirty="0"/>
              <a:t>Task 4.3: Common Tools for Irradiation Facilities Quality Control: Data Management, Traceability, Dosimetry and Activation Measurements</a:t>
            </a:r>
            <a:endParaRPr lang="en-IT" sz="28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5E0B4-89FB-BD4C-83E6-21DCE90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5074545" cy="379345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Generalize the IRRAD Data Manager (IDM) system to new facilities and improve the sharing of the irradiation experiment results, control system and operational data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develop a HW-SW integrated system to manage activated prototypes at beam test and reactor facilities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Partners: INFN, CERN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Collaborating partner: ENEA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506567F-F20B-384C-9F8F-D22D96BB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94" y="2003757"/>
            <a:ext cx="5831119" cy="45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675C35-50D8-C144-9F80-AAD2693A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54554"/>
            <a:ext cx="11018520" cy="923065"/>
          </a:xfrm>
        </p:spPr>
        <p:txBody>
          <a:bodyPr anchor="b">
            <a:noAutofit/>
          </a:bodyPr>
          <a:lstStyle/>
          <a:p>
            <a:r>
              <a:rPr lang="en-GB" sz="4000" dirty="0" err="1"/>
              <a:t>Sinergie</a:t>
            </a:r>
            <a:r>
              <a:rPr lang="en-GB" sz="4000" dirty="0"/>
              <a:t>, </a:t>
            </a:r>
            <a:r>
              <a:rPr lang="en-GB" sz="4000" dirty="0" err="1"/>
              <a:t>ricadute</a:t>
            </a:r>
            <a:r>
              <a:rPr lang="en-GB" sz="4000" dirty="0"/>
              <a:t>, </a:t>
            </a:r>
            <a:r>
              <a:rPr lang="en-GB" sz="4000" dirty="0" err="1"/>
              <a:t>sviluppi</a:t>
            </a:r>
            <a:endParaRPr lang="en-IT" sz="40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5E0B4-89FB-BD4C-83E6-21DCE90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544966"/>
            <a:ext cx="7854247" cy="4074922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R&amp;D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rivelatori</a:t>
            </a:r>
            <a:r>
              <a:rPr lang="en-US" sz="2000" dirty="0"/>
              <a:t> </a:t>
            </a:r>
            <a:r>
              <a:rPr lang="en-US" sz="2000" dirty="0" err="1"/>
              <a:t>spettroscopici</a:t>
            </a:r>
            <a:r>
              <a:rPr lang="en-US" sz="2000" dirty="0"/>
              <a:t> </a:t>
            </a:r>
            <a:r>
              <a:rPr lang="en-US" sz="2000" dirty="0" err="1"/>
              <a:t>portatili</a:t>
            </a:r>
            <a:r>
              <a:rPr lang="en-US" sz="2000" dirty="0"/>
              <a:t> per </a:t>
            </a:r>
            <a:r>
              <a:rPr lang="en-US" sz="2000" dirty="0" err="1"/>
              <a:t>misure</a:t>
            </a:r>
            <a:r>
              <a:rPr lang="en-US" sz="2000" dirty="0"/>
              <a:t> quantitative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ottimizzazione</a:t>
            </a:r>
            <a:r>
              <a:rPr lang="en-US" sz="2000" dirty="0"/>
              <a:t> </a:t>
            </a:r>
            <a:r>
              <a:rPr lang="en-US" sz="2000" dirty="0" err="1"/>
              <a:t>prestazioni</a:t>
            </a:r>
            <a:r>
              <a:rPr lang="en-US" sz="2000" dirty="0"/>
              <a:t> e power management di un </a:t>
            </a:r>
            <a:r>
              <a:rPr lang="en-US" sz="2000" dirty="0" err="1"/>
              <a:t>calorimetro</a:t>
            </a:r>
            <a:r>
              <a:rPr lang="en-US" sz="2000" dirty="0"/>
              <a:t> a </a:t>
            </a:r>
            <a:r>
              <a:rPr lang="en-US" sz="2000" dirty="0" err="1"/>
              <a:t>scintillazione</a:t>
            </a:r>
            <a:r>
              <a:rPr lang="en-US" sz="2000" dirty="0"/>
              <a:t> </a:t>
            </a:r>
            <a:r>
              <a:rPr lang="en-US" sz="2000" dirty="0" err="1"/>
              <a:t>portatile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sviluppo</a:t>
            </a:r>
            <a:r>
              <a:rPr lang="en-US" sz="2000" dirty="0"/>
              <a:t> </a:t>
            </a:r>
            <a:r>
              <a:rPr lang="en-US" sz="2000" dirty="0" err="1"/>
              <a:t>calibrazioni</a:t>
            </a:r>
            <a:r>
              <a:rPr lang="en-US" sz="2000" dirty="0"/>
              <a:t> per </a:t>
            </a:r>
            <a:r>
              <a:rPr lang="en-US" sz="2000" dirty="0" err="1"/>
              <a:t>misure</a:t>
            </a:r>
            <a:r>
              <a:rPr lang="en-US" sz="2000" dirty="0"/>
              <a:t> quantitative </a:t>
            </a:r>
            <a:r>
              <a:rPr lang="en-US" sz="2000" dirty="0" err="1"/>
              <a:t>tramite</a:t>
            </a:r>
            <a:r>
              <a:rPr lang="en-US" sz="2000" dirty="0"/>
              <a:t> </a:t>
            </a:r>
            <a:r>
              <a:rPr lang="en-US" sz="2000" dirty="0" err="1"/>
              <a:t>modelli</a:t>
            </a:r>
            <a:r>
              <a:rPr lang="en-US" sz="2000" dirty="0"/>
              <a:t> </a:t>
            </a:r>
            <a:r>
              <a:rPr lang="en-US" sz="2000" dirty="0" err="1"/>
              <a:t>geometrici</a:t>
            </a:r>
            <a:r>
              <a:rPr lang="en-US" sz="2000" dirty="0"/>
              <a:t> </a:t>
            </a:r>
            <a:r>
              <a:rPr lang="en-US" sz="2000" dirty="0" err="1"/>
              <a:t>semplificati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valutazione</a:t>
            </a:r>
            <a:r>
              <a:rPr lang="en-US" sz="2000" dirty="0"/>
              <a:t> Radiation Hardness tag RFID (</a:t>
            </a:r>
            <a:r>
              <a:rPr lang="en-US" sz="2000" dirty="0" err="1"/>
              <a:t>identificazione</a:t>
            </a:r>
            <a:r>
              <a:rPr lang="en-US" sz="2000" dirty="0"/>
              <a:t> component </a:t>
            </a:r>
            <a:r>
              <a:rPr lang="en-US" sz="2000" dirty="0" err="1"/>
              <a:t>acceleratori</a:t>
            </a:r>
            <a:r>
              <a:rPr lang="en-US" sz="2000" dirty="0"/>
              <a:t> o subdetector in </a:t>
            </a:r>
            <a:r>
              <a:rPr lang="en-US" sz="2000" dirty="0" err="1"/>
              <a:t>apparato</a:t>
            </a:r>
            <a:r>
              <a:rPr lang="en-US" sz="20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Sviluppo</a:t>
            </a:r>
            <a:r>
              <a:rPr lang="en-US" sz="2000" dirty="0"/>
              <a:t> e </a:t>
            </a:r>
            <a:r>
              <a:rPr lang="en-US" sz="2000" dirty="0" err="1"/>
              <a:t>applicazione</a:t>
            </a:r>
            <a:r>
              <a:rPr lang="en-US" sz="2000" dirty="0"/>
              <a:t> di Data Management </a:t>
            </a:r>
            <a:r>
              <a:rPr lang="en-US" sz="2000" dirty="0" err="1"/>
              <a:t>integrato</a:t>
            </a:r>
            <a:r>
              <a:rPr lang="en-US" sz="2000" dirty="0"/>
              <a:t> alle beam test facilities e </a:t>
            </a:r>
            <a:r>
              <a:rPr lang="en-US" sz="2000" dirty="0" err="1"/>
              <a:t>reattori</a:t>
            </a:r>
            <a:r>
              <a:rPr lang="en-US" sz="2000" dirty="0"/>
              <a:t> di </a:t>
            </a:r>
            <a:r>
              <a:rPr lang="en-US" sz="2000" dirty="0" err="1"/>
              <a:t>ricerca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gestione</a:t>
            </a:r>
            <a:r>
              <a:rPr lang="en-US" sz="2000" dirty="0"/>
              <a:t> </a:t>
            </a:r>
            <a:r>
              <a:rPr lang="en-US" sz="2000" dirty="0" err="1"/>
              <a:t>ottimale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attivita</a:t>
            </a:r>
            <a:r>
              <a:rPr lang="en-US" sz="2000" dirty="0"/>
              <a:t>’ di test per </a:t>
            </a:r>
            <a:r>
              <a:rPr lang="en-US" sz="2000" dirty="0" err="1"/>
              <a:t>utenti</a:t>
            </a:r>
            <a:r>
              <a:rPr lang="en-US" sz="2000" dirty="0"/>
              <a:t> </a:t>
            </a:r>
            <a:r>
              <a:rPr lang="en-US" sz="2000" dirty="0" err="1"/>
              <a:t>esterni</a:t>
            </a:r>
            <a:r>
              <a:rPr lang="en-US" sz="2000" dirty="0"/>
              <a:t> e non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tracciamento</a:t>
            </a:r>
            <a:r>
              <a:rPr lang="en-US" sz="2000" dirty="0"/>
              <a:t> device, </a:t>
            </a:r>
            <a:r>
              <a:rPr lang="en-US" sz="2000" dirty="0" err="1"/>
              <a:t>campioni</a:t>
            </a:r>
            <a:r>
              <a:rPr lang="en-US" sz="2000" dirty="0"/>
              <a:t>, </a:t>
            </a:r>
            <a:r>
              <a:rPr lang="en-US" sz="2000" dirty="0" err="1"/>
              <a:t>prototipi</a:t>
            </a:r>
            <a:r>
              <a:rPr lang="en-US" sz="2000" dirty="0"/>
              <a:t> </a:t>
            </a:r>
            <a:r>
              <a:rPr lang="en-US" sz="2000" dirty="0" err="1"/>
              <a:t>attivati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test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C0AEDF3-276C-674A-9DEB-46DE85EC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808" y="1832173"/>
            <a:ext cx="3093205" cy="4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84BF3-9EB6-9746-9B8D-11D3C69E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796B-C27A-214E-81B1-FF0966EDD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6708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261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WP4: Upgrade of Irradiation and Characterization Facilities</vt:lpstr>
      <vt:lpstr>Task 4.3: Common Tools for Irradiation Facilities Quality Control: Data Management, Traceability, Dosimetry and Activation Measurements</vt:lpstr>
      <vt:lpstr>Task 4.3: Common Tools for Irradiation Facilities Quality Control: Data Management, Traceability, Dosimetry and Activation Measurements</vt:lpstr>
      <vt:lpstr>Sinergie, ricadute, sviluppi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WP4: Upgrade of Irradiation and Characterization Facilities</dc:title>
  <dc:creator>Salvatore Fiore</dc:creator>
  <cp:lastModifiedBy>Salvatore Fiore</cp:lastModifiedBy>
  <cp:revision>10</cp:revision>
  <dcterms:created xsi:type="dcterms:W3CDTF">2021-02-06T20:36:08Z</dcterms:created>
  <dcterms:modified xsi:type="dcterms:W3CDTF">2021-02-08T14:47:56Z</dcterms:modified>
</cp:coreProperties>
</file>