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charts/chart6.xml" ContentType="application/vnd.openxmlformats-officedocument.drawingml.char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2.xml" ContentType="application/vnd.openxmlformats-officedocument.drawingml.char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Layouts/slideLayout47.xml" ContentType="application/vnd.openxmlformats-officedocument.presentationml.slideLayout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5.xml" ContentType="application/vnd.openxmlformats-officedocument.drawingml.char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9" r:id="rId1"/>
    <p:sldMasterId id="2147483702" r:id="rId2"/>
    <p:sldMasterId id="2147483715" r:id="rId3"/>
    <p:sldMasterId id="2147483752" r:id="rId4"/>
    <p:sldMasterId id="2147483727" r:id="rId5"/>
    <p:sldMasterId id="2147483739" r:id="rId6"/>
  </p:sldMasterIdLst>
  <p:notesMasterIdLst>
    <p:notesMasterId r:id="rId49"/>
  </p:notesMasterIdLst>
  <p:handoutMasterIdLst>
    <p:handoutMasterId r:id="rId50"/>
  </p:handoutMasterIdLst>
  <p:sldIdLst>
    <p:sldId id="326" r:id="rId7"/>
    <p:sldId id="327" r:id="rId8"/>
    <p:sldId id="336" r:id="rId9"/>
    <p:sldId id="339" r:id="rId10"/>
    <p:sldId id="308" r:id="rId11"/>
    <p:sldId id="341" r:id="rId12"/>
    <p:sldId id="325" r:id="rId13"/>
    <p:sldId id="340" r:id="rId14"/>
    <p:sldId id="331" r:id="rId15"/>
    <p:sldId id="332" r:id="rId16"/>
    <p:sldId id="348" r:id="rId17"/>
    <p:sldId id="338" r:id="rId18"/>
    <p:sldId id="342" r:id="rId19"/>
    <p:sldId id="315" r:id="rId20"/>
    <p:sldId id="314" r:id="rId21"/>
    <p:sldId id="316" r:id="rId22"/>
    <p:sldId id="324" r:id="rId23"/>
    <p:sldId id="313" r:id="rId24"/>
    <p:sldId id="350" r:id="rId25"/>
    <p:sldId id="349" r:id="rId26"/>
    <p:sldId id="317" r:id="rId27"/>
    <p:sldId id="318" r:id="rId28"/>
    <p:sldId id="319" r:id="rId29"/>
    <p:sldId id="320" r:id="rId30"/>
    <p:sldId id="321" r:id="rId31"/>
    <p:sldId id="343" r:id="rId32"/>
    <p:sldId id="337" r:id="rId33"/>
    <p:sldId id="297" r:id="rId34"/>
    <p:sldId id="284" r:id="rId35"/>
    <p:sldId id="286" r:id="rId36"/>
    <p:sldId id="287" r:id="rId37"/>
    <p:sldId id="301" r:id="rId38"/>
    <p:sldId id="302" r:id="rId39"/>
    <p:sldId id="285" r:id="rId40"/>
    <p:sldId id="299" r:id="rId41"/>
    <p:sldId id="344" r:id="rId42"/>
    <p:sldId id="346" r:id="rId43"/>
    <p:sldId id="300" r:id="rId44"/>
    <p:sldId id="305" r:id="rId45"/>
    <p:sldId id="306" r:id="rId46"/>
    <p:sldId id="307" r:id="rId47"/>
    <p:sldId id="351" r:id="rId4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02" autoAdjust="0"/>
    <p:restoredTop sz="94698" autoAdjust="0"/>
  </p:normalViewPr>
  <p:slideViewPr>
    <p:cSldViewPr snapToGrid="0" snapToObjects="1">
      <p:cViewPr>
        <p:scale>
          <a:sx n="150" d="100"/>
          <a:sy n="150" d="100"/>
        </p:scale>
        <p:origin x="-11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09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lot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lot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lot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osk:Documents:Atlas2010:workbooks:diskfeb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osk:Documents:Atlas2010:workbooks:diskfeb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84669072615923"/>
          <c:y val="0.0277777777777778"/>
          <c:w val="0.743151793525809"/>
          <c:h val="0.683831656459609"/>
        </c:manualLayout>
      </c:layout>
      <c:areaChart>
        <c:grouping val="stacked"/>
        <c:ser>
          <c:idx val="0"/>
          <c:order val="0"/>
          <c:tx>
            <c:strRef>
              <c:f>'plot data10.txt'!$B$43</c:f>
              <c:strCache>
                <c:ptCount val="1"/>
                <c:pt idx="0">
                  <c:v>RAW</c:v>
                </c:pt>
              </c:strCache>
            </c:strRef>
          </c:tx>
          <c:cat>
            <c:numRef>
              <c:f>'plot data10.txt'!$A$44:$A$76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data10.txt'!$B$44:$B$76</c:f>
              <c:numCache>
                <c:formatCode>General</c:formatCode>
                <c:ptCount val="33"/>
                <c:pt idx="0">
                  <c:v>6.0</c:v>
                </c:pt>
                <c:pt idx="1">
                  <c:v>14.0</c:v>
                </c:pt>
                <c:pt idx="2">
                  <c:v>19.0</c:v>
                </c:pt>
                <c:pt idx="3">
                  <c:v>22.0</c:v>
                </c:pt>
                <c:pt idx="4">
                  <c:v>23.0</c:v>
                </c:pt>
                <c:pt idx="5">
                  <c:v>28.0</c:v>
                </c:pt>
                <c:pt idx="6">
                  <c:v>44.0</c:v>
                </c:pt>
                <c:pt idx="7">
                  <c:v>55.0</c:v>
                </c:pt>
                <c:pt idx="8">
                  <c:v>58.0</c:v>
                </c:pt>
                <c:pt idx="9">
                  <c:v>64.0</c:v>
                </c:pt>
                <c:pt idx="10">
                  <c:v>65.0</c:v>
                </c:pt>
                <c:pt idx="11">
                  <c:v>66.0</c:v>
                </c:pt>
                <c:pt idx="12">
                  <c:v>87.0</c:v>
                </c:pt>
                <c:pt idx="13">
                  <c:v>91.0</c:v>
                </c:pt>
                <c:pt idx="14">
                  <c:v>97.0</c:v>
                </c:pt>
                <c:pt idx="15">
                  <c:v>116.0</c:v>
                </c:pt>
                <c:pt idx="16">
                  <c:v>131.0</c:v>
                </c:pt>
                <c:pt idx="17">
                  <c:v>132.0</c:v>
                </c:pt>
                <c:pt idx="18">
                  <c:v>147.0</c:v>
                </c:pt>
                <c:pt idx="19">
                  <c:v>151.0</c:v>
                </c:pt>
                <c:pt idx="20">
                  <c:v>154.0</c:v>
                </c:pt>
                <c:pt idx="21">
                  <c:v>158.0</c:v>
                </c:pt>
                <c:pt idx="22">
                  <c:v>167.0</c:v>
                </c:pt>
                <c:pt idx="23">
                  <c:v>172.0</c:v>
                </c:pt>
                <c:pt idx="24">
                  <c:v>177.0</c:v>
                </c:pt>
                <c:pt idx="25">
                  <c:v>224.0</c:v>
                </c:pt>
                <c:pt idx="26">
                  <c:v>229.0</c:v>
                </c:pt>
                <c:pt idx="27">
                  <c:v>238.0</c:v>
                </c:pt>
                <c:pt idx="28">
                  <c:v>239.0</c:v>
                </c:pt>
                <c:pt idx="29">
                  <c:v>239.0</c:v>
                </c:pt>
                <c:pt idx="30">
                  <c:v>239.0</c:v>
                </c:pt>
                <c:pt idx="31">
                  <c:v>239.0</c:v>
                </c:pt>
                <c:pt idx="32">
                  <c:v>239.0</c:v>
                </c:pt>
              </c:numCache>
            </c:numRef>
          </c:val>
        </c:ser>
        <c:ser>
          <c:idx val="1"/>
          <c:order val="1"/>
          <c:tx>
            <c:strRef>
              <c:f>'plot data10.txt'!$C$43</c:f>
              <c:strCache>
                <c:ptCount val="1"/>
                <c:pt idx="0">
                  <c:v>ESD</c:v>
                </c:pt>
              </c:strCache>
            </c:strRef>
          </c:tx>
          <c:cat>
            <c:numRef>
              <c:f>'plot data10.txt'!$A$44:$A$76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data10.txt'!$C$44:$C$76</c:f>
              <c:numCache>
                <c:formatCode>General</c:formatCode>
                <c:ptCount val="33"/>
                <c:pt idx="0">
                  <c:v>1.0</c:v>
                </c:pt>
                <c:pt idx="1">
                  <c:v>4.0</c:v>
                </c:pt>
                <c:pt idx="2">
                  <c:v>6.0</c:v>
                </c:pt>
                <c:pt idx="3">
                  <c:v>11.0</c:v>
                </c:pt>
                <c:pt idx="4">
                  <c:v>12.0</c:v>
                </c:pt>
                <c:pt idx="5">
                  <c:v>17.0</c:v>
                </c:pt>
                <c:pt idx="6">
                  <c:v>31.0</c:v>
                </c:pt>
                <c:pt idx="7">
                  <c:v>43.0</c:v>
                </c:pt>
                <c:pt idx="8">
                  <c:v>45.0</c:v>
                </c:pt>
                <c:pt idx="9">
                  <c:v>50.0</c:v>
                </c:pt>
                <c:pt idx="10">
                  <c:v>53.0</c:v>
                </c:pt>
                <c:pt idx="11">
                  <c:v>53.0</c:v>
                </c:pt>
                <c:pt idx="12">
                  <c:v>58.0</c:v>
                </c:pt>
                <c:pt idx="13">
                  <c:v>68.0</c:v>
                </c:pt>
                <c:pt idx="14">
                  <c:v>72.0</c:v>
                </c:pt>
                <c:pt idx="15">
                  <c:v>82.0</c:v>
                </c:pt>
                <c:pt idx="16">
                  <c:v>88.0</c:v>
                </c:pt>
                <c:pt idx="17">
                  <c:v>91.0</c:v>
                </c:pt>
                <c:pt idx="18">
                  <c:v>97.0</c:v>
                </c:pt>
                <c:pt idx="19">
                  <c:v>98.0</c:v>
                </c:pt>
                <c:pt idx="20">
                  <c:v>98.0</c:v>
                </c:pt>
                <c:pt idx="21">
                  <c:v>102.0</c:v>
                </c:pt>
                <c:pt idx="22">
                  <c:v>108.0</c:v>
                </c:pt>
                <c:pt idx="23">
                  <c:v>110.0</c:v>
                </c:pt>
                <c:pt idx="24">
                  <c:v>114.0</c:v>
                </c:pt>
                <c:pt idx="25">
                  <c:v>119.0</c:v>
                </c:pt>
                <c:pt idx="26">
                  <c:v>191.0</c:v>
                </c:pt>
                <c:pt idx="27">
                  <c:v>203.0</c:v>
                </c:pt>
                <c:pt idx="28">
                  <c:v>215.0</c:v>
                </c:pt>
                <c:pt idx="29">
                  <c:v>247.0</c:v>
                </c:pt>
                <c:pt idx="30">
                  <c:v>271.0</c:v>
                </c:pt>
                <c:pt idx="31">
                  <c:v>276.0</c:v>
                </c:pt>
                <c:pt idx="32">
                  <c:v>276.0</c:v>
                </c:pt>
              </c:numCache>
            </c:numRef>
          </c:val>
        </c:ser>
        <c:ser>
          <c:idx val="2"/>
          <c:order val="2"/>
          <c:tx>
            <c:strRef>
              <c:f>'plot data10.txt'!$D$43</c:f>
              <c:strCache>
                <c:ptCount val="1"/>
                <c:pt idx="0">
                  <c:v>AOD</c:v>
                </c:pt>
              </c:strCache>
            </c:strRef>
          </c:tx>
          <c:cat>
            <c:numRef>
              <c:f>'plot data10.txt'!$A$44:$A$76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data10.txt'!$D$44:$D$76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4.0</c:v>
                </c:pt>
                <c:pt idx="17">
                  <c:v>4.0</c:v>
                </c:pt>
                <c:pt idx="18">
                  <c:v>4.0</c:v>
                </c:pt>
                <c:pt idx="19">
                  <c:v>5.0</c:v>
                </c:pt>
                <c:pt idx="20">
                  <c:v>5.0</c:v>
                </c:pt>
                <c:pt idx="21">
                  <c:v>5.0</c:v>
                </c:pt>
                <c:pt idx="22">
                  <c:v>5.0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7.0</c:v>
                </c:pt>
                <c:pt idx="27">
                  <c:v>7.0</c:v>
                </c:pt>
                <c:pt idx="28">
                  <c:v>8.0</c:v>
                </c:pt>
                <c:pt idx="29">
                  <c:v>8.0</c:v>
                </c:pt>
                <c:pt idx="30">
                  <c:v>10.0</c:v>
                </c:pt>
                <c:pt idx="31">
                  <c:v>10.0</c:v>
                </c:pt>
                <c:pt idx="32">
                  <c:v>10.0</c:v>
                </c:pt>
              </c:numCache>
            </c:numRef>
          </c:val>
        </c:ser>
        <c:ser>
          <c:idx val="3"/>
          <c:order val="3"/>
          <c:tx>
            <c:strRef>
              <c:f>'plot data10.txt'!$E$43</c:f>
              <c:strCache>
                <c:ptCount val="1"/>
                <c:pt idx="0">
                  <c:v>DESD</c:v>
                </c:pt>
              </c:strCache>
            </c:strRef>
          </c:tx>
          <c:cat>
            <c:numRef>
              <c:f>'plot data10.txt'!$A$44:$A$76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data10.txt'!$E$44:$E$76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3.0</c:v>
                </c:pt>
                <c:pt idx="8">
                  <c:v>5.0</c:v>
                </c:pt>
                <c:pt idx="9">
                  <c:v>7.0</c:v>
                </c:pt>
                <c:pt idx="10">
                  <c:v>7.0</c:v>
                </c:pt>
                <c:pt idx="11">
                  <c:v>7.0</c:v>
                </c:pt>
                <c:pt idx="12">
                  <c:v>7.0</c:v>
                </c:pt>
                <c:pt idx="13">
                  <c:v>12.0</c:v>
                </c:pt>
                <c:pt idx="14">
                  <c:v>12.0</c:v>
                </c:pt>
                <c:pt idx="15">
                  <c:v>13.0</c:v>
                </c:pt>
                <c:pt idx="16">
                  <c:v>15.0</c:v>
                </c:pt>
                <c:pt idx="17">
                  <c:v>15.0</c:v>
                </c:pt>
                <c:pt idx="18">
                  <c:v>15.0</c:v>
                </c:pt>
                <c:pt idx="19">
                  <c:v>16.0</c:v>
                </c:pt>
                <c:pt idx="20">
                  <c:v>16.0</c:v>
                </c:pt>
                <c:pt idx="21">
                  <c:v>16.0</c:v>
                </c:pt>
                <c:pt idx="22">
                  <c:v>17.0</c:v>
                </c:pt>
                <c:pt idx="23">
                  <c:v>17.0</c:v>
                </c:pt>
                <c:pt idx="24">
                  <c:v>17.0</c:v>
                </c:pt>
                <c:pt idx="25">
                  <c:v>17.0</c:v>
                </c:pt>
                <c:pt idx="26">
                  <c:v>20.0</c:v>
                </c:pt>
                <c:pt idx="27">
                  <c:v>21.0</c:v>
                </c:pt>
                <c:pt idx="28">
                  <c:v>21.0</c:v>
                </c:pt>
                <c:pt idx="29">
                  <c:v>21.0</c:v>
                </c:pt>
                <c:pt idx="30">
                  <c:v>27.0</c:v>
                </c:pt>
                <c:pt idx="31">
                  <c:v>29.0</c:v>
                </c:pt>
                <c:pt idx="32">
                  <c:v>29.0</c:v>
                </c:pt>
              </c:numCache>
            </c:numRef>
          </c:val>
        </c:ser>
        <c:ser>
          <c:idx val="4"/>
          <c:order val="4"/>
          <c:tx>
            <c:strRef>
              <c:f>'plot data10.txt'!$F$43</c:f>
              <c:strCache>
                <c:ptCount val="1"/>
                <c:pt idx="0">
                  <c:v>NTUP</c:v>
                </c:pt>
              </c:strCache>
            </c:strRef>
          </c:tx>
          <c:cat>
            <c:numRef>
              <c:f>'plot data10.txt'!$A$44:$A$76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data10.txt'!$F$44:$F$76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7.0</c:v>
                </c:pt>
                <c:pt idx="7">
                  <c:v>11.0</c:v>
                </c:pt>
                <c:pt idx="8">
                  <c:v>11.0</c:v>
                </c:pt>
                <c:pt idx="9">
                  <c:v>13.0</c:v>
                </c:pt>
                <c:pt idx="10">
                  <c:v>13.0</c:v>
                </c:pt>
                <c:pt idx="11">
                  <c:v>16.0</c:v>
                </c:pt>
                <c:pt idx="12">
                  <c:v>18.0</c:v>
                </c:pt>
                <c:pt idx="13">
                  <c:v>19.0</c:v>
                </c:pt>
                <c:pt idx="14">
                  <c:v>20.0</c:v>
                </c:pt>
                <c:pt idx="15">
                  <c:v>22.0</c:v>
                </c:pt>
                <c:pt idx="16">
                  <c:v>24.0</c:v>
                </c:pt>
                <c:pt idx="17">
                  <c:v>25.0</c:v>
                </c:pt>
                <c:pt idx="18">
                  <c:v>26.0</c:v>
                </c:pt>
                <c:pt idx="19">
                  <c:v>27.0</c:v>
                </c:pt>
                <c:pt idx="20">
                  <c:v>30.0</c:v>
                </c:pt>
                <c:pt idx="21">
                  <c:v>36.0</c:v>
                </c:pt>
                <c:pt idx="22">
                  <c:v>39.0</c:v>
                </c:pt>
                <c:pt idx="23">
                  <c:v>40.0</c:v>
                </c:pt>
                <c:pt idx="24">
                  <c:v>40.0</c:v>
                </c:pt>
                <c:pt idx="25">
                  <c:v>42.0</c:v>
                </c:pt>
                <c:pt idx="26">
                  <c:v>57.0</c:v>
                </c:pt>
                <c:pt idx="27">
                  <c:v>64.0</c:v>
                </c:pt>
                <c:pt idx="28">
                  <c:v>71.0</c:v>
                </c:pt>
                <c:pt idx="29">
                  <c:v>97.0</c:v>
                </c:pt>
                <c:pt idx="30">
                  <c:v>98.0</c:v>
                </c:pt>
                <c:pt idx="31">
                  <c:v>99.0</c:v>
                </c:pt>
                <c:pt idx="32">
                  <c:v>99.0</c:v>
                </c:pt>
              </c:numCache>
            </c:numRef>
          </c:val>
        </c:ser>
        <c:ser>
          <c:idx val="5"/>
          <c:order val="5"/>
          <c:tx>
            <c:strRef>
              <c:f>'plot data10.txt'!$G$43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'plot data10.txt'!$A$44:$A$76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data10.txt'!$G$44:$G$76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6.0</c:v>
                </c:pt>
                <c:pt idx="30">
                  <c:v>6.0</c:v>
                </c:pt>
                <c:pt idx="31">
                  <c:v>6.0</c:v>
                </c:pt>
                <c:pt idx="32">
                  <c:v>6.0</c:v>
                </c:pt>
              </c:numCache>
            </c:numRef>
          </c:val>
        </c:ser>
        <c:axId val="562440264"/>
        <c:axId val="562178952"/>
      </c:areaChart>
      <c:dateAx>
        <c:axId val="562440264"/>
        <c:scaling>
          <c:orientation val="minMax"/>
        </c:scaling>
        <c:axPos val="b"/>
        <c:numFmt formatCode="dd-mm-yy" sourceLinked="1"/>
        <c:tickLblPos val="nextTo"/>
        <c:crossAx val="562178952"/>
        <c:crosses val="autoZero"/>
        <c:auto val="1"/>
        <c:lblOffset val="100"/>
      </c:dateAx>
      <c:valAx>
        <c:axId val="562178952"/>
        <c:scaling>
          <c:orientation val="minMax"/>
        </c:scaling>
        <c:axPos val="l"/>
        <c:majorGridlines/>
        <c:numFmt formatCode="General" sourceLinked="1"/>
        <c:tickLblPos val="nextTo"/>
        <c:crossAx val="56244026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13158149594115"/>
          <c:y val="0.0680628272251309"/>
          <c:w val="0.659827753222202"/>
          <c:h val="0.773424990724327"/>
        </c:manualLayout>
      </c:layout>
      <c:areaChart>
        <c:grouping val="stacked"/>
        <c:ser>
          <c:idx val="0"/>
          <c:order val="0"/>
          <c:tx>
            <c:strRef>
              <c:f>'plot data10.txt'!$B$82</c:f>
              <c:strCache>
                <c:ptCount val="1"/>
                <c:pt idx="0">
                  <c:v>RAW</c:v>
                </c:pt>
              </c:strCache>
            </c:strRef>
          </c:tx>
          <c:cat>
            <c:numRef>
              <c:f>'plot data10.txt'!$A$83:$A$115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data10.txt'!$B$83:$B$115</c:f>
              <c:numCache>
                <c:formatCode>General</c:formatCode>
                <c:ptCount val="33"/>
                <c:pt idx="0">
                  <c:v>5.0</c:v>
                </c:pt>
                <c:pt idx="1">
                  <c:v>18.0</c:v>
                </c:pt>
                <c:pt idx="2">
                  <c:v>21.0</c:v>
                </c:pt>
                <c:pt idx="3">
                  <c:v>26.0</c:v>
                </c:pt>
                <c:pt idx="4">
                  <c:v>27.0</c:v>
                </c:pt>
                <c:pt idx="5">
                  <c:v>32.0</c:v>
                </c:pt>
                <c:pt idx="6">
                  <c:v>46.0</c:v>
                </c:pt>
                <c:pt idx="7">
                  <c:v>57.0</c:v>
                </c:pt>
                <c:pt idx="8">
                  <c:v>58.0</c:v>
                </c:pt>
                <c:pt idx="9">
                  <c:v>65.0</c:v>
                </c:pt>
                <c:pt idx="10">
                  <c:v>65.0</c:v>
                </c:pt>
                <c:pt idx="11">
                  <c:v>67.0</c:v>
                </c:pt>
                <c:pt idx="12">
                  <c:v>85.0</c:v>
                </c:pt>
                <c:pt idx="13">
                  <c:v>87.0</c:v>
                </c:pt>
                <c:pt idx="14">
                  <c:v>102.0</c:v>
                </c:pt>
                <c:pt idx="15">
                  <c:v>123.0</c:v>
                </c:pt>
                <c:pt idx="16">
                  <c:v>130.0</c:v>
                </c:pt>
                <c:pt idx="17">
                  <c:v>140.0</c:v>
                </c:pt>
                <c:pt idx="18">
                  <c:v>150.0</c:v>
                </c:pt>
                <c:pt idx="19">
                  <c:v>161.0</c:v>
                </c:pt>
                <c:pt idx="20">
                  <c:v>165.0</c:v>
                </c:pt>
                <c:pt idx="21">
                  <c:v>169.0</c:v>
                </c:pt>
                <c:pt idx="22">
                  <c:v>177.0</c:v>
                </c:pt>
                <c:pt idx="23">
                  <c:v>182.0</c:v>
                </c:pt>
                <c:pt idx="24">
                  <c:v>184.0</c:v>
                </c:pt>
                <c:pt idx="25">
                  <c:v>193.0</c:v>
                </c:pt>
                <c:pt idx="26">
                  <c:v>236.0</c:v>
                </c:pt>
                <c:pt idx="27">
                  <c:v>258.0</c:v>
                </c:pt>
                <c:pt idx="28">
                  <c:v>260.0</c:v>
                </c:pt>
                <c:pt idx="29">
                  <c:v>260.0</c:v>
                </c:pt>
                <c:pt idx="30">
                  <c:v>260.0</c:v>
                </c:pt>
                <c:pt idx="31">
                  <c:v>260.0</c:v>
                </c:pt>
                <c:pt idx="32">
                  <c:v>260.0</c:v>
                </c:pt>
              </c:numCache>
            </c:numRef>
          </c:val>
        </c:ser>
        <c:ser>
          <c:idx val="1"/>
          <c:order val="1"/>
          <c:tx>
            <c:strRef>
              <c:f>'plot data10.txt'!$C$82</c:f>
              <c:strCache>
                <c:ptCount val="1"/>
                <c:pt idx="0">
                  <c:v>ESD</c:v>
                </c:pt>
              </c:strCache>
            </c:strRef>
          </c:tx>
          <c:cat>
            <c:numRef>
              <c:f>'plot data10.txt'!$A$83:$A$115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data10.txt'!$C$83:$C$115</c:f>
              <c:numCache>
                <c:formatCode>General</c:formatCode>
                <c:ptCount val="33"/>
                <c:pt idx="0">
                  <c:v>5.0</c:v>
                </c:pt>
                <c:pt idx="1">
                  <c:v>19.0</c:v>
                </c:pt>
                <c:pt idx="2">
                  <c:v>33.0</c:v>
                </c:pt>
                <c:pt idx="3">
                  <c:v>76.0</c:v>
                </c:pt>
                <c:pt idx="4">
                  <c:v>94.0</c:v>
                </c:pt>
                <c:pt idx="5">
                  <c:v>118.0</c:v>
                </c:pt>
                <c:pt idx="6">
                  <c:v>195.0</c:v>
                </c:pt>
                <c:pt idx="7">
                  <c:v>249.0</c:v>
                </c:pt>
                <c:pt idx="8">
                  <c:v>301.0</c:v>
                </c:pt>
                <c:pt idx="9">
                  <c:v>375.0</c:v>
                </c:pt>
                <c:pt idx="10">
                  <c:v>415.0</c:v>
                </c:pt>
                <c:pt idx="11">
                  <c:v>438.0</c:v>
                </c:pt>
                <c:pt idx="12">
                  <c:v>460.0</c:v>
                </c:pt>
                <c:pt idx="13">
                  <c:v>570.0</c:v>
                </c:pt>
                <c:pt idx="14">
                  <c:v>636.0</c:v>
                </c:pt>
                <c:pt idx="15">
                  <c:v>704.0</c:v>
                </c:pt>
                <c:pt idx="16">
                  <c:v>762.0</c:v>
                </c:pt>
                <c:pt idx="17">
                  <c:v>797.0</c:v>
                </c:pt>
                <c:pt idx="18">
                  <c:v>842.0</c:v>
                </c:pt>
                <c:pt idx="19">
                  <c:v>847.0</c:v>
                </c:pt>
                <c:pt idx="20">
                  <c:v>867.0</c:v>
                </c:pt>
                <c:pt idx="21">
                  <c:v>893.0</c:v>
                </c:pt>
                <c:pt idx="22">
                  <c:v>924.0</c:v>
                </c:pt>
                <c:pt idx="23">
                  <c:v>942.0</c:v>
                </c:pt>
                <c:pt idx="24">
                  <c:v>952.0</c:v>
                </c:pt>
                <c:pt idx="25">
                  <c:v>980.0</c:v>
                </c:pt>
                <c:pt idx="26">
                  <c:v>1020.0</c:v>
                </c:pt>
                <c:pt idx="27">
                  <c:v>1050.0</c:v>
                </c:pt>
                <c:pt idx="28">
                  <c:v>1088.0</c:v>
                </c:pt>
                <c:pt idx="29">
                  <c:v>1189.0</c:v>
                </c:pt>
                <c:pt idx="30">
                  <c:v>1255.0</c:v>
                </c:pt>
                <c:pt idx="31">
                  <c:v>1325.0</c:v>
                </c:pt>
                <c:pt idx="32">
                  <c:v>1350.0</c:v>
                </c:pt>
              </c:numCache>
            </c:numRef>
          </c:val>
        </c:ser>
        <c:ser>
          <c:idx val="2"/>
          <c:order val="2"/>
          <c:tx>
            <c:strRef>
              <c:f>'plot data10.txt'!$D$82</c:f>
              <c:strCache>
                <c:ptCount val="1"/>
                <c:pt idx="0">
                  <c:v>AOD</c:v>
                </c:pt>
              </c:strCache>
            </c:strRef>
          </c:tx>
          <c:cat>
            <c:numRef>
              <c:f>'plot data10.txt'!$A$83:$A$115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data10.txt'!$D$83:$D$115</c:f>
              <c:numCache>
                <c:formatCode>General</c:formatCode>
                <c:ptCount val="33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9.0</c:v>
                </c:pt>
                <c:pt idx="4">
                  <c:v>12.0</c:v>
                </c:pt>
                <c:pt idx="5">
                  <c:v>13.0</c:v>
                </c:pt>
                <c:pt idx="6">
                  <c:v>19.0</c:v>
                </c:pt>
                <c:pt idx="7">
                  <c:v>20.0</c:v>
                </c:pt>
                <c:pt idx="8">
                  <c:v>36.0</c:v>
                </c:pt>
                <c:pt idx="9">
                  <c:v>49.0</c:v>
                </c:pt>
                <c:pt idx="10">
                  <c:v>56.0</c:v>
                </c:pt>
                <c:pt idx="11">
                  <c:v>58.0</c:v>
                </c:pt>
                <c:pt idx="12">
                  <c:v>59.0</c:v>
                </c:pt>
                <c:pt idx="13">
                  <c:v>77.0</c:v>
                </c:pt>
                <c:pt idx="14">
                  <c:v>79.0</c:v>
                </c:pt>
                <c:pt idx="15">
                  <c:v>83.0</c:v>
                </c:pt>
                <c:pt idx="16">
                  <c:v>94.0</c:v>
                </c:pt>
                <c:pt idx="17">
                  <c:v>97.0</c:v>
                </c:pt>
                <c:pt idx="18">
                  <c:v>101.0</c:v>
                </c:pt>
                <c:pt idx="19">
                  <c:v>102.0</c:v>
                </c:pt>
                <c:pt idx="20">
                  <c:v>106.0</c:v>
                </c:pt>
                <c:pt idx="21">
                  <c:v>110.0</c:v>
                </c:pt>
                <c:pt idx="22">
                  <c:v>115.0</c:v>
                </c:pt>
                <c:pt idx="23">
                  <c:v>121.0</c:v>
                </c:pt>
                <c:pt idx="24">
                  <c:v>123.0</c:v>
                </c:pt>
                <c:pt idx="25">
                  <c:v>128.0</c:v>
                </c:pt>
                <c:pt idx="26">
                  <c:v>129.0</c:v>
                </c:pt>
                <c:pt idx="27">
                  <c:v>132.0</c:v>
                </c:pt>
                <c:pt idx="28">
                  <c:v>137.0</c:v>
                </c:pt>
                <c:pt idx="29">
                  <c:v>138.0</c:v>
                </c:pt>
                <c:pt idx="30">
                  <c:v>155.0</c:v>
                </c:pt>
                <c:pt idx="31">
                  <c:v>167.0</c:v>
                </c:pt>
                <c:pt idx="32">
                  <c:v>173.0</c:v>
                </c:pt>
              </c:numCache>
            </c:numRef>
          </c:val>
        </c:ser>
        <c:ser>
          <c:idx val="3"/>
          <c:order val="3"/>
          <c:tx>
            <c:strRef>
              <c:f>'plot data10.txt'!$E$82</c:f>
              <c:strCache>
                <c:ptCount val="1"/>
                <c:pt idx="0">
                  <c:v>DESD</c:v>
                </c:pt>
              </c:strCache>
            </c:strRef>
          </c:tx>
          <c:cat>
            <c:numRef>
              <c:f>'plot data10.txt'!$A$83:$A$115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data10.txt'!$E$83:$E$115</c:f>
              <c:numCache>
                <c:formatCode>General</c:formatCode>
                <c:ptCount val="33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22.0</c:v>
                </c:pt>
                <c:pt idx="4">
                  <c:v>32.0</c:v>
                </c:pt>
                <c:pt idx="5">
                  <c:v>40.0</c:v>
                </c:pt>
                <c:pt idx="6">
                  <c:v>57.0</c:v>
                </c:pt>
                <c:pt idx="7">
                  <c:v>63.0</c:v>
                </c:pt>
                <c:pt idx="8">
                  <c:v>112.0</c:v>
                </c:pt>
                <c:pt idx="9">
                  <c:v>162.0</c:v>
                </c:pt>
                <c:pt idx="10">
                  <c:v>177.0</c:v>
                </c:pt>
                <c:pt idx="11">
                  <c:v>181.0</c:v>
                </c:pt>
                <c:pt idx="12">
                  <c:v>181.0</c:v>
                </c:pt>
                <c:pt idx="13">
                  <c:v>265.0</c:v>
                </c:pt>
                <c:pt idx="14">
                  <c:v>318.0</c:v>
                </c:pt>
                <c:pt idx="15">
                  <c:v>335.0</c:v>
                </c:pt>
                <c:pt idx="16">
                  <c:v>374.0</c:v>
                </c:pt>
                <c:pt idx="17">
                  <c:v>385.0</c:v>
                </c:pt>
                <c:pt idx="18">
                  <c:v>399.0</c:v>
                </c:pt>
                <c:pt idx="19">
                  <c:v>400.0</c:v>
                </c:pt>
                <c:pt idx="20">
                  <c:v>418.0</c:v>
                </c:pt>
                <c:pt idx="21">
                  <c:v>424.0</c:v>
                </c:pt>
                <c:pt idx="22">
                  <c:v>434.0</c:v>
                </c:pt>
                <c:pt idx="23">
                  <c:v>438.0</c:v>
                </c:pt>
                <c:pt idx="24">
                  <c:v>438.0</c:v>
                </c:pt>
                <c:pt idx="25">
                  <c:v>444.0</c:v>
                </c:pt>
                <c:pt idx="26">
                  <c:v>445.0</c:v>
                </c:pt>
                <c:pt idx="27">
                  <c:v>449.0</c:v>
                </c:pt>
                <c:pt idx="28">
                  <c:v>450.0</c:v>
                </c:pt>
                <c:pt idx="29">
                  <c:v>451.0</c:v>
                </c:pt>
                <c:pt idx="30">
                  <c:v>497.0</c:v>
                </c:pt>
                <c:pt idx="31">
                  <c:v>541.0</c:v>
                </c:pt>
                <c:pt idx="32">
                  <c:v>560.0</c:v>
                </c:pt>
              </c:numCache>
            </c:numRef>
          </c:val>
        </c:ser>
        <c:ser>
          <c:idx val="4"/>
          <c:order val="4"/>
          <c:tx>
            <c:strRef>
              <c:f>'plot data10.txt'!$F$82</c:f>
              <c:strCache>
                <c:ptCount val="1"/>
                <c:pt idx="0">
                  <c:v>NTUP</c:v>
                </c:pt>
              </c:strCache>
            </c:strRef>
          </c:tx>
          <c:cat>
            <c:numRef>
              <c:f>'plot data10.txt'!$A$83:$A$115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data10.txt'!$F$83:$F$115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1.0</c:v>
                </c:pt>
                <c:pt idx="11">
                  <c:v>4.0</c:v>
                </c:pt>
                <c:pt idx="12">
                  <c:v>4.0</c:v>
                </c:pt>
                <c:pt idx="13">
                  <c:v>5.0</c:v>
                </c:pt>
                <c:pt idx="14">
                  <c:v>6.0</c:v>
                </c:pt>
                <c:pt idx="15">
                  <c:v>6.0</c:v>
                </c:pt>
                <c:pt idx="16">
                  <c:v>7.0</c:v>
                </c:pt>
                <c:pt idx="17">
                  <c:v>7.0</c:v>
                </c:pt>
                <c:pt idx="18">
                  <c:v>8.0</c:v>
                </c:pt>
                <c:pt idx="19">
                  <c:v>8.0</c:v>
                </c:pt>
                <c:pt idx="20">
                  <c:v>11.0</c:v>
                </c:pt>
                <c:pt idx="21">
                  <c:v>15.0</c:v>
                </c:pt>
                <c:pt idx="22">
                  <c:v>18.0</c:v>
                </c:pt>
                <c:pt idx="23">
                  <c:v>19.0</c:v>
                </c:pt>
                <c:pt idx="24">
                  <c:v>19.0</c:v>
                </c:pt>
                <c:pt idx="25">
                  <c:v>19.0</c:v>
                </c:pt>
                <c:pt idx="26">
                  <c:v>30.0</c:v>
                </c:pt>
                <c:pt idx="27">
                  <c:v>35.0</c:v>
                </c:pt>
                <c:pt idx="28">
                  <c:v>37.0</c:v>
                </c:pt>
                <c:pt idx="29">
                  <c:v>47.0</c:v>
                </c:pt>
                <c:pt idx="30">
                  <c:v>50.0</c:v>
                </c:pt>
                <c:pt idx="31">
                  <c:v>50.0</c:v>
                </c:pt>
                <c:pt idx="32">
                  <c:v>50.0</c:v>
                </c:pt>
              </c:numCache>
            </c:numRef>
          </c:val>
        </c:ser>
        <c:ser>
          <c:idx val="5"/>
          <c:order val="5"/>
          <c:tx>
            <c:strRef>
              <c:f>'plot data10.txt'!$G$82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'plot data10.txt'!$A$83:$A$115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data10.txt'!$G$83:$G$115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4.0</c:v>
                </c:pt>
                <c:pt idx="27">
                  <c:v>5.0</c:v>
                </c:pt>
                <c:pt idx="28">
                  <c:v>5.0</c:v>
                </c:pt>
                <c:pt idx="29">
                  <c:v>6.0</c:v>
                </c:pt>
                <c:pt idx="30">
                  <c:v>6.0</c:v>
                </c:pt>
                <c:pt idx="31">
                  <c:v>6.0</c:v>
                </c:pt>
                <c:pt idx="32">
                  <c:v>6.0</c:v>
                </c:pt>
              </c:numCache>
            </c:numRef>
          </c:val>
        </c:ser>
        <c:axId val="564370840"/>
        <c:axId val="563851320"/>
      </c:areaChart>
      <c:dateAx>
        <c:axId val="564370840"/>
        <c:scaling>
          <c:orientation val="minMax"/>
        </c:scaling>
        <c:axPos val="b"/>
        <c:numFmt formatCode="dd-mm-yy" sourceLinked="1"/>
        <c:tickLblPos val="nextTo"/>
        <c:crossAx val="563851320"/>
        <c:crosses val="autoZero"/>
        <c:auto val="1"/>
        <c:lblOffset val="100"/>
      </c:dateAx>
      <c:valAx>
        <c:axId val="563851320"/>
        <c:scaling>
          <c:orientation val="minMax"/>
        </c:scaling>
        <c:axPos val="l"/>
        <c:majorGridlines/>
        <c:numFmt formatCode="General" sourceLinked="1"/>
        <c:tickLblPos val="nextTo"/>
        <c:crossAx val="5643708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cked"/>
        <c:ser>
          <c:idx val="0"/>
          <c:order val="0"/>
          <c:tx>
            <c:strRef>
              <c:f>'plot data10.txt'!$B$277</c:f>
              <c:strCache>
                <c:ptCount val="1"/>
                <c:pt idx="0">
                  <c:v>RAW</c:v>
                </c:pt>
              </c:strCache>
            </c:strRef>
          </c:tx>
          <c:cat>
            <c:numRef>
              <c:f>'plot data10.txt'!$A$278:$A$310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data10.txt'!$B$278:$B$310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'plot data10.txt'!$C$277</c:f>
              <c:strCache>
                <c:ptCount val="1"/>
                <c:pt idx="0">
                  <c:v>ESD</c:v>
                </c:pt>
              </c:strCache>
            </c:strRef>
          </c:tx>
          <c:cat>
            <c:numRef>
              <c:f>'plot data10.txt'!$A$278:$A$310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data10.txt'!$C$278:$C$310</c:f>
              <c:numCache>
                <c:formatCode>General</c:formatCode>
                <c:ptCount val="33"/>
                <c:pt idx="0">
                  <c:v>0.0</c:v>
                </c:pt>
                <c:pt idx="1">
                  <c:v>1.0</c:v>
                </c:pt>
                <c:pt idx="2">
                  <c:v>3.0</c:v>
                </c:pt>
                <c:pt idx="3">
                  <c:v>6.0</c:v>
                </c:pt>
                <c:pt idx="4">
                  <c:v>7.0</c:v>
                </c:pt>
                <c:pt idx="5">
                  <c:v>8.0</c:v>
                </c:pt>
                <c:pt idx="6">
                  <c:v>9.0</c:v>
                </c:pt>
                <c:pt idx="7">
                  <c:v>10.0</c:v>
                </c:pt>
                <c:pt idx="8">
                  <c:v>14.0</c:v>
                </c:pt>
                <c:pt idx="9">
                  <c:v>19.0</c:v>
                </c:pt>
                <c:pt idx="10">
                  <c:v>20.0</c:v>
                </c:pt>
                <c:pt idx="11">
                  <c:v>20.0</c:v>
                </c:pt>
                <c:pt idx="12">
                  <c:v>20.0</c:v>
                </c:pt>
                <c:pt idx="13">
                  <c:v>27.0</c:v>
                </c:pt>
                <c:pt idx="14">
                  <c:v>31.0</c:v>
                </c:pt>
                <c:pt idx="15">
                  <c:v>32.0</c:v>
                </c:pt>
                <c:pt idx="16">
                  <c:v>35.0</c:v>
                </c:pt>
                <c:pt idx="17">
                  <c:v>36.0</c:v>
                </c:pt>
                <c:pt idx="18">
                  <c:v>37.0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41.0</c:v>
                </c:pt>
                <c:pt idx="23">
                  <c:v>41.0</c:v>
                </c:pt>
                <c:pt idx="24">
                  <c:v>41.0</c:v>
                </c:pt>
                <c:pt idx="25">
                  <c:v>42.0</c:v>
                </c:pt>
                <c:pt idx="26">
                  <c:v>42.0</c:v>
                </c:pt>
                <c:pt idx="27">
                  <c:v>43.0</c:v>
                </c:pt>
                <c:pt idx="28">
                  <c:v>43.0</c:v>
                </c:pt>
                <c:pt idx="29">
                  <c:v>43.0</c:v>
                </c:pt>
                <c:pt idx="30">
                  <c:v>47.0</c:v>
                </c:pt>
                <c:pt idx="31">
                  <c:v>51.0</c:v>
                </c:pt>
                <c:pt idx="32">
                  <c:v>52.0</c:v>
                </c:pt>
              </c:numCache>
            </c:numRef>
          </c:val>
        </c:ser>
        <c:ser>
          <c:idx val="2"/>
          <c:order val="2"/>
          <c:tx>
            <c:strRef>
              <c:f>'plot data10.txt'!$D$277</c:f>
              <c:strCache>
                <c:ptCount val="1"/>
                <c:pt idx="0">
                  <c:v>AOD</c:v>
                </c:pt>
              </c:strCache>
            </c:strRef>
          </c:tx>
          <c:cat>
            <c:numRef>
              <c:f>'plot data10.txt'!$A$278:$A$310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data10.txt'!$D$278:$D$310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6.0</c:v>
                </c:pt>
                <c:pt idx="14">
                  <c:v>6.0</c:v>
                </c:pt>
                <c:pt idx="15">
                  <c:v>6.0</c:v>
                </c:pt>
                <c:pt idx="16">
                  <c:v>7.0</c:v>
                </c:pt>
                <c:pt idx="17">
                  <c:v>7.0</c:v>
                </c:pt>
                <c:pt idx="18">
                  <c:v>8.0</c:v>
                </c:pt>
                <c:pt idx="19">
                  <c:v>8.0</c:v>
                </c:pt>
                <c:pt idx="20">
                  <c:v>8.0</c:v>
                </c:pt>
                <c:pt idx="21">
                  <c:v>8.0</c:v>
                </c:pt>
                <c:pt idx="22">
                  <c:v>9.0</c:v>
                </c:pt>
                <c:pt idx="23">
                  <c:v>9.0</c:v>
                </c:pt>
                <c:pt idx="24">
                  <c:v>9.0</c:v>
                </c:pt>
                <c:pt idx="25">
                  <c:v>9.0</c:v>
                </c:pt>
                <c:pt idx="26">
                  <c:v>10.0</c:v>
                </c:pt>
                <c:pt idx="27">
                  <c:v>10.0</c:v>
                </c:pt>
                <c:pt idx="28">
                  <c:v>10.0</c:v>
                </c:pt>
                <c:pt idx="29">
                  <c:v>10.0</c:v>
                </c:pt>
                <c:pt idx="30">
                  <c:v>11.0</c:v>
                </c:pt>
                <c:pt idx="31">
                  <c:v>13.0</c:v>
                </c:pt>
                <c:pt idx="32">
                  <c:v>13.0</c:v>
                </c:pt>
              </c:numCache>
            </c:numRef>
          </c:val>
        </c:ser>
        <c:ser>
          <c:idx val="3"/>
          <c:order val="3"/>
          <c:tx>
            <c:strRef>
              <c:f>'plot data10.txt'!$E$277</c:f>
              <c:strCache>
                <c:ptCount val="1"/>
                <c:pt idx="0">
                  <c:v>DESD</c:v>
                </c:pt>
              </c:strCache>
            </c:strRef>
          </c:tx>
          <c:cat>
            <c:numRef>
              <c:f>'plot data10.txt'!$A$278:$A$310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data10.txt'!$E$278:$E$310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4.0</c:v>
                </c:pt>
                <c:pt idx="8">
                  <c:v>9.0</c:v>
                </c:pt>
                <c:pt idx="9">
                  <c:v>14.0</c:v>
                </c:pt>
                <c:pt idx="10">
                  <c:v>14.0</c:v>
                </c:pt>
                <c:pt idx="11">
                  <c:v>14.0</c:v>
                </c:pt>
                <c:pt idx="12">
                  <c:v>14.0</c:v>
                </c:pt>
                <c:pt idx="13">
                  <c:v>22.0</c:v>
                </c:pt>
                <c:pt idx="14">
                  <c:v>25.0</c:v>
                </c:pt>
                <c:pt idx="15">
                  <c:v>26.0</c:v>
                </c:pt>
                <c:pt idx="16">
                  <c:v>29.0</c:v>
                </c:pt>
                <c:pt idx="17">
                  <c:v>30.0</c:v>
                </c:pt>
                <c:pt idx="18">
                  <c:v>31.0</c:v>
                </c:pt>
                <c:pt idx="19">
                  <c:v>31.0</c:v>
                </c:pt>
                <c:pt idx="20">
                  <c:v>32.0</c:v>
                </c:pt>
                <c:pt idx="21">
                  <c:v>33.0</c:v>
                </c:pt>
                <c:pt idx="22">
                  <c:v>34.0</c:v>
                </c:pt>
                <c:pt idx="23">
                  <c:v>34.0</c:v>
                </c:pt>
                <c:pt idx="24">
                  <c:v>34.0</c:v>
                </c:pt>
                <c:pt idx="25">
                  <c:v>34.0</c:v>
                </c:pt>
                <c:pt idx="26">
                  <c:v>34.0</c:v>
                </c:pt>
                <c:pt idx="27">
                  <c:v>34.0</c:v>
                </c:pt>
                <c:pt idx="28">
                  <c:v>34.0</c:v>
                </c:pt>
                <c:pt idx="29">
                  <c:v>35.0</c:v>
                </c:pt>
                <c:pt idx="30">
                  <c:v>38.0</c:v>
                </c:pt>
                <c:pt idx="31">
                  <c:v>42.0</c:v>
                </c:pt>
                <c:pt idx="32">
                  <c:v>43.0</c:v>
                </c:pt>
              </c:numCache>
            </c:numRef>
          </c:val>
        </c:ser>
        <c:ser>
          <c:idx val="4"/>
          <c:order val="4"/>
          <c:tx>
            <c:strRef>
              <c:f>'plot data10.txt'!$F$277</c:f>
              <c:strCache>
                <c:ptCount val="1"/>
                <c:pt idx="0">
                  <c:v>NTUP</c:v>
                </c:pt>
              </c:strCache>
            </c:strRef>
          </c:tx>
          <c:cat>
            <c:numRef>
              <c:f>'plot data10.txt'!$A$278:$A$310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data10.txt'!$F$278:$F$310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'plot data10.txt'!$G$277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'plot data10.txt'!$A$278:$A$310</c:f>
              <c:numCache>
                <c:formatCode>dd-mm-yy</c:formatCode>
                <c:ptCount val="33"/>
                <c:pt idx="0">
                  <c:v>38804.0</c:v>
                </c:pt>
                <c:pt idx="1">
                  <c:v>38805.0</c:v>
                </c:pt>
                <c:pt idx="2">
                  <c:v>38806.0</c:v>
                </c:pt>
                <c:pt idx="3">
                  <c:v>38807.0</c:v>
                </c:pt>
                <c:pt idx="4">
                  <c:v>38808.0</c:v>
                </c:pt>
                <c:pt idx="5">
                  <c:v>38809.0</c:v>
                </c:pt>
                <c:pt idx="6">
                  <c:v>38810.0</c:v>
                </c:pt>
                <c:pt idx="7">
                  <c:v>38811.0</c:v>
                </c:pt>
                <c:pt idx="8">
                  <c:v>38812.0</c:v>
                </c:pt>
                <c:pt idx="9">
                  <c:v>38813.0</c:v>
                </c:pt>
                <c:pt idx="10">
                  <c:v>38814.0</c:v>
                </c:pt>
                <c:pt idx="11">
                  <c:v>38815.0</c:v>
                </c:pt>
                <c:pt idx="12">
                  <c:v>38816.0</c:v>
                </c:pt>
                <c:pt idx="13">
                  <c:v>38817.0</c:v>
                </c:pt>
                <c:pt idx="14">
                  <c:v>38818.0</c:v>
                </c:pt>
                <c:pt idx="15">
                  <c:v>38819.0</c:v>
                </c:pt>
                <c:pt idx="16">
                  <c:v>38820.0</c:v>
                </c:pt>
                <c:pt idx="17">
                  <c:v>38821.0</c:v>
                </c:pt>
                <c:pt idx="18">
                  <c:v>38822.0</c:v>
                </c:pt>
                <c:pt idx="19">
                  <c:v>38823.0</c:v>
                </c:pt>
                <c:pt idx="20">
                  <c:v>38824.0</c:v>
                </c:pt>
                <c:pt idx="21">
                  <c:v>38825.0</c:v>
                </c:pt>
                <c:pt idx="22">
                  <c:v>38826.0</c:v>
                </c:pt>
                <c:pt idx="23">
                  <c:v>38827.0</c:v>
                </c:pt>
                <c:pt idx="24">
                  <c:v>38828.0</c:v>
                </c:pt>
                <c:pt idx="25">
                  <c:v>38829.0</c:v>
                </c:pt>
                <c:pt idx="26">
                  <c:v>38830.0</c:v>
                </c:pt>
                <c:pt idx="27">
                  <c:v>38831.0</c:v>
                </c:pt>
                <c:pt idx="28">
                  <c:v>38832.0</c:v>
                </c:pt>
                <c:pt idx="29">
                  <c:v>38833.0</c:v>
                </c:pt>
                <c:pt idx="30">
                  <c:v>38834.0</c:v>
                </c:pt>
                <c:pt idx="31">
                  <c:v>38835.0</c:v>
                </c:pt>
                <c:pt idx="32">
                  <c:v>38836.0</c:v>
                </c:pt>
              </c:numCache>
            </c:numRef>
          </c:cat>
          <c:val>
            <c:numRef>
              <c:f>'plot data10.txt'!$G$278:$G$310</c:f>
              <c:numCache>
                <c:formatCode>General</c:formatCode>
                <c:ptCount val="3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</c:numCache>
            </c:numRef>
          </c:val>
        </c:ser>
        <c:axId val="563891080"/>
        <c:axId val="563834504"/>
      </c:areaChart>
      <c:dateAx>
        <c:axId val="563891080"/>
        <c:scaling>
          <c:orientation val="minMax"/>
        </c:scaling>
        <c:axPos val="b"/>
        <c:numFmt formatCode="dd-mm-yy" sourceLinked="1"/>
        <c:tickLblPos val="nextTo"/>
        <c:crossAx val="563834504"/>
        <c:crosses val="autoZero"/>
        <c:auto val="1"/>
        <c:lblOffset val="100"/>
      </c:dateAx>
      <c:valAx>
        <c:axId val="563834504"/>
        <c:scaling>
          <c:orientation val="minMax"/>
        </c:scaling>
        <c:axPos val="l"/>
        <c:majorGridlines/>
        <c:numFmt formatCode="General" sourceLinked="1"/>
        <c:tickLblPos val="nextTo"/>
        <c:crossAx val="5638910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rotY val="201"/>
      <c:perspective val="30"/>
    </c:view3D>
    <c:plotArea>
      <c:layout>
        <c:manualLayout>
          <c:layoutTarget val="inner"/>
          <c:xMode val="edge"/>
          <c:yMode val="edge"/>
          <c:x val="0.00505869533932279"/>
          <c:y val="0.0193626679018064"/>
          <c:w val="0.994941304660677"/>
          <c:h val="0.961274664196387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/>
              <c:dLblPos val="bestFit"/>
              <c:showCatName val="1"/>
              <c:showPercent val="1"/>
            </c:dLbl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/>
              <c:dLblPos val="bestFit"/>
              <c:showCatName val="1"/>
              <c:showPercent val="1"/>
            </c:dLbl>
            <c:dLbl>
              <c:idx val="3"/>
              <c:layout/>
              <c:dLblPos val="bestFit"/>
              <c:showCatName val="1"/>
              <c:showPercent val="1"/>
            </c:dLbl>
            <c:dLbl>
              <c:idx val="4"/>
              <c:layout/>
              <c:dLblPos val="bestFit"/>
              <c:showCatName val="1"/>
              <c:showPercent val="1"/>
            </c:dLbl>
            <c:dLbl>
              <c:idx val="5"/>
              <c:layout/>
              <c:dLblPos val="bestFit"/>
              <c:showCatName val="1"/>
              <c:showPercent val="1"/>
            </c:dLbl>
            <c:dLbl>
              <c:idx val="6"/>
              <c:layout/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0.112628086123381"/>
                  <c:y val="-0.242257633408796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/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.0608930286153255"/>
                  <c:y val="-0.25791896538559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0.0900721251307001"/>
                  <c:y val="-0.287890552679263"/>
                </c:manualLayout>
              </c:layout>
              <c:dLblPos val="bestFit"/>
              <c:showCatName val="1"/>
              <c:showPercent val="1"/>
            </c:dLbl>
            <c:delete val="1"/>
          </c:dLbls>
          <c:cat>
            <c:strRef>
              <c:f>Sheet1!$A$1:$A$12</c:f>
              <c:strCache>
                <c:ptCount val="12"/>
                <c:pt idx="0">
                  <c:v>  BNL</c:v>
                </c:pt>
                <c:pt idx="1">
                  <c:v>  LYON</c:v>
                </c:pt>
                <c:pt idx="2">
                  <c:v>  FZK</c:v>
                </c:pt>
                <c:pt idx="3">
                  <c:v>  NDGF</c:v>
                </c:pt>
                <c:pt idx="4">
                  <c:v>  RAL</c:v>
                </c:pt>
                <c:pt idx="5">
                  <c:v>  SARA</c:v>
                </c:pt>
                <c:pt idx="6">
                  <c:v>  None</c:v>
                </c:pt>
                <c:pt idx="7">
                  <c:v>  TRIUMF</c:v>
                </c:pt>
                <c:pt idx="8">
                  <c:v>  PIC</c:v>
                </c:pt>
                <c:pt idx="9">
                  <c:v>  CNAF</c:v>
                </c:pt>
                <c:pt idx="10">
                  <c:v>  ASGC</c:v>
                </c:pt>
                <c:pt idx="11">
                  <c:v>  CERN</c:v>
                </c:pt>
              </c:strCache>
            </c:strRef>
          </c:cat>
          <c:val>
            <c:numRef>
              <c:f>Sheet1!$I$1:$I$12</c:f>
              <c:numCache>
                <c:formatCode>General</c:formatCode>
                <c:ptCount val="12"/>
                <c:pt idx="0">
                  <c:v>1.580592E6</c:v>
                </c:pt>
                <c:pt idx="1">
                  <c:v>1.345305E6</c:v>
                </c:pt>
                <c:pt idx="2">
                  <c:v>1.014205E6</c:v>
                </c:pt>
                <c:pt idx="3">
                  <c:v>927045.0</c:v>
                </c:pt>
                <c:pt idx="4">
                  <c:v>812336.0</c:v>
                </c:pt>
                <c:pt idx="5">
                  <c:v>701238.0</c:v>
                </c:pt>
                <c:pt idx="6">
                  <c:v>584587.0</c:v>
                </c:pt>
                <c:pt idx="7">
                  <c:v>508793.0</c:v>
                </c:pt>
                <c:pt idx="8">
                  <c:v>437247.0</c:v>
                </c:pt>
                <c:pt idx="9">
                  <c:v>352632.0</c:v>
                </c:pt>
                <c:pt idx="10">
                  <c:v>131349.0</c:v>
                </c:pt>
                <c:pt idx="11">
                  <c:v>7325.0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35500990252565"/>
          <c:y val="0.0273089306654204"/>
          <c:w val="0.715380869692146"/>
          <c:h val="0.803030574534028"/>
        </c:manualLayout>
      </c:layout>
      <c:barChart>
        <c:barDir val="col"/>
        <c:grouping val="clustered"/>
        <c:ser>
          <c:idx val="0"/>
          <c:order val="0"/>
          <c:tx>
            <c:v>available</c:v>
          </c:tx>
          <c:cat>
            <c:strRef>
              <c:f>Sheet1!$U$2:$U$11</c:f>
              <c:strCache>
                <c:ptCount val="10"/>
                <c:pt idx="0">
                  <c:v>SARA</c:v>
                </c:pt>
                <c:pt idx="1">
                  <c:v>NDGF</c:v>
                </c:pt>
                <c:pt idx="2">
                  <c:v>CCIN2P3</c:v>
                </c:pt>
                <c:pt idx="3">
                  <c:v>Triumf</c:v>
                </c:pt>
                <c:pt idx="4">
                  <c:v>CNAF</c:v>
                </c:pt>
                <c:pt idx="5">
                  <c:v>RAL</c:v>
                </c:pt>
                <c:pt idx="6">
                  <c:v>PIC</c:v>
                </c:pt>
                <c:pt idx="7">
                  <c:v>ASGC</c:v>
                </c:pt>
                <c:pt idx="8">
                  <c:v>FZK</c:v>
                </c:pt>
                <c:pt idx="9">
                  <c:v>BNL</c:v>
                </c:pt>
              </c:strCache>
            </c:strRef>
          </c:cat>
          <c:val>
            <c:numRef>
              <c:f>Sheet1!$V$2:$V$11</c:f>
              <c:numCache>
                <c:formatCode>0</c:formatCode>
                <c:ptCount val="10"/>
                <c:pt idx="0">
                  <c:v>906.0</c:v>
                </c:pt>
                <c:pt idx="1">
                  <c:v>200.0</c:v>
                </c:pt>
                <c:pt idx="2">
                  <c:v>510.0</c:v>
                </c:pt>
                <c:pt idx="3">
                  <c:v>227.374</c:v>
                </c:pt>
                <c:pt idx="4">
                  <c:v>185.337</c:v>
                </c:pt>
                <c:pt idx="5">
                  <c:v>492.862</c:v>
                </c:pt>
                <c:pt idx="6">
                  <c:v>363.7979999999992</c:v>
                </c:pt>
                <c:pt idx="7">
                  <c:v>278.121</c:v>
                </c:pt>
                <c:pt idx="8">
                  <c:v>391.083</c:v>
                </c:pt>
                <c:pt idx="9">
                  <c:v>1383.028</c:v>
                </c:pt>
              </c:numCache>
            </c:numRef>
          </c:val>
        </c:ser>
        <c:ser>
          <c:idx val="1"/>
          <c:order val="1"/>
          <c:tx>
            <c:v>pledged</c:v>
          </c:tx>
          <c:cat>
            <c:strRef>
              <c:f>Sheet1!$U$2:$U$11</c:f>
              <c:strCache>
                <c:ptCount val="10"/>
                <c:pt idx="0">
                  <c:v>SARA</c:v>
                </c:pt>
                <c:pt idx="1">
                  <c:v>NDGF</c:v>
                </c:pt>
                <c:pt idx="2">
                  <c:v>CCIN2P3</c:v>
                </c:pt>
                <c:pt idx="3">
                  <c:v>Triumf</c:v>
                </c:pt>
                <c:pt idx="4">
                  <c:v>CNAF</c:v>
                </c:pt>
                <c:pt idx="5">
                  <c:v>RAL</c:v>
                </c:pt>
                <c:pt idx="6">
                  <c:v>PIC</c:v>
                </c:pt>
                <c:pt idx="7">
                  <c:v>ASGC</c:v>
                </c:pt>
                <c:pt idx="8">
                  <c:v>FZK</c:v>
                </c:pt>
                <c:pt idx="9">
                  <c:v>BNL</c:v>
                </c:pt>
              </c:strCache>
            </c:strRef>
          </c:cat>
          <c:val>
            <c:numRef>
              <c:f>Sheet1!$W$2:$W$11</c:f>
              <c:numCache>
                <c:formatCode>0</c:formatCode>
                <c:ptCount val="10"/>
                <c:pt idx="0">
                  <c:v>1200.0</c:v>
                </c:pt>
                <c:pt idx="1">
                  <c:v>344.0</c:v>
                </c:pt>
                <c:pt idx="2">
                  <c:v>1095.2</c:v>
                </c:pt>
                <c:pt idx="3">
                  <c:v>438.0</c:v>
                </c:pt>
                <c:pt idx="4">
                  <c:v>720.0</c:v>
                </c:pt>
                <c:pt idx="5">
                  <c:v>1095.2</c:v>
                </c:pt>
                <c:pt idx="6">
                  <c:v>417.2</c:v>
                </c:pt>
                <c:pt idx="7">
                  <c:v>700.0</c:v>
                </c:pt>
                <c:pt idx="8">
                  <c:v>876.0</c:v>
                </c:pt>
                <c:pt idx="9">
                  <c:v>2014.8</c:v>
                </c:pt>
              </c:numCache>
            </c:numRef>
          </c:val>
        </c:ser>
        <c:ser>
          <c:idx val="2"/>
          <c:order val="2"/>
          <c:tx>
            <c:v>needed in 2010</c:v>
          </c:tx>
          <c:cat>
            <c:strRef>
              <c:f>Sheet1!$U$2:$U$11</c:f>
              <c:strCache>
                <c:ptCount val="10"/>
                <c:pt idx="0">
                  <c:v>SARA</c:v>
                </c:pt>
                <c:pt idx="1">
                  <c:v>NDGF</c:v>
                </c:pt>
                <c:pt idx="2">
                  <c:v>CCIN2P3</c:v>
                </c:pt>
                <c:pt idx="3">
                  <c:v>Triumf</c:v>
                </c:pt>
                <c:pt idx="4">
                  <c:v>CNAF</c:v>
                </c:pt>
                <c:pt idx="5">
                  <c:v>RAL</c:v>
                </c:pt>
                <c:pt idx="6">
                  <c:v>PIC</c:v>
                </c:pt>
                <c:pt idx="7">
                  <c:v>ASGC</c:v>
                </c:pt>
                <c:pt idx="8">
                  <c:v>FZK</c:v>
                </c:pt>
                <c:pt idx="9">
                  <c:v>BNL</c:v>
                </c:pt>
              </c:strCache>
            </c:strRef>
          </c:cat>
          <c:val>
            <c:numRef>
              <c:f>Sheet1!$X$2:$X$11</c:f>
              <c:numCache>
                <c:formatCode>0</c:formatCode>
                <c:ptCount val="10"/>
                <c:pt idx="0">
                  <c:v>1078.0</c:v>
                </c:pt>
                <c:pt idx="1">
                  <c:v>309.0</c:v>
                </c:pt>
                <c:pt idx="2">
                  <c:v>984.0</c:v>
                </c:pt>
                <c:pt idx="3">
                  <c:v>393.0</c:v>
                </c:pt>
                <c:pt idx="4">
                  <c:v>647.0</c:v>
                </c:pt>
                <c:pt idx="5">
                  <c:v>984.0</c:v>
                </c:pt>
                <c:pt idx="6">
                  <c:v>375.0</c:v>
                </c:pt>
                <c:pt idx="7">
                  <c:v>0.0</c:v>
                </c:pt>
                <c:pt idx="8">
                  <c:v>787.0</c:v>
                </c:pt>
                <c:pt idx="9">
                  <c:v>1810.0</c:v>
                </c:pt>
              </c:numCache>
            </c:numRef>
          </c:val>
        </c:ser>
        <c:axId val="564582808"/>
        <c:axId val="564585864"/>
      </c:barChart>
      <c:catAx>
        <c:axId val="564582808"/>
        <c:scaling>
          <c:orientation val="minMax"/>
        </c:scaling>
        <c:axPos val="b"/>
        <c:tickLblPos val="nextTo"/>
        <c:crossAx val="564585864"/>
        <c:crosses val="autoZero"/>
        <c:auto val="1"/>
        <c:lblAlgn val="ctr"/>
        <c:lblOffset val="100"/>
      </c:catAx>
      <c:valAx>
        <c:axId val="564585864"/>
        <c:scaling>
          <c:orientation val="minMax"/>
        </c:scaling>
        <c:axPos val="l"/>
        <c:majorGridlines/>
        <c:numFmt formatCode="0" sourceLinked="1"/>
        <c:tickLblPos val="nextTo"/>
        <c:crossAx val="5645828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T1 DATADISK [TB]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used</c:v>
          </c:tx>
          <c:cat>
            <c:strRef>
              <c:f>Sheet1!$N$2:$N$11</c:f>
              <c:strCache>
                <c:ptCount val="10"/>
                <c:pt idx="0">
                  <c:v>SARA</c:v>
                </c:pt>
                <c:pt idx="1">
                  <c:v>NDGF</c:v>
                </c:pt>
                <c:pt idx="2">
                  <c:v>CCIN2P3</c:v>
                </c:pt>
                <c:pt idx="3">
                  <c:v>Triumf</c:v>
                </c:pt>
                <c:pt idx="4">
                  <c:v>CNAF</c:v>
                </c:pt>
                <c:pt idx="5">
                  <c:v>RAL</c:v>
                </c:pt>
                <c:pt idx="6">
                  <c:v>PIC</c:v>
                </c:pt>
                <c:pt idx="7">
                  <c:v>ASGC</c:v>
                </c:pt>
                <c:pt idx="8">
                  <c:v>FZK</c:v>
                </c:pt>
                <c:pt idx="9">
                  <c:v>BNL</c:v>
                </c:pt>
              </c:strCache>
            </c:strRef>
          </c:cat>
          <c:val>
            <c:numRef>
              <c:f>Sheet1!$O$2:$O$11</c:f>
              <c:numCache>
                <c:formatCode>0</c:formatCode>
                <c:ptCount val="10"/>
                <c:pt idx="0">
                  <c:v>398.0</c:v>
                </c:pt>
                <c:pt idx="1">
                  <c:v>180.77</c:v>
                </c:pt>
                <c:pt idx="2">
                  <c:v>433.585</c:v>
                </c:pt>
                <c:pt idx="3">
                  <c:v>199.08</c:v>
                </c:pt>
                <c:pt idx="4">
                  <c:v>159.651</c:v>
                </c:pt>
                <c:pt idx="5">
                  <c:v>219.292</c:v>
                </c:pt>
                <c:pt idx="6">
                  <c:v>220.936</c:v>
                </c:pt>
                <c:pt idx="7">
                  <c:v>178.231</c:v>
                </c:pt>
                <c:pt idx="8">
                  <c:v>277.485</c:v>
                </c:pt>
                <c:pt idx="9">
                  <c:v>770.972</c:v>
                </c:pt>
              </c:numCache>
            </c:numRef>
          </c:val>
        </c:ser>
        <c:ser>
          <c:idx val="1"/>
          <c:order val="1"/>
          <c:tx>
            <c:v>free</c:v>
          </c:tx>
          <c:cat>
            <c:strRef>
              <c:f>Sheet1!$N$2:$N$11</c:f>
              <c:strCache>
                <c:ptCount val="10"/>
                <c:pt idx="0">
                  <c:v>SARA</c:v>
                </c:pt>
                <c:pt idx="1">
                  <c:v>NDGF</c:v>
                </c:pt>
                <c:pt idx="2">
                  <c:v>CCIN2P3</c:v>
                </c:pt>
                <c:pt idx="3">
                  <c:v>Triumf</c:v>
                </c:pt>
                <c:pt idx="4">
                  <c:v>CNAF</c:v>
                </c:pt>
                <c:pt idx="5">
                  <c:v>RAL</c:v>
                </c:pt>
                <c:pt idx="6">
                  <c:v>PIC</c:v>
                </c:pt>
                <c:pt idx="7">
                  <c:v>ASGC</c:v>
                </c:pt>
                <c:pt idx="8">
                  <c:v>FZK</c:v>
                </c:pt>
                <c:pt idx="9">
                  <c:v>BNL</c:v>
                </c:pt>
              </c:strCache>
            </c:strRef>
          </c:cat>
          <c:val>
            <c:numRef>
              <c:f>Sheet1!$P$2:$P$11</c:f>
              <c:numCache>
                <c:formatCode>0</c:formatCode>
                <c:ptCount val="10"/>
                <c:pt idx="0">
                  <c:v>508.0</c:v>
                </c:pt>
                <c:pt idx="1">
                  <c:v>19.23</c:v>
                </c:pt>
                <c:pt idx="2">
                  <c:v>76.415</c:v>
                </c:pt>
                <c:pt idx="3">
                  <c:v>28.294</c:v>
                </c:pt>
                <c:pt idx="4">
                  <c:v>25.686</c:v>
                </c:pt>
                <c:pt idx="5">
                  <c:v>273.57</c:v>
                </c:pt>
                <c:pt idx="6">
                  <c:v>142.862</c:v>
                </c:pt>
                <c:pt idx="7">
                  <c:v>99.89</c:v>
                </c:pt>
                <c:pt idx="8">
                  <c:v>113.598</c:v>
                </c:pt>
                <c:pt idx="9">
                  <c:v>612.0559999999994</c:v>
                </c:pt>
              </c:numCache>
            </c:numRef>
          </c:val>
        </c:ser>
        <c:overlap val="100"/>
        <c:axId val="682220072"/>
        <c:axId val="575485336"/>
      </c:barChart>
      <c:catAx>
        <c:axId val="682220072"/>
        <c:scaling>
          <c:orientation val="minMax"/>
        </c:scaling>
        <c:axPos val="b"/>
        <c:tickLblPos val="nextTo"/>
        <c:crossAx val="575485336"/>
        <c:crosses val="autoZero"/>
        <c:auto val="1"/>
        <c:lblAlgn val="ctr"/>
        <c:lblOffset val="100"/>
      </c:catAx>
      <c:valAx>
        <c:axId val="575485336"/>
        <c:scaling>
          <c:orientation val="minMax"/>
        </c:scaling>
        <c:axPos val="l"/>
        <c:majorGridlines/>
        <c:numFmt formatCode="0" sourceLinked="1"/>
        <c:tickLblPos val="nextTo"/>
        <c:crossAx val="68222007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7F87A-89DD-9941-B141-4D6A5C590C12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A5B2-B7EE-1A4B-86E5-F75D807642F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F325-FF6B-6F4C-A587-3B46B70DDFBD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811BF-3591-4741-BCE4-D258D5A66B6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40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2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3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12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27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35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38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39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9DA030-943A-734C-A8F9-24627CB79F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50D18B-38B8-E84C-B481-9011B3193B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485E7C-E71F-4644-8D4C-7398F61BE9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DFE305D6-E2DF-6848-BCCB-BD5BF54C4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810E742-A5FD-1A4D-8C4D-15529EB2B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776357-43F9-E74B-980F-7A72CFDCD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5F44DCA-B547-BE49-BC0F-4D6003818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CD6020-B567-ED48-81CA-701C5C12C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F9E555-B818-4340-9688-A62C1B1DA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06AFE7-6FBD-224C-868C-04C2E22DC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0676B0-B0B7-4949-9785-461EA2125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65722-0119-B148-9464-5534705BD3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59DA030-943A-734C-A8F9-24627CB79F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1965722-0119-B148-9464-5534705BD3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4A8FD8-7B15-2D44-A52C-72722867C7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26C40E9-8D52-924D-9142-CC21718F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272C8D7-5F12-AA45-959A-FA81D88DBD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B9E72E0-3CC0-994A-88F6-B6E1FA3C31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6A4E3B-B4F8-9A4D-90FD-AFD2A390CC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A1CB68E-FBA6-6548-9571-A2463927AB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9F935F5-E739-694D-B121-E820AEA0B1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50D18B-38B8-E84C-B481-9011B3193B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4A8FD8-7B15-2D44-A52C-72722867C7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1485E7C-E71F-4644-8D4C-7398F61BE9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FE305D6-E2DF-6848-BCCB-BD5BF54C4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70E98-721B-9141-ABC7-4A60E5E73913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7B10F3-14D2-7840-A9E8-50FE4A368E27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BBEF4-A566-7249-8A07-C4944FCD8B93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FCD1C-972C-F440-B30B-FA2D74105E2E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5939E-09A9-6A4B-ACB0-A515CB29DCF4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340D86-74FB-5344-A4CE-32BC11C5CF5C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86044-3938-C74D-B344-C093D44F3584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15A61-9A5E-B842-A3EB-7D7A4D264FC6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C40E9-8D52-924D-9142-CC21718F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8ECBD-6F49-CD40-9B70-B6B3D0C486D8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9FCEA-31DF-C04D-B617-BBF5C3469572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6D8DC7-3F36-F249-A936-75E68DB86903}" type="datetime1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72C8D7-5F12-AA45-959A-FA81D88DBD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7B465-C01B-DC4A-AC49-6FCF5ACEDC0C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0301F-797C-934F-858B-223F1B07E14F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42DA3-B8D6-824E-BFC4-87A1343E1444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01909-F23F-144E-8764-FC251E436DAA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4A8B9-3F31-364C-BB1D-136065863C8D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C5F869-1549-7342-AC07-322B4F9D6CAE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9E72E0-3CC0-994A-88F6-B6E1FA3C31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6A2F3-20A5-3F4A-A3F9-B8D643003081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27A60-E3E5-004C-B3CA-F15E2C88DAB4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E26AB-75AE-E846-ABC5-C18DED398905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CCC72-BB8F-C340-AC72-D2EFA6F1EB1D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F060-95B2-B64D-94C3-DC1514EB3B08}" type="datetime1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E15579-1F9D-8D40-AB7D-2D9C17910C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2CF2FF-DA52-F942-9DC3-B875AA5112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FE014C-9050-A542-AB6B-FBBDE96F9B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3B5F34-37C4-DC43-A614-91C1579777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EF6D8C-BA67-6B46-AEEA-37659BF48E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6A4E3B-B4F8-9A4D-90FD-AFD2A390CC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47BBB8-32D9-0445-A6F5-30B4C20B0F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863349-FCB6-CA44-81DD-B9DCAC9CD5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FC78B8-18A2-5041-AEC5-4E2430BDE2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98ACCA-D4B2-1441-90F9-A96EBFEB8D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461B2E-FF33-2944-9364-81909140EF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B4934A-583F-E34A-A24D-5A06EB95F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9C2C310C-7B0A-D346-BD64-6EACFD2D13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1CB68E-FBA6-6548-9571-A2463927AB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F935F5-E739-694D-B121-E820AEA0B1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2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CE0DE73C-FC36-334D-BD20-367D310201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Italia – Bologna, 6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Maggio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Stato</a:t>
            </a:r>
            <a:r>
              <a:rPr lang="it-IT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Computing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65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1" r:id="rId1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CE0DE73C-FC36-334D-BD20-367D3102012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Italia – Bologna, 6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Maggio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Stato</a:t>
            </a:r>
            <a:r>
              <a:rPr lang="it-IT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Computing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Italia – Bologna, 6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Maggio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Stato</a:t>
            </a:r>
            <a:r>
              <a:rPr lang="it-IT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Computing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DA01-F296-4249-B090-65B7F3221103}" type="datetimeFigureOut">
              <a:rPr lang="it-IT" smtClean="0"/>
              <a:pPr/>
              <a:t>5/5/10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Italia – Bologna, 6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Maggio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Stato</a:t>
            </a:r>
            <a:r>
              <a:rPr lang="it-IT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Computing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336B747-E4F2-EF49-8A25-598A89516A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Italia – Bologna, 6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Maggio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Stato</a:t>
            </a:r>
            <a:r>
              <a:rPr lang="it-IT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Computing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???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???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4.png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HC-AT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2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05025" y="671513"/>
            <a:ext cx="4968875" cy="1122359"/>
          </a:xfrm>
          <a:prstGeom prst="rect">
            <a:avLst/>
          </a:prstGeom>
          <a:solidFill>
            <a:srgbClr val="CCECFF">
              <a:alpha val="59000"/>
            </a:srgbClr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Stato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Computing </a:t>
            </a:r>
          </a:p>
          <a:p>
            <a:pPr algn="ctr">
              <a:lnSpc>
                <a:spcPct val="105000"/>
              </a:lnSpc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ATLAS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86504" y="5290615"/>
            <a:ext cx="2586567" cy="738664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7800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Attività di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</a:t>
            </a:r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Analisi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distribuita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7119" y="2420938"/>
            <a:ext cx="2316715" cy="97219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path path="rect">
              <a:fillToRect r="100000" b="100000"/>
            </a:path>
          </a:gra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Gianpaolo Carlino</a:t>
            </a:r>
          </a:p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INFN Napoli</a:t>
            </a:r>
            <a:endParaRPr lang="en-US" sz="1400" i="0" dirty="0" smtClean="0">
              <a:solidFill>
                <a:schemeClr val="tx1"/>
              </a:solidFill>
              <a:effectLst/>
              <a:latin typeface="Comic Sans MS"/>
              <a:ea typeface="ＭＳ Ｐゴシック" charset="-128"/>
              <a:cs typeface="Comic Sans MS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ATLAS Italia – 6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Maggio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2010</a:t>
            </a:r>
            <a:endParaRPr lang="it-IT" sz="1400" i="0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CNAF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58632" y="879607"/>
            <a:ext cx="5122333" cy="2662361"/>
            <a:chOff x="2032000" y="1721755"/>
            <a:chExt cx="6519333" cy="37561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l="11929" r="21714" b="15497"/>
            <a:stretch>
              <a:fillRect/>
            </a:stretch>
          </p:blipFill>
          <p:spPr>
            <a:xfrm>
              <a:off x="2032000" y="1721755"/>
              <a:ext cx="5899150" cy="37561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 l="80381" t="8491" r="1714" b="32271"/>
            <a:stretch>
              <a:fillRect/>
            </a:stretch>
          </p:blipFill>
          <p:spPr>
            <a:xfrm>
              <a:off x="6959600" y="2292326"/>
              <a:ext cx="1591733" cy="2633133"/>
            </a:xfrm>
            <a:prstGeom prst="rect">
              <a:avLst/>
            </a:prstGeom>
          </p:spPr>
        </p:pic>
      </p:grpSp>
      <p:sp>
        <p:nvSpPr>
          <p:cNvPr id="11" name="Down Arrow 10"/>
          <p:cNvSpPr/>
          <p:nvPr/>
        </p:nvSpPr>
        <p:spPr>
          <a:xfrm rot="17700000">
            <a:off x="3227908" y="1711803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14476" r="19333" b="17592"/>
          <a:stretch>
            <a:fillRect/>
          </a:stretch>
        </p:blipFill>
        <p:spPr>
          <a:xfrm>
            <a:off x="1274320" y="3634256"/>
            <a:ext cx="4660814" cy="2901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84745" t="7139" r="2029" b="64721"/>
          <a:stretch>
            <a:fillRect/>
          </a:stretch>
        </p:blipFill>
        <p:spPr>
          <a:xfrm>
            <a:off x="5491713" y="4029595"/>
            <a:ext cx="886842" cy="89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IT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produzione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107613"/>
            <a:ext cx="7626430" cy="456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12</a:t>
            </a:fld>
            <a:endParaRPr lang="en-GB"/>
          </a:p>
        </p:txBody>
      </p:sp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659584"/>
            <a:ext cx="5616575" cy="523220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</a:t>
            </a:r>
            <a:r>
              <a:rPr lang="it-IT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nalisi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distribuita in ATLAS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6063" t="6039" r="9016" b="11357"/>
          <a:stretch>
            <a:fillRect/>
          </a:stretch>
        </p:blipFill>
        <p:spPr>
          <a:xfrm>
            <a:off x="1659577" y="837372"/>
            <a:ext cx="5055312" cy="3345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8626" y="4284129"/>
            <a:ext cx="715856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Dati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distribuzione organizza centralmente con DDM/DQ2 in base al </a:t>
            </a:r>
            <a:r>
              <a:rPr lang="it-IT" sz="1600" dirty="0" err="1" smtClean="0"/>
              <a:t>Computing</a:t>
            </a:r>
            <a:r>
              <a:rPr lang="it-IT" sz="1600" dirty="0" smtClean="0"/>
              <a:t> </a:t>
            </a:r>
            <a:r>
              <a:rPr lang="it-IT" sz="1600" dirty="0" err="1" smtClean="0"/>
              <a:t>Model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il formato </a:t>
            </a:r>
            <a:r>
              <a:rPr lang="it-IT" sz="1600" dirty="0" smtClean="0"/>
              <a:t>dati utilizzato utilizzato per l’analisi</a:t>
            </a:r>
            <a:r>
              <a:rPr lang="it-IT" sz="1600" dirty="0" smtClean="0"/>
              <a:t> </a:t>
            </a:r>
            <a:r>
              <a:rPr lang="it-IT" sz="1600" dirty="0" smtClean="0"/>
              <a:t>dipende dai gruppi (fisica o locali)</a:t>
            </a:r>
            <a:endParaRPr lang="it-IT" sz="1600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User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jobs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Modello: </a:t>
            </a:r>
            <a:r>
              <a:rPr lang="it-IT" sz="1600" i="1" dirty="0" smtClean="0"/>
              <a:t>“i job vanno dove sono i dati”</a:t>
            </a:r>
            <a:r>
              <a:rPr lang="it-IT" sz="1600" dirty="0" smtClean="0"/>
              <a:t>. I siti devono garantire stabilità e affidabilità</a:t>
            </a:r>
            <a:endParaRPr lang="it-IT" sz="1600" i="1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 Scelta del </a:t>
            </a:r>
            <a:r>
              <a:rPr lang="it-IT" dirty="0" err="1" smtClean="0">
                <a:solidFill>
                  <a:srgbClr val="FF0000"/>
                </a:solidFill>
              </a:rPr>
              <a:t>Frontend</a:t>
            </a:r>
            <a:r>
              <a:rPr lang="it-IT" dirty="0" smtClean="0">
                <a:solidFill>
                  <a:srgbClr val="FF0000"/>
                </a:solidFill>
              </a:rPr>
              <a:t> e del </a:t>
            </a:r>
            <a:r>
              <a:rPr lang="it-IT" dirty="0" err="1" smtClean="0">
                <a:solidFill>
                  <a:srgbClr val="FF0000"/>
                </a:solidFill>
              </a:rPr>
              <a:t>Backend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con la reale attività di analisi gli utenti utilizzano gli strumenti che garantiscono la migliore efficienza, velocità, semplicità d’uso e stabilità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969692"/>
            <a:ext cx="7357533" cy="533797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formato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95792"/>
            <a:ext cx="8014654" cy="3014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879629"/>
            <a:ext cx="7442200" cy="226082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formato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D770-72F4-2E45-B846-0B9A5C334F0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10753"/>
            <a:ext cx="7501467" cy="534559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formato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formato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033"/>
          <a:stretch>
            <a:fillRect/>
          </a:stretch>
        </p:blipFill>
        <p:spPr>
          <a:xfrm>
            <a:off x="3699933" y="3959146"/>
            <a:ext cx="5323824" cy="2695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1466" y="1134533"/>
            <a:ext cx="253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Popolarità dei dati 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Accessi negli ultimi 30 giorni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1265" t="30129" r="13518" b="2934"/>
          <a:stretch>
            <a:fillRect/>
          </a:stretch>
        </p:blipFill>
        <p:spPr>
          <a:xfrm>
            <a:off x="296324" y="848108"/>
            <a:ext cx="5689486" cy="37492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641"/>
          <a:stretch>
            <a:fillRect/>
          </a:stretch>
        </p:blipFill>
        <p:spPr>
          <a:xfrm>
            <a:off x="538850" y="1007529"/>
            <a:ext cx="7919349" cy="5230283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544" y="5477931"/>
            <a:ext cx="40211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Uso significativo della </a:t>
            </a:r>
            <a:r>
              <a:rPr lang="it-IT" dirty="0" err="1" smtClean="0">
                <a:solidFill>
                  <a:srgbClr val="FF0000"/>
                </a:solidFill>
              </a:rPr>
              <a:t>Grid</a:t>
            </a:r>
            <a:r>
              <a:rPr lang="it-IT" dirty="0" smtClean="0">
                <a:solidFill>
                  <a:srgbClr val="FF0000"/>
                </a:solidFill>
              </a:rPr>
              <a:t> per l’analisi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sz="1600" dirty="0" smtClean="0"/>
              <a:t>2.2 </a:t>
            </a:r>
            <a:r>
              <a:rPr lang="it-IT" sz="1600" dirty="0" smtClean="0"/>
              <a:t>milioni di</a:t>
            </a:r>
            <a:r>
              <a:rPr lang="it-IT" sz="1600" dirty="0" smtClean="0"/>
              <a:t> job completati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16.6 miliardi di eventi analizzati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705 utenti (350 </a:t>
            </a:r>
            <a:r>
              <a:rPr lang="it-IT" sz="1600" dirty="0" err="1" smtClean="0"/>
              <a:t>runnano</a:t>
            </a:r>
            <a:r>
              <a:rPr lang="it-IT" sz="1600" dirty="0" smtClean="0"/>
              <a:t> più di 1000 job)</a:t>
            </a:r>
            <a:endParaRPr lang="it-IT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9" y="950384"/>
            <a:ext cx="7563772" cy="4527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2</a:t>
            </a:fld>
            <a:endParaRPr lang="en-GB"/>
          </a:p>
        </p:txBody>
      </p:sp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659584"/>
            <a:ext cx="5616575" cy="523220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à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di 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</a:t>
            </a:r>
            <a:endParaRPr lang="it-IT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476" y="5545667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Job di Analisi con Panda in Italia</a:t>
            </a:r>
          </a:p>
          <a:p>
            <a:pPr>
              <a:buFont typeface="Arial"/>
              <a:buChar char="•"/>
            </a:pPr>
            <a:r>
              <a:rPr lang="it-IT" dirty="0" smtClean="0"/>
              <a:t> non viene riportato l’uso del WMS comunque significativo in Italia</a:t>
            </a:r>
          </a:p>
          <a:p>
            <a:pPr>
              <a:buFont typeface="Arial"/>
              <a:buChar char="•"/>
            </a:pPr>
            <a:r>
              <a:rPr lang="it-IT" dirty="0" smtClean="0"/>
              <a:t> Frascati è da poco rientrato tra i siti cui vengono replicati i dati (10%)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39401"/>
            <a:ext cx="6970184" cy="41722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55" y="554571"/>
            <a:ext cx="8008644" cy="56769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959402">
            <a:off x="2651627" y="5252087"/>
            <a:ext cx="306000" cy="561183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33" y="785217"/>
            <a:ext cx="7024068" cy="5573253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Down Arrow 5"/>
          <p:cNvSpPr/>
          <p:nvPr/>
        </p:nvSpPr>
        <p:spPr>
          <a:xfrm rot="12497893">
            <a:off x="2375278" y="5904212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wn Arrow 6"/>
          <p:cNvSpPr/>
          <p:nvPr/>
        </p:nvSpPr>
        <p:spPr>
          <a:xfrm rot="12497893">
            <a:off x="1333877" y="5904212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wn Arrow 7"/>
          <p:cNvSpPr/>
          <p:nvPr/>
        </p:nvSpPr>
        <p:spPr>
          <a:xfrm rot="12497893">
            <a:off x="4280795" y="5605042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wn Arrow 8"/>
          <p:cNvSpPr/>
          <p:nvPr/>
        </p:nvSpPr>
        <p:spPr>
          <a:xfrm rot="12497893">
            <a:off x="3908261" y="5605043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wn Arrow 9"/>
          <p:cNvSpPr/>
          <p:nvPr/>
        </p:nvSpPr>
        <p:spPr>
          <a:xfrm rot="12497893">
            <a:off x="5085128" y="5757443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7" y="1002522"/>
            <a:ext cx="7128934" cy="503116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497893">
            <a:off x="4246412" y="5799780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1225830"/>
            <a:ext cx="7642765" cy="456536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497893">
            <a:off x="5761945" y="5305872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own Arrow 5"/>
          <p:cNvSpPr/>
          <p:nvPr/>
        </p:nvSpPr>
        <p:spPr>
          <a:xfrm rot="12497893">
            <a:off x="6549345" y="5234629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1246805"/>
            <a:ext cx="6874933" cy="477299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497893">
            <a:off x="2632016" y="5762399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own Arrow 5"/>
          <p:cNvSpPr/>
          <p:nvPr/>
        </p:nvSpPr>
        <p:spPr>
          <a:xfrm rot="12497893">
            <a:off x="3817868" y="5605042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Esperienza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acquisita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718840"/>
            <a:ext cx="8127999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La Griglia sembra funzionare! La distribuzione dei dati è veloce e efficiente e il loro accesso facile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err="1" smtClean="0"/>
              <a:t>Concerns</a:t>
            </a:r>
            <a:r>
              <a:rPr lang="it-IT" sz="1600" dirty="0" smtClean="0"/>
              <a:t>:</a:t>
            </a:r>
          </a:p>
          <a:p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Formato dei dati e loro distribuzione: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i formati su cui va effettuata l’analisi (AOD e </a:t>
            </a:r>
            <a:r>
              <a:rPr lang="it-IT" sz="1600" dirty="0" err="1" smtClean="0"/>
              <a:t>dESD</a:t>
            </a:r>
            <a:r>
              <a:rPr lang="it-IT" sz="1600" dirty="0" smtClean="0"/>
              <a:t>) sono al momento poco utilizzati benché replicati ovunque. Spreco di spazio a scapito di formati più popolari (ESD)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L’utilizzo di ESD non scala</a:t>
            </a:r>
          </a:p>
          <a:p>
            <a:pPr lvl="2">
              <a:buFont typeface="Arial"/>
              <a:buChar char="•"/>
            </a:pPr>
            <a:r>
              <a:rPr lang="it-IT" sz="1600" dirty="0" smtClean="0">
                <a:solidFill>
                  <a:schemeClr val="tx2"/>
                </a:solidFill>
              </a:rPr>
              <a:t> problema temporaneo! </a:t>
            </a:r>
            <a:r>
              <a:rPr lang="it-IT" sz="1600" dirty="0" err="1" smtClean="0">
                <a:solidFill>
                  <a:schemeClr val="tx2"/>
                </a:solidFill>
              </a:rPr>
              <a:t>Tuning</a:t>
            </a:r>
            <a:r>
              <a:rPr lang="it-IT" sz="1600" dirty="0" smtClean="0">
                <a:solidFill>
                  <a:schemeClr val="tx2"/>
                </a:solidFill>
              </a:rPr>
              <a:t> della produzione di </a:t>
            </a:r>
            <a:r>
              <a:rPr lang="it-IT" sz="1600" dirty="0" err="1" smtClean="0">
                <a:solidFill>
                  <a:schemeClr val="tx2"/>
                </a:solidFill>
              </a:rPr>
              <a:t>dESD</a:t>
            </a:r>
            <a:r>
              <a:rPr lang="it-IT" sz="1600" dirty="0" smtClean="0">
                <a:solidFill>
                  <a:schemeClr val="tx2"/>
                </a:solidFill>
              </a:rPr>
              <a:t> (filtri, selezioni degli eventi e riduzione delle informazioni) 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sistema basato su meccanismi di cancellazioni non testati </a:t>
            </a:r>
            <a:r>
              <a:rPr lang="it-IT" sz="1600" dirty="0" smtClean="0"/>
              <a:t>adeguatamente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molti gruppi utilizzano strategie contrarie al </a:t>
            </a:r>
            <a:r>
              <a:rPr lang="it-IT" sz="1600" dirty="0" err="1" smtClean="0"/>
              <a:t>Computing</a:t>
            </a:r>
            <a:r>
              <a:rPr lang="it-IT" sz="1600" dirty="0" smtClean="0"/>
              <a:t> </a:t>
            </a:r>
            <a:r>
              <a:rPr lang="it-IT" sz="1600" dirty="0" err="1" smtClean="0"/>
              <a:t>Model</a:t>
            </a:r>
            <a:r>
              <a:rPr lang="it-IT" sz="1600" dirty="0" smtClean="0"/>
              <a:t>: produzione centralizzata di </a:t>
            </a:r>
            <a:r>
              <a:rPr lang="it-IT" sz="1600" dirty="0" err="1" smtClean="0"/>
              <a:t>ntuple</a:t>
            </a:r>
            <a:r>
              <a:rPr lang="it-IT" sz="1600" dirty="0" smtClean="0"/>
              <a:t> molto grandi come unico formato sui cui fare analisi</a:t>
            </a:r>
          </a:p>
          <a:p>
            <a:pPr lvl="2"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analisi su dati in formato ROOT poco adatta agli scopi di molti utenti</a:t>
            </a:r>
          </a:p>
          <a:p>
            <a:pPr lvl="2">
              <a:buFont typeface="Arial"/>
              <a:buChar char="•"/>
            </a:pPr>
            <a:r>
              <a:rPr lang="it-IT" sz="1600" dirty="0" smtClean="0">
                <a:solidFill>
                  <a:schemeClr val="tx2"/>
                </a:solidFill>
              </a:rPr>
              <a:t> utilizzo minimale della griglia per l’analisi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Tool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di analisi distribuita:</a:t>
            </a:r>
            <a:endParaRPr lang="it-IT" sz="16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Pathena</a:t>
            </a:r>
            <a:r>
              <a:rPr lang="it-IT" sz="1600" dirty="0" smtClean="0"/>
              <a:t>/Panda </a:t>
            </a:r>
            <a:r>
              <a:rPr lang="it-IT" sz="1600" dirty="0" smtClean="0"/>
              <a:t>sistema più popolare: facilità di utilizzo, efficienza, </a:t>
            </a:r>
            <a:r>
              <a:rPr lang="it-IT" sz="1600" dirty="0" smtClean="0"/>
              <a:t>stabilità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Ganga/WMS (sviluppato in EGEE) conserva delle caratteristiche utili e originali ma richiede utenti piuttosto esperti. Poco stabile. </a:t>
            </a:r>
          </a:p>
          <a:p>
            <a:pPr lvl="2"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contatti </a:t>
            </a:r>
            <a:r>
              <a:rPr lang="it-IT" sz="1600" dirty="0" smtClean="0">
                <a:solidFill>
                  <a:schemeClr val="tx2"/>
                </a:solidFill>
              </a:rPr>
              <a:t>con gli sviluppatori per migliorare Ganga 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Utilizzo </a:t>
            </a:r>
            <a:r>
              <a:rPr lang="it-IT" sz="1600" dirty="0" smtClean="0">
                <a:solidFill>
                  <a:srgbClr val="FF0000"/>
                </a:solidFill>
              </a:rPr>
              <a:t>dei siti italiani</a:t>
            </a:r>
            <a:endParaRPr lang="it-IT" sz="16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/>
              <a:t> ancora </a:t>
            </a:r>
            <a:r>
              <a:rPr lang="it-IT" sz="1600" dirty="0" smtClean="0"/>
              <a:t>poco utilizzati dagli italiani. </a:t>
            </a:r>
            <a:r>
              <a:rPr lang="it-IT" sz="1600" dirty="0" smtClean="0"/>
              <a:t>Buoni risultati anche grazie a utenti stranieri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sforzi per renderli sempre più stabili e efficienti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serio problema il ritardo dell’acquisizione delle nuovo risorse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659584"/>
            <a:ext cx="5616575" cy="523220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Previsione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it-IT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4E3B-B4F8-9A4D-90FD-AFD2A390CCE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LHC running: 2010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1996" y="4184406"/>
          <a:ext cx="31326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25"/>
                <a:gridCol w="1227742"/>
              </a:tblGrid>
              <a:tr h="262467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Assunzioni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smtClean="0"/>
                        <a:t>Rate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 Hz</a:t>
                      </a:r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efficiency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70%</a:t>
                      </a:r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smtClean="0"/>
                        <a:t>LHC </a:t>
                      </a:r>
                      <a:r>
                        <a:rPr lang="it-IT" dirty="0" err="1" smtClean="0"/>
                        <a:t>efficiency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2200" y="1401233"/>
          <a:ext cx="7073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129"/>
                <a:gridCol w="1297671"/>
                <a:gridCol w="1244995"/>
                <a:gridCol w="772844"/>
                <a:gridCol w="1476613"/>
                <a:gridCol w="162364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C-RRB </a:t>
                      </a:r>
                      <a:r>
                        <a:rPr lang="it-IT" dirty="0" err="1" smtClean="0"/>
                        <a:t>year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Start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C-RRB </a:t>
                      </a:r>
                      <a:r>
                        <a:rPr lang="it-IT" dirty="0" err="1" smtClean="0"/>
                        <a:t>year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End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Live sec (</a:t>
                      </a:r>
                      <a:r>
                        <a:rPr lang="it-IT" dirty="0" err="1" smtClean="0"/>
                        <a:t>pp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algn="ctr"/>
                      <a:r>
                        <a:rPr lang="it-IT" dirty="0" smtClean="0"/>
                        <a:t>*10^6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Events</a:t>
                      </a:r>
                      <a:r>
                        <a:rPr lang="it-IT" dirty="0" smtClean="0"/>
                        <a:t> </a:t>
                      </a:r>
                    </a:p>
                    <a:p>
                      <a:pPr algn="ctr"/>
                      <a:r>
                        <a:rPr lang="it-IT" dirty="0" smtClean="0"/>
                        <a:t>*10^6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May</a:t>
                      </a:r>
                      <a:r>
                        <a:rPr lang="it-IT" baseline="0" dirty="0" smtClean="0"/>
                        <a:t> ’10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2.2 (2.2)</a:t>
                      </a:r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1450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Jun</a:t>
                      </a:r>
                      <a:r>
                        <a:rPr lang="it-IT" baseline="0" dirty="0" smtClean="0"/>
                        <a:t> ’10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 ‘11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8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5.8 (5.1)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Apr</a:t>
                      </a:r>
                      <a:r>
                        <a:rPr lang="it-IT" baseline="0" dirty="0" smtClean="0"/>
                        <a:t> ’11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 ’11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5.8 (5.1)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1020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Apr</a:t>
                      </a:r>
                      <a:r>
                        <a:rPr lang="it-IT" baseline="0" dirty="0" smtClean="0"/>
                        <a:t> ’12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 ‘13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6830" y="4358217"/>
            <a:ext cx="44037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=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/ total </a:t>
            </a:r>
            <a:r>
              <a:rPr lang="it-IT" dirty="0" err="1" smtClean="0"/>
              <a:t>time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LHC </a:t>
            </a:r>
            <a:r>
              <a:rPr lang="it-IT" dirty="0" err="1" smtClean="0"/>
              <a:t>Efficiency</a:t>
            </a:r>
            <a:r>
              <a:rPr lang="it-IT" dirty="0" smtClean="0"/>
              <a:t> =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colliding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/</a:t>
            </a:r>
          </a:p>
          <a:p>
            <a:r>
              <a:rPr lang="it-IT" dirty="0" smtClean="0"/>
              <a:t>                               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                          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shot_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369" b="-1853"/>
          <a:stretch>
            <a:fillRect/>
          </a:stretch>
        </p:blipFill>
        <p:spPr>
          <a:xfrm>
            <a:off x="647700" y="1396999"/>
            <a:ext cx="7763933" cy="4770767"/>
          </a:xfr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 Model – Input parameters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741" t="5700" r="52321"/>
          <a:stretch>
            <a:fillRect/>
          </a:stretch>
        </p:blipFill>
        <p:spPr>
          <a:xfrm>
            <a:off x="279400" y="918309"/>
            <a:ext cx="3937000" cy="2978471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LHC 2010– 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primo nb</a:t>
            </a:r>
            <a:r>
              <a:rPr lang="en-US" sz="2400" b="1" i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-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51120"/>
          <a:stretch>
            <a:fillRect/>
          </a:stretch>
        </p:blipFill>
        <p:spPr>
          <a:xfrm>
            <a:off x="4250268" y="718840"/>
            <a:ext cx="4459817" cy="3362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547" y="4081502"/>
            <a:ext cx="5269442" cy="252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18171" y="1600200"/>
          <a:ext cx="9025829" cy="3810000"/>
        </p:xfrm>
        <a:graphic>
          <a:graphicData uri="http://schemas.openxmlformats.org/presentationml/2006/ole">
            <p:oleObj spid="_x0000_s43010" name="Document" r:id="rId3" imgW="5626100" imgH="2374900" progId="Word.Document.12">
              <p:link updateAutomatic="1"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– CPU Tier1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04800" y="957499"/>
          <a:ext cx="8382000" cy="5657377"/>
        </p:xfrm>
        <a:graphic>
          <a:graphicData uri="http://schemas.openxmlformats.org/presentationml/2006/ole">
            <p:oleObj spid="_x0000_s44034" name="Document" r:id="rId3" imgW="5626100" imgH="3797300" progId="Word.Document.12">
              <p:link updateAutomatic="1"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– Disco Tier1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– CPU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786854"/>
            <a:ext cx="8813800" cy="32248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– Disco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930226"/>
            <a:ext cx="8636000" cy="533722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859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screenshot_01.jpg"/>
          <p:cNvPicPr>
            <a:picLocks noChangeAspect="1"/>
          </p:cNvPicPr>
          <p:nvPr/>
        </p:nvPicPr>
        <p:blipFill>
          <a:blip r:embed="rId2"/>
          <a:srcRect l="1667" t="19656" r="2639"/>
          <a:stretch>
            <a:fillRect/>
          </a:stretch>
        </p:blipFill>
        <p:spPr>
          <a:xfrm>
            <a:off x="152400" y="2082800"/>
            <a:ext cx="8750300" cy="3114675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Callout 13"/>
          <p:cNvSpPr/>
          <p:nvPr/>
        </p:nvSpPr>
        <p:spPr bwMode="auto">
          <a:xfrm>
            <a:off x="5105124" y="5079309"/>
            <a:ext cx="1787668" cy="1118291"/>
          </a:xfrm>
          <a:prstGeom prst="upArrowCallout">
            <a:avLst>
              <a:gd name="adj1" fmla="val 25000"/>
              <a:gd name="adj2" fmla="val 30556"/>
              <a:gd name="adj3" fmla="val 25000"/>
              <a:gd name="adj4" fmla="val 64977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ZapfDingbats" pitchFamily="82" charset="2"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0594A-B6B1-0E4D-885E-B424C454D358}" type="slidenum">
              <a:rPr lang="en-GB"/>
              <a:pPr/>
              <a:t>35</a:t>
            </a:fld>
            <a:endParaRPr lang="en-GB"/>
          </a:p>
        </p:txBody>
      </p:sp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1200122" y="1518912"/>
          <a:ext cx="6620947" cy="1426811"/>
        </p:xfrm>
        <a:graphic>
          <a:graphicData uri="http://schemas.openxmlformats.org/drawingml/2006/table">
            <a:tbl>
              <a:tblPr/>
              <a:tblGrid>
                <a:gridCol w="1687287"/>
                <a:gridCol w="1726908"/>
                <a:gridCol w="1682750"/>
                <a:gridCol w="1524002"/>
              </a:tblGrid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CNAF - 2010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Gara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Opzione base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Gara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Opzione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Gara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Opzione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1667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8.7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al CNAF 2010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5317" y="941921"/>
            <a:ext cx="115330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Gare 2009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083"/>
          <a:stretch>
            <a:fillRect/>
          </a:stretch>
        </p:blipFill>
        <p:spPr>
          <a:xfrm>
            <a:off x="52915" y="3346386"/>
            <a:ext cx="8953502" cy="17117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450417" y="3238499"/>
            <a:ext cx="899583" cy="1840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ZapfDingbats" pitchFamily="82" charset="2"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123" y="5588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Share CNAF = 8%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00" y="5588000"/>
            <a:ext cx="36527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E’ importante esercitare il </a:t>
            </a:r>
            <a:r>
              <a:rPr lang="it-IT" dirty="0" err="1" smtClean="0"/>
              <a:t>piu’</a:t>
            </a:r>
            <a:r>
              <a:rPr lang="it-IT" dirty="0" smtClean="0"/>
              <a:t> presto </a:t>
            </a:r>
            <a:endParaRPr lang="it-IT" dirty="0" smtClean="0"/>
          </a:p>
          <a:p>
            <a:r>
              <a:rPr lang="it-IT" dirty="0" smtClean="0"/>
              <a:t>p</a:t>
            </a:r>
            <a:r>
              <a:rPr lang="it-IT" dirty="0" smtClean="0"/>
              <a:t>ossibile </a:t>
            </a:r>
            <a:r>
              <a:rPr lang="it-IT" dirty="0" smtClean="0"/>
              <a:t>le opzioni delle gare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64749" y="1025482"/>
            <a:ext cx="6282267" cy="5607444"/>
            <a:chOff x="1066800" y="1042416"/>
            <a:chExt cx="6282267" cy="5607444"/>
          </a:xfrm>
        </p:grpSpPr>
        <p:sp>
          <p:nvSpPr>
            <p:cNvPr id="6" name="Oval 5"/>
            <p:cNvSpPr/>
            <p:nvPr/>
          </p:nvSpPr>
          <p:spPr>
            <a:xfrm>
              <a:off x="1066800" y="1042416"/>
              <a:ext cx="6265921" cy="56074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09481" y="1083572"/>
              <a:ext cx="6239586" cy="5437381"/>
              <a:chOff x="1114552" y="201057"/>
              <a:chExt cx="6980936" cy="6428343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149852" y="3107944"/>
                <a:ext cx="3435096" cy="324840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USA</a:t>
                </a:r>
              </a:p>
              <a:p>
                <a:pPr algn="ctr"/>
                <a:r>
                  <a:rPr lang="en-US" dirty="0" smtClean="0"/>
                  <a:t>BNL</a:t>
                </a:r>
              </a:p>
              <a:p>
                <a:pPr algn="ctr"/>
                <a:r>
                  <a:rPr lang="en-US" dirty="0" smtClean="0"/>
                  <a:t>(25%)</a:t>
                </a:r>
                <a:endParaRPr lang="en-US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2243328" y="3778758"/>
                <a:ext cx="3014472" cy="285064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Netherlands</a:t>
                </a:r>
              </a:p>
              <a:p>
                <a:pPr algn="ctr"/>
                <a:r>
                  <a:rPr lang="en-US" dirty="0" smtClean="0"/>
                  <a:t>SARA/NIKHEF</a:t>
                </a:r>
              </a:p>
              <a:p>
                <a:pPr algn="ctr"/>
                <a:r>
                  <a:rPr lang="en-US" dirty="0" smtClean="0"/>
                  <a:t>(15%)</a:t>
                </a:r>
                <a:endParaRPr lang="en-US" dirty="0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1114552" y="2627122"/>
                <a:ext cx="2593848" cy="245287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France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CCIN2P3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(13%)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1447800" y="1042416"/>
                <a:ext cx="2523744" cy="23865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UK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RAL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(13%)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2609088" y="304800"/>
                <a:ext cx="1962912" cy="185623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Germany</a:t>
                </a:r>
              </a:p>
              <a:p>
                <a:pPr algn="ctr"/>
                <a:r>
                  <a:rPr lang="en-US" dirty="0" smtClean="0"/>
                  <a:t>FZK</a:t>
                </a:r>
              </a:p>
              <a:p>
                <a:pPr algn="ctr"/>
                <a:r>
                  <a:rPr lang="en-US" dirty="0" smtClean="0"/>
                  <a:t>(11%)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14800" y="201057"/>
                <a:ext cx="1752600" cy="16573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Canada</a:t>
                </a:r>
              </a:p>
              <a:p>
                <a:pPr algn="ctr"/>
                <a:r>
                  <a:rPr lang="en-US" dirty="0" err="1" smtClean="0"/>
                  <a:t>Triumf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(5%)</a:t>
                </a:r>
                <a:endParaRPr lang="en-US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327904" y="631444"/>
                <a:ext cx="1682496" cy="15910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NDGF</a:t>
                </a:r>
              </a:p>
              <a:p>
                <a:pPr algn="ctr"/>
                <a:r>
                  <a:rPr lang="en-US" dirty="0" smtClean="0"/>
                  <a:t>(4%)</a:t>
                </a:r>
                <a:endParaRPr lang="en-US" dirty="0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248400" y="1513332"/>
                <a:ext cx="1542288" cy="145846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Spain</a:t>
                </a:r>
              </a:p>
              <a:p>
                <a:pPr algn="ctr"/>
                <a:r>
                  <a:rPr lang="en-US" dirty="0" smtClean="0"/>
                  <a:t>PIC</a:t>
                </a:r>
              </a:p>
              <a:p>
                <a:pPr algn="ctr"/>
                <a:r>
                  <a:rPr lang="en-US" dirty="0" smtClean="0"/>
                  <a:t>(5%)</a:t>
                </a:r>
                <a:endParaRPr lang="en-US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553200" y="2656332"/>
                <a:ext cx="1542288" cy="14584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Italy</a:t>
                </a:r>
              </a:p>
              <a:p>
                <a:pPr algn="ctr"/>
                <a:r>
                  <a:rPr lang="en-US" dirty="0" smtClean="0"/>
                  <a:t>CNAF</a:t>
                </a:r>
              </a:p>
              <a:p>
                <a:pPr algn="ctr"/>
                <a:r>
                  <a:rPr lang="en-US" dirty="0" smtClean="0"/>
                  <a:t>(9%)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21671" y="2656332"/>
                <a:ext cx="1036129" cy="43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100%</a:t>
                </a:r>
                <a:endParaRPr lang="en-US" dirty="0"/>
              </a:p>
            </p:txBody>
          </p:sp>
        </p:grp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2010 “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normalizzate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” (TW=0)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4731" y="1068401"/>
          <a:ext cx="6138333" cy="279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2010 “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normalizzate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” (TW=0)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789" y="1253067"/>
            <a:ext cx="314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risorse </a:t>
            </a:r>
            <a:r>
              <a:rPr lang="it-IT" dirty="0" err="1" smtClean="0"/>
              <a:t>pledged</a:t>
            </a:r>
            <a:r>
              <a:rPr lang="it-IT" dirty="0" smtClean="0"/>
              <a:t> non sono ancora tutte a disposizione </a:t>
            </a:r>
            <a:r>
              <a:rPr lang="it-IT" dirty="0" err="1" smtClean="0"/>
              <a:t>……</a:t>
            </a:r>
            <a:endParaRPr lang="it-IT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262465" y="3928533"/>
          <a:ext cx="62060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0590" y="3928533"/>
            <a:ext cx="296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…</a:t>
            </a:r>
            <a:r>
              <a:rPr lang="it-IT" dirty="0" smtClean="0"/>
              <a:t> e i dischi non sono vuoti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350432" y="1068401"/>
            <a:ext cx="347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Risorse per i dati (40% dei </a:t>
            </a:r>
            <a:r>
              <a:rPr lang="it-IT" dirty="0" err="1" smtClean="0"/>
              <a:t>pledge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190500" y="1430012"/>
          <a:ext cx="8699499" cy="2171320"/>
        </p:xfrm>
        <a:graphic>
          <a:graphicData uri="http://schemas.openxmlformats.org/drawingml/2006/table">
            <a:tbl>
              <a:tblPr/>
              <a:tblGrid>
                <a:gridCol w="1092200"/>
                <a:gridCol w="889000"/>
                <a:gridCol w="1041400"/>
                <a:gridCol w="1130300"/>
                <a:gridCol w="825500"/>
                <a:gridCol w="838200"/>
                <a:gridCol w="1358900"/>
                <a:gridCol w="715996"/>
                <a:gridCol w="808003"/>
              </a:tblGrid>
              <a:tr h="433388">
                <a:tc row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CNAF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CNAF 8%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</a:rPr>
                        <a:t>Δ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k€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CNAF 10%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</a:rPr>
                        <a:t>Δ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k€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1667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22.6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6.6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0.2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2.5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420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Previsione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al CNAF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2794" y="383540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CPU = 25 </a:t>
            </a:r>
            <a:r>
              <a:rPr lang="it-IT" dirty="0" err="1" smtClean="0"/>
              <a:t>€</a:t>
            </a:r>
            <a:r>
              <a:rPr lang="it-IT" dirty="0" smtClean="0"/>
              <a:t>/HS</a:t>
            </a:r>
          </a:p>
          <a:p>
            <a:r>
              <a:rPr lang="it-IT" dirty="0" smtClean="0"/>
              <a:t>Disco = 600 </a:t>
            </a:r>
            <a:r>
              <a:rPr lang="it-IT" dirty="0" err="1" smtClean="0"/>
              <a:t>€</a:t>
            </a:r>
            <a:r>
              <a:rPr lang="it-IT" dirty="0" smtClean="0"/>
              <a:t>/</a:t>
            </a:r>
            <a:r>
              <a:rPr lang="it-IT" dirty="0" err="1" smtClean="0"/>
              <a:t>TBn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528234" y="4749800"/>
            <a:ext cx="648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Le richieste vanno omogeneizzate con quelle degli altri esperimenti per conservare gli share </a:t>
            </a:r>
            <a:r>
              <a:rPr lang="it-IT" dirty="0" smtClean="0"/>
              <a:t>classici al CNAF basati sul numero di </a:t>
            </a:r>
            <a:r>
              <a:rPr lang="it-IT" dirty="0" smtClean="0"/>
              <a:t>autori italiani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calcolo degli </a:t>
            </a:r>
            <a:r>
              <a:rPr lang="it-IT" dirty="0" err="1" smtClean="0"/>
              <a:t>overlapping</a:t>
            </a:r>
            <a:r>
              <a:rPr lang="it-IT" dirty="0" smtClean="0"/>
              <a:t> e </a:t>
            </a:r>
            <a:r>
              <a:rPr lang="it-IT" dirty="0" smtClean="0"/>
              <a:t>obsolescenza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311150" y="2492548"/>
          <a:ext cx="7880351" cy="1774508"/>
        </p:xfrm>
        <a:graphic>
          <a:graphicData uri="http://schemas.openxmlformats.org/drawingml/2006/table">
            <a:tbl>
              <a:tblPr/>
              <a:tblGrid>
                <a:gridCol w="1354029"/>
                <a:gridCol w="1049988"/>
                <a:gridCol w="1348833"/>
                <a:gridCol w="1591480"/>
                <a:gridCol w="1317960"/>
                <a:gridCol w="1218061"/>
              </a:tblGrid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2010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Italia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It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Pledges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Uso IT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7,1%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 (5%)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25%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</a:t>
                      </a:r>
                    </a:p>
                    <a:p>
                      <a:pPr marL="920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1.76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7,3%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1.0 (4%)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43%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150" y="1068917"/>
            <a:ext cx="846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Variazioni significative per i Tier2 che compensano l’aumento del numero di secondi: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CPU: riduzione share simulazione (45%)  e riduzione </a:t>
            </a:r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time</a:t>
            </a:r>
            <a:r>
              <a:rPr lang="it-IT" dirty="0" smtClean="0">
                <a:solidFill>
                  <a:srgbClr val="FF0000"/>
                </a:solidFill>
              </a:rPr>
              <a:t> da </a:t>
            </a:r>
            <a:r>
              <a:rPr lang="it-IT" dirty="0" err="1" smtClean="0">
                <a:solidFill>
                  <a:srgbClr val="FF0000"/>
                </a:solidFill>
              </a:rPr>
              <a:t>8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kHS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6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kHS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Disco: riduzione frazione RAW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8" y="4868346"/>
            <a:ext cx="817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I buoni acquisti di disco effettuati nel 2009 ci permetteranno, se le stime degli acquisti 2010 saranno corrette, di avere una disponibilità un po’ superiore a quanto previsto precedentemente.  Potrà quindi aumentare lo share “</a:t>
            </a:r>
            <a:r>
              <a:rPr lang="it-IT" dirty="0" err="1" smtClean="0">
                <a:solidFill>
                  <a:schemeClr val="tx2"/>
                </a:solidFill>
              </a:rPr>
              <a:t>pledged</a:t>
            </a:r>
            <a:r>
              <a:rPr lang="it-IT" dirty="0" smtClean="0">
                <a:solidFill>
                  <a:schemeClr val="tx2"/>
                </a:solidFill>
              </a:rPr>
              <a:t>” a circa 1.3 PB, lasciando circa il 25% delle risorse all’uso italiano, in modo da conservare una quantità maggiore di dati ATLAS in Italia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21734" y="35898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95799" y="1117611"/>
          <a:ext cx="4326467" cy="24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Data taking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535" y="3221565"/>
            <a:ext cx="200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Logical</a:t>
            </a:r>
            <a:r>
              <a:rPr lang="it-IT" dirty="0" smtClean="0"/>
              <a:t> Volume </a:t>
            </a:r>
            <a:r>
              <a:rPr lang="it-IT" dirty="0" err="1" smtClean="0"/>
              <a:t>Size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5276269" y="932945"/>
            <a:ext cx="210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Volume </a:t>
            </a:r>
            <a:r>
              <a:rPr lang="it-IT" dirty="0" err="1" smtClean="0"/>
              <a:t>Size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14875" y="1202281"/>
            <a:ext cx="353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Dati raccolti e prodotti da ATLAS</a:t>
            </a:r>
          </a:p>
          <a:p>
            <a:r>
              <a:rPr lang="it-IT" dirty="0" smtClean="0"/>
              <a:t>per il primo nb</a:t>
            </a:r>
            <a:r>
              <a:rPr lang="it-IT" baseline="30000" dirty="0" smtClean="0"/>
              <a:t>-</a:t>
            </a:r>
            <a:r>
              <a:rPr lang="it-IT" dirty="0" smtClean="0"/>
              <a:t>1 di luminosità</a:t>
            </a:r>
          </a:p>
          <a:p>
            <a:endParaRPr lang="it-IT" dirty="0" smtClean="0"/>
          </a:p>
          <a:p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size</a:t>
            </a:r>
            <a:r>
              <a:rPr lang="it-IT" dirty="0" smtClean="0"/>
              <a:t>????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3734" y="4080933"/>
            <a:ext cx="3699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Logical</a:t>
            </a:r>
            <a:r>
              <a:rPr lang="it-IT" dirty="0" smtClean="0">
                <a:solidFill>
                  <a:srgbClr val="FF0000"/>
                </a:solidFill>
              </a:rPr>
              <a:t> Data = 650 TB (*3 vs 2009)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Physical</a:t>
            </a:r>
            <a:r>
              <a:rPr lang="it-IT" dirty="0" smtClean="0">
                <a:solidFill>
                  <a:srgbClr val="FF0000"/>
                </a:solidFill>
              </a:rPr>
              <a:t> Data (comprende tutte le repliche distribuite in </a:t>
            </a:r>
            <a:r>
              <a:rPr lang="it-IT" dirty="0" err="1" smtClean="0">
                <a:solidFill>
                  <a:srgbClr val="FF0000"/>
                </a:solidFill>
              </a:rPr>
              <a:t>Grid</a:t>
            </a:r>
            <a:r>
              <a:rPr lang="it-IT" dirty="0" smtClean="0">
                <a:solidFill>
                  <a:srgbClr val="FF0000"/>
                </a:solidFill>
              </a:rPr>
              <a:t>) = 2.5 PB (*2.</a:t>
            </a:r>
            <a:r>
              <a:rPr lang="it-IT" dirty="0" err="1" smtClean="0">
                <a:solidFill>
                  <a:srgbClr val="FF0000"/>
                </a:solidFill>
              </a:rPr>
              <a:t>5</a:t>
            </a:r>
            <a:r>
              <a:rPr lang="it-IT" dirty="0" smtClean="0">
                <a:solidFill>
                  <a:srgbClr val="FF0000"/>
                </a:solidFill>
              </a:rPr>
              <a:t> vs 2009)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0594A-B6B1-0E4D-885E-B424C454D358}" type="slidenum">
              <a:rPr lang="en-GB"/>
              <a:pPr/>
              <a:t>40</a:t>
            </a:fld>
            <a:endParaRPr lang="en-GB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Previsione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10" name="Group 39"/>
          <p:cNvGraphicFramePr>
            <a:graphicFrameLocks noGrp="1"/>
          </p:cNvGraphicFramePr>
          <p:nvPr/>
        </p:nvGraphicFramePr>
        <p:xfrm>
          <a:off x="203200" y="930469"/>
          <a:ext cx="8699499" cy="3703265"/>
        </p:xfrm>
        <a:graphic>
          <a:graphicData uri="http://schemas.openxmlformats.org/drawingml/2006/table">
            <a:tbl>
              <a:tblPr/>
              <a:tblGrid>
                <a:gridCol w="1185333"/>
                <a:gridCol w="1075267"/>
                <a:gridCol w="982133"/>
                <a:gridCol w="1202267"/>
                <a:gridCol w="778933"/>
                <a:gridCol w="821267"/>
                <a:gridCol w="1253067"/>
                <a:gridCol w="685800"/>
                <a:gridCol w="715432"/>
              </a:tblGrid>
              <a:tr h="347988">
                <a:tc row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2011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Italia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Italia 8%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</a:rPr>
                        <a:t>Δ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K€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Italia 9%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</a:rPr>
                        <a:t>Δ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k€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1667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278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22,24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6,24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156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1.76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1,28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768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3,42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1,66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996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Totale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924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1221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Rete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51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85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Server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Gran totale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1067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1756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56400" y="4844534"/>
            <a:ext cx="214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CPU = 25 </a:t>
            </a:r>
            <a:r>
              <a:rPr lang="it-IT" dirty="0" err="1" smtClean="0"/>
              <a:t>€</a:t>
            </a:r>
            <a:r>
              <a:rPr lang="it-IT" dirty="0" smtClean="0"/>
              <a:t>/HS</a:t>
            </a:r>
          </a:p>
          <a:p>
            <a:r>
              <a:rPr lang="it-IT" dirty="0" smtClean="0"/>
              <a:t>Disco = 600 </a:t>
            </a:r>
            <a:r>
              <a:rPr lang="it-IT" dirty="0" err="1" smtClean="0"/>
              <a:t>€</a:t>
            </a:r>
            <a:r>
              <a:rPr lang="it-IT" dirty="0" smtClean="0"/>
              <a:t>/</a:t>
            </a:r>
            <a:r>
              <a:rPr lang="it-IT" dirty="0" err="1" smtClean="0"/>
              <a:t>TBn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Assunzioni rete e server irrealistiche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5245100"/>
            <a:ext cx="6578600" cy="10276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2100" y="4844534"/>
            <a:ext cx="212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(Bozzi </a:t>
            </a:r>
            <a:r>
              <a:rPr lang="it-IT" dirty="0" err="1" smtClean="0"/>
              <a:t>–</a:t>
            </a:r>
            <a:r>
              <a:rPr lang="it-IT" dirty="0" smtClean="0"/>
              <a:t> CSN1 09/09)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77800" y="4844534"/>
            <a:ext cx="6265333" cy="16800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ZapfDingbats" pitchFamily="82" charset="2"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7800" y="4844534"/>
            <a:ext cx="6265333" cy="1680091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ZapfDingbats" pitchFamily="82" charset="2"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4E3B-B4F8-9A4D-90FD-AFD2A390CCEA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Previsione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267" y="1608667"/>
            <a:ext cx="8314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Discussione preventiva con i </a:t>
            </a:r>
            <a:r>
              <a:rPr lang="it-IT" dirty="0" err="1" smtClean="0"/>
              <a:t>referee</a:t>
            </a:r>
            <a:r>
              <a:rPr lang="it-IT" dirty="0" smtClean="0"/>
              <a:t> per concordare i costi della rete  e dei server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Definizione quota da dedicare alle </a:t>
            </a:r>
            <a:r>
              <a:rPr lang="it-IT" dirty="0" err="1" smtClean="0"/>
              <a:t>attivita’</a:t>
            </a:r>
            <a:r>
              <a:rPr lang="it-IT" dirty="0" smtClean="0"/>
              <a:t> locali e quindi dei </a:t>
            </a:r>
            <a:r>
              <a:rPr lang="it-IT" dirty="0" err="1" smtClean="0"/>
              <a:t>pledge</a:t>
            </a:r>
            <a:r>
              <a:rPr lang="it-IT" dirty="0" smtClean="0"/>
              <a:t> 2011 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in particolare LOCALGROUPDISK, disco locale in GRID, e disco locale non in GRID nei Tier2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 attualmente 25% del disco e delle CPU e’  riservato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 in base alle </a:t>
            </a:r>
            <a:r>
              <a:rPr lang="it-IT" dirty="0" err="1" smtClean="0"/>
              <a:t>attivita’</a:t>
            </a:r>
            <a:r>
              <a:rPr lang="it-IT" dirty="0" smtClean="0"/>
              <a:t> in corso potremo stimare le risorse effettivamente necessarie</a:t>
            </a:r>
          </a:p>
          <a:p>
            <a:pPr lvl="2">
              <a:buFont typeface="Arial"/>
              <a:buChar char="•"/>
            </a:pPr>
            <a:r>
              <a:rPr lang="it-IT" dirty="0" smtClean="0"/>
              <a:t> 25% del disco (ipotesi Tier2 all’8%) </a:t>
            </a:r>
            <a:r>
              <a:rPr lang="it-IT" dirty="0" err="1" smtClean="0"/>
              <a:t>corrispnde</a:t>
            </a:r>
            <a:r>
              <a:rPr lang="it-IT" dirty="0" smtClean="0"/>
              <a:t> a 750 TB, probabilmente esagerata</a:t>
            </a:r>
          </a:p>
          <a:p>
            <a:pPr lvl="2"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Per l’attuale discussione in CSN1 non credo sia necessario entrare in questi dettagli. Non e’ un </a:t>
            </a:r>
            <a:r>
              <a:rPr lang="it-IT" dirty="0" err="1" smtClean="0"/>
              <a:t>referaggio</a:t>
            </a:r>
            <a:r>
              <a:rPr lang="it-IT" dirty="0" smtClean="0"/>
              <a:t>!</a:t>
            </a:r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Discussione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in Italia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17" y="990600"/>
            <a:ext cx="7332133" cy="2599267"/>
          </a:xfrm>
        </p:spPr>
        <p:txBody>
          <a:bodyPr/>
          <a:lstStyle/>
          <a:p>
            <a:r>
              <a:rPr lang="en-US" sz="2000" dirty="0" smtClean="0"/>
              <a:t>RAW: 1 copy distributed over Tier-1’s</a:t>
            </a:r>
          </a:p>
          <a:p>
            <a:r>
              <a:rPr lang="en-US" sz="2000" dirty="0" smtClean="0"/>
              <a:t>ESD: 2 most recent and 1 previous copies distributed over the Tier-1’s </a:t>
            </a:r>
          </a:p>
          <a:p>
            <a:r>
              <a:rPr lang="en-US" sz="2000" dirty="0" smtClean="0"/>
              <a:t>AOD: 2 most recent and 1 previous copies distributed over the Tier-1’s</a:t>
            </a:r>
          </a:p>
          <a:p>
            <a:r>
              <a:rPr lang="en-US" sz="2000" dirty="0" smtClean="0"/>
              <a:t>DESD: not kept at Tier-1’s only at Tier-2’s</a:t>
            </a:r>
          </a:p>
          <a:p>
            <a:r>
              <a:rPr lang="en-US" sz="2000" dirty="0" smtClean="0"/>
              <a:t>Distribution to Tier-1’s is done by “Tier-1 ratio”</a:t>
            </a:r>
            <a:endParaRPr lang="en-US" sz="20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 Model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800" y="2988732"/>
            <a:ext cx="24638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Il “Tier-1 </a:t>
            </a:r>
            <a:r>
              <a:rPr lang="it-IT" sz="1200" dirty="0" err="1" smtClean="0">
                <a:solidFill>
                  <a:srgbClr val="FF0000"/>
                </a:solidFill>
              </a:rPr>
              <a:t>ratio</a:t>
            </a:r>
            <a:r>
              <a:rPr lang="it-IT" sz="1200" dirty="0" smtClean="0">
                <a:solidFill>
                  <a:srgbClr val="FF0000"/>
                </a:solidFill>
              </a:rPr>
              <a:t>“ è quello reale, non quello nelle tabelle WLCG: CNAF 5%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17" y="4094202"/>
            <a:ext cx="73276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Sistema di repliche basato su un efficiente sistema di cancellazione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 i siti devono fornire un buffer per le attività pianificate nei successivi </a:t>
            </a:r>
            <a:r>
              <a:rPr lang="it-IT" dirty="0" err="1" smtClean="0">
                <a:solidFill>
                  <a:schemeClr val="tx2"/>
                </a:solidFill>
              </a:rPr>
              <a:t>3</a:t>
            </a:r>
            <a:r>
              <a:rPr lang="it-IT" dirty="0" smtClean="0">
                <a:solidFill>
                  <a:schemeClr val="tx2"/>
                </a:solidFill>
              </a:rPr>
              <a:t> mesi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 replicazione di tutti i dati nelle </a:t>
            </a:r>
            <a:r>
              <a:rPr lang="it-IT" dirty="0" err="1" smtClean="0">
                <a:solidFill>
                  <a:schemeClr val="tx2"/>
                </a:solidFill>
              </a:rPr>
              <a:t>cloud</a:t>
            </a:r>
            <a:r>
              <a:rPr lang="it-IT" dirty="0" smtClean="0">
                <a:solidFill>
                  <a:schemeClr val="tx2"/>
                </a:solidFill>
              </a:rPr>
              <a:t> come previsto dal </a:t>
            </a:r>
            <a:r>
              <a:rPr lang="it-IT" dirty="0" err="1" smtClean="0">
                <a:solidFill>
                  <a:schemeClr val="tx2"/>
                </a:solidFill>
              </a:rPr>
              <a:t>CM</a:t>
            </a:r>
            <a:endParaRPr lang="it-IT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 determinazione dei dati “da custodire” nella </a:t>
            </a:r>
            <a:r>
              <a:rPr lang="it-IT" dirty="0" err="1" smtClean="0">
                <a:solidFill>
                  <a:schemeClr val="tx2"/>
                </a:solidFill>
              </a:rPr>
              <a:t>cloud</a:t>
            </a:r>
            <a:r>
              <a:rPr lang="it-IT" dirty="0" smtClean="0">
                <a:solidFill>
                  <a:schemeClr val="tx2"/>
                </a:solidFill>
              </a:rPr>
              <a:t> non cancellabili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 riduzione delle repliche in base al principi di popolarità dei dati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</a:t>
            </a:r>
            <a:r>
              <a:rPr lang="en-US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3" y="3743800"/>
            <a:ext cx="4038600" cy="2369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1540"/>
          <a:stretch>
            <a:fillRect/>
          </a:stretch>
        </p:blipFill>
        <p:spPr>
          <a:xfrm>
            <a:off x="1228630" y="956705"/>
            <a:ext cx="5747903" cy="2845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78819" y="3703562"/>
            <a:ext cx="4324916" cy="232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90254"/>
          <a:stretch>
            <a:fillRect/>
          </a:stretch>
        </p:blipFill>
        <p:spPr>
          <a:xfrm>
            <a:off x="1592696" y="745001"/>
            <a:ext cx="5900304" cy="321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4143" y="1066776"/>
            <a:ext cx="346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&gt; </a:t>
            </a:r>
            <a:r>
              <a:rPr lang="it-IT" dirty="0" err="1" smtClean="0">
                <a:solidFill>
                  <a:srgbClr val="FF0000"/>
                </a:solidFill>
              </a:rPr>
              <a:t>3</a:t>
            </a:r>
            <a:r>
              <a:rPr lang="it-IT" dirty="0" smtClean="0">
                <a:solidFill>
                  <a:srgbClr val="FF0000"/>
                </a:solidFill>
              </a:rPr>
              <a:t> volte del </a:t>
            </a:r>
            <a:r>
              <a:rPr lang="it-IT" dirty="0" err="1" smtClean="0">
                <a:solidFill>
                  <a:srgbClr val="FF0000"/>
                </a:solidFill>
              </a:rPr>
              <a:t>throughput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run</a:t>
            </a:r>
            <a:r>
              <a:rPr lang="it-IT" dirty="0" smtClean="0">
                <a:solidFill>
                  <a:srgbClr val="FF0000"/>
                </a:solidFill>
              </a:rPr>
              <a:t> 2009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650" y="61129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In media i dati sono disponibili ai Tier2 per l’analisi in circa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ore  </a:t>
            </a:r>
            <a:endParaRPr lang="it-IT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917698" y="1473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Distribution in IT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899" y="932945"/>
            <a:ext cx="398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Distribuzione dei dati in Italia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65657" y="4317982"/>
            <a:ext cx="8199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RAW = </a:t>
            </a:r>
            <a:r>
              <a:rPr lang="it-IT" dirty="0" err="1" smtClean="0"/>
              <a:t>1</a:t>
            </a:r>
            <a:r>
              <a:rPr lang="it-IT" dirty="0" smtClean="0"/>
              <a:t> TB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CNAF Down per </a:t>
            </a:r>
            <a:r>
              <a:rPr lang="it-IT" dirty="0" err="1" smtClean="0"/>
              <a:t>2</a:t>
            </a:r>
            <a:r>
              <a:rPr lang="it-IT" dirty="0" smtClean="0"/>
              <a:t> giorni per migrazione cataloghi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Disco del CNAF in blacklist perché completo in attesa di cancellazioni di vecchi dati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Scherzi della statistica: del 5% dei </a:t>
            </a:r>
            <a:r>
              <a:rPr lang="it-IT" dirty="0" err="1" smtClean="0"/>
              <a:t>dataset</a:t>
            </a:r>
            <a:r>
              <a:rPr lang="it-IT" dirty="0" smtClean="0"/>
              <a:t> nessun </a:t>
            </a:r>
            <a:r>
              <a:rPr lang="it-IT" dirty="0" err="1" smtClean="0"/>
              <a:t>MinBias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/>
            <a:r>
              <a:rPr lang="it-IT" dirty="0" smtClean="0"/>
              <a:t>ESD = 50 TB 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10% al CNAF (5% </a:t>
            </a:r>
            <a:r>
              <a:rPr lang="it-IT" dirty="0" err="1" smtClean="0"/>
              <a:t>custodial</a:t>
            </a:r>
            <a:r>
              <a:rPr lang="it-IT" dirty="0" smtClean="0"/>
              <a:t> + 5% primario) e 10% ai Tier2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CF2FF-DA52-F942-9DC3-B875AA51128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51023" y="740614"/>
            <a:ext cx="6028266" cy="3057789"/>
            <a:chOff x="1083734" y="1096228"/>
            <a:chExt cx="6028266" cy="30577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rcRect t="10385" b="40437"/>
            <a:stretch>
              <a:fillRect/>
            </a:stretch>
          </p:blipFill>
          <p:spPr>
            <a:xfrm>
              <a:off x="1083734" y="1380067"/>
              <a:ext cx="5875866" cy="20658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rcRect t="81330"/>
            <a:stretch>
              <a:fillRect/>
            </a:stretch>
          </p:blipFill>
          <p:spPr>
            <a:xfrm>
              <a:off x="1236134" y="3369735"/>
              <a:ext cx="5875866" cy="7842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rcRect b="93243"/>
            <a:stretch>
              <a:fillRect/>
            </a:stretch>
          </p:blipFill>
          <p:spPr>
            <a:xfrm>
              <a:off x="1236134" y="1096228"/>
              <a:ext cx="5875866" cy="28383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32006" y="3950804"/>
            <a:ext cx="4729461" cy="1866246"/>
            <a:chOff x="132057" y="4086276"/>
            <a:chExt cx="4862078" cy="18662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 l="2832" t="22677" r="6269"/>
            <a:stretch>
              <a:fillRect/>
            </a:stretch>
          </p:blipFill>
          <p:spPr>
            <a:xfrm>
              <a:off x="237067" y="4341185"/>
              <a:ext cx="4419600" cy="16113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b="87421"/>
            <a:stretch>
              <a:fillRect/>
            </a:stretch>
          </p:blipFill>
          <p:spPr>
            <a:xfrm>
              <a:off x="132057" y="4086276"/>
              <a:ext cx="4862078" cy="26213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122" y="4134968"/>
            <a:ext cx="4226544" cy="1639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1" y="3929938"/>
            <a:ext cx="2429754" cy="31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134" y="5802181"/>
            <a:ext cx="6722532" cy="7224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3478" r="1752" b="4089"/>
          <a:stretch>
            <a:fillRect/>
          </a:stretch>
        </p:blipFill>
        <p:spPr>
          <a:xfrm>
            <a:off x="3335867" y="1040044"/>
            <a:ext cx="5494866" cy="2780531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9104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nella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Grid	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965" y="1537110"/>
            <a:ext cx="2224619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Uso delle CPU nella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per “</a:t>
            </a:r>
            <a:r>
              <a:rPr lang="it-IT" sz="1600" dirty="0" err="1" smtClean="0">
                <a:latin typeface="Comic Sans MS"/>
                <a:cs typeface="Comic Sans MS"/>
              </a:rPr>
              <a:t>Country</a:t>
            </a:r>
            <a:r>
              <a:rPr lang="it-IT" sz="1600" dirty="0" smtClean="0">
                <a:latin typeface="Comic Sans MS"/>
                <a:cs typeface="Comic Sans MS"/>
              </a:rPr>
              <a:t>” nei Tier1 e Tier2 per la VO ATLAS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(EGEE </a:t>
            </a:r>
            <a:r>
              <a:rPr lang="it-IT" sz="1600" dirty="0" err="1" smtClean="0">
                <a:latin typeface="Comic Sans MS"/>
                <a:cs typeface="Comic Sans MS"/>
              </a:rPr>
              <a:t>portal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9" name="Down Arrow 18"/>
          <p:cNvSpPr/>
          <p:nvPr/>
        </p:nvSpPr>
        <p:spPr>
          <a:xfrm rot="19832666">
            <a:off x="4226934" y="1229310"/>
            <a:ext cx="216000" cy="615600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Chart 12"/>
          <p:cNvGraphicFramePr/>
          <p:nvPr/>
        </p:nvGraphicFramePr>
        <p:xfrm>
          <a:off x="256117" y="3820575"/>
          <a:ext cx="4686300" cy="28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10196" y="4621080"/>
            <a:ext cx="3522137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Numero di job </a:t>
            </a:r>
            <a:r>
              <a:rPr lang="it-IT" sz="1600" dirty="0" err="1" smtClean="0">
                <a:latin typeface="Comic Sans MS"/>
                <a:cs typeface="Comic Sans MS"/>
              </a:rPr>
              <a:t>running</a:t>
            </a:r>
            <a:r>
              <a:rPr lang="it-IT" sz="1600" dirty="0" smtClean="0">
                <a:latin typeface="Comic Sans MS"/>
                <a:cs typeface="Comic Sans MS"/>
              </a:rPr>
              <a:t> nelle </a:t>
            </a:r>
            <a:r>
              <a:rPr lang="it-IT" sz="1600" dirty="0" err="1" smtClean="0">
                <a:latin typeface="Comic Sans MS"/>
                <a:cs typeface="Comic Sans MS"/>
              </a:rPr>
              <a:t>cloud</a:t>
            </a:r>
            <a:endParaRPr lang="it-IT" sz="1600" dirty="0" smtClean="0">
              <a:latin typeface="Comic Sans MS"/>
              <a:cs typeface="Comic Sans MS"/>
            </a:endParaRP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Ottobre 2009 </a:t>
            </a:r>
            <a:r>
              <a:rPr lang="it-IT" sz="1600" dirty="0" err="1" smtClean="0">
                <a:latin typeface="Comic Sans MS"/>
                <a:cs typeface="Comic Sans MS"/>
              </a:rPr>
              <a:t>–</a:t>
            </a:r>
            <a:r>
              <a:rPr lang="it-IT" sz="1600" dirty="0" smtClean="0">
                <a:latin typeface="Comic Sans MS"/>
                <a:cs typeface="Comic Sans MS"/>
              </a:rPr>
              <a:t> Marzo 2010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(ATLAS </a:t>
            </a:r>
            <a:r>
              <a:rPr lang="it-IT" sz="1600" dirty="0" err="1" smtClean="0">
                <a:latin typeface="Comic Sans MS"/>
                <a:cs typeface="Comic Sans MS"/>
              </a:rPr>
              <a:t>dashboard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1727</Words>
  <Application>Microsoft Macintosh PowerPoint</Application>
  <PresentationFormat>On-screen Show (4:3)</PresentationFormat>
  <Paragraphs>371</Paragraphs>
  <Slides>42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6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3_Office Theme</vt:lpstr>
      <vt:lpstr>4_Office Theme</vt:lpstr>
      <vt:lpstr>Office Theme</vt:lpstr>
      <vt:lpstr>Office Theme</vt:lpstr>
      <vt:lpstr>1_Office Theme</vt:lpstr>
      <vt:lpstr>5_Office Theme</vt:lpstr>
      <vt:lpstr>???</vt:lpstr>
      <vt:lpstr>???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INFN Napoli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Gianpaolo Carlino</dc:creator>
  <cp:lastModifiedBy>Gianpaolo Carlino</cp:lastModifiedBy>
  <cp:revision>79</cp:revision>
  <dcterms:created xsi:type="dcterms:W3CDTF">2010-05-05T07:37:14Z</dcterms:created>
  <dcterms:modified xsi:type="dcterms:W3CDTF">2010-05-05T14:32:18Z</dcterms:modified>
</cp:coreProperties>
</file>