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9144000"/>
  <p:notesSz cx="7103725" cy="10234275"/>
  <p:embeddedFontLst>
    <p:embeddedFont>
      <p:font typeface="Ubuntu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hjGRcoKk8PSUfbHfjypoDCCcLa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Ubuntu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Ubuntu-italic.fntdata"/><Relationship Id="rId12" Type="http://schemas.openxmlformats.org/officeDocument/2006/relationships/slide" Target="slides/slide8.xml"/><Relationship Id="rId34" Type="http://schemas.openxmlformats.org/officeDocument/2006/relationships/font" Target="fonts/Ubuntu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Ubuntu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8290" cy="5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3812" y="0"/>
            <a:ext cx="3078290" cy="513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0804"/>
            <a:ext cx="3078290" cy="5134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1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2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3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4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5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6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7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8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9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0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1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2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3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4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4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5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5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6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26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7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27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8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8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1249156" y="1279287"/>
            <a:ext cx="4605433" cy="3454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objOnly">
  <p:cSld name="OBJECT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/>
          <p:nvPr>
            <p:ph idx="1" type="body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4"/>
          <p:cNvSpPr txBox="1"/>
          <p:nvPr>
            <p:ph idx="2" type="body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7"/>
          <p:cNvSpPr/>
          <p:nvPr>
            <p:ph idx="2" type="pic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8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8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11" Type="http://schemas.openxmlformats.org/officeDocument/2006/relationships/image" Target="../media/image27.jpg"/><Relationship Id="rId10" Type="http://schemas.openxmlformats.org/officeDocument/2006/relationships/image" Target="../media/image21.png"/><Relationship Id="rId9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16.jpg"/><Relationship Id="rId7" Type="http://schemas.openxmlformats.org/officeDocument/2006/relationships/image" Target="../media/image18.png"/><Relationship Id="rId8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hyperlink" Target="https://cds.cern.ch/record/2242505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4.jpg"/><Relationship Id="rId5" Type="http://schemas.openxmlformats.org/officeDocument/2006/relationships/image" Target="../media/image33.jpg"/><Relationship Id="rId6" Type="http://schemas.openxmlformats.org/officeDocument/2006/relationships/image" Target="../media/image3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jpg"/><Relationship Id="rId4" Type="http://schemas.openxmlformats.org/officeDocument/2006/relationships/image" Target="../media/image50.jpg"/><Relationship Id="rId5" Type="http://schemas.openxmlformats.org/officeDocument/2006/relationships/image" Target="../media/image35.jpg"/><Relationship Id="rId6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8.gif"/><Relationship Id="rId4" Type="http://schemas.openxmlformats.org/officeDocument/2006/relationships/image" Target="../media/image6.png"/><Relationship Id="rId5" Type="http://schemas.openxmlformats.org/officeDocument/2006/relationships/image" Target="../media/image4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9.jpg"/><Relationship Id="rId6" Type="http://schemas.openxmlformats.org/officeDocument/2006/relationships/image" Target="../media/image12.pn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50000">
              <a:schemeClr val="dk1"/>
            </a:gs>
            <a:gs pos="61000">
              <a:srgbClr val="0070C0"/>
            </a:gs>
            <a:gs pos="72000">
              <a:schemeClr val="accent1"/>
            </a:gs>
            <a:gs pos="100000">
              <a:srgbClr val="DDEAF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/>
          <p:nvPr/>
        </p:nvSpPr>
        <p:spPr>
          <a:xfrm>
            <a:off x="2418715" y="156210"/>
            <a:ext cx="4467225" cy="6231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400" u="none" cap="none" strike="noStrike">
                <a:solidFill>
                  <a:srgbClr val="F9680D"/>
                </a:solidFill>
                <a:latin typeface="Ubuntu"/>
                <a:ea typeface="Ubuntu"/>
                <a:cs typeface="Ubuntu"/>
                <a:sym typeface="Ubuntu"/>
              </a:rPr>
              <a:t>CMS @ CERN:</a:t>
            </a:r>
            <a:endParaRPr b="1" i="1" sz="4400" u="none" cap="none" strike="noStrike">
              <a:solidFill>
                <a:srgbClr val="F9680D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800" u="none" cap="none" strike="noStrike">
                <a:solidFill>
                  <a:srgbClr val="F9680D"/>
                </a:solidFill>
                <a:latin typeface="Ubuntu"/>
                <a:ea typeface="Ubuntu"/>
                <a:cs typeface="Ubuntu"/>
                <a:sym typeface="Ubuntu"/>
              </a:rPr>
              <a:t>fotograf</a:t>
            </a:r>
            <a:r>
              <a:rPr b="1" i="1" lang="en-US" sz="3000" u="none" cap="none" strike="noStrike">
                <a:solidFill>
                  <a:srgbClr val="F9680D"/>
                </a:solidFill>
                <a:latin typeface="Ubuntu"/>
                <a:ea typeface="Ubuntu"/>
                <a:cs typeface="Ubuntu"/>
                <a:sym typeface="Ubuntu"/>
              </a:rPr>
              <a:t>i potentissimi</a:t>
            </a:r>
            <a:endParaRPr b="1" i="1" sz="3000" u="none" cap="none" strike="noStrike">
              <a:solidFill>
                <a:srgbClr val="F9680D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 u="none" cap="none" strike="noStrike">
                <a:solidFill>
                  <a:srgbClr val="F9680D"/>
                </a:solidFill>
                <a:latin typeface="Ubuntu"/>
                <a:ea typeface="Ubuntu"/>
                <a:cs typeface="Ubuntu"/>
                <a:sym typeface="Ubuntu"/>
              </a:rPr>
              <a:t>e come usarli </a:t>
            </a:r>
            <a:endParaRPr b="1" i="1" sz="3000" u="none" cap="none" strike="noStrike">
              <a:solidFill>
                <a:srgbClr val="F9680D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rgbClr val="C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i="1" sz="3000" u="none" cap="none" strike="noStrike">
              <a:solidFill>
                <a:srgbClr val="C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9680D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b="1" i="0" sz="1600" u="none" cap="none" strike="noStrike">
              <a:solidFill>
                <a:srgbClr val="F968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9680D"/>
                </a:solidFill>
                <a:latin typeface="Calibri"/>
                <a:ea typeface="Calibri"/>
                <a:cs typeface="Calibri"/>
                <a:sym typeface="Calibri"/>
              </a:rPr>
              <a:t>International day of Women in Science</a:t>
            </a:r>
            <a:endParaRPr b="1" i="0" sz="1600" u="none" cap="none" strike="noStrike">
              <a:solidFill>
                <a:srgbClr val="F968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9680D"/>
                </a:solidFill>
                <a:latin typeface="Calibri"/>
                <a:ea typeface="Calibri"/>
                <a:cs typeface="Calibri"/>
                <a:sym typeface="Calibri"/>
              </a:rPr>
              <a:t>02-11-202</a:t>
            </a:r>
            <a:r>
              <a:rPr b="1" lang="en-US" sz="1600">
                <a:solidFill>
                  <a:srgbClr val="F9680D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600" u="none" cap="none" strike="noStrike">
              <a:solidFill>
                <a:srgbClr val="F968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F9680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30" y="139700"/>
            <a:ext cx="828675" cy="82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45170" y="139700"/>
            <a:ext cx="7334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0900" y="6025515"/>
            <a:ext cx="236220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42820" y="1956435"/>
            <a:ext cx="4658360" cy="3098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9CC2E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 txBox="1"/>
          <p:nvPr/>
        </p:nvSpPr>
        <p:spPr>
          <a:xfrm>
            <a:off x="43180" y="52070"/>
            <a:ext cx="493776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collisioni a LHC: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204" name="Google Shape;204;p1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45720" y="634365"/>
            <a:ext cx="6043295" cy="922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Cosa si impara da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una collisione: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2437130" y="719455"/>
            <a:ext cx="6601460" cy="1631352"/>
            <a:chOff x="350" y="1734"/>
            <a:chExt cx="10897" cy="2429"/>
          </a:xfrm>
        </p:grpSpPr>
        <p:pic>
          <p:nvPicPr>
            <p:cNvPr id="207" name="Google Shape;207;p10"/>
            <p:cNvPicPr preferRelativeResize="0"/>
            <p:nvPr/>
          </p:nvPicPr>
          <p:blipFill rotWithShape="1">
            <a:blip r:embed="rId3">
              <a:alphaModFix/>
            </a:blip>
            <a:srcRect b="87253" l="0" r="0" t="0"/>
            <a:stretch/>
          </p:blipFill>
          <p:spPr>
            <a:xfrm>
              <a:off x="350" y="1734"/>
              <a:ext cx="3544" cy="2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0"/>
            <p:cNvPicPr preferRelativeResize="0"/>
            <p:nvPr/>
          </p:nvPicPr>
          <p:blipFill rotWithShape="1">
            <a:blip r:embed="rId3">
              <a:alphaModFix/>
            </a:blip>
            <a:srcRect b="76982" l="0" r="0" t="12968"/>
            <a:stretch/>
          </p:blipFill>
          <p:spPr>
            <a:xfrm>
              <a:off x="4015" y="1991"/>
              <a:ext cx="3544" cy="1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0"/>
            <p:cNvPicPr preferRelativeResize="0"/>
            <p:nvPr/>
          </p:nvPicPr>
          <p:blipFill rotWithShape="1">
            <a:blip r:embed="rId4">
              <a:alphaModFix/>
            </a:blip>
            <a:srcRect b="45648" l="0" r="0" t="43663"/>
            <a:stretch/>
          </p:blipFill>
          <p:spPr>
            <a:xfrm>
              <a:off x="7677" y="1859"/>
              <a:ext cx="3570" cy="2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10"/>
          <p:cNvSpPr txBox="1"/>
          <p:nvPr/>
        </p:nvSpPr>
        <p:spPr>
          <a:xfrm>
            <a:off x="177800" y="2107565"/>
            <a:ext cx="8649335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10"/>
          <p:cNvGrpSpPr/>
          <p:nvPr/>
        </p:nvGrpSpPr>
        <p:grpSpPr>
          <a:xfrm>
            <a:off x="387033" y="4094480"/>
            <a:ext cx="8370570" cy="1689100"/>
            <a:chOff x="451" y="5460"/>
            <a:chExt cx="13182" cy="2660"/>
          </a:xfrm>
        </p:grpSpPr>
        <p:grpSp>
          <p:nvGrpSpPr>
            <p:cNvPr id="212" name="Google Shape;212;p10"/>
            <p:cNvGrpSpPr/>
            <p:nvPr/>
          </p:nvGrpSpPr>
          <p:grpSpPr>
            <a:xfrm>
              <a:off x="1307" y="6333"/>
              <a:ext cx="1459" cy="989"/>
              <a:chOff x="1253" y="6293"/>
              <a:chExt cx="1459" cy="989"/>
            </a:xfrm>
          </p:grpSpPr>
          <p:grpSp>
            <p:nvGrpSpPr>
              <p:cNvPr id="213" name="Google Shape;213;p10"/>
              <p:cNvGrpSpPr/>
              <p:nvPr/>
            </p:nvGrpSpPr>
            <p:grpSpPr>
              <a:xfrm>
                <a:off x="1253" y="6293"/>
                <a:ext cx="1116" cy="989"/>
                <a:chOff x="2345" y="6300"/>
                <a:chExt cx="1116" cy="989"/>
              </a:xfrm>
            </p:grpSpPr>
            <p:sp>
              <p:nvSpPr>
                <p:cNvPr id="214" name="Google Shape;214;p10"/>
                <p:cNvSpPr/>
                <p:nvPr/>
              </p:nvSpPr>
              <p:spPr>
                <a:xfrm>
                  <a:off x="2739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10"/>
                <p:cNvSpPr/>
                <p:nvPr/>
              </p:nvSpPr>
              <p:spPr>
                <a:xfrm>
                  <a:off x="2739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10"/>
                <p:cNvSpPr/>
                <p:nvPr/>
              </p:nvSpPr>
              <p:spPr>
                <a:xfrm>
                  <a:off x="3204" y="6654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10"/>
                <p:cNvSpPr/>
                <p:nvPr/>
              </p:nvSpPr>
              <p:spPr>
                <a:xfrm>
                  <a:off x="3124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10"/>
                <p:cNvSpPr/>
                <p:nvPr/>
              </p:nvSpPr>
              <p:spPr>
                <a:xfrm>
                  <a:off x="2659" y="6653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0"/>
                <p:cNvSpPr/>
                <p:nvPr/>
              </p:nvSpPr>
              <p:spPr>
                <a:xfrm>
                  <a:off x="2345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0"/>
                <p:cNvSpPr/>
                <p:nvPr/>
              </p:nvSpPr>
              <p:spPr>
                <a:xfrm>
                  <a:off x="2345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1" name="Google Shape;221;p10"/>
              <p:cNvSpPr/>
              <p:nvPr/>
            </p:nvSpPr>
            <p:spPr>
              <a:xfrm flipH="1">
                <a:off x="2175" y="6293"/>
                <a:ext cx="280" cy="27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10"/>
              <p:cNvSpPr/>
              <p:nvPr/>
            </p:nvSpPr>
            <p:spPr>
              <a:xfrm>
                <a:off x="2455" y="6652"/>
                <a:ext cx="257" cy="27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10"/>
            <p:cNvGrpSpPr/>
            <p:nvPr/>
          </p:nvGrpSpPr>
          <p:grpSpPr>
            <a:xfrm>
              <a:off x="11621" y="6333"/>
              <a:ext cx="1405" cy="989"/>
              <a:chOff x="11621" y="6333"/>
              <a:chExt cx="1405" cy="989"/>
            </a:xfrm>
          </p:grpSpPr>
          <p:grpSp>
            <p:nvGrpSpPr>
              <p:cNvPr id="224" name="Google Shape;224;p10"/>
              <p:cNvGrpSpPr/>
              <p:nvPr/>
            </p:nvGrpSpPr>
            <p:grpSpPr>
              <a:xfrm flipH="1">
                <a:off x="11621" y="6333"/>
                <a:ext cx="1405" cy="989"/>
                <a:chOff x="2345" y="6300"/>
                <a:chExt cx="1347" cy="989"/>
              </a:xfrm>
            </p:grpSpPr>
            <p:sp>
              <p:nvSpPr>
                <p:cNvPr id="225" name="Google Shape;225;p10"/>
                <p:cNvSpPr/>
                <p:nvPr/>
              </p:nvSpPr>
              <p:spPr>
                <a:xfrm>
                  <a:off x="2667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226;p10"/>
                <p:cNvSpPr/>
                <p:nvPr/>
              </p:nvSpPr>
              <p:spPr>
                <a:xfrm>
                  <a:off x="3435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10"/>
                <p:cNvSpPr/>
                <p:nvPr/>
              </p:nvSpPr>
              <p:spPr>
                <a:xfrm>
                  <a:off x="3096" y="6654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10"/>
                <p:cNvSpPr/>
                <p:nvPr/>
              </p:nvSpPr>
              <p:spPr>
                <a:xfrm>
                  <a:off x="3124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10"/>
                <p:cNvSpPr/>
                <p:nvPr/>
              </p:nvSpPr>
              <p:spPr>
                <a:xfrm>
                  <a:off x="2659" y="6653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10"/>
                <p:cNvSpPr/>
                <p:nvPr/>
              </p:nvSpPr>
              <p:spPr>
                <a:xfrm>
                  <a:off x="2741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10"/>
                <p:cNvSpPr/>
                <p:nvPr/>
              </p:nvSpPr>
              <p:spPr>
                <a:xfrm>
                  <a:off x="2345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2" name="Google Shape;232;p10"/>
              <p:cNvSpPr/>
              <p:nvPr/>
            </p:nvSpPr>
            <p:spPr>
              <a:xfrm flipH="1">
                <a:off x="11642" y="6692"/>
                <a:ext cx="268" cy="27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33" name="Google Shape;233;p10"/>
            <p:cNvCxnSpPr/>
            <p:nvPr/>
          </p:nvCxnSpPr>
          <p:spPr>
            <a:xfrm flipH="1" rot="10800000">
              <a:off x="3021" y="6790"/>
              <a:ext cx="1755" cy="13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cxnSp>
          <p:nvCxnSpPr>
            <p:cNvPr id="234" name="Google Shape;234;p10"/>
            <p:cNvCxnSpPr/>
            <p:nvPr/>
          </p:nvCxnSpPr>
          <p:spPr>
            <a:xfrm flipH="1">
              <a:off x="9589" y="6825"/>
              <a:ext cx="1813" cy="4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35" name="Google Shape;235;p10"/>
            <p:cNvSpPr txBox="1"/>
            <p:nvPr/>
          </p:nvSpPr>
          <p:spPr>
            <a:xfrm>
              <a:off x="451" y="5460"/>
              <a:ext cx="3685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protoni con v </a:t>
              </a:r>
              <a:r>
                <a:rPr lang="en-US" sz="1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~ c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0"/>
            <p:cNvSpPr txBox="1"/>
            <p:nvPr/>
          </p:nvSpPr>
          <p:spPr>
            <a:xfrm>
              <a:off x="9948" y="5599"/>
              <a:ext cx="3685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protoni con v </a:t>
              </a:r>
              <a:r>
                <a:rPr lang="en-US" sz="1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~ c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7" name="Google Shape;237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35" y="5825"/>
              <a:ext cx="2729" cy="22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10"/>
          <p:cNvSpPr txBox="1"/>
          <p:nvPr/>
        </p:nvSpPr>
        <p:spPr>
          <a:xfrm>
            <a:off x="424180" y="2508250"/>
            <a:ext cx="820293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LHC i protoni ad alta energia si “scompongono” nei loro componenti fondamentali, i quark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quark interagiscono nelle collisioni formando particelle diverse dai protoni di origine!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2594293" y="5772785"/>
            <a:ext cx="395541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Cosa succede nel punto di collisione?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"/>
          <p:cNvSpPr txBox="1"/>
          <p:nvPr/>
        </p:nvSpPr>
        <p:spPr>
          <a:xfrm>
            <a:off x="43180" y="52070"/>
            <a:ext cx="6788785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rivelatori: fotografi per collisioni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246" name="Google Shape;246;p1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241300" y="642620"/>
            <a:ext cx="84709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 quattro punti di collisione ad LHC sono posizionati 4 detector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11"/>
          <p:cNvGrpSpPr/>
          <p:nvPr/>
        </p:nvGrpSpPr>
        <p:grpSpPr>
          <a:xfrm>
            <a:off x="347980" y="1010920"/>
            <a:ext cx="8330159" cy="4986655"/>
            <a:chOff x="1205" y="1655"/>
            <a:chExt cx="11632" cy="8588"/>
          </a:xfrm>
        </p:grpSpPr>
        <p:grpSp>
          <p:nvGrpSpPr>
            <p:cNvPr id="249" name="Google Shape;249;p11"/>
            <p:cNvGrpSpPr/>
            <p:nvPr/>
          </p:nvGrpSpPr>
          <p:grpSpPr>
            <a:xfrm>
              <a:off x="1205" y="1655"/>
              <a:ext cx="11247" cy="8588"/>
              <a:chOff x="691291" y="1274763"/>
              <a:chExt cx="7143022" cy="5453062"/>
            </a:xfrm>
          </p:grpSpPr>
          <p:pic>
            <p:nvPicPr>
              <p:cNvPr id="250" name="Google Shape;250;p11"/>
              <p:cNvPicPr preferRelativeResize="0"/>
              <p:nvPr/>
            </p:nvPicPr>
            <p:blipFill rotWithShape="1">
              <a:blip r:embed="rId3">
                <a:alphaModFix/>
              </a:blip>
              <a:srcRect b="-624" l="0" r="0" t="-2"/>
              <a:stretch/>
            </p:blipFill>
            <p:spPr>
              <a:xfrm>
                <a:off x="1309688" y="1274763"/>
                <a:ext cx="6524625" cy="54530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:\Users\Eric Conte\Desktop\GRPHE\muons\CMS.png" id="251" name="Google Shape;251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178265" y="4652960"/>
                <a:ext cx="778530" cy="7356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2" name="Google Shape;252;p11"/>
              <p:cNvSpPr txBox="1"/>
              <p:nvPr/>
            </p:nvSpPr>
            <p:spPr>
              <a:xfrm>
                <a:off x="691291" y="5338985"/>
                <a:ext cx="2136775" cy="402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rPr b="1" lang="en-US"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CMS</a:t>
                </a:r>
                <a:endParaRPr b="1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253;p11"/>
            <p:cNvSpPr/>
            <p:nvPr/>
          </p:nvSpPr>
          <p:spPr>
            <a:xfrm>
              <a:off x="2813" y="6405"/>
              <a:ext cx="150" cy="150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1318" y="8650"/>
              <a:ext cx="150" cy="148"/>
            </a:xfrm>
            <a:prstGeom prst="ellipse">
              <a:avLst/>
            </a:prstGeom>
            <a:solidFill>
              <a:srgbClr val="323F4F"/>
            </a:soli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 result for macchina fotografica" id="255" name="Google Shape;255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0" y="5363"/>
              <a:ext cx="1447" cy="1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11"/>
            <p:cNvSpPr txBox="1"/>
            <p:nvPr/>
          </p:nvSpPr>
          <p:spPr>
            <a:xfrm>
              <a:off x="9152" y="1655"/>
              <a:ext cx="3458" cy="111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40 Milioni di foto al secondo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1"/>
            <p:cNvSpPr txBox="1"/>
            <p:nvPr/>
          </p:nvSpPr>
          <p:spPr>
            <a:xfrm>
              <a:off x="8508" y="5015"/>
              <a:ext cx="3365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Atlas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Related image" id="258" name="Google Shape;258;p11"/>
            <p:cNvPicPr preferRelativeResize="0"/>
            <p:nvPr/>
          </p:nvPicPr>
          <p:blipFill rotWithShape="1">
            <a:blip r:embed="rId6">
              <a:alphaModFix/>
            </a:blip>
            <a:srcRect b="16696" l="7658" r="6279" t="18261"/>
            <a:stretch/>
          </p:blipFill>
          <p:spPr>
            <a:xfrm>
              <a:off x="10059" y="5786"/>
              <a:ext cx="1685" cy="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lhcb drawing" id="259" name="Google Shape;259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076" y="4678"/>
              <a:ext cx="1466" cy="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photo camera" id="260" name="Google Shape;260;p11"/>
            <p:cNvPicPr preferRelativeResize="0"/>
            <p:nvPr/>
          </p:nvPicPr>
          <p:blipFill rotWithShape="1">
            <a:blip r:embed="rId8">
              <a:alphaModFix/>
            </a:blip>
            <a:srcRect b="14642" l="5394" r="6596" t="15046"/>
            <a:stretch/>
          </p:blipFill>
          <p:spPr>
            <a:xfrm>
              <a:off x="6453" y="3677"/>
              <a:ext cx="1024" cy="1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macchina fotografica" id="261" name="Google Shape;261;p1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2159669">
              <a:off x="11116" y="4739"/>
              <a:ext cx="1609" cy="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1"/>
            <p:cNvSpPr/>
            <p:nvPr/>
          </p:nvSpPr>
          <p:spPr>
            <a:xfrm>
              <a:off x="7093" y="5595"/>
              <a:ext cx="1260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LHCb</a:t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1003" y="8965"/>
              <a:ext cx="1157" cy="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Alice</a:t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 result for alice detector" id="264" name="Google Shape;264;p1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152" y="8852"/>
              <a:ext cx="1477" cy="1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photo camera" id="265" name="Google Shape;265;p11"/>
            <p:cNvPicPr preferRelativeResize="0"/>
            <p:nvPr/>
          </p:nvPicPr>
          <p:blipFill rotWithShape="1">
            <a:blip r:embed="rId11">
              <a:alphaModFix/>
            </a:blip>
            <a:srcRect b="12690" l="27371" r="27372" t="15350"/>
            <a:stretch/>
          </p:blipFill>
          <p:spPr>
            <a:xfrm>
              <a:off x="7827" y="8416"/>
              <a:ext cx="1325" cy="13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Fotografare una collisione: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grpSp>
        <p:nvGrpSpPr>
          <p:cNvPr id="273" name="Google Shape;273;p12"/>
          <p:cNvGrpSpPr/>
          <p:nvPr/>
        </p:nvGrpSpPr>
        <p:grpSpPr>
          <a:xfrm>
            <a:off x="-45720" y="1132840"/>
            <a:ext cx="9168765" cy="2254885"/>
            <a:chOff x="451" y="5460"/>
            <a:chExt cx="13182" cy="2660"/>
          </a:xfrm>
        </p:grpSpPr>
        <p:grpSp>
          <p:nvGrpSpPr>
            <p:cNvPr id="274" name="Google Shape;274;p12"/>
            <p:cNvGrpSpPr/>
            <p:nvPr/>
          </p:nvGrpSpPr>
          <p:grpSpPr>
            <a:xfrm>
              <a:off x="1307" y="6333"/>
              <a:ext cx="1459" cy="989"/>
              <a:chOff x="1253" y="6293"/>
              <a:chExt cx="1459" cy="989"/>
            </a:xfrm>
          </p:grpSpPr>
          <p:grpSp>
            <p:nvGrpSpPr>
              <p:cNvPr id="275" name="Google Shape;275;p12"/>
              <p:cNvGrpSpPr/>
              <p:nvPr/>
            </p:nvGrpSpPr>
            <p:grpSpPr>
              <a:xfrm>
                <a:off x="1253" y="6293"/>
                <a:ext cx="1116" cy="989"/>
                <a:chOff x="2345" y="6300"/>
                <a:chExt cx="1116" cy="989"/>
              </a:xfrm>
            </p:grpSpPr>
            <p:sp>
              <p:nvSpPr>
                <p:cNvPr id="276" name="Google Shape;276;p12"/>
                <p:cNvSpPr/>
                <p:nvPr/>
              </p:nvSpPr>
              <p:spPr>
                <a:xfrm>
                  <a:off x="2739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12"/>
                <p:cNvSpPr/>
                <p:nvPr/>
              </p:nvSpPr>
              <p:spPr>
                <a:xfrm>
                  <a:off x="2739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12"/>
                <p:cNvSpPr/>
                <p:nvPr/>
              </p:nvSpPr>
              <p:spPr>
                <a:xfrm>
                  <a:off x="3204" y="6654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12"/>
                <p:cNvSpPr/>
                <p:nvPr/>
              </p:nvSpPr>
              <p:spPr>
                <a:xfrm>
                  <a:off x="3124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12"/>
                <p:cNvSpPr/>
                <p:nvPr/>
              </p:nvSpPr>
              <p:spPr>
                <a:xfrm>
                  <a:off x="2659" y="6653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p12"/>
                <p:cNvSpPr/>
                <p:nvPr/>
              </p:nvSpPr>
              <p:spPr>
                <a:xfrm>
                  <a:off x="2345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12"/>
                <p:cNvSpPr/>
                <p:nvPr/>
              </p:nvSpPr>
              <p:spPr>
                <a:xfrm>
                  <a:off x="2345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3" name="Google Shape;283;p12"/>
              <p:cNvSpPr/>
              <p:nvPr/>
            </p:nvSpPr>
            <p:spPr>
              <a:xfrm flipH="1">
                <a:off x="2175" y="6293"/>
                <a:ext cx="280" cy="27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2"/>
              <p:cNvSpPr/>
              <p:nvPr/>
            </p:nvSpPr>
            <p:spPr>
              <a:xfrm>
                <a:off x="2455" y="6652"/>
                <a:ext cx="257" cy="27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" name="Google Shape;285;p12"/>
            <p:cNvGrpSpPr/>
            <p:nvPr/>
          </p:nvGrpSpPr>
          <p:grpSpPr>
            <a:xfrm>
              <a:off x="11621" y="6333"/>
              <a:ext cx="1405" cy="989"/>
              <a:chOff x="11621" y="6333"/>
              <a:chExt cx="1405" cy="989"/>
            </a:xfrm>
          </p:grpSpPr>
          <p:grpSp>
            <p:nvGrpSpPr>
              <p:cNvPr id="286" name="Google Shape;286;p12"/>
              <p:cNvGrpSpPr/>
              <p:nvPr/>
            </p:nvGrpSpPr>
            <p:grpSpPr>
              <a:xfrm flipH="1">
                <a:off x="11621" y="6333"/>
                <a:ext cx="1405" cy="989"/>
                <a:chOff x="2345" y="6300"/>
                <a:chExt cx="1347" cy="989"/>
              </a:xfrm>
            </p:grpSpPr>
            <p:sp>
              <p:nvSpPr>
                <p:cNvPr id="287" name="Google Shape;287;p12"/>
                <p:cNvSpPr/>
                <p:nvPr/>
              </p:nvSpPr>
              <p:spPr>
                <a:xfrm>
                  <a:off x="2667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12"/>
                <p:cNvSpPr/>
                <p:nvPr/>
              </p:nvSpPr>
              <p:spPr>
                <a:xfrm>
                  <a:off x="3435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12"/>
                <p:cNvSpPr/>
                <p:nvPr/>
              </p:nvSpPr>
              <p:spPr>
                <a:xfrm>
                  <a:off x="3096" y="6654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12"/>
                <p:cNvSpPr/>
                <p:nvPr/>
              </p:nvSpPr>
              <p:spPr>
                <a:xfrm>
                  <a:off x="3124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12"/>
                <p:cNvSpPr/>
                <p:nvPr/>
              </p:nvSpPr>
              <p:spPr>
                <a:xfrm>
                  <a:off x="2659" y="6653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292;p12"/>
                <p:cNvSpPr/>
                <p:nvPr/>
              </p:nvSpPr>
              <p:spPr>
                <a:xfrm>
                  <a:off x="2741" y="6300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p12"/>
                <p:cNvSpPr/>
                <p:nvPr/>
              </p:nvSpPr>
              <p:spPr>
                <a:xfrm>
                  <a:off x="2345" y="7019"/>
                  <a:ext cx="257" cy="270"/>
                </a:xfrm>
                <a:prstGeom prst="ellipse">
                  <a:avLst/>
                </a:prstGeom>
                <a:solidFill>
                  <a:srgbClr val="FF0000"/>
                </a:solidFill>
                <a:ln cap="flat" cmpd="sng" w="12700">
                  <a:solidFill>
                    <a:srgbClr val="42719B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94" name="Google Shape;294;p12"/>
              <p:cNvSpPr/>
              <p:nvPr/>
            </p:nvSpPr>
            <p:spPr>
              <a:xfrm flipH="1">
                <a:off x="11642" y="6692"/>
                <a:ext cx="268" cy="270"/>
              </a:xfrm>
              <a:prstGeom prst="ellipse">
                <a:avLst/>
              </a:prstGeom>
              <a:solidFill>
                <a:srgbClr val="FF0000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95" name="Google Shape;295;p12"/>
            <p:cNvCxnSpPr/>
            <p:nvPr/>
          </p:nvCxnSpPr>
          <p:spPr>
            <a:xfrm flipH="1" rot="10800000">
              <a:off x="3021" y="6790"/>
              <a:ext cx="1755" cy="13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cxnSp>
          <p:nvCxnSpPr>
            <p:cNvPr id="296" name="Google Shape;296;p12"/>
            <p:cNvCxnSpPr/>
            <p:nvPr/>
          </p:nvCxnSpPr>
          <p:spPr>
            <a:xfrm flipH="1">
              <a:off x="9589" y="6795"/>
              <a:ext cx="1813" cy="4"/>
            </a:xfrm>
            <a:prstGeom prst="straightConnector1">
              <a:avLst/>
            </a:prstGeom>
            <a:noFill/>
            <a:ln cap="flat" cmpd="sng" w="762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297" name="Google Shape;297;p12"/>
            <p:cNvSpPr txBox="1"/>
            <p:nvPr/>
          </p:nvSpPr>
          <p:spPr>
            <a:xfrm>
              <a:off x="451" y="5460"/>
              <a:ext cx="3685" cy="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protoni con v </a:t>
              </a:r>
              <a:r>
                <a:rPr lang="en-US" sz="1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~ c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2"/>
            <p:cNvSpPr txBox="1"/>
            <p:nvPr/>
          </p:nvSpPr>
          <p:spPr>
            <a:xfrm>
              <a:off x="9948" y="5599"/>
              <a:ext cx="3685" cy="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protoni con v </a:t>
              </a:r>
              <a:r>
                <a:rPr lang="en-US" sz="1800">
                  <a:solidFill>
                    <a:schemeClr val="dk1"/>
                  </a:solidFill>
                  <a:latin typeface="Ubuntu"/>
                  <a:ea typeface="Ubuntu"/>
                  <a:cs typeface="Ubuntu"/>
                  <a:sym typeface="Ubuntu"/>
                </a:rPr>
                <a:t>~ c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" name="Google Shape;299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35" y="5825"/>
              <a:ext cx="2729" cy="22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nimation-Zee" id="300" name="Google Shape;3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8795" y="1035685"/>
            <a:ext cx="3178175" cy="251269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2"/>
          <p:cNvSpPr txBox="1"/>
          <p:nvPr/>
        </p:nvSpPr>
        <p:spPr>
          <a:xfrm>
            <a:off x="296545" y="3808730"/>
            <a:ext cx="8218805" cy="2030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detector su LHC sono costituiti da diversi sotto rivelatori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Ciascun sottorivelatore è sensibile al passaggio di una categoria di particelle (particelle cariche,fotoni, adroni, leptoni...)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 una particella passa attraverso un sottorivelatore sensibile lascia una traccia!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b="2713" l="13357" r="13801" t="3334"/>
          <a:stretch/>
        </p:blipFill>
        <p:spPr>
          <a:xfrm>
            <a:off x="5281930" y="3325495"/>
            <a:ext cx="3775075" cy="34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3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Identikit di una particella: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309" name="Google Shape;309;p1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310" name="Google Shape;310;p13"/>
          <p:cNvSpPr txBox="1"/>
          <p:nvPr/>
        </p:nvSpPr>
        <p:spPr>
          <a:xfrm>
            <a:off x="577215" y="890905"/>
            <a:ext cx="835660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particelle possono essere discriminate in base 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proprietà intrinseche come: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628650" y="1536065"/>
            <a:ext cx="2751455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516890" y="2433955"/>
            <a:ext cx="753491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collisioni ad LHC producono molte particelle instabili, che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decadono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dentro il rivelatore in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altre particelle 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13"/>
          <p:cNvCxnSpPr/>
          <p:nvPr/>
        </p:nvCxnSpPr>
        <p:spPr>
          <a:xfrm>
            <a:off x="2792095" y="3110230"/>
            <a:ext cx="0" cy="64262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314" name="Google Shape;314;p13"/>
          <p:cNvSpPr txBox="1"/>
          <p:nvPr/>
        </p:nvSpPr>
        <p:spPr>
          <a:xfrm>
            <a:off x="721360" y="3719830"/>
            <a:ext cx="4758055" cy="2861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Fotografiamo i prodotti!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ricostruire le proprietà della particella madre dobbiamo conoscere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Energia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Impulso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Posizione del vertice di decadimento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Massa e carica 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delle particelle prodotto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5" name="Google Shape;315;p13"/>
          <p:cNvGrpSpPr/>
          <p:nvPr/>
        </p:nvGrpSpPr>
        <p:grpSpPr>
          <a:xfrm>
            <a:off x="4666615" y="2842260"/>
            <a:ext cx="3305810" cy="474980"/>
            <a:chOff x="8870" y="4996"/>
            <a:chExt cx="5206" cy="748"/>
          </a:xfrm>
        </p:grpSpPr>
        <p:sp>
          <p:nvSpPr>
            <p:cNvPr id="316" name="Google Shape;316;p13"/>
            <p:cNvSpPr/>
            <p:nvPr/>
          </p:nvSpPr>
          <p:spPr>
            <a:xfrm>
              <a:off x="8870" y="5056"/>
              <a:ext cx="756" cy="688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3"/>
            <p:cNvSpPr txBox="1"/>
            <p:nvPr/>
          </p:nvSpPr>
          <p:spPr>
            <a:xfrm>
              <a:off x="8942" y="5119"/>
              <a:ext cx="418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8" name="Google Shape;318;p13"/>
            <p:cNvCxnSpPr/>
            <p:nvPr/>
          </p:nvCxnSpPr>
          <p:spPr>
            <a:xfrm>
              <a:off x="9791" y="5372"/>
              <a:ext cx="1242" cy="0"/>
            </a:xfrm>
            <a:prstGeom prst="straightConnector1">
              <a:avLst/>
            </a:prstGeom>
            <a:noFill/>
            <a:ln cap="flat" cmpd="sng" w="38100">
              <a:solidFill>
                <a:srgbClr val="C00000"/>
              </a:solidFill>
              <a:prstDash val="solid"/>
              <a:miter lim="800000"/>
              <a:headEnd len="sm" w="sm" type="none"/>
              <a:tailEnd len="med" w="med" type="stealth"/>
            </a:ln>
          </p:spPr>
        </p:cxnSp>
        <p:sp>
          <p:nvSpPr>
            <p:cNvPr id="319" name="Google Shape;319;p13"/>
            <p:cNvSpPr/>
            <p:nvPr/>
          </p:nvSpPr>
          <p:spPr>
            <a:xfrm>
              <a:off x="11311" y="5087"/>
              <a:ext cx="580" cy="530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2010" y="5087"/>
              <a:ext cx="580" cy="530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3410" y="5056"/>
              <a:ext cx="580" cy="530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3"/>
            <p:cNvSpPr txBox="1"/>
            <p:nvPr/>
          </p:nvSpPr>
          <p:spPr>
            <a:xfrm>
              <a:off x="11302" y="5015"/>
              <a:ext cx="701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r>
                <a:rPr b="1" baseline="-25000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baseline="-2500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3"/>
            <p:cNvSpPr txBox="1"/>
            <p:nvPr/>
          </p:nvSpPr>
          <p:spPr>
            <a:xfrm>
              <a:off x="11996" y="5020"/>
              <a:ext cx="701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r>
                <a:rPr b="1" baseline="-25000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1" baseline="-2500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3"/>
            <p:cNvSpPr txBox="1"/>
            <p:nvPr/>
          </p:nvSpPr>
          <p:spPr>
            <a:xfrm>
              <a:off x="13375" y="4996"/>
              <a:ext cx="701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r>
                <a:rPr b="1" baseline="-25000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b="1" baseline="-25000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3"/>
            <p:cNvSpPr txBox="1"/>
            <p:nvPr/>
          </p:nvSpPr>
          <p:spPr>
            <a:xfrm>
              <a:off x="12626" y="5075"/>
              <a:ext cx="648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...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6" name="Google Shape;32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3305" y="595630"/>
            <a:ext cx="2158365" cy="164973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3"/>
          <p:cNvSpPr txBox="1"/>
          <p:nvPr/>
        </p:nvSpPr>
        <p:spPr>
          <a:xfrm rot="-240000">
            <a:off x="5554345" y="4072255"/>
            <a:ext cx="3376930" cy="181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Dobbiamo essere in grado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 misurare queste quantità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per: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Riconoscere le particelle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Ricostruire i processi che subiscono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Compact Muon Solenoid: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334" name="Google Shape;334;p1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335" name="Google Shape;335;p14"/>
          <p:cNvSpPr txBox="1"/>
          <p:nvPr/>
        </p:nvSpPr>
        <p:spPr>
          <a:xfrm>
            <a:off x="299085" y="659765"/>
            <a:ext cx="5213350" cy="3415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nostra macchina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fotografica per oggi!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Dimensioni: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15.6 m diametro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21,6 m in lunghezza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125000 tonnellate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1880" y="739775"/>
            <a:ext cx="5377815" cy="537781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4"/>
          <p:cNvSpPr txBox="1"/>
          <p:nvPr/>
        </p:nvSpPr>
        <p:spPr>
          <a:xfrm>
            <a:off x="43180" y="3167380"/>
            <a:ext cx="3568700" cy="3415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è un rivelatore “compatto” paragonato ai suoi simili (vedi ATLAS)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Muon: la ricostruzione dei muoni è una punta di diamante per CMS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Solenoid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Il grande magnete solenoide che abbraccia la parte interna del detector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CMS: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344" name="Google Shape;344;p1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345" name="Google Shape;345;p15"/>
          <p:cNvSpPr txBox="1"/>
          <p:nvPr/>
        </p:nvSpPr>
        <p:spPr>
          <a:xfrm>
            <a:off x="382905" y="578485"/>
            <a:ext cx="8484235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CMS si trova, sull'anello di LHC, presso il Punto 5, diametralmente opposto ad ATLAS e al sito del CERN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118745" y="1270635"/>
            <a:ext cx="8851900" cy="3692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CMS e i suoi sotto rivelatori si sviluppano attorno al punto di collisione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 </a:t>
            </a: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Barrel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struttura concentrica cilindrica attorno al tubo che ospita i fasci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Negli endcap che costituscono le basi superiori e inferiori dei cilindri del barrel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 b="5652" l="0" r="0" t="6561"/>
          <a:stretch/>
        </p:blipFill>
        <p:spPr>
          <a:xfrm>
            <a:off x="1510665" y="1948815"/>
            <a:ext cx="5948680" cy="223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0875" y="4646295"/>
            <a:ext cx="2910840" cy="204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CMS: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355" name="Google Shape;355;p1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pic>
        <p:nvPicPr>
          <p:cNvPr id="356" name="Google Shape;35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25" y="1318260"/>
            <a:ext cx="8474075" cy="503809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6"/>
          <p:cNvSpPr txBox="1"/>
          <p:nvPr/>
        </p:nvSpPr>
        <p:spPr>
          <a:xfrm>
            <a:off x="382905" y="578485"/>
            <a:ext cx="8484235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CMS si trova, sull'anello di LHC, presso il Punto 5, diametralmente opposto ad ATLAS e al sito del CERN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" name="Google Shape;358;p16"/>
          <p:cNvCxnSpPr/>
          <p:nvPr/>
        </p:nvCxnSpPr>
        <p:spPr>
          <a:xfrm>
            <a:off x="6137275" y="1975485"/>
            <a:ext cx="2498090" cy="340995"/>
          </a:xfrm>
          <a:prstGeom prst="straightConnector1">
            <a:avLst/>
          </a:prstGeom>
          <a:noFill/>
          <a:ln cap="flat" cmpd="sng" w="28575">
            <a:solidFill>
              <a:srgbClr val="3D8343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359" name="Google Shape;359;p16"/>
          <p:cNvSpPr txBox="1"/>
          <p:nvPr/>
        </p:nvSpPr>
        <p:spPr>
          <a:xfrm rot="360000">
            <a:off x="6532880" y="1717675"/>
            <a:ext cx="19653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D8343"/>
                </a:solidFill>
                <a:latin typeface="Calibri"/>
                <a:ea typeface="Calibri"/>
                <a:cs typeface="Calibri"/>
                <a:sym typeface="Calibri"/>
              </a:rPr>
              <a:t>ENDCAP</a:t>
            </a:r>
            <a:endParaRPr b="1" sz="1800">
              <a:solidFill>
                <a:srgbClr val="3D8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0" name="Google Shape;360;p16"/>
          <p:cNvCxnSpPr/>
          <p:nvPr/>
        </p:nvCxnSpPr>
        <p:spPr>
          <a:xfrm>
            <a:off x="4621530" y="1774190"/>
            <a:ext cx="1424305" cy="142875"/>
          </a:xfrm>
          <a:prstGeom prst="straightConnector1">
            <a:avLst/>
          </a:prstGeom>
          <a:noFill/>
          <a:ln cap="flat" cmpd="sng" w="28575">
            <a:solidFill>
              <a:srgbClr val="3D8343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361" name="Google Shape;361;p16"/>
          <p:cNvSpPr txBox="1"/>
          <p:nvPr/>
        </p:nvSpPr>
        <p:spPr>
          <a:xfrm rot="360000">
            <a:off x="4539615" y="1419860"/>
            <a:ext cx="196532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D8343"/>
                </a:solidFill>
                <a:latin typeface="Calibri"/>
                <a:ea typeface="Calibri"/>
                <a:cs typeface="Calibri"/>
                <a:sym typeface="Calibri"/>
              </a:rPr>
              <a:t>Barrel wheel</a:t>
            </a:r>
            <a:endParaRPr b="1" sz="1800">
              <a:solidFill>
                <a:srgbClr val="3D8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6"/>
          <p:cNvSpPr txBox="1"/>
          <p:nvPr/>
        </p:nvSpPr>
        <p:spPr>
          <a:xfrm>
            <a:off x="457835" y="5523230"/>
            <a:ext cx="388048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Explore CMS in 3D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CMS: dalla superficie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369" name="Google Shape;369;p1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pic>
        <p:nvPicPr>
          <p:cNvPr id="370" name="Google Shape;3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240" y="833755"/>
            <a:ext cx="8110220" cy="5314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3038" id="371" name="Google Shape;37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240" y="831850"/>
            <a:ext cx="8110220" cy="5316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3052" id="372" name="Google Shape;37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240" y="829310"/>
            <a:ext cx="8124825" cy="5326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3100" id="373" name="Google Shape;37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2255" y="825500"/>
            <a:ext cx="8119745" cy="5322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...alla caverna: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8"/>
          <p:cNvSpPr txBox="1"/>
          <p:nvPr>
            <p:ph idx="10" type="dt"/>
          </p:nvPr>
        </p:nvSpPr>
        <p:spPr>
          <a:xfrm>
            <a:off x="455295" y="5997575"/>
            <a:ext cx="1941830" cy="327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380" name="Google Shape;380;p18"/>
          <p:cNvSpPr txBox="1"/>
          <p:nvPr>
            <p:ph idx="12" type="sldNum"/>
          </p:nvPr>
        </p:nvSpPr>
        <p:spPr>
          <a:xfrm>
            <a:off x="6284595" y="5997575"/>
            <a:ext cx="1941830" cy="327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pic>
        <p:nvPicPr>
          <p:cNvPr descr="DSC_0039" id="381" name="Google Shape;38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620" y="763270"/>
            <a:ext cx="8506460" cy="5649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067" id="382" name="Google Shape;38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350" y="763270"/>
            <a:ext cx="8506460" cy="5649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091" id="383" name="Google Shape;38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8445" y="765810"/>
            <a:ext cx="8506460" cy="5649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107" id="384" name="Google Shape;38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445" y="763270"/>
            <a:ext cx="8506460" cy="564959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8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8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sottorivelatori di CMS: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9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19"/>
          <p:cNvPicPr preferRelativeResize="0"/>
          <p:nvPr/>
        </p:nvPicPr>
        <p:blipFill rotWithShape="1">
          <a:blip r:embed="rId3">
            <a:alphaModFix/>
          </a:blip>
          <a:srcRect b="18385" l="0" r="0" t="0"/>
          <a:stretch/>
        </p:blipFill>
        <p:spPr>
          <a:xfrm>
            <a:off x="2246630" y="1245870"/>
            <a:ext cx="6565900" cy="391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2277745"/>
            <a:ext cx="1854200" cy="1988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/>
        </p:nvSpPr>
        <p:spPr>
          <a:xfrm>
            <a:off x="43180" y="52070"/>
            <a:ext cx="493776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CERN: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91" name="Google Shape;91;p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280035" y="613410"/>
            <a:ext cx="7114540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 1954 12 paesi europei, tra cui </a:t>
            </a:r>
            <a:r>
              <a:rPr b="1" lang="en-US" sz="2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l’Italia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costituiscono il CERN (organizzazione europea per la ricerca nucleare)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080" y="1397635"/>
            <a:ext cx="5125085" cy="463105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/>
          <p:nvPr/>
        </p:nvSpPr>
        <p:spPr>
          <a:xfrm>
            <a:off x="910590" y="4552315"/>
            <a:ext cx="1948815" cy="647065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6415" y="1558290"/>
            <a:ext cx="3385820" cy="430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 solenoide: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0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6383020" y="633984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0"/>
          <p:cNvSpPr txBox="1"/>
          <p:nvPr/>
        </p:nvSpPr>
        <p:spPr>
          <a:xfrm>
            <a:off x="191135" y="668020"/>
            <a:ext cx="545465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NON è un rivelatore!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 svolge un compito fondamentale per CMS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elettromagnete solenoidale è una molla percorsa da corrente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0"/>
          <p:cNvPicPr preferRelativeResize="0"/>
          <p:nvPr/>
        </p:nvPicPr>
        <p:blipFill rotWithShape="1">
          <a:blip r:embed="rId3">
            <a:alphaModFix/>
          </a:blip>
          <a:srcRect b="0" l="0" r="0" t="7978"/>
          <a:stretch/>
        </p:blipFill>
        <p:spPr>
          <a:xfrm>
            <a:off x="5497195" y="582930"/>
            <a:ext cx="2596515" cy="146748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0"/>
          <p:cNvSpPr/>
          <p:nvPr/>
        </p:nvSpPr>
        <p:spPr>
          <a:xfrm rot="-5400000">
            <a:off x="1283970" y="2725420"/>
            <a:ext cx="2618105" cy="4237355"/>
          </a:xfrm>
          <a:prstGeom prst="triangle">
            <a:avLst>
              <a:gd fmla="val 50000" name="adj"/>
            </a:avLst>
          </a:prstGeom>
          <a:noFill/>
          <a:ln cap="flat" cmpd="sng" w="381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0"/>
          <p:cNvSpPr txBox="1"/>
          <p:nvPr/>
        </p:nvSpPr>
        <p:spPr>
          <a:xfrm>
            <a:off x="13335" y="2152650"/>
            <a:ext cx="9181465" cy="17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 un campo magnetico B diretto lungo l'asse della molla (in CMS asse del fascio):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particelle cariche in moto provenienti dal punto d'interazione subiscono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forza di Lorentz                               nel piano xy: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0"/>
          <p:cNvSpPr/>
          <p:nvPr/>
        </p:nvSpPr>
        <p:spPr>
          <a:xfrm rot="7500000">
            <a:off x="-986155" y="2901315"/>
            <a:ext cx="3838575" cy="3954145"/>
          </a:xfrm>
          <a:prstGeom prst="blockArc">
            <a:avLst>
              <a:gd fmla="val 12791460" name="adj1"/>
              <a:gd fmla="val 15296381" name="adj2"/>
              <a:gd fmla="val 2596" name="adj3"/>
            </a:avLst>
          </a:prstGeom>
          <a:solidFill>
            <a:srgbClr val="A796E3"/>
          </a:solidFill>
          <a:ln cap="flat" cmpd="sng" w="12700">
            <a:solidFill>
              <a:srgbClr val="A796E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0"/>
          <p:cNvSpPr txBox="1"/>
          <p:nvPr/>
        </p:nvSpPr>
        <p:spPr>
          <a:xfrm rot="-960000">
            <a:off x="2131060" y="3748405"/>
            <a:ext cx="146558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796E3"/>
                </a:solidFill>
                <a:latin typeface="Calibri"/>
                <a:ea typeface="Calibri"/>
                <a:cs typeface="Calibri"/>
                <a:sym typeface="Calibri"/>
              </a:rPr>
              <a:t>Magnet</a:t>
            </a:r>
            <a:endParaRPr b="1" sz="1800">
              <a:solidFill>
                <a:srgbClr val="A796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0"/>
          <p:cNvSpPr txBox="1"/>
          <p:nvPr/>
        </p:nvSpPr>
        <p:spPr>
          <a:xfrm>
            <a:off x="418465" y="3905885"/>
            <a:ext cx="169037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entrante nella slide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0"/>
          <p:cNvSpPr/>
          <p:nvPr/>
        </p:nvSpPr>
        <p:spPr>
          <a:xfrm rot="5100000">
            <a:off x="-1125855" y="2643505"/>
            <a:ext cx="3838575" cy="3954145"/>
          </a:xfrm>
          <a:prstGeom prst="blockArc">
            <a:avLst>
              <a:gd fmla="val 14114001" name="adj1"/>
              <a:gd fmla="val 15296381" name="adj2"/>
              <a:gd fmla="val 2596" name="adj3"/>
            </a:avLst>
          </a:prstGeom>
          <a:gradFill>
            <a:gsLst>
              <a:gs pos="0">
                <a:srgbClr val="F6F9FC"/>
              </a:gs>
              <a:gs pos="32000">
                <a:srgbClr val="C8BFEE"/>
              </a:gs>
              <a:gs pos="83000">
                <a:srgbClr val="A796E3"/>
              </a:gs>
              <a:gs pos="100000">
                <a:srgbClr val="A796E3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0"/>
          <p:cNvSpPr/>
          <p:nvPr/>
        </p:nvSpPr>
        <p:spPr>
          <a:xfrm rot="8520000">
            <a:off x="-996950" y="2995295"/>
            <a:ext cx="3838575" cy="3954145"/>
          </a:xfrm>
          <a:prstGeom prst="blockArc">
            <a:avLst>
              <a:gd fmla="val 14114001" name="adj1"/>
              <a:gd fmla="val 15296381" name="adj2"/>
              <a:gd fmla="val 2596" name="adj3"/>
            </a:avLst>
          </a:prstGeom>
          <a:gradFill>
            <a:gsLst>
              <a:gs pos="0">
                <a:srgbClr val="F6F9FC"/>
              </a:gs>
              <a:gs pos="32000">
                <a:srgbClr val="C8BFEE"/>
              </a:gs>
              <a:gs pos="83000">
                <a:srgbClr val="A796E3"/>
              </a:gs>
              <a:gs pos="100000">
                <a:srgbClr val="A796E3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0"/>
          <p:cNvSpPr txBox="1"/>
          <p:nvPr/>
        </p:nvSpPr>
        <p:spPr>
          <a:xfrm>
            <a:off x="2686050" y="5989320"/>
            <a:ext cx="2026285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uscente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 slide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0"/>
          <p:cNvSpPr/>
          <p:nvPr/>
        </p:nvSpPr>
        <p:spPr>
          <a:xfrm>
            <a:off x="1573530" y="4039235"/>
            <a:ext cx="324485" cy="316865"/>
          </a:xfrm>
          <a:prstGeom prst="flowChartSummingJunction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0"/>
          <p:cNvSpPr/>
          <p:nvPr/>
        </p:nvSpPr>
        <p:spPr>
          <a:xfrm>
            <a:off x="3880485" y="6106160"/>
            <a:ext cx="374650" cy="35052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0"/>
          <p:cNvSpPr/>
          <p:nvPr/>
        </p:nvSpPr>
        <p:spPr>
          <a:xfrm>
            <a:off x="4022090" y="6243320"/>
            <a:ext cx="91440" cy="76200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0"/>
          <p:cNvSpPr/>
          <p:nvPr/>
        </p:nvSpPr>
        <p:spPr>
          <a:xfrm rot="-600000">
            <a:off x="-1460500" y="4846955"/>
            <a:ext cx="4281170" cy="2019300"/>
          </a:xfrm>
          <a:prstGeom prst="arc">
            <a:avLst>
              <a:gd fmla="val 16200000" name="adj1"/>
              <a:gd fmla="val 21358069" name="adj2"/>
            </a:avLst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0"/>
          <p:cNvSpPr/>
          <p:nvPr/>
        </p:nvSpPr>
        <p:spPr>
          <a:xfrm flipH="1" rot="10620000">
            <a:off x="-1819275" y="3916045"/>
            <a:ext cx="4608830" cy="918845"/>
          </a:xfrm>
          <a:prstGeom prst="arc">
            <a:avLst>
              <a:gd fmla="val 16200000" name="adj1"/>
              <a:gd fmla="val 21394661" name="adj2"/>
            </a:avLst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0"/>
          <p:cNvSpPr/>
          <p:nvPr/>
        </p:nvSpPr>
        <p:spPr>
          <a:xfrm rot="-720000">
            <a:off x="599440" y="4348480"/>
            <a:ext cx="4044950" cy="1132840"/>
          </a:xfrm>
          <a:custGeom>
            <a:rect b="b" l="l" r="r" t="t"/>
            <a:pathLst>
              <a:path extrusionOk="0" h="1315452" w="4286408">
                <a:moveTo>
                  <a:pt x="0" y="83405"/>
                </a:moveTo>
                <a:cubicBezTo>
                  <a:pt x="349885" y="65625"/>
                  <a:pt x="1287145" y="-95030"/>
                  <a:pt x="1842770" y="83405"/>
                </a:cubicBezTo>
                <a:cubicBezTo>
                  <a:pt x="2398395" y="261840"/>
                  <a:pt x="2313940" y="734915"/>
                  <a:pt x="2776855" y="974945"/>
                </a:cubicBezTo>
                <a:cubicBezTo>
                  <a:pt x="3239770" y="1214975"/>
                  <a:pt x="3881120" y="1220055"/>
                  <a:pt x="4157345" y="1283555"/>
                </a:cubicBezTo>
                <a:cubicBezTo>
                  <a:pt x="4433570" y="1347055"/>
                  <a:pt x="4184650" y="1296890"/>
                  <a:pt x="4157345" y="1292445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0"/>
          <p:cNvSpPr txBox="1"/>
          <p:nvPr/>
        </p:nvSpPr>
        <p:spPr>
          <a:xfrm>
            <a:off x="5497195" y="3301365"/>
            <a:ext cx="3256915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raggio di curvatura ρ della particella è proporzionale al suo impulso: </a:t>
            </a:r>
            <a:r>
              <a:rPr b="1"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 α ρ</a:t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0"/>
          <p:cNvSpPr txBox="1"/>
          <p:nvPr/>
        </p:nvSpPr>
        <p:spPr>
          <a:xfrm>
            <a:off x="4883150" y="4457065"/>
            <a:ext cx="425069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Misura di </a:t>
            </a:r>
            <a:r>
              <a:rPr b="1" lang="en-U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ρ         misura d'impulso</a:t>
            </a:r>
            <a:endParaRPr b="1"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Misura di carica: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forza di Lorentz curva cariche opposte in direzioni opposte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20"/>
          <p:cNvCxnSpPr/>
          <p:nvPr/>
        </p:nvCxnSpPr>
        <p:spPr>
          <a:xfrm>
            <a:off x="6527800" y="4662805"/>
            <a:ext cx="40259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422" name="Google Shape;42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4250" y="2898775"/>
            <a:ext cx="1741805" cy="402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 tracciatore: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4975" y="639445"/>
            <a:ext cx="3484880" cy="196342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1"/>
          <p:cNvSpPr txBox="1"/>
          <p:nvPr/>
        </p:nvSpPr>
        <p:spPr>
          <a:xfrm>
            <a:off x="16510" y="641350"/>
            <a:ext cx="8792845" cy="3138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Formato da strati concentrici di rileavatori al silicio;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particelle cariche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perdono una piccola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porzione di energia nell'interazione con il silicio,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generando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segnale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uno strato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b="1"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particelle neutre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NON danno segnale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nel tracciatore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Raccogliendo i segnali in più strati, è possibile ricostruire la traiettoria della particella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1" name="Google Shape;431;p21"/>
          <p:cNvCxnSpPr/>
          <p:nvPr/>
        </p:nvCxnSpPr>
        <p:spPr>
          <a:xfrm>
            <a:off x="6873240" y="4688840"/>
            <a:ext cx="0" cy="565785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32" name="Google Shape;432;p21"/>
          <p:cNvSpPr txBox="1"/>
          <p:nvPr/>
        </p:nvSpPr>
        <p:spPr>
          <a:xfrm>
            <a:off x="4853940" y="5337175"/>
            <a:ext cx="4012565" cy="922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misurarne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raggio di curvatura, impulso e carica!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1"/>
          <p:cNvSpPr txBox="1"/>
          <p:nvPr/>
        </p:nvSpPr>
        <p:spPr>
          <a:xfrm>
            <a:off x="4838065" y="3764280"/>
            <a:ext cx="4267835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Raccogliendo i segnali in più strati, è possibile ricostruire la traiettoria della particella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1"/>
          <p:cNvSpPr/>
          <p:nvPr/>
        </p:nvSpPr>
        <p:spPr>
          <a:xfrm>
            <a:off x="252730" y="6292850"/>
            <a:ext cx="1955800" cy="345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1"/>
          <p:cNvSpPr/>
          <p:nvPr/>
        </p:nvSpPr>
        <p:spPr>
          <a:xfrm rot="-4920000">
            <a:off x="2377440" y="5146040"/>
            <a:ext cx="2334895" cy="2100580"/>
          </a:xfrm>
          <a:prstGeom prst="arc">
            <a:avLst>
              <a:gd fmla="val 16200000" name="adj1"/>
              <a:gd fmla="val 21567861" name="adj2"/>
            </a:avLst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6" name="Google Shape;436;p21"/>
          <p:cNvGrpSpPr/>
          <p:nvPr/>
        </p:nvGrpSpPr>
        <p:grpSpPr>
          <a:xfrm>
            <a:off x="1196340" y="3796665"/>
            <a:ext cx="2634615" cy="2496185"/>
            <a:chOff x="1180" y="5166"/>
            <a:chExt cx="4647" cy="4574"/>
          </a:xfrm>
        </p:grpSpPr>
        <p:pic>
          <p:nvPicPr>
            <p:cNvPr descr="tracker" id="437" name="Google Shape;437;p21"/>
            <p:cNvPicPr preferRelativeResize="0"/>
            <p:nvPr/>
          </p:nvPicPr>
          <p:blipFill rotWithShape="1">
            <a:blip r:embed="rId4">
              <a:alphaModFix/>
            </a:blip>
            <a:srcRect b="49266" l="0" r="48773" t="0"/>
            <a:stretch/>
          </p:blipFill>
          <p:spPr>
            <a:xfrm>
              <a:off x="1180" y="5166"/>
              <a:ext cx="4647" cy="4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8" name="Google Shape;438;p21"/>
            <p:cNvSpPr/>
            <p:nvPr/>
          </p:nvSpPr>
          <p:spPr>
            <a:xfrm rot="-900000">
              <a:off x="4046" y="7538"/>
              <a:ext cx="527" cy="528"/>
            </a:xfrm>
            <a:prstGeom prst="mathMultiply">
              <a:avLst>
                <a:gd fmla="val 9481" name="adj1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1"/>
            <p:cNvSpPr/>
            <p:nvPr/>
          </p:nvSpPr>
          <p:spPr>
            <a:xfrm rot="-660000">
              <a:off x="3673" y="6971"/>
              <a:ext cx="540" cy="619"/>
            </a:xfrm>
            <a:prstGeom prst="mathMultiply">
              <a:avLst>
                <a:gd fmla="val 9481" name="adj1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1"/>
            <p:cNvSpPr/>
            <p:nvPr/>
          </p:nvSpPr>
          <p:spPr>
            <a:xfrm rot="-660000">
              <a:off x="3393" y="6514"/>
              <a:ext cx="540" cy="619"/>
            </a:xfrm>
            <a:prstGeom prst="mathMultiply">
              <a:avLst>
                <a:gd fmla="val 9481" name="adj1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1"/>
            <p:cNvSpPr/>
            <p:nvPr/>
          </p:nvSpPr>
          <p:spPr>
            <a:xfrm rot="-660000">
              <a:off x="3095" y="5675"/>
              <a:ext cx="540" cy="619"/>
            </a:xfrm>
            <a:prstGeom prst="mathMultiply">
              <a:avLst>
                <a:gd fmla="val 9481" name="adj1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21"/>
          <p:cNvSpPr/>
          <p:nvPr/>
        </p:nvSpPr>
        <p:spPr>
          <a:xfrm rot="-8040000">
            <a:off x="1795780" y="4080510"/>
            <a:ext cx="4302125" cy="1781810"/>
          </a:xfrm>
          <a:prstGeom prst="arc">
            <a:avLst>
              <a:gd fmla="val 16200000" name="adj1"/>
              <a:gd fmla="val 21370656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Google Shape;443;p21"/>
          <p:cNvCxnSpPr/>
          <p:nvPr/>
        </p:nvCxnSpPr>
        <p:spPr>
          <a:xfrm>
            <a:off x="1322705" y="4611370"/>
            <a:ext cx="1877060" cy="1303655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2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 calorimetro elettromagnetico: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2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2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2"/>
          <p:cNvSpPr txBox="1"/>
          <p:nvPr/>
        </p:nvSpPr>
        <p:spPr>
          <a:xfrm>
            <a:off x="207645" y="848360"/>
            <a:ext cx="8390890" cy="618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E' formato da cristalli di tungstato di piombo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accoppiati a rivelatori di luce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particella soggetta ad interazione elettromagnetica (part. carica, fotone)  genera nel cristallo una una </a:t>
            </a:r>
            <a:r>
              <a:rPr b="1" lang="en-US" sz="1800">
                <a:solidFill>
                  <a:srgbClr val="1B0D6B"/>
                </a:solidFill>
                <a:latin typeface="Calibri"/>
                <a:ea typeface="Calibri"/>
                <a:cs typeface="Calibri"/>
                <a:sym typeface="Calibri"/>
              </a:rPr>
              <a:t>cascata elettromagnetica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Fotoni ed elettroni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perdono tutta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la loro energia nel calorimetro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elettromagnetico: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misura di energia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 </a:t>
            </a: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adroni carichi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perdono solo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una piccola parte della loro energia,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gli </a:t>
            </a: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adroni neutri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non interagiscono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b="1" lang="en-US"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rPr>
              <a:t>muoni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producono un segnale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nel calorimetro EM ma non perdono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tutta la loro energia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6520" y="516890"/>
            <a:ext cx="3263265" cy="137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2"/>
          <p:cNvPicPr preferRelativeResize="0"/>
          <p:nvPr/>
        </p:nvPicPr>
        <p:blipFill rotWithShape="1">
          <a:blip r:embed="rId4">
            <a:alphaModFix/>
          </a:blip>
          <a:srcRect b="21122" l="0" r="0" t="4971"/>
          <a:stretch/>
        </p:blipFill>
        <p:spPr>
          <a:xfrm>
            <a:off x="4925695" y="2580640"/>
            <a:ext cx="3303905" cy="3785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Il calorimetro adronico: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3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3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3"/>
          <p:cNvSpPr txBox="1"/>
          <p:nvPr/>
        </p:nvSpPr>
        <p:spPr>
          <a:xfrm>
            <a:off x="139700" y="868045"/>
            <a:ext cx="8056880" cy="3969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E' composto di moduli in cui si intervallano strati di ottone o acciaio e materiale plastico sensibile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 adroni (carichi E neutri) producono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delle cascate adroniche all'interno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dei moduli rilasciando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tutta la loro energia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 materiale sensibile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2" name="Google Shape;462;p23"/>
          <p:cNvCxnSpPr/>
          <p:nvPr/>
        </p:nvCxnSpPr>
        <p:spPr>
          <a:xfrm>
            <a:off x="2348230" y="4298950"/>
            <a:ext cx="0" cy="107315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63" name="Google Shape;463;p23"/>
          <p:cNvSpPr txBox="1"/>
          <p:nvPr/>
        </p:nvSpPr>
        <p:spPr>
          <a:xfrm>
            <a:off x="769620" y="5577205"/>
            <a:ext cx="387477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Misura di energia per gli adroni!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23"/>
          <p:cNvPicPr preferRelativeResize="0"/>
          <p:nvPr/>
        </p:nvPicPr>
        <p:blipFill rotWithShape="1">
          <a:blip r:embed="rId3">
            <a:alphaModFix/>
          </a:blip>
          <a:srcRect b="0" l="0" r="0" t="5497"/>
          <a:stretch/>
        </p:blipFill>
        <p:spPr>
          <a:xfrm>
            <a:off x="4962525" y="1548130"/>
            <a:ext cx="3987800" cy="4278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4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sistema dei muoni: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4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4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4"/>
          <p:cNvSpPr txBox="1"/>
          <p:nvPr/>
        </p:nvSpPr>
        <p:spPr>
          <a:xfrm>
            <a:off x="182880" y="848360"/>
            <a:ext cx="7774940" cy="479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muoni hanno uno strato dedicato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di sottorivelatori in CMS;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vengono assorbiti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nel calorimetro elettromagnetico,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questo li distingue dagli elettroni!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camere a muoni sono condensatori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riempiti di gas: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 un muone passa nella camera,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perde energia nel gas;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l'energia rilasciata nel gas viene interpretata come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segnale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Attraverso il passaggio in più camere ricostruiamo la traccia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4"/>
          <p:cNvSpPr/>
          <p:nvPr/>
        </p:nvSpPr>
        <p:spPr>
          <a:xfrm>
            <a:off x="4914265" y="5143500"/>
            <a:ext cx="205740" cy="1432560"/>
          </a:xfrm>
          <a:prstGeom prst="rightBrace">
            <a:avLst>
              <a:gd fmla="val 187345" name="adj1"/>
              <a:gd fmla="val 50000" name="adj2"/>
            </a:avLst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4" name="Google Shape;474;p24"/>
          <p:cNvGrpSpPr/>
          <p:nvPr/>
        </p:nvGrpSpPr>
        <p:grpSpPr>
          <a:xfrm>
            <a:off x="31750" y="5218430"/>
            <a:ext cx="8790305" cy="1246505"/>
            <a:chOff x="50" y="7438"/>
            <a:chExt cx="13843" cy="1963"/>
          </a:xfrm>
        </p:grpSpPr>
        <p:sp>
          <p:nvSpPr>
            <p:cNvPr id="475" name="Google Shape;475;p24"/>
            <p:cNvSpPr txBox="1"/>
            <p:nvPr/>
          </p:nvSpPr>
          <p:spPr>
            <a:xfrm>
              <a:off x="869" y="7438"/>
              <a:ext cx="5248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Misure di impulso e carica</a:t>
              </a:r>
              <a:endParaRPr b="1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494" y="7957"/>
              <a:ext cx="770" cy="864"/>
            </a:xfrm>
            <a:prstGeom prst="mathPlus">
              <a:avLst>
                <a:gd fmla="val 16623" name="adj1"/>
              </a:avLst>
            </a:prstGeom>
            <a:solidFill>
              <a:schemeClr val="accent1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24"/>
            <p:cNvSpPr txBox="1"/>
            <p:nvPr/>
          </p:nvSpPr>
          <p:spPr>
            <a:xfrm>
              <a:off x="50" y="8821"/>
              <a:ext cx="7555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Misure di impulso e carica nel tracciatore</a:t>
              </a:r>
              <a:endParaRPr b="1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24"/>
            <p:cNvSpPr txBox="1"/>
            <p:nvPr/>
          </p:nvSpPr>
          <p:spPr>
            <a:xfrm>
              <a:off x="8549" y="8109"/>
              <a:ext cx="5344" cy="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Misura di energia del muone</a:t>
              </a:r>
              <a:endParaRPr b="1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9" name="Google Shape;47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2665" y="158750"/>
            <a:ext cx="4218940" cy="395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/>
          <p:nvPr/>
        </p:nvSpPr>
        <p:spPr>
          <a:xfrm>
            <a:off x="43180" y="52070"/>
            <a:ext cx="606933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Ricostruire particelle decadute: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5"/>
          <p:cNvSpPr txBox="1"/>
          <p:nvPr/>
        </p:nvSpPr>
        <p:spPr>
          <a:xfrm>
            <a:off x="353695" y="745490"/>
            <a:ext cx="6043295" cy="230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Oggi misureremo la massa del </a:t>
            </a:r>
            <a:r>
              <a:rPr b="1" lang="en-US" sz="1800">
                <a:solidFill>
                  <a:srgbClr val="DA2231"/>
                </a:solidFill>
                <a:latin typeface="Calibri"/>
                <a:ea typeface="Calibri"/>
                <a:cs typeface="Calibri"/>
                <a:sym typeface="Calibri"/>
              </a:rPr>
              <a:t>bosone Z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partire dai suoi prodotti di decadimento: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Conoscendo le energie dei due </a:t>
            </a:r>
            <a:r>
              <a:rPr b="1" i="0" lang="en-US" sz="1800" u="none" cap="none" strike="noStrike">
                <a:solidFill>
                  <a:srgbClr val="499B63"/>
                </a:solidFill>
                <a:latin typeface="Calibri"/>
                <a:ea typeface="Calibri"/>
                <a:cs typeface="Calibri"/>
                <a:sym typeface="Calibri"/>
              </a:rPr>
              <a:t>elettroni/muoni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Conoscendo l'angolo tra le loro direzioni;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955" y="2776220"/>
            <a:ext cx="3621405" cy="45529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5"/>
          <p:cNvSpPr txBox="1"/>
          <p:nvPr/>
        </p:nvSpPr>
        <p:spPr>
          <a:xfrm>
            <a:off x="379730" y="2414270"/>
            <a:ext cx="646239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Possiamo calcolare la massa del bosone come: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5"/>
          <p:cNvSpPr txBox="1"/>
          <p:nvPr/>
        </p:nvSpPr>
        <p:spPr>
          <a:xfrm>
            <a:off x="405130" y="3511550"/>
            <a:ext cx="7938135" cy="922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ogni coppia di elettroni/muoni trovata possiamo calcolare m</a:t>
            </a:r>
            <a:r>
              <a:rPr baseline="-25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riempire un istogramma: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5"/>
          <p:cNvSpPr txBox="1"/>
          <p:nvPr/>
        </p:nvSpPr>
        <p:spPr>
          <a:xfrm>
            <a:off x="5830570" y="4530725"/>
            <a:ext cx="3128645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la misura</a:t>
            </a:r>
            <a:r>
              <a:rPr b="1"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x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è compresa tra 2 e 3, la posizioniamo nel secondo intervallo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6840" y="635635"/>
            <a:ext cx="2047875" cy="1829435"/>
          </a:xfrm>
          <a:prstGeom prst="rect">
            <a:avLst/>
          </a:prstGeom>
          <a:noFill/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</p:pic>
      <p:grpSp>
        <p:nvGrpSpPr>
          <p:cNvPr id="493" name="Google Shape;493;p25"/>
          <p:cNvGrpSpPr/>
          <p:nvPr/>
        </p:nvGrpSpPr>
        <p:grpSpPr>
          <a:xfrm>
            <a:off x="458470" y="4899660"/>
            <a:ext cx="5244465" cy="1272540"/>
            <a:chOff x="722" y="7716"/>
            <a:chExt cx="8259" cy="2004"/>
          </a:xfrm>
        </p:grpSpPr>
        <p:sp>
          <p:nvSpPr>
            <p:cNvPr id="494" name="Google Shape;494;p25"/>
            <p:cNvSpPr txBox="1"/>
            <p:nvPr/>
          </p:nvSpPr>
          <p:spPr>
            <a:xfrm>
              <a:off x="6632" y="9158"/>
              <a:ext cx="796" cy="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b="1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5" name="Google Shape;495;p25"/>
            <p:cNvGrpSpPr/>
            <p:nvPr/>
          </p:nvGrpSpPr>
          <p:grpSpPr>
            <a:xfrm>
              <a:off x="722" y="7716"/>
              <a:ext cx="8259" cy="2004"/>
              <a:chOff x="722" y="8127"/>
              <a:chExt cx="8259" cy="2004"/>
            </a:xfrm>
          </p:grpSpPr>
          <p:cxnSp>
            <p:nvCxnSpPr>
              <p:cNvPr id="496" name="Google Shape;496;p25"/>
              <p:cNvCxnSpPr/>
              <p:nvPr/>
            </p:nvCxnSpPr>
            <p:spPr>
              <a:xfrm>
                <a:off x="800" y="9517"/>
                <a:ext cx="8181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med" w="med" type="stealth"/>
              </a:ln>
            </p:spPr>
          </p:cxnSp>
          <p:cxnSp>
            <p:nvCxnSpPr>
              <p:cNvPr id="497" name="Google Shape;497;p25"/>
              <p:cNvCxnSpPr/>
              <p:nvPr/>
            </p:nvCxnSpPr>
            <p:spPr>
              <a:xfrm>
                <a:off x="990" y="9382"/>
                <a:ext cx="0" cy="27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98" name="Google Shape;498;p25"/>
              <p:cNvCxnSpPr/>
              <p:nvPr/>
            </p:nvCxnSpPr>
            <p:spPr>
              <a:xfrm>
                <a:off x="2440" y="9382"/>
                <a:ext cx="0" cy="27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99" name="Google Shape;499;p25"/>
              <p:cNvCxnSpPr/>
              <p:nvPr/>
            </p:nvCxnSpPr>
            <p:spPr>
              <a:xfrm>
                <a:off x="3889" y="9382"/>
                <a:ext cx="0" cy="27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00" name="Google Shape;500;p25"/>
              <p:cNvCxnSpPr/>
              <p:nvPr/>
            </p:nvCxnSpPr>
            <p:spPr>
              <a:xfrm>
                <a:off x="5444" y="9382"/>
                <a:ext cx="0" cy="27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01" name="Google Shape;501;p25"/>
              <p:cNvCxnSpPr/>
              <p:nvPr/>
            </p:nvCxnSpPr>
            <p:spPr>
              <a:xfrm>
                <a:off x="6889" y="9382"/>
                <a:ext cx="0" cy="27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502" name="Google Shape;502;p25"/>
              <p:cNvSpPr txBox="1"/>
              <p:nvPr/>
            </p:nvSpPr>
            <p:spPr>
              <a:xfrm>
                <a:off x="722" y="9600"/>
                <a:ext cx="796" cy="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b="1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25"/>
              <p:cNvSpPr txBox="1"/>
              <p:nvPr/>
            </p:nvSpPr>
            <p:spPr>
              <a:xfrm>
                <a:off x="2198" y="9574"/>
                <a:ext cx="796" cy="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b="1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25"/>
              <p:cNvSpPr txBox="1"/>
              <p:nvPr/>
            </p:nvSpPr>
            <p:spPr>
              <a:xfrm>
                <a:off x="3627" y="9587"/>
                <a:ext cx="796" cy="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b="1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25"/>
              <p:cNvSpPr txBox="1"/>
              <p:nvPr/>
            </p:nvSpPr>
            <p:spPr>
              <a:xfrm>
                <a:off x="5162" y="9600"/>
                <a:ext cx="796" cy="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b="1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>
                <a:off x="4665" y="885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25"/>
              <p:cNvSpPr/>
              <p:nvPr/>
            </p:nvSpPr>
            <p:spPr>
              <a:xfrm>
                <a:off x="3165" y="878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25"/>
              <p:cNvSpPr/>
              <p:nvPr/>
            </p:nvSpPr>
            <p:spPr>
              <a:xfrm>
                <a:off x="5590" y="878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25"/>
              <p:cNvSpPr/>
              <p:nvPr/>
            </p:nvSpPr>
            <p:spPr>
              <a:xfrm>
                <a:off x="7603" y="878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25"/>
              <p:cNvSpPr/>
              <p:nvPr/>
            </p:nvSpPr>
            <p:spPr>
              <a:xfrm>
                <a:off x="6267" y="878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25"/>
              <p:cNvSpPr/>
              <p:nvPr/>
            </p:nvSpPr>
            <p:spPr>
              <a:xfrm>
                <a:off x="6267" y="812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25"/>
              <p:cNvSpPr/>
              <p:nvPr/>
            </p:nvSpPr>
            <p:spPr>
              <a:xfrm>
                <a:off x="2440" y="878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25"/>
              <p:cNvSpPr/>
              <p:nvPr/>
            </p:nvSpPr>
            <p:spPr>
              <a:xfrm>
                <a:off x="990" y="878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chemeClr val="accent1"/>
              </a:solidFill>
              <a:ln cap="flat" cmpd="sng" w="12700">
                <a:solidFill>
                  <a:srgbClr val="42719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25"/>
              <p:cNvSpPr/>
              <p:nvPr/>
            </p:nvSpPr>
            <p:spPr>
              <a:xfrm>
                <a:off x="2440" y="8127"/>
                <a:ext cx="622" cy="730"/>
              </a:xfrm>
              <a:prstGeom prst="mathMultiply">
                <a:avLst>
                  <a:gd fmla="val 14215" name="adj1"/>
                </a:avLst>
              </a:prstGeom>
              <a:solidFill>
                <a:srgbClr val="FF0000"/>
              </a:solidFill>
              <a:ln cap="flat" cmpd="sng" w="127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5" name="Google Shape;515;p25"/>
            <p:cNvSpPr txBox="1"/>
            <p:nvPr/>
          </p:nvSpPr>
          <p:spPr>
            <a:xfrm>
              <a:off x="982" y="9106"/>
              <a:ext cx="1458" cy="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bin 0</a:t>
              </a:r>
              <a:endParaRPr b="1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5"/>
            <p:cNvSpPr txBox="1"/>
            <p:nvPr/>
          </p:nvSpPr>
          <p:spPr>
            <a:xfrm>
              <a:off x="3904" y="9127"/>
              <a:ext cx="1458" cy="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bin 2</a:t>
              </a:r>
              <a:endParaRPr b="1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5"/>
            <p:cNvSpPr txBox="1"/>
            <p:nvPr/>
          </p:nvSpPr>
          <p:spPr>
            <a:xfrm>
              <a:off x="2488" y="9106"/>
              <a:ext cx="1458" cy="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bin 1</a:t>
              </a:r>
              <a:endParaRPr b="1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5"/>
            <p:cNvSpPr txBox="1"/>
            <p:nvPr/>
          </p:nvSpPr>
          <p:spPr>
            <a:xfrm>
              <a:off x="7117" y="9140"/>
              <a:ext cx="1458" cy="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bin 4</a:t>
              </a:r>
              <a:endParaRPr b="1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5444" y="9132"/>
              <a:ext cx="1458" cy="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bin 3</a:t>
              </a:r>
              <a:endParaRPr b="1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0" name="Google Shape;520;p25"/>
            <p:cNvCxnSpPr/>
            <p:nvPr/>
          </p:nvCxnSpPr>
          <p:spPr>
            <a:xfrm>
              <a:off x="8225" y="8947"/>
              <a:ext cx="0" cy="27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6"/>
          <p:cNvSpPr txBox="1"/>
          <p:nvPr/>
        </p:nvSpPr>
        <p:spPr>
          <a:xfrm>
            <a:off x="43180" y="52070"/>
            <a:ext cx="708914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misura della massa del bosone Z: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26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6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6"/>
          <p:cNvSpPr txBox="1"/>
          <p:nvPr/>
        </p:nvSpPr>
        <p:spPr>
          <a:xfrm>
            <a:off x="259080" y="753745"/>
            <a:ext cx="7355205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Riempiendo l'istogramma, noteremo che molte misure cadono attorno ad uno stesso valore, quello della massa del bosone Z!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l'eccesso è “significativo”, possiamo dire di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aver “scoperto” il bosone Z!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890" y="2634615"/>
            <a:ext cx="4379595" cy="27057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6"/>
          <p:cNvSpPr txBox="1"/>
          <p:nvPr/>
        </p:nvSpPr>
        <p:spPr>
          <a:xfrm>
            <a:off x="5342255" y="2237105"/>
            <a:ext cx="3446145" cy="922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 1983 gli esperimenti UA1 e UA2 al cern scoprirono così i bosoni W e 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1" name="Google Shape;53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3705" y="3336925"/>
            <a:ext cx="3102610" cy="274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26"/>
          <p:cNvCxnSpPr/>
          <p:nvPr/>
        </p:nvCxnSpPr>
        <p:spPr>
          <a:xfrm flipH="1" rot="10800000">
            <a:off x="3165475" y="3008630"/>
            <a:ext cx="2272030" cy="9461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med" w="med" type="stealth"/>
            <a:tailEnd len="sm" w="sm" type="none"/>
          </a:ln>
        </p:spPr>
      </p:cxnSp>
      <p:cxnSp>
        <p:nvCxnSpPr>
          <p:cNvPr id="533" name="Google Shape;533;p26"/>
          <p:cNvCxnSpPr/>
          <p:nvPr/>
        </p:nvCxnSpPr>
        <p:spPr>
          <a:xfrm rot="10800000">
            <a:off x="5437505" y="3008630"/>
            <a:ext cx="2322830" cy="1457325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7"/>
          <p:cNvSpPr txBox="1"/>
          <p:nvPr/>
        </p:nvSpPr>
        <p:spPr>
          <a:xfrm>
            <a:off x="43180" y="52070"/>
            <a:ext cx="708914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bosone Z nella scoperta dell'Higgs: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7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7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27"/>
          <p:cNvSpPr txBox="1"/>
          <p:nvPr/>
        </p:nvSpPr>
        <p:spPr>
          <a:xfrm>
            <a:off x="327660" y="864870"/>
            <a:ext cx="829691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bosone Higgs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è stato osservato ad LHC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nel 2012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ATLAS e CMS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attraverso la ricostruzione dei suoi decadimenti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in fotoni o leptoni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7"/>
          <p:cNvSpPr txBox="1"/>
          <p:nvPr/>
        </p:nvSpPr>
        <p:spPr>
          <a:xfrm>
            <a:off x="628015" y="2665730"/>
            <a:ext cx="807466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decadimento leptonico passa attraverso la produzione di due bosoni 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3" name="Google Shape;543;p27"/>
          <p:cNvGrpSpPr/>
          <p:nvPr/>
        </p:nvGrpSpPr>
        <p:grpSpPr>
          <a:xfrm>
            <a:off x="2342515" y="4217035"/>
            <a:ext cx="763270" cy="780415"/>
            <a:chOff x="4027" y="6641"/>
            <a:chExt cx="1202" cy="1229"/>
          </a:xfrm>
        </p:grpSpPr>
        <p:sp>
          <p:nvSpPr>
            <p:cNvPr id="544" name="Google Shape;544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7"/>
            <p:cNvSpPr txBox="1"/>
            <p:nvPr/>
          </p:nvSpPr>
          <p:spPr>
            <a:xfrm>
              <a:off x="4316" y="6900"/>
              <a:ext cx="540" cy="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endParaRPr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27"/>
          <p:cNvGrpSpPr/>
          <p:nvPr/>
        </p:nvGrpSpPr>
        <p:grpSpPr>
          <a:xfrm>
            <a:off x="3788410" y="5203190"/>
            <a:ext cx="558165" cy="574507"/>
            <a:chOff x="4027" y="6641"/>
            <a:chExt cx="1202" cy="1229"/>
          </a:xfrm>
        </p:grpSpPr>
        <p:sp>
          <p:nvSpPr>
            <p:cNvPr id="547" name="Google Shape;547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7"/>
            <p:cNvSpPr txBox="1"/>
            <p:nvPr/>
          </p:nvSpPr>
          <p:spPr>
            <a:xfrm>
              <a:off x="4262" y="6792"/>
              <a:ext cx="540" cy="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Z</a:t>
              </a:r>
              <a:endPara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27"/>
          <p:cNvGrpSpPr/>
          <p:nvPr/>
        </p:nvGrpSpPr>
        <p:grpSpPr>
          <a:xfrm>
            <a:off x="5450840" y="5734050"/>
            <a:ext cx="481949" cy="511725"/>
            <a:chOff x="4027" y="6641"/>
            <a:chExt cx="1376" cy="1323"/>
          </a:xfrm>
        </p:grpSpPr>
        <p:sp>
          <p:nvSpPr>
            <p:cNvPr id="550" name="Google Shape;550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203D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7"/>
            <p:cNvSpPr txBox="1"/>
            <p:nvPr/>
          </p:nvSpPr>
          <p:spPr>
            <a:xfrm>
              <a:off x="4147" y="6774"/>
              <a:ext cx="1256" cy="1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3DE1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baseline="30000" lang="en-US" sz="2400">
                  <a:solidFill>
                    <a:srgbClr val="203DE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baseline="30000" sz="2400">
                <a:solidFill>
                  <a:srgbClr val="203DE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2" name="Google Shape;552;p27"/>
          <p:cNvGrpSpPr/>
          <p:nvPr/>
        </p:nvGrpSpPr>
        <p:grpSpPr>
          <a:xfrm>
            <a:off x="3788410" y="3559810"/>
            <a:ext cx="558165" cy="574507"/>
            <a:chOff x="4027" y="6641"/>
            <a:chExt cx="1202" cy="1229"/>
          </a:xfrm>
        </p:grpSpPr>
        <p:sp>
          <p:nvSpPr>
            <p:cNvPr id="553" name="Google Shape;553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7"/>
            <p:cNvSpPr txBox="1"/>
            <p:nvPr/>
          </p:nvSpPr>
          <p:spPr>
            <a:xfrm>
              <a:off x="4262" y="6792"/>
              <a:ext cx="540" cy="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Z</a:t>
              </a:r>
              <a:endPara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27"/>
          <p:cNvGrpSpPr/>
          <p:nvPr/>
        </p:nvGrpSpPr>
        <p:grpSpPr>
          <a:xfrm>
            <a:off x="5450840" y="4684395"/>
            <a:ext cx="507167" cy="475367"/>
            <a:chOff x="4027" y="6641"/>
            <a:chExt cx="1448" cy="1229"/>
          </a:xfrm>
        </p:grpSpPr>
        <p:sp>
          <p:nvSpPr>
            <p:cNvPr id="556" name="Google Shape;556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203D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7"/>
            <p:cNvSpPr txBox="1"/>
            <p:nvPr/>
          </p:nvSpPr>
          <p:spPr>
            <a:xfrm>
              <a:off x="4219" y="6648"/>
              <a:ext cx="1256" cy="1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3DE1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baseline="30000" lang="en-US" sz="2400">
                  <a:solidFill>
                    <a:srgbClr val="203DE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baseline="30000" sz="24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27"/>
          <p:cNvGrpSpPr/>
          <p:nvPr/>
        </p:nvGrpSpPr>
        <p:grpSpPr>
          <a:xfrm>
            <a:off x="5434330" y="3941445"/>
            <a:ext cx="507167" cy="475367"/>
            <a:chOff x="4027" y="6641"/>
            <a:chExt cx="1448" cy="1229"/>
          </a:xfrm>
        </p:grpSpPr>
        <p:sp>
          <p:nvSpPr>
            <p:cNvPr id="559" name="Google Shape;559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203D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7"/>
            <p:cNvSpPr txBox="1"/>
            <p:nvPr/>
          </p:nvSpPr>
          <p:spPr>
            <a:xfrm>
              <a:off x="4219" y="6648"/>
              <a:ext cx="1256" cy="1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3DE1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baseline="30000" lang="en-US" sz="2400">
                  <a:solidFill>
                    <a:srgbClr val="203DE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baseline="30000" sz="2400">
                <a:solidFill>
                  <a:srgbClr val="203DE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1" name="Google Shape;561;p27"/>
          <p:cNvGrpSpPr/>
          <p:nvPr/>
        </p:nvGrpSpPr>
        <p:grpSpPr>
          <a:xfrm>
            <a:off x="5417820" y="3084195"/>
            <a:ext cx="507167" cy="475367"/>
            <a:chOff x="4027" y="6641"/>
            <a:chExt cx="1448" cy="1229"/>
          </a:xfrm>
        </p:grpSpPr>
        <p:sp>
          <p:nvSpPr>
            <p:cNvPr id="562" name="Google Shape;562;p27"/>
            <p:cNvSpPr/>
            <p:nvPr/>
          </p:nvSpPr>
          <p:spPr>
            <a:xfrm>
              <a:off x="4027" y="6641"/>
              <a:ext cx="1202" cy="1229"/>
            </a:xfrm>
            <a:prstGeom prst="ellipse">
              <a:avLst/>
            </a:prstGeom>
            <a:noFill/>
            <a:ln cap="flat" cmpd="sng" w="28575">
              <a:solidFill>
                <a:srgbClr val="203DE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7"/>
            <p:cNvSpPr txBox="1"/>
            <p:nvPr/>
          </p:nvSpPr>
          <p:spPr>
            <a:xfrm>
              <a:off x="4219" y="6648"/>
              <a:ext cx="1256" cy="11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203DE1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  <a:r>
                <a:rPr baseline="30000" lang="en-US" sz="2400">
                  <a:solidFill>
                    <a:srgbClr val="203DE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baseline="30000" sz="24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4" name="Google Shape;564;p27"/>
          <p:cNvCxnSpPr/>
          <p:nvPr/>
        </p:nvCxnSpPr>
        <p:spPr>
          <a:xfrm flipH="1" rot="10800000">
            <a:off x="3122295" y="3951605"/>
            <a:ext cx="548640" cy="29972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65" name="Google Shape;565;p27"/>
          <p:cNvCxnSpPr/>
          <p:nvPr/>
        </p:nvCxnSpPr>
        <p:spPr>
          <a:xfrm>
            <a:off x="3105150" y="4971415"/>
            <a:ext cx="471805" cy="39497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66" name="Google Shape;566;p27"/>
          <p:cNvCxnSpPr/>
          <p:nvPr/>
        </p:nvCxnSpPr>
        <p:spPr>
          <a:xfrm flipH="1" rot="10800000">
            <a:off x="4468495" y="3282950"/>
            <a:ext cx="797560" cy="368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67" name="Google Shape;567;p27"/>
          <p:cNvCxnSpPr/>
          <p:nvPr/>
        </p:nvCxnSpPr>
        <p:spPr>
          <a:xfrm>
            <a:off x="4485640" y="3900170"/>
            <a:ext cx="814705" cy="27432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68" name="Google Shape;568;p27"/>
          <p:cNvCxnSpPr/>
          <p:nvPr/>
        </p:nvCxnSpPr>
        <p:spPr>
          <a:xfrm flipH="1" rot="10800000">
            <a:off x="4525645" y="4954270"/>
            <a:ext cx="800100" cy="342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69" name="Google Shape;569;p27"/>
          <p:cNvCxnSpPr/>
          <p:nvPr/>
        </p:nvCxnSpPr>
        <p:spPr>
          <a:xfrm>
            <a:off x="4468495" y="5643245"/>
            <a:ext cx="814705" cy="34036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8"/>
          <p:cNvSpPr txBox="1"/>
          <p:nvPr/>
        </p:nvSpPr>
        <p:spPr>
          <a:xfrm>
            <a:off x="43180" y="52070"/>
            <a:ext cx="708914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 tocca a voi!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28"/>
          <p:cNvSpPr/>
          <p:nvPr/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Raffaella Tramontano</a:t>
            </a:r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8"/>
          <p:cNvSpPr/>
          <p:nvPr/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28"/>
          <p:cNvSpPr txBox="1"/>
          <p:nvPr/>
        </p:nvSpPr>
        <p:spPr>
          <a:xfrm>
            <a:off x="267970" y="882650"/>
            <a:ext cx="7355205" cy="2861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Oggi utilizzeremo i dati raccolti a CMS e cercheremo di “scoprire” il bosone 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Scopriremo come si lavora all'analisi dati e impareremo come  presentare i nostri risultati, come in una vera e propria conferenza!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Qualcosa su slides masterclass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/>
        </p:nvSpPr>
        <p:spPr>
          <a:xfrm>
            <a:off x="43180" y="52070"/>
            <a:ext cx="493776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CERN: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02" name="Google Shape;102;p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3">
            <a:alphaModFix/>
          </a:blip>
          <a:srcRect b="9260" l="5040" r="4180" t="9120"/>
          <a:stretch/>
        </p:blipFill>
        <p:spPr>
          <a:xfrm>
            <a:off x="128905" y="721995"/>
            <a:ext cx="5572125" cy="281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4365" y="2733040"/>
            <a:ext cx="3388995" cy="361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6037580" y="1034415"/>
            <a:ext cx="2906395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Oggi gli stati membri sono </a:t>
            </a: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Ogni paese contribuisce in base al PIL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290830" y="3840480"/>
            <a:ext cx="5213350" cy="2030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26959"/>
                </a:solidFill>
                <a:latin typeface="Calibri"/>
                <a:ea typeface="Calibri"/>
                <a:cs typeface="Calibri"/>
                <a:sym typeface="Calibri"/>
              </a:rPr>
              <a:t>L’Italia contribuisce per circa il 12% al</a:t>
            </a:r>
            <a:endParaRPr b="1" sz="1800">
              <a:solidFill>
                <a:srgbClr val="F26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26959"/>
                </a:solidFill>
                <a:latin typeface="Calibri"/>
                <a:ea typeface="Calibri"/>
                <a:cs typeface="Calibri"/>
                <a:sym typeface="Calibri"/>
              </a:rPr>
              <a:t>budget del laboratorio.</a:t>
            </a:r>
            <a:endParaRPr b="1" sz="1800">
              <a:solidFill>
                <a:srgbClr val="F26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26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26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26959"/>
                </a:solidFill>
                <a:latin typeface="Calibri"/>
                <a:ea typeface="Calibri"/>
                <a:cs typeface="Calibri"/>
                <a:sym typeface="Calibri"/>
              </a:rPr>
              <a:t>Quattro sono stati i direttori Italiani del CERN: </a:t>
            </a:r>
            <a:endParaRPr b="1" sz="1800">
              <a:solidFill>
                <a:srgbClr val="F26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26959"/>
                </a:solidFill>
                <a:latin typeface="Calibri"/>
                <a:ea typeface="Calibri"/>
                <a:cs typeface="Calibri"/>
                <a:sym typeface="Calibri"/>
              </a:rPr>
              <a:t>Edoardo Amaldi, Carlo Rubbia, Luciano Maiani e Fabiola Gianotti</a:t>
            </a:r>
            <a:endParaRPr b="1" sz="1800">
              <a:solidFill>
                <a:srgbClr val="F26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/>
        </p:nvSpPr>
        <p:spPr>
          <a:xfrm>
            <a:off x="43180" y="52070"/>
            <a:ext cx="493776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Large Hadron Collider: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Google Shape;112;p4"/>
          <p:cNvGrpSpPr/>
          <p:nvPr/>
        </p:nvGrpSpPr>
        <p:grpSpPr>
          <a:xfrm>
            <a:off x="921385" y="762000"/>
            <a:ext cx="7301230" cy="4107180"/>
            <a:chOff x="1451" y="1192"/>
            <a:chExt cx="11498" cy="6468"/>
          </a:xfrm>
        </p:grpSpPr>
        <p:pic>
          <p:nvPicPr>
            <p:cNvPr id="113" name="Google Shape;113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51" y="1192"/>
              <a:ext cx="11498" cy="64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4"/>
            <p:cNvSpPr txBox="1"/>
            <p:nvPr/>
          </p:nvSpPr>
          <p:spPr>
            <a:xfrm>
              <a:off x="3831" y="2067"/>
              <a:ext cx="1688" cy="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CMS</a:t>
              </a:r>
              <a:endParaRPr b="1" sz="2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 txBox="1"/>
            <p:nvPr/>
          </p:nvSpPr>
          <p:spPr>
            <a:xfrm>
              <a:off x="8540" y="1942"/>
              <a:ext cx="1688" cy="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LHCb</a:t>
              </a:r>
              <a:endParaRPr b="1" sz="2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"/>
            <p:cNvSpPr txBox="1"/>
            <p:nvPr/>
          </p:nvSpPr>
          <p:spPr>
            <a:xfrm>
              <a:off x="8165" y="6327"/>
              <a:ext cx="1688" cy="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ALICE</a:t>
              </a:r>
              <a:endParaRPr b="1" sz="2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4"/>
            <p:cNvSpPr txBox="1"/>
            <p:nvPr/>
          </p:nvSpPr>
          <p:spPr>
            <a:xfrm>
              <a:off x="8795" y="4612"/>
              <a:ext cx="1688" cy="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ATLAS</a:t>
              </a:r>
              <a:endParaRPr b="1" sz="20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4"/>
          <p:cNvSpPr txBox="1"/>
          <p:nvPr/>
        </p:nvSpPr>
        <p:spPr>
          <a:xfrm>
            <a:off x="992505" y="4995545"/>
            <a:ext cx="6540500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Anello di 27 Km in circonferenza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100 m di profondità;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fasci di protoni a velocità prossime a quella della luce si scontrano in 4 punti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20" name="Google Shape;120;p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/>
        </p:nvSpPr>
        <p:spPr>
          <a:xfrm>
            <a:off x="43180" y="52070"/>
            <a:ext cx="493776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LHC: come accelerare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27" name="Google Shape;127;p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249555" y="775970"/>
            <a:ext cx="8643620" cy="3415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accelerare una particella carica: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particella di carica q in un campo elettrico E subisce una forza F = Eq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protoni ad LHC sono accelerati fino ad un'energia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di 7 TeV = 7 * 10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necessarie 5 triliardi di pile da 1.5 V per raggiungere tale energia!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5525" y="1747520"/>
            <a:ext cx="4538980" cy="651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a" id="130" name="Google Shape;13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5515" y="825500"/>
            <a:ext cx="2922905" cy="1639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le"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985" y="3551555"/>
            <a:ext cx="8188325" cy="2837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43180" y="52070"/>
            <a:ext cx="493776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LHC: come accelerare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38" name="Google Shape;138;p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5525" y="1978660"/>
            <a:ext cx="4538980" cy="651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la" id="140" name="Google Shape;14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1555" y="825500"/>
            <a:ext cx="2922905" cy="163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249555" y="775970"/>
            <a:ext cx="8643620" cy="4246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accelerare una particella carica: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particella di carica q in un campo elettrico 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subisce una forza F = Eq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protoni ad LHC sono accelerati fino ad un'energia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di 7 TeV = 7 * 10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Sono necessarie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 triliardi di pile da 1.5 V 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 raggiungere tale energia!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43180" y="52070"/>
            <a:ext cx="765175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LHC: come accelerare in curva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48" name="Google Shape;148;p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324485" y="569595"/>
            <a:ext cx="824357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Accelerare lungo una circonferenza: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9040" y="979170"/>
            <a:ext cx="6534785" cy="3182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233045" y="2219960"/>
            <a:ext cx="278955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particelle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3347085" y="969010"/>
            <a:ext cx="535495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percorrono sempre lo stesso anello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2479040" y="3792220"/>
            <a:ext cx="66198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ogni giro attraversano campi elettrici  sempre più intensi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 txBox="1"/>
          <p:nvPr/>
        </p:nvSpPr>
        <p:spPr>
          <a:xfrm>
            <a:off x="272415" y="4498340"/>
            <a:ext cx="829564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 una pila e l'altra, la particella non è soggetta ad alcuna forza: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il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primo principio della dinamica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dovrebbe proseguire in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moto rettilineo!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" name="Google Shape;155;p7"/>
          <p:cNvCxnSpPr/>
          <p:nvPr/>
        </p:nvCxnSpPr>
        <p:spPr>
          <a:xfrm flipH="1" rot="10800000">
            <a:off x="7071360" y="3277870"/>
            <a:ext cx="1018540" cy="16129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156" name="Google Shape;156;p7"/>
          <p:cNvCxnSpPr/>
          <p:nvPr/>
        </p:nvCxnSpPr>
        <p:spPr>
          <a:xfrm flipH="1" rot="10800000">
            <a:off x="8258810" y="2550160"/>
            <a:ext cx="594995" cy="50927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157" name="Google Shape;157;p7"/>
          <p:cNvSpPr/>
          <p:nvPr/>
        </p:nvSpPr>
        <p:spPr>
          <a:xfrm rot="4980000">
            <a:off x="6134735" y="1234440"/>
            <a:ext cx="942975" cy="3597910"/>
          </a:xfrm>
          <a:prstGeom prst="arc">
            <a:avLst>
              <a:gd fmla="val 16400204" name="adj1"/>
              <a:gd fmla="val 0" name="adj2"/>
            </a:avLst>
          </a:prstGeom>
          <a:noFill/>
          <a:ln cap="flat" cmpd="sng" w="28575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/>
          <p:nvPr/>
        </p:nvSpPr>
        <p:spPr>
          <a:xfrm>
            <a:off x="43180" y="52070"/>
            <a:ext cx="721868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LHC: come accelerare in curva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64" name="Google Shape;164;p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324485" y="569595"/>
            <a:ext cx="824357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Accelerare lungo una circonferenza: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2850" y="975360"/>
            <a:ext cx="6534785" cy="3182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8"/>
          <p:cNvSpPr txBox="1"/>
          <p:nvPr/>
        </p:nvSpPr>
        <p:spPr>
          <a:xfrm>
            <a:off x="233045" y="2219960"/>
            <a:ext cx="278955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particelle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3347085" y="969010"/>
            <a:ext cx="535495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percorrono sempre lo stesso anello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479040" y="3792220"/>
            <a:ext cx="66198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ogni giro attraversano campi elettrici  sempre più intensi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272415" y="4498340"/>
            <a:ext cx="829564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 una pila e l'altra, la particella non è soggetta ad alcuna forza: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il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primo principio della dinamica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dovrebbe proseguire in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moto rettilineo!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233045" y="5234305"/>
            <a:ext cx="8652510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b="1" lang="en-US"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rPr>
              <a:t>campo magnetico</a:t>
            </a:r>
            <a:r>
              <a:rPr lang="en-US"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agisce su una particella carica in moto con 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203DE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rPr>
              <a:t>forza di Lorentz                            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modificandone la direzione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03DE1"/>
                </a:solidFill>
                <a:latin typeface="Calibri"/>
                <a:ea typeface="Calibri"/>
                <a:cs typeface="Calibri"/>
                <a:sym typeface="Calibri"/>
              </a:rPr>
              <a:t>può essere usato per mantenere le particelle in traiettoria circolare!    </a:t>
            </a:r>
            <a:endParaRPr b="1" sz="1800">
              <a:solidFill>
                <a:srgbClr val="203DE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03D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2921635" y="1126490"/>
            <a:ext cx="5603875" cy="2972435"/>
          </a:xfrm>
          <a:prstGeom prst="ellipse">
            <a:avLst/>
          </a:prstGeom>
          <a:noFill/>
          <a:ln cap="flat" cmpd="sng" w="28575">
            <a:solidFill>
              <a:srgbClr val="2F5496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0705" y="5716905"/>
            <a:ext cx="1741805" cy="402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8"/>
          <p:cNvCxnSpPr/>
          <p:nvPr/>
        </p:nvCxnSpPr>
        <p:spPr>
          <a:xfrm rot="10800000">
            <a:off x="6928485" y="2874645"/>
            <a:ext cx="558165" cy="325120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75" name="Google Shape;175;p8"/>
          <p:cNvCxnSpPr/>
          <p:nvPr/>
        </p:nvCxnSpPr>
        <p:spPr>
          <a:xfrm rot="10800000">
            <a:off x="7635875" y="2566670"/>
            <a:ext cx="699135" cy="16510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76" name="Google Shape;176;p8"/>
          <p:cNvCxnSpPr/>
          <p:nvPr/>
        </p:nvCxnSpPr>
        <p:spPr>
          <a:xfrm flipH="1">
            <a:off x="6911975" y="1983740"/>
            <a:ext cx="640715" cy="249555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77" name="Google Shape;177;p8"/>
          <p:cNvCxnSpPr/>
          <p:nvPr/>
        </p:nvCxnSpPr>
        <p:spPr>
          <a:xfrm flipH="1">
            <a:off x="5854065" y="1734185"/>
            <a:ext cx="10160" cy="332740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78" name="Google Shape;178;p8"/>
          <p:cNvCxnSpPr/>
          <p:nvPr/>
        </p:nvCxnSpPr>
        <p:spPr>
          <a:xfrm>
            <a:off x="3872230" y="1983740"/>
            <a:ext cx="586740" cy="257810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79" name="Google Shape;179;p8"/>
          <p:cNvCxnSpPr/>
          <p:nvPr/>
        </p:nvCxnSpPr>
        <p:spPr>
          <a:xfrm>
            <a:off x="3100705" y="2549525"/>
            <a:ext cx="610235" cy="17145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180" name="Google Shape;180;p8"/>
          <p:cNvCxnSpPr/>
          <p:nvPr/>
        </p:nvCxnSpPr>
        <p:spPr>
          <a:xfrm flipH="1" rot="10800000">
            <a:off x="4063365" y="2908300"/>
            <a:ext cx="566420" cy="274320"/>
          </a:xfrm>
          <a:prstGeom prst="straightConnector1">
            <a:avLst/>
          </a:prstGeom>
          <a:noFill/>
          <a:ln cap="flat" cmpd="sng" w="38100">
            <a:solidFill>
              <a:srgbClr val="203DE1"/>
            </a:solidFill>
            <a:prstDash val="solid"/>
            <a:miter lim="800000"/>
            <a:headEnd len="sm" w="sm" type="none"/>
            <a:tailEnd len="med" w="med" type="stealth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pic>
        <p:nvPicPr>
          <p:cNvPr descr="https://encrypted-tbn3.gstatic.com/images?q=tbn:ANd9GcQpNAmoCOOaCy2ZP5-5mdcHDuhsoZuEUhkWUIB4GfPsQzr4usI2" id="181" name="Google Shape;18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2316753" y="2259843"/>
            <a:ext cx="538427" cy="48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260000">
            <a:off x="7577455" y="3309620"/>
            <a:ext cx="438150" cy="626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3.gstatic.com/images?q=tbn:ANd9GcQpNAmoCOOaCy2ZP5-5mdcHDuhsoZuEUhkWUIB4GfPsQzr4usI2" id="183" name="Google Shape;18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20000">
            <a:off x="3407410" y="1497330"/>
            <a:ext cx="538480" cy="34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640000">
            <a:off x="5791200" y="1170940"/>
            <a:ext cx="31305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240000">
            <a:off x="7611745" y="1420495"/>
            <a:ext cx="31305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3.gstatic.com/images?q=tbn:ANd9GcQpNAmoCOOaCy2ZP5-5mdcHDuhsoZuEUhkWUIB4GfPsQzr4usI2" id="186" name="Google Shape;18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5400000">
            <a:off x="8574405" y="2372995"/>
            <a:ext cx="53848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080000">
            <a:off x="3477895" y="3329305"/>
            <a:ext cx="485775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39000">
              <a:schemeClr val="lt1"/>
            </a:gs>
            <a:gs pos="85000">
              <a:srgbClr val="DDEAF6">
                <a:alpha val="70980"/>
              </a:srgbClr>
            </a:gs>
            <a:gs pos="100000">
              <a:srgbClr val="5B9BD5">
                <a:alpha val="56862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/>
          <p:nvPr/>
        </p:nvSpPr>
        <p:spPr>
          <a:xfrm>
            <a:off x="43180" y="52070"/>
            <a:ext cx="7218680" cy="583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LHC: due fasci in collisione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F5496"/>
                </a:solidFill>
              </a:rPr>
              <a:t>Raffaella Tramontano</a:t>
            </a:r>
            <a:endParaRPr>
              <a:solidFill>
                <a:srgbClr val="2F5496"/>
              </a:solidFill>
            </a:endParaRPr>
          </a:p>
        </p:txBody>
      </p:sp>
      <p:sp>
        <p:nvSpPr>
          <p:cNvPr id="194" name="Google Shape;194;p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F5496"/>
                </a:solidFill>
              </a:rPr>
              <a:t>‹#›</a:t>
            </a:fld>
            <a:endParaRPr>
              <a:solidFill>
                <a:srgbClr val="2F5496"/>
              </a:solidFill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132715" y="676275"/>
            <a:ext cx="6687185" cy="42462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un'idea tutta italiana: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3.lnf.infn.it/wp-content/uploads/2015/06/Ada_8.jpg" id="196" name="Google Shape;19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4760" y="1136650"/>
            <a:ext cx="6634480" cy="471233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4378325" y="1217930"/>
            <a:ext cx="32353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AdA (Frascati 1961)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2020-02-09T11:30:53Z</dcterms:created>
  <dc:creator>raffaella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