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6"/>
    <p:restoredTop sz="91973"/>
  </p:normalViewPr>
  <p:slideViewPr>
    <p:cSldViewPr snapToGrid="0" snapToObjects="1">
      <p:cViewPr varScale="1">
        <p:scale>
          <a:sx n="117" d="100"/>
          <a:sy n="117" d="100"/>
        </p:scale>
        <p:origin x="1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F830-4BCD-CD4F-A517-286820FE8085}" type="datetimeFigureOut">
              <a:rPr lang="it-IT" smtClean="0"/>
              <a:t>02/02/21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4AE2-2E47-5242-9C35-21B12004328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121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F830-4BCD-CD4F-A517-286820FE8085}" type="datetimeFigureOut">
              <a:rPr lang="it-IT" smtClean="0"/>
              <a:t>02/02/21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4AE2-2E47-5242-9C35-21B12004328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542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F830-4BCD-CD4F-A517-286820FE8085}" type="datetimeFigureOut">
              <a:rPr lang="it-IT" smtClean="0"/>
              <a:t>02/02/21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4AE2-2E47-5242-9C35-21B12004328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20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F830-4BCD-CD4F-A517-286820FE8085}" type="datetimeFigureOut">
              <a:rPr lang="it-IT" smtClean="0"/>
              <a:t>02/02/21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4AE2-2E47-5242-9C35-21B12004328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660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F830-4BCD-CD4F-A517-286820FE8085}" type="datetimeFigureOut">
              <a:rPr lang="it-IT" smtClean="0"/>
              <a:t>02/02/21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4AE2-2E47-5242-9C35-21B12004328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403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F830-4BCD-CD4F-A517-286820FE8085}" type="datetimeFigureOut">
              <a:rPr lang="it-IT" smtClean="0"/>
              <a:t>02/02/21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4AE2-2E47-5242-9C35-21B12004328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79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F830-4BCD-CD4F-A517-286820FE8085}" type="datetimeFigureOut">
              <a:rPr lang="it-IT" smtClean="0"/>
              <a:t>02/02/21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4AE2-2E47-5242-9C35-21B12004328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53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F830-4BCD-CD4F-A517-286820FE8085}" type="datetimeFigureOut">
              <a:rPr lang="it-IT" smtClean="0"/>
              <a:t>02/02/21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4AE2-2E47-5242-9C35-21B12004328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03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F830-4BCD-CD4F-A517-286820FE8085}" type="datetimeFigureOut">
              <a:rPr lang="it-IT" smtClean="0"/>
              <a:t>02/02/21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4AE2-2E47-5242-9C35-21B12004328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535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F830-4BCD-CD4F-A517-286820FE8085}" type="datetimeFigureOut">
              <a:rPr lang="it-IT" smtClean="0"/>
              <a:t>02/02/21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4AE2-2E47-5242-9C35-21B12004328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10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F830-4BCD-CD4F-A517-286820FE8085}" type="datetimeFigureOut">
              <a:rPr lang="it-IT" smtClean="0"/>
              <a:t>02/02/21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4AE2-2E47-5242-9C35-21B12004328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61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5F830-4BCD-CD4F-A517-286820FE8085}" type="datetimeFigureOut">
              <a:rPr lang="it-IT" smtClean="0"/>
              <a:t>02/02/21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E4AE2-2E47-5242-9C35-21B12004328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236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Giorgio-russo@cnr.i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FC61D5-2997-854F-906A-161AE3E7EE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Linking Nano and Micro-</a:t>
            </a:r>
            <a:r>
              <a:rPr lang="en-GB" sz="4800" dirty="0" err="1"/>
              <a:t>dosimetric</a:t>
            </a:r>
            <a:r>
              <a:rPr lang="en-GB" sz="4800" dirty="0"/>
              <a:t> measurements to biological effectiveness (WP2)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5BDDE2E-8EF1-D24A-9286-B20D029F0B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MICROBE_IT</a:t>
            </a:r>
          </a:p>
          <a:p>
            <a:r>
              <a:rPr lang="en-GB"/>
              <a:t>Microdosimetry-based assessment of Biological Effectiveness in Ion Therapy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92874F-6137-604C-BAF5-F99039F1D4E8}"/>
              </a:ext>
            </a:extLst>
          </p:cNvPr>
          <p:cNvSpPr txBox="1"/>
          <p:nvPr/>
        </p:nvSpPr>
        <p:spPr>
          <a:xfrm>
            <a:off x="1143000" y="5170714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Giusi</a:t>
            </a:r>
            <a:r>
              <a:rPr lang="en-GB" dirty="0"/>
              <a:t> Irma Forte, Luigi </a:t>
            </a:r>
            <a:r>
              <a:rPr lang="en-GB" dirty="0" err="1"/>
              <a:t>Minafra</a:t>
            </a:r>
            <a:r>
              <a:rPr lang="en-GB" dirty="0"/>
              <a:t>, Francesco Paolo </a:t>
            </a:r>
            <a:r>
              <a:rPr lang="en-GB" dirty="0" err="1"/>
              <a:t>Cammarata</a:t>
            </a:r>
            <a:r>
              <a:rPr lang="en-GB" dirty="0"/>
              <a:t>, Marco </a:t>
            </a:r>
            <a:r>
              <a:rPr lang="en-GB" dirty="0" err="1"/>
              <a:t>Calvaruso</a:t>
            </a:r>
            <a:r>
              <a:rPr lang="en-GB" dirty="0"/>
              <a:t>, Giorgio Russo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giorgio-russo@cnr.it</a:t>
            </a:r>
            <a:r>
              <a:rPr lang="en-GB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1E2D3B-89EE-CB4A-9BA4-F15C17F52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028" y="5641444"/>
            <a:ext cx="1307943" cy="101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magine 3">
            <a:extLst>
              <a:ext uri="{FF2B5EF4-FFF2-40B4-BE49-F238E27FC236}">
                <a16:creationId xmlns:a16="http://schemas.microsoft.com/office/drawing/2014/main" id="{440A8331-AD12-B341-9E73-DBABED0BA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37" y="144830"/>
            <a:ext cx="2002725" cy="977533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2AE66A49-3F9E-D647-93D5-6E8118B4F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257" y="5641444"/>
            <a:ext cx="1291771" cy="110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51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>
            <a:extLst>
              <a:ext uri="{FF2B5EF4-FFF2-40B4-BE49-F238E27FC236}">
                <a16:creationId xmlns:a16="http://schemas.microsoft.com/office/drawing/2014/main" id="{38418890-EE51-DA4E-A54A-0D1243118D60}"/>
              </a:ext>
            </a:extLst>
          </p:cNvPr>
          <p:cNvGrpSpPr/>
          <p:nvPr/>
        </p:nvGrpSpPr>
        <p:grpSpPr>
          <a:xfrm rot="797159">
            <a:off x="12296" y="2371411"/>
            <a:ext cx="2534398" cy="2657474"/>
            <a:chOff x="849707" y="1728786"/>
            <a:chExt cx="2979335" cy="3014663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42CCF029-D45E-2B4C-9084-BF1EB58DC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63608">
              <a:off x="1136783" y="2051190"/>
              <a:ext cx="3014663" cy="236985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6" name="Saetta 5">
              <a:extLst>
                <a:ext uri="{FF2B5EF4-FFF2-40B4-BE49-F238E27FC236}">
                  <a16:creationId xmlns:a16="http://schemas.microsoft.com/office/drawing/2014/main" id="{1147972A-AD43-AF48-A849-46583FA0FBD0}"/>
                </a:ext>
              </a:extLst>
            </p:cNvPr>
            <p:cNvSpPr/>
            <p:nvPr/>
          </p:nvSpPr>
          <p:spPr>
            <a:xfrm rot="20773454">
              <a:off x="849707" y="1947467"/>
              <a:ext cx="841256" cy="1065907"/>
            </a:xfrm>
            <a:prstGeom prst="lightningBol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  <a:scene3d>
              <a:camera prst="orthographic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Esplosione 2 7">
              <a:extLst>
                <a:ext uri="{FF2B5EF4-FFF2-40B4-BE49-F238E27FC236}">
                  <a16:creationId xmlns:a16="http://schemas.microsoft.com/office/drawing/2014/main" id="{D735BDFB-52E7-AD4F-94A9-CB22936F14F6}"/>
                </a:ext>
              </a:extLst>
            </p:cNvPr>
            <p:cNvSpPr/>
            <p:nvPr/>
          </p:nvSpPr>
          <p:spPr>
            <a:xfrm>
              <a:off x="3057574" y="3130847"/>
              <a:ext cx="347194" cy="248120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Esplosione 2 9">
              <a:extLst>
                <a:ext uri="{FF2B5EF4-FFF2-40B4-BE49-F238E27FC236}">
                  <a16:creationId xmlns:a16="http://schemas.microsoft.com/office/drawing/2014/main" id="{A154F209-1270-5D4E-A49C-B2C2AB115E6F}"/>
                </a:ext>
              </a:extLst>
            </p:cNvPr>
            <p:cNvSpPr/>
            <p:nvPr/>
          </p:nvSpPr>
          <p:spPr>
            <a:xfrm>
              <a:off x="1925086" y="3122049"/>
              <a:ext cx="347194" cy="248120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7DD9B78-27B8-F642-8CCA-DC3DAB08E494}"/>
              </a:ext>
            </a:extLst>
          </p:cNvPr>
          <p:cNvSpPr txBox="1"/>
          <p:nvPr/>
        </p:nvSpPr>
        <p:spPr>
          <a:xfrm>
            <a:off x="630621" y="1459072"/>
            <a:ext cx="16001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b="1" dirty="0">
                <a:solidFill>
                  <a:srgbClr val="FF0000"/>
                </a:solidFill>
              </a:rPr>
              <a:t>High-LET </a:t>
            </a:r>
            <a:r>
              <a:rPr lang="it-IT" sz="1500" b="1" dirty="0" err="1">
                <a:solidFill>
                  <a:srgbClr val="FF0000"/>
                </a:solidFill>
              </a:rPr>
              <a:t>particles</a:t>
            </a:r>
            <a:endParaRPr lang="it-IT" sz="1500" b="1" dirty="0">
              <a:solidFill>
                <a:srgbClr val="FF0000"/>
              </a:solidFill>
            </a:endParaRPr>
          </a:p>
          <a:p>
            <a:pPr algn="ctr"/>
            <a:r>
              <a:rPr lang="it-IT" sz="1500" b="1" dirty="0" err="1">
                <a:solidFill>
                  <a:srgbClr val="FF0000"/>
                </a:solidFill>
              </a:rPr>
              <a:t>generates</a:t>
            </a:r>
            <a:r>
              <a:rPr lang="it-IT" sz="1500" b="1" dirty="0">
                <a:solidFill>
                  <a:srgbClr val="FF0000"/>
                </a:solidFill>
              </a:rPr>
              <a:t> </a:t>
            </a:r>
            <a:r>
              <a:rPr lang="it-IT" sz="1500" b="1" dirty="0" err="1">
                <a:solidFill>
                  <a:srgbClr val="FF0000"/>
                </a:solidFill>
              </a:rPr>
              <a:t>DSBs</a:t>
            </a:r>
            <a:endParaRPr lang="it-IT" sz="1500" b="1" dirty="0">
              <a:solidFill>
                <a:srgbClr val="FF0000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A765FC9-3E67-864F-ACDC-2333A6382307}"/>
              </a:ext>
            </a:extLst>
          </p:cNvPr>
          <p:cNvSpPr/>
          <p:nvPr/>
        </p:nvSpPr>
        <p:spPr>
          <a:xfrm>
            <a:off x="640563" y="276661"/>
            <a:ext cx="7858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err="1">
                <a:effectLst/>
                <a:latin typeface="Times" pitchFamily="2" charset="0"/>
              </a:rPr>
              <a:t>Radiobiology</a:t>
            </a:r>
            <a:r>
              <a:rPr lang="it-IT" b="1" dirty="0">
                <a:effectLst/>
                <a:latin typeface="Times" pitchFamily="2" charset="0"/>
              </a:rPr>
              <a:t> </a:t>
            </a:r>
            <a:r>
              <a:rPr lang="it-IT" b="1" dirty="0" err="1">
                <a:effectLst/>
                <a:latin typeface="Times" pitchFamily="2" charset="0"/>
              </a:rPr>
              <a:t>experiments</a:t>
            </a:r>
            <a:r>
              <a:rPr lang="it-IT" b="1" dirty="0">
                <a:effectLst/>
                <a:latin typeface="Times" pitchFamily="2" charset="0"/>
              </a:rPr>
              <a:t> for GSM2 </a:t>
            </a:r>
            <a:r>
              <a:rPr lang="it-IT" b="1" dirty="0" err="1">
                <a:effectLst/>
                <a:latin typeface="Times" pitchFamily="2" charset="0"/>
              </a:rPr>
              <a:t>development</a:t>
            </a:r>
            <a:r>
              <a:rPr lang="it-IT" b="1" dirty="0">
                <a:effectLst/>
                <a:latin typeface="Times" pitchFamily="2" charset="0"/>
              </a:rPr>
              <a:t> and </a:t>
            </a:r>
            <a:r>
              <a:rPr lang="it-IT" b="1" dirty="0" err="1">
                <a:effectLst/>
                <a:latin typeface="Times" pitchFamily="2" charset="0"/>
              </a:rPr>
              <a:t>verification</a:t>
            </a:r>
            <a:r>
              <a:rPr lang="it-IT" b="1" dirty="0">
                <a:effectLst/>
                <a:latin typeface="Times" pitchFamily="2" charset="0"/>
              </a:rPr>
              <a:t> (1)</a:t>
            </a:r>
            <a:endParaRPr lang="it-IT" dirty="0">
              <a:effectLst/>
              <a:latin typeface="Times" pitchFamily="2" charset="0"/>
            </a:endParaRP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0B985D70-F714-E74D-BA65-8C39A27FB2C8}"/>
              </a:ext>
            </a:extLst>
          </p:cNvPr>
          <p:cNvCxnSpPr>
            <a:cxnSpLocks/>
          </p:cNvCxnSpPr>
          <p:nvPr/>
        </p:nvCxnSpPr>
        <p:spPr>
          <a:xfrm flipV="1">
            <a:off x="2328391" y="3298997"/>
            <a:ext cx="498924" cy="51186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0EEF673D-7880-A445-8351-8E613B482B7F}"/>
              </a:ext>
            </a:extLst>
          </p:cNvPr>
          <p:cNvCxnSpPr>
            <a:cxnSpLocks/>
          </p:cNvCxnSpPr>
          <p:nvPr/>
        </p:nvCxnSpPr>
        <p:spPr>
          <a:xfrm>
            <a:off x="2306846" y="4112826"/>
            <a:ext cx="540494" cy="50051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AFA4199-6628-B04A-904C-A8B0A333638A}"/>
              </a:ext>
            </a:extLst>
          </p:cNvPr>
          <p:cNvSpPr txBox="1"/>
          <p:nvPr/>
        </p:nvSpPr>
        <p:spPr>
          <a:xfrm>
            <a:off x="3211830" y="1190716"/>
            <a:ext cx="20521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b="1" dirty="0">
                <a:solidFill>
                  <a:srgbClr val="FF0000"/>
                </a:solidFill>
              </a:rPr>
              <a:t>DNA </a:t>
            </a:r>
            <a:r>
              <a:rPr lang="it-IT" sz="1500" b="1" dirty="0" err="1">
                <a:solidFill>
                  <a:srgbClr val="FF0000"/>
                </a:solidFill>
              </a:rPr>
              <a:t>Damage</a:t>
            </a:r>
            <a:r>
              <a:rPr lang="it-IT" sz="1500" b="1" dirty="0">
                <a:solidFill>
                  <a:srgbClr val="FF0000"/>
                </a:solidFill>
              </a:rPr>
              <a:t> </a:t>
            </a:r>
            <a:r>
              <a:rPr lang="it-IT" sz="1500" b="1" dirty="0" err="1">
                <a:solidFill>
                  <a:srgbClr val="FF0000"/>
                </a:solidFill>
              </a:rPr>
              <a:t>Response</a:t>
            </a:r>
            <a:endParaRPr lang="it-IT" sz="1500" b="1" dirty="0">
              <a:solidFill>
                <a:srgbClr val="FF0000"/>
              </a:solidFill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937A6722-5F82-0D47-B389-19910FABB682}"/>
              </a:ext>
            </a:extLst>
          </p:cNvPr>
          <p:cNvSpPr txBox="1"/>
          <p:nvPr/>
        </p:nvSpPr>
        <p:spPr>
          <a:xfrm>
            <a:off x="2913477" y="1633172"/>
            <a:ext cx="2490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200" b="1" dirty="0" err="1"/>
              <a:t>Homologous</a:t>
            </a:r>
            <a:r>
              <a:rPr lang="it-IT" sz="1200" b="1" dirty="0"/>
              <a:t> </a:t>
            </a:r>
            <a:r>
              <a:rPr lang="it-IT" sz="1200" b="1" dirty="0" err="1"/>
              <a:t>Recombination</a:t>
            </a:r>
            <a:r>
              <a:rPr lang="it-IT" sz="1200" b="1" dirty="0"/>
              <a:t> (HR)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36C90B1-73EB-E345-A722-3B5EC9E560D8}"/>
              </a:ext>
            </a:extLst>
          </p:cNvPr>
          <p:cNvSpPr txBox="1"/>
          <p:nvPr/>
        </p:nvSpPr>
        <p:spPr>
          <a:xfrm>
            <a:off x="2913477" y="3661667"/>
            <a:ext cx="2693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it-IT" sz="1200" b="1" dirty="0"/>
              <a:t>Non </a:t>
            </a:r>
            <a:r>
              <a:rPr lang="it-IT" sz="1200" b="1" dirty="0" err="1"/>
              <a:t>Homologous</a:t>
            </a:r>
            <a:r>
              <a:rPr lang="it-IT" sz="1200" b="1" dirty="0"/>
              <a:t> End </a:t>
            </a:r>
            <a:r>
              <a:rPr lang="it-IT" sz="1200" b="1" dirty="0" err="1"/>
              <a:t>Joining</a:t>
            </a:r>
            <a:r>
              <a:rPr lang="it-IT" sz="1200" b="1" dirty="0"/>
              <a:t> (NHEJ)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4CAD768-9CA5-B54E-A54D-C68F8D572E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8" t="8039" r="60330" b="-594"/>
          <a:stretch/>
        </p:blipFill>
        <p:spPr>
          <a:xfrm rot="16200000">
            <a:off x="3567749" y="984947"/>
            <a:ext cx="1340265" cy="3198542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F9B13585-9A18-0F42-A31B-4AE8F8BAC6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45" t="6624" b="50913"/>
          <a:stretch/>
        </p:blipFill>
        <p:spPr>
          <a:xfrm rot="16200000">
            <a:off x="3601194" y="3902076"/>
            <a:ext cx="1612473" cy="169213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22CC9C4-3898-5945-B131-3AED444F2AF1}"/>
              </a:ext>
            </a:extLst>
          </p:cNvPr>
          <p:cNvSpPr txBox="1"/>
          <p:nvPr/>
        </p:nvSpPr>
        <p:spPr>
          <a:xfrm>
            <a:off x="6245024" y="2013070"/>
            <a:ext cx="28191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More </a:t>
            </a:r>
            <a:r>
              <a:rPr lang="it-IT" dirty="0" err="1"/>
              <a:t>Complex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Longer</a:t>
            </a:r>
            <a:r>
              <a:rPr lang="it-IT" dirty="0"/>
              <a:t> (7 hours or more)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Error</a:t>
            </a:r>
            <a:r>
              <a:rPr lang="it-IT" dirty="0"/>
              <a:t>-Free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58A97A2-A240-9E43-B317-DF3946DFEDEB}"/>
              </a:ext>
            </a:extLst>
          </p:cNvPr>
          <p:cNvSpPr txBox="1"/>
          <p:nvPr/>
        </p:nvSpPr>
        <p:spPr>
          <a:xfrm>
            <a:off x="6245024" y="4120538"/>
            <a:ext cx="28989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Less</a:t>
            </a:r>
            <a:r>
              <a:rPr lang="it-IT" b="1" dirty="0"/>
              <a:t> </a:t>
            </a:r>
            <a:r>
              <a:rPr lang="it-IT" b="1" dirty="0" err="1"/>
              <a:t>Complex</a:t>
            </a:r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Faster</a:t>
            </a:r>
            <a:r>
              <a:rPr lang="it-IT" b="1" dirty="0"/>
              <a:t> (30 </a:t>
            </a:r>
            <a:r>
              <a:rPr lang="it-IT" b="1" dirty="0" err="1"/>
              <a:t>mins</a:t>
            </a:r>
            <a:r>
              <a:rPr lang="it-IT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rgbClr val="FF0000"/>
                </a:solidFill>
              </a:rPr>
              <a:t>Error</a:t>
            </a:r>
            <a:r>
              <a:rPr lang="it-IT" b="1" dirty="0">
                <a:solidFill>
                  <a:srgbClr val="FF0000"/>
                </a:solidFill>
              </a:rPr>
              <a:t>-Prone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rgbClr val="FF0000"/>
                </a:solidFill>
              </a:rPr>
              <a:t>Prevalent</a:t>
            </a:r>
            <a:r>
              <a:rPr lang="it-IT" b="1" dirty="0">
                <a:solidFill>
                  <a:srgbClr val="FF0000"/>
                </a:solidFill>
              </a:rPr>
              <a:t> in </a:t>
            </a:r>
            <a:r>
              <a:rPr lang="it-IT" b="1" dirty="0" err="1">
                <a:solidFill>
                  <a:srgbClr val="FF0000"/>
                </a:solidFill>
              </a:rPr>
              <a:t>mammalians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EC28EAE-4174-9649-8947-0DCF885077B7}"/>
              </a:ext>
            </a:extLst>
          </p:cNvPr>
          <p:cNvSpPr/>
          <p:nvPr/>
        </p:nvSpPr>
        <p:spPr>
          <a:xfrm>
            <a:off x="197379" y="6115156"/>
            <a:ext cx="8866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«</a:t>
            </a:r>
            <a:r>
              <a:rPr lang="it-IT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Since</a:t>
            </a:r>
            <a:r>
              <a:rPr lang="it-IT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NHEJ </a:t>
            </a:r>
            <a:r>
              <a:rPr lang="it-IT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is</a:t>
            </a:r>
            <a:r>
              <a:rPr lang="it-IT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it-IT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often</a:t>
            </a:r>
            <a:r>
              <a:rPr lang="it-IT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it-IT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accompanied</a:t>
            </a:r>
            <a:r>
              <a:rPr lang="it-IT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by </a:t>
            </a:r>
            <a:r>
              <a:rPr lang="it-IT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deletion</a:t>
            </a:r>
            <a:r>
              <a:rPr lang="it-IT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or </a:t>
            </a:r>
            <a:r>
              <a:rPr lang="it-IT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addition</a:t>
            </a:r>
            <a:r>
              <a:rPr lang="it-IT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of </a:t>
            </a:r>
            <a:r>
              <a:rPr lang="it-IT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nucleotides</a:t>
            </a:r>
            <a:r>
              <a:rPr lang="it-IT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, NHEJ </a:t>
            </a:r>
            <a:r>
              <a:rPr lang="it-IT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potentially</a:t>
            </a:r>
            <a:r>
              <a:rPr lang="it-IT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it-IT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compromises</a:t>
            </a:r>
            <a:r>
              <a:rPr lang="it-IT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it-IT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genetic</a:t>
            </a:r>
            <a:r>
              <a:rPr lang="it-IT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information» </a:t>
            </a:r>
            <a:r>
              <a:rPr lang="it-IT" i="1" dirty="0" err="1"/>
              <a:t>Varga</a:t>
            </a:r>
            <a:r>
              <a:rPr lang="it-IT" i="1" dirty="0"/>
              <a:t> T, et al. DNA </a:t>
            </a:r>
            <a:r>
              <a:rPr lang="it-IT" i="1" dirty="0" err="1"/>
              <a:t>Repair</a:t>
            </a:r>
            <a:r>
              <a:rPr lang="it-IT" i="1" dirty="0"/>
              <a:t> 2005</a:t>
            </a:r>
            <a:endParaRPr lang="it-IT" i="1" dirty="0">
              <a:solidFill>
                <a:srgbClr val="FF0000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EEBAE6B-11EA-C44B-8C0B-E4EBC9DB524E}"/>
              </a:ext>
            </a:extLst>
          </p:cNvPr>
          <p:cNvSpPr txBox="1"/>
          <p:nvPr/>
        </p:nvSpPr>
        <p:spPr>
          <a:xfrm>
            <a:off x="6686651" y="1513881"/>
            <a:ext cx="8687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500" b="1" dirty="0" err="1">
                <a:solidFill>
                  <a:srgbClr val="FF0000"/>
                </a:solidFill>
              </a:rPr>
              <a:t>Features</a:t>
            </a:r>
            <a:endParaRPr lang="it-IT" sz="1500" b="1" dirty="0">
              <a:solidFill>
                <a:srgbClr val="FF0000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87CEF79-FF98-CE43-A9F3-7A532B17A341}"/>
              </a:ext>
            </a:extLst>
          </p:cNvPr>
          <p:cNvSpPr txBox="1"/>
          <p:nvPr/>
        </p:nvSpPr>
        <p:spPr>
          <a:xfrm>
            <a:off x="697745" y="744205"/>
            <a:ext cx="456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DNA Double </a:t>
            </a:r>
            <a:r>
              <a:rPr lang="it-IT" dirty="0" err="1"/>
              <a:t>Strand</a:t>
            </a:r>
            <a:r>
              <a:rPr lang="it-IT" dirty="0"/>
              <a:t> Breaks </a:t>
            </a:r>
            <a:r>
              <a:rPr lang="it-IT" dirty="0" err="1"/>
              <a:t>Repair</a:t>
            </a:r>
            <a:r>
              <a:rPr lang="it-IT" dirty="0"/>
              <a:t> </a:t>
            </a:r>
            <a:r>
              <a:rPr lang="it-IT" dirty="0" err="1"/>
              <a:t>Mechanisms</a:t>
            </a:r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DCCC88E-E946-9F41-8652-498BDDB52721}"/>
              </a:ext>
            </a:extLst>
          </p:cNvPr>
          <p:cNvSpPr/>
          <p:nvPr/>
        </p:nvSpPr>
        <p:spPr>
          <a:xfrm>
            <a:off x="182151" y="5468825"/>
            <a:ext cx="8881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  <a:latin typeface="Times" pitchFamily="2" charset="0"/>
              </a:rPr>
              <a:t>DSB are </a:t>
            </a:r>
            <a:r>
              <a:rPr lang="it-IT" dirty="0" err="1">
                <a:effectLst/>
                <a:latin typeface="Times" pitchFamily="2" charset="0"/>
              </a:rPr>
              <a:t>mainly</a:t>
            </a:r>
            <a:r>
              <a:rPr lang="it-IT" dirty="0">
                <a:effectLst/>
                <a:latin typeface="Times" pitchFamily="2" charset="0"/>
              </a:rPr>
              <a:t> </a:t>
            </a:r>
            <a:r>
              <a:rPr lang="it-IT" dirty="0" err="1">
                <a:effectLst/>
                <a:latin typeface="Times" pitchFamily="2" charset="0"/>
              </a:rPr>
              <a:t>responsible</a:t>
            </a:r>
            <a:r>
              <a:rPr lang="it-IT" dirty="0">
                <a:effectLst/>
                <a:latin typeface="Times" pitchFamily="2" charset="0"/>
              </a:rPr>
              <a:t> of acute </a:t>
            </a:r>
            <a:r>
              <a:rPr lang="it-IT" dirty="0" err="1">
                <a:effectLst/>
                <a:latin typeface="Times" pitchFamily="2" charset="0"/>
              </a:rPr>
              <a:t>cell</a:t>
            </a:r>
            <a:r>
              <a:rPr lang="it-IT" dirty="0">
                <a:effectLst/>
                <a:latin typeface="Times" pitchFamily="2" charset="0"/>
              </a:rPr>
              <a:t> </a:t>
            </a:r>
            <a:r>
              <a:rPr lang="it-IT" dirty="0" err="1">
                <a:effectLst/>
                <a:latin typeface="Times" pitchFamily="2" charset="0"/>
              </a:rPr>
              <a:t>killing</a:t>
            </a:r>
            <a:r>
              <a:rPr lang="it-IT" dirty="0">
                <a:effectLst/>
                <a:latin typeface="Times" pitchFamily="2" charset="0"/>
              </a:rPr>
              <a:t>, </a:t>
            </a:r>
            <a:r>
              <a:rPr lang="it-IT" dirty="0" err="1">
                <a:effectLst/>
                <a:latin typeface="Times" pitchFamily="2" charset="0"/>
              </a:rPr>
              <a:t>causing</a:t>
            </a:r>
            <a:r>
              <a:rPr lang="it-IT" dirty="0">
                <a:effectLst/>
                <a:latin typeface="Times" pitchFamily="2" charset="0"/>
              </a:rPr>
              <a:t> a </a:t>
            </a:r>
            <a:r>
              <a:rPr lang="it-IT" dirty="0" err="1">
                <a:effectLst/>
                <a:latin typeface="Times" pitchFamily="2" charset="0"/>
              </a:rPr>
              <a:t>greater</a:t>
            </a:r>
            <a:r>
              <a:rPr lang="it-IT" dirty="0">
                <a:effectLst/>
                <a:latin typeface="Times" pitchFamily="2" charset="0"/>
              </a:rPr>
              <a:t> quote of non-</a:t>
            </a:r>
            <a:r>
              <a:rPr lang="it-IT" dirty="0" err="1">
                <a:effectLst/>
                <a:latin typeface="Times" pitchFamily="2" charset="0"/>
              </a:rPr>
              <a:t>reparable</a:t>
            </a:r>
            <a:r>
              <a:rPr lang="it-IT" dirty="0">
                <a:effectLst/>
                <a:latin typeface="Times" pitchFamily="2" charset="0"/>
              </a:rPr>
              <a:t> or </a:t>
            </a:r>
            <a:r>
              <a:rPr lang="it-IT" dirty="0" err="1">
                <a:effectLst/>
                <a:latin typeface="Times" pitchFamily="2" charset="0"/>
              </a:rPr>
              <a:t>mis-repaired</a:t>
            </a:r>
            <a:r>
              <a:rPr lang="it-IT" dirty="0">
                <a:effectLst/>
                <a:latin typeface="Times" pitchFamily="2" charset="0"/>
              </a:rPr>
              <a:t> DNA </a:t>
            </a:r>
            <a:r>
              <a:rPr lang="it-IT" dirty="0" err="1">
                <a:effectLst/>
                <a:latin typeface="Times" pitchFamily="2" charset="0"/>
              </a:rPr>
              <a:t>damages</a:t>
            </a:r>
            <a:r>
              <a:rPr lang="it-IT" dirty="0">
                <a:effectLst/>
                <a:latin typeface="Times" pitchFamily="2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62528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3A8C216-B0AE-F942-B68C-D4C03D219BE8}"/>
              </a:ext>
            </a:extLst>
          </p:cNvPr>
          <p:cNvSpPr/>
          <p:nvPr/>
        </p:nvSpPr>
        <p:spPr>
          <a:xfrm>
            <a:off x="628649" y="264828"/>
            <a:ext cx="7858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err="1">
                <a:effectLst/>
                <a:latin typeface="Times" pitchFamily="2" charset="0"/>
              </a:rPr>
              <a:t>Radiobiology</a:t>
            </a:r>
            <a:r>
              <a:rPr lang="it-IT" b="1" dirty="0">
                <a:effectLst/>
                <a:latin typeface="Times" pitchFamily="2" charset="0"/>
              </a:rPr>
              <a:t> </a:t>
            </a:r>
            <a:r>
              <a:rPr lang="it-IT" b="1" dirty="0" err="1">
                <a:effectLst/>
                <a:latin typeface="Times" pitchFamily="2" charset="0"/>
              </a:rPr>
              <a:t>experiments</a:t>
            </a:r>
            <a:r>
              <a:rPr lang="it-IT" b="1" dirty="0">
                <a:effectLst/>
                <a:latin typeface="Times" pitchFamily="2" charset="0"/>
              </a:rPr>
              <a:t> for GSM2 </a:t>
            </a:r>
            <a:r>
              <a:rPr lang="it-IT" b="1" dirty="0" err="1">
                <a:effectLst/>
                <a:latin typeface="Times" pitchFamily="2" charset="0"/>
              </a:rPr>
              <a:t>development</a:t>
            </a:r>
            <a:r>
              <a:rPr lang="it-IT" b="1" dirty="0">
                <a:effectLst/>
                <a:latin typeface="Times" pitchFamily="2" charset="0"/>
              </a:rPr>
              <a:t> and </a:t>
            </a:r>
            <a:r>
              <a:rPr lang="it-IT" b="1" dirty="0" err="1">
                <a:effectLst/>
                <a:latin typeface="Times" pitchFamily="2" charset="0"/>
              </a:rPr>
              <a:t>verification</a:t>
            </a:r>
            <a:r>
              <a:rPr lang="it-IT" b="1" dirty="0">
                <a:effectLst/>
                <a:latin typeface="Times" pitchFamily="2" charset="0"/>
              </a:rPr>
              <a:t> (2)</a:t>
            </a:r>
            <a:endParaRPr lang="it-IT" dirty="0">
              <a:effectLst/>
              <a:latin typeface="Times" pitchFamily="2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101B0B6-99D8-EA46-B41F-B71F12C04AE7}"/>
              </a:ext>
            </a:extLst>
          </p:cNvPr>
          <p:cNvSpPr txBox="1"/>
          <p:nvPr/>
        </p:nvSpPr>
        <p:spPr>
          <a:xfrm>
            <a:off x="500703" y="654743"/>
            <a:ext cx="8114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Characterization</a:t>
            </a:r>
            <a:r>
              <a:rPr lang="it-IT" dirty="0"/>
              <a:t> of Non-</a:t>
            </a:r>
            <a:r>
              <a:rPr lang="it-IT" dirty="0" err="1"/>
              <a:t>Homologous</a:t>
            </a:r>
            <a:r>
              <a:rPr lang="it-IT" dirty="0"/>
              <a:t> End-</a:t>
            </a:r>
            <a:r>
              <a:rPr lang="it-IT" dirty="0" err="1"/>
              <a:t>Joining</a:t>
            </a:r>
            <a:r>
              <a:rPr lang="it-IT" dirty="0"/>
              <a:t> (NHEJ) </a:t>
            </a:r>
            <a:r>
              <a:rPr lang="it-IT" dirty="0" err="1"/>
              <a:t>driven</a:t>
            </a:r>
            <a:r>
              <a:rPr lang="it-IT" dirty="0"/>
              <a:t> by High-LET </a:t>
            </a:r>
            <a:r>
              <a:rPr lang="it-IT" dirty="0" err="1"/>
              <a:t>Particles</a:t>
            </a:r>
            <a:endParaRPr lang="it-IT" dirty="0"/>
          </a:p>
          <a:p>
            <a:r>
              <a:rPr lang="it-IT" dirty="0"/>
              <a:t>in non-</a:t>
            </a:r>
            <a:r>
              <a:rPr lang="it-IT" dirty="0" err="1"/>
              <a:t>tumorigenic</a:t>
            </a:r>
            <a:r>
              <a:rPr lang="it-IT" dirty="0"/>
              <a:t> </a:t>
            </a:r>
            <a:r>
              <a:rPr lang="it-IT" dirty="0" err="1"/>
              <a:t>breast</a:t>
            </a:r>
            <a:r>
              <a:rPr lang="it-IT" dirty="0"/>
              <a:t> </a:t>
            </a:r>
            <a:r>
              <a:rPr lang="it-IT" dirty="0" err="1"/>
              <a:t>epithelial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line MCF10A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4E3B508-E0F5-B244-9184-FA4F05A346CA}"/>
              </a:ext>
            </a:extLst>
          </p:cNvPr>
          <p:cNvSpPr/>
          <p:nvPr/>
        </p:nvSpPr>
        <p:spPr>
          <a:xfrm>
            <a:off x="390150" y="1547678"/>
            <a:ext cx="47161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i="1" dirty="0">
                <a:latin typeface="Times" pitchFamily="2" charset="0"/>
              </a:rPr>
              <a:t>In vitro </a:t>
            </a:r>
            <a:r>
              <a:rPr lang="it-IT" sz="1400" dirty="0" err="1">
                <a:latin typeface="Times" pitchFamily="2" charset="0"/>
              </a:rPr>
              <a:t>e</a:t>
            </a:r>
            <a:r>
              <a:rPr lang="it-IT" sz="1400" dirty="0" err="1">
                <a:effectLst/>
                <a:latin typeface="Times" pitchFamily="2" charset="0"/>
              </a:rPr>
              <a:t>valuation</a:t>
            </a:r>
            <a:r>
              <a:rPr lang="it-IT" sz="1400" dirty="0">
                <a:effectLst/>
                <a:latin typeface="Times" pitchFamily="2" charset="0"/>
              </a:rPr>
              <a:t> of the </a:t>
            </a:r>
            <a:r>
              <a:rPr lang="it-IT" sz="1400" dirty="0" err="1">
                <a:effectLst/>
                <a:latin typeface="Times" pitchFamily="2" charset="0"/>
              </a:rPr>
              <a:t>influence</a:t>
            </a:r>
            <a:r>
              <a:rPr lang="it-IT" sz="1400" dirty="0">
                <a:effectLst/>
                <a:latin typeface="Times" pitchFamily="2" charset="0"/>
              </a:rPr>
              <a:t> of split-dose </a:t>
            </a:r>
            <a:r>
              <a:rPr lang="it-IT" sz="1400" dirty="0" err="1">
                <a:effectLst/>
                <a:latin typeface="Times" pitchFamily="2" charset="0"/>
              </a:rPr>
              <a:t>irradiation</a:t>
            </a:r>
            <a:r>
              <a:rPr lang="it-IT" sz="1400" dirty="0">
                <a:effectLst/>
                <a:latin typeface="Times" pitchFamily="2" charset="0"/>
              </a:rPr>
              <a:t> on </a:t>
            </a:r>
            <a:r>
              <a:rPr lang="it-IT" sz="1400" dirty="0" err="1">
                <a:effectLst/>
                <a:latin typeface="Times" pitchFamily="2" charset="0"/>
              </a:rPr>
              <a:t>survival</a:t>
            </a:r>
            <a:r>
              <a:rPr lang="it-IT" sz="1400" dirty="0">
                <a:effectLst/>
                <a:latin typeface="Times" pitchFamily="2" charset="0"/>
              </a:rPr>
              <a:t> </a:t>
            </a:r>
            <a:r>
              <a:rPr lang="it-IT" sz="1400" dirty="0" err="1">
                <a:effectLst/>
                <a:latin typeface="Times" pitchFamily="2" charset="0"/>
              </a:rPr>
              <a:t>fractions</a:t>
            </a:r>
            <a:r>
              <a:rPr lang="it-IT" sz="1400" dirty="0">
                <a:effectLst/>
                <a:latin typeface="Times" pitchFamily="2" charset="0"/>
              </a:rPr>
              <a:t> by </a:t>
            </a:r>
            <a:r>
              <a:rPr lang="it-IT" sz="1400" dirty="0" err="1">
                <a:effectLst/>
                <a:latin typeface="Times" pitchFamily="2" charset="0"/>
              </a:rPr>
              <a:t>means</a:t>
            </a:r>
            <a:r>
              <a:rPr lang="it-IT" sz="1400" dirty="0">
                <a:effectLst/>
                <a:latin typeface="Times" pitchFamily="2" charset="0"/>
              </a:rPr>
              <a:t> of </a:t>
            </a:r>
            <a:r>
              <a:rPr lang="it-IT" sz="1400" dirty="0" err="1">
                <a:effectLst/>
                <a:latin typeface="Times" pitchFamily="2" charset="0"/>
              </a:rPr>
              <a:t>clonogenic</a:t>
            </a:r>
            <a:r>
              <a:rPr lang="it-IT" sz="1400" dirty="0">
                <a:effectLst/>
                <a:latin typeface="Times" pitchFamily="2" charset="0"/>
              </a:rPr>
              <a:t> </a:t>
            </a:r>
            <a:r>
              <a:rPr lang="it-IT" sz="1400" dirty="0" err="1">
                <a:effectLst/>
                <a:latin typeface="Times" pitchFamily="2" charset="0"/>
              </a:rPr>
              <a:t>assay</a:t>
            </a:r>
            <a:r>
              <a:rPr lang="it-IT" sz="1400" dirty="0">
                <a:effectLst/>
                <a:latin typeface="Times" pitchFamily="2" charset="0"/>
              </a:rPr>
              <a:t> 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DE83681-0A44-4144-AF92-69DCAF6D58CE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1714500"/>
            <a:ext cx="3246284" cy="204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70A4D0F-FBD4-8A46-B80B-FD11C6D32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1" y="2214592"/>
            <a:ext cx="5347237" cy="926671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E0B9E242-A249-BF42-9481-BF8B698AF85D}"/>
              </a:ext>
            </a:extLst>
          </p:cNvPr>
          <p:cNvSpPr/>
          <p:nvPr/>
        </p:nvSpPr>
        <p:spPr>
          <a:xfrm>
            <a:off x="390150" y="433418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i="1" dirty="0">
                <a:effectLst/>
                <a:latin typeface="Times" pitchFamily="2" charset="0"/>
              </a:rPr>
              <a:t>In vitro </a:t>
            </a:r>
            <a:r>
              <a:rPr lang="it-IT" sz="1400" dirty="0" err="1">
                <a:effectLst/>
                <a:latin typeface="Times" pitchFamily="2" charset="0"/>
              </a:rPr>
              <a:t>evaluation</a:t>
            </a:r>
            <a:r>
              <a:rPr lang="it-IT" sz="1400" dirty="0">
                <a:effectLst/>
                <a:latin typeface="Times" pitchFamily="2" charset="0"/>
              </a:rPr>
              <a:t> of split dose-</a:t>
            </a:r>
            <a:r>
              <a:rPr lang="it-IT" sz="1400" dirty="0" err="1">
                <a:effectLst/>
                <a:latin typeface="Times" pitchFamily="2" charset="0"/>
              </a:rPr>
              <a:t>irradiation</a:t>
            </a:r>
            <a:r>
              <a:rPr lang="it-IT" sz="1400" dirty="0">
                <a:effectLst/>
                <a:latin typeface="Times" pitchFamily="2" charset="0"/>
              </a:rPr>
              <a:t> </a:t>
            </a:r>
            <a:r>
              <a:rPr lang="it-IT" sz="1400" dirty="0" err="1">
                <a:effectLst/>
                <a:latin typeface="Times" pitchFamily="2" charset="0"/>
              </a:rPr>
              <a:t>effects</a:t>
            </a:r>
            <a:r>
              <a:rPr lang="it-IT" sz="1400" dirty="0">
                <a:effectLst/>
                <a:latin typeface="Times" pitchFamily="2" charset="0"/>
              </a:rPr>
              <a:t> on NHEJ and </a:t>
            </a:r>
            <a:r>
              <a:rPr lang="it-IT" sz="1400" dirty="0" err="1">
                <a:effectLst/>
                <a:latin typeface="Times" pitchFamily="2" charset="0"/>
              </a:rPr>
              <a:t>DSBs</a:t>
            </a:r>
            <a:r>
              <a:rPr lang="it-IT" sz="1400" dirty="0">
                <a:effectLst/>
                <a:latin typeface="Times" pitchFamily="2" charset="0"/>
              </a:rPr>
              <a:t>  </a:t>
            </a:r>
            <a:r>
              <a:rPr lang="it-IT" sz="1400" dirty="0" err="1">
                <a:effectLst/>
                <a:latin typeface="Times" pitchFamily="2" charset="0"/>
              </a:rPr>
              <a:t>key</a:t>
            </a:r>
            <a:r>
              <a:rPr lang="it-IT" sz="1400" dirty="0">
                <a:effectLst/>
                <a:latin typeface="Times" pitchFamily="2" charset="0"/>
              </a:rPr>
              <a:t> </a:t>
            </a:r>
            <a:r>
              <a:rPr lang="it-IT" sz="1400" dirty="0" err="1">
                <a:effectLst/>
                <a:latin typeface="Times" pitchFamily="2" charset="0"/>
              </a:rPr>
              <a:t>markers</a:t>
            </a:r>
            <a:r>
              <a:rPr lang="it-IT" sz="1400" dirty="0">
                <a:effectLst/>
                <a:latin typeface="Times" pitchFamily="2" charset="0"/>
              </a:rPr>
              <a:t>  (Ku70, 53BP1 and </a:t>
            </a:r>
            <a:r>
              <a:rPr lang="it-IT" sz="1400" dirty="0">
                <a:effectLst/>
                <a:latin typeface="Symbol" pitchFamily="2" charset="2"/>
              </a:rPr>
              <a:t>g</a:t>
            </a:r>
            <a:r>
              <a:rPr lang="it-IT" sz="1400" dirty="0">
                <a:effectLst/>
                <a:latin typeface="Times" pitchFamily="2" charset="0"/>
              </a:rPr>
              <a:t>H2AX) by western </a:t>
            </a:r>
            <a:r>
              <a:rPr lang="it-IT" sz="1400" dirty="0" err="1">
                <a:effectLst/>
                <a:latin typeface="Times" pitchFamily="2" charset="0"/>
              </a:rPr>
              <a:t>blotting</a:t>
            </a:r>
            <a:r>
              <a:rPr lang="it-IT" sz="1400" dirty="0">
                <a:effectLst/>
                <a:latin typeface="Times" pitchFamily="2" charset="0"/>
              </a:rPr>
              <a:t> </a:t>
            </a:r>
            <a:r>
              <a:rPr lang="it-IT" sz="1400" dirty="0" err="1">
                <a:effectLst/>
                <a:latin typeface="Times" pitchFamily="2" charset="0"/>
              </a:rPr>
              <a:t>analysis</a:t>
            </a:r>
            <a:r>
              <a:rPr lang="it-IT" sz="1400" dirty="0">
                <a:effectLst/>
                <a:latin typeface="Times" pitchFamily="2" charset="0"/>
              </a:rPr>
              <a:t>. 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37331C0-B34B-EB42-8A2E-7F1383562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1" y="5157701"/>
            <a:ext cx="5032750" cy="110806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84BEE8E-7943-914B-8DEE-31769C757C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180" t="13707" r="1180"/>
          <a:stretch/>
        </p:blipFill>
        <p:spPr>
          <a:xfrm>
            <a:off x="5360351" y="4574152"/>
            <a:ext cx="3752382" cy="181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8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B2CDD-D913-2543-99BF-80DF7749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WP2 - 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A044D-0379-5446-B3C7-B1C98A906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310946"/>
          </a:xfrm>
        </p:spPr>
        <p:txBody>
          <a:bodyPr/>
          <a:lstStyle/>
          <a:p>
            <a:pPr algn="just"/>
            <a:r>
              <a:rPr lang="en-GB" dirty="0"/>
              <a:t>M2.3 (Month 1-12) – Radiobiological measurements with protons at TPTC</a:t>
            </a:r>
          </a:p>
          <a:p>
            <a:pPr marL="0" indent="0" algn="just">
              <a:buNone/>
            </a:pPr>
            <a:endParaRPr lang="en-GB" dirty="0"/>
          </a:p>
          <a:p>
            <a:pPr algn="just"/>
            <a:r>
              <a:rPr lang="en-GB" dirty="0"/>
              <a:t>M2.4 (Month 1-12) – Radiobiological measurements with carbon ion at CNAO </a:t>
            </a:r>
          </a:p>
        </p:txBody>
      </p:sp>
      <p:sp>
        <p:nvSpPr>
          <p:cNvPr id="4" name="Curved Right Arrow 3">
            <a:extLst>
              <a:ext uri="{FF2B5EF4-FFF2-40B4-BE49-F238E27FC236}">
                <a16:creationId xmlns:a16="http://schemas.microsoft.com/office/drawing/2014/main" id="{F5CDB476-12DD-974F-9739-5C712B50BE25}"/>
              </a:ext>
            </a:extLst>
          </p:cNvPr>
          <p:cNvSpPr/>
          <p:nvPr/>
        </p:nvSpPr>
        <p:spPr>
          <a:xfrm>
            <a:off x="206829" y="3777343"/>
            <a:ext cx="634092" cy="14695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637E2F-669A-D547-8DAB-E620D8A4DB0F}"/>
              </a:ext>
            </a:extLst>
          </p:cNvPr>
          <p:cNvSpPr txBox="1"/>
          <p:nvPr/>
        </p:nvSpPr>
        <p:spPr>
          <a:xfrm>
            <a:off x="840921" y="4877582"/>
            <a:ext cx="6547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CNAO availability for COVID will be very hard to obtain milestone 2.4</a:t>
            </a:r>
          </a:p>
        </p:txBody>
      </p:sp>
    </p:spTree>
    <p:extLst>
      <p:ext uri="{BB962C8B-B14F-4D97-AF65-F5344CB8AC3E}">
        <p14:creationId xmlns:p14="http://schemas.microsoft.com/office/powerpoint/2010/main" val="14807143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258</Words>
  <Application>Microsoft Macintosh PowerPoint</Application>
  <PresentationFormat>On-screen Show (4:3)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Times</vt:lpstr>
      <vt:lpstr>Times New Roman</vt:lpstr>
      <vt:lpstr>Tema di Office</vt:lpstr>
      <vt:lpstr>Linking Nano and Micro-dosimetric measurements to biological effectiveness (WP2)</vt:lpstr>
      <vt:lpstr>PowerPoint Presentation</vt:lpstr>
      <vt:lpstr>PowerPoint Presentation</vt:lpstr>
      <vt:lpstr>WP2 - Milestones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Giorgio Russo</cp:lastModifiedBy>
  <cp:revision>20</cp:revision>
  <dcterms:created xsi:type="dcterms:W3CDTF">2020-09-15T08:56:01Z</dcterms:created>
  <dcterms:modified xsi:type="dcterms:W3CDTF">2021-02-02T16:40:43Z</dcterms:modified>
</cp:coreProperties>
</file>