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  <p:sldMasterId id="2147484110" r:id="rId2"/>
    <p:sldMasterId id="2147484096" r:id="rId3"/>
  </p:sldMasterIdLst>
  <p:notesMasterIdLst>
    <p:notesMasterId r:id="rId12"/>
  </p:notesMasterIdLst>
  <p:handoutMasterIdLst>
    <p:handoutMasterId r:id="rId13"/>
  </p:handoutMasterIdLst>
  <p:sldIdLst>
    <p:sldId id="381" r:id="rId4"/>
    <p:sldId id="454" r:id="rId5"/>
    <p:sldId id="453" r:id="rId6"/>
    <p:sldId id="457" r:id="rId7"/>
    <p:sldId id="456" r:id="rId8"/>
    <p:sldId id="455" r:id="rId9"/>
    <p:sldId id="445" r:id="rId10"/>
    <p:sldId id="458" r:id="rId11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FFFFFF"/>
    <a:srgbClr val="1014FF"/>
    <a:srgbClr val="F8F8F8"/>
    <a:srgbClr val="FFFF00"/>
    <a:srgbClr val="0A0DA8"/>
    <a:srgbClr val="009900"/>
    <a:srgbClr val="706AFF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7" autoAdjust="0"/>
    <p:restoredTop sz="99774" autoAdjust="0"/>
  </p:normalViewPr>
  <p:slideViewPr>
    <p:cSldViewPr>
      <p:cViewPr varScale="1">
        <p:scale>
          <a:sx n="64" d="100"/>
          <a:sy n="64" d="100"/>
        </p:scale>
        <p:origin x="12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31" d="100"/>
          <a:sy n="31" d="100"/>
        </p:scale>
        <p:origin x="-2054" y="-8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36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r">
              <a:defRPr sz="1300"/>
            </a:lvl1pPr>
          </a:lstStyle>
          <a:p>
            <a:fld id="{1DB2E7EA-84D0-1942-A82A-CB4DE35BD42E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36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r">
              <a:defRPr sz="1300"/>
            </a:lvl1pPr>
          </a:lstStyle>
          <a:p>
            <a:fld id="{8DA3368D-F283-2F48-B3D5-56BFC77F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8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243A720-C6E9-4C24-ACB1-66F9D7C85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3A720-C6E9-4C24-ACB1-66F9D7C851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ior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70C0">
                <a:alpha val="61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/>
          <a:lstStyle>
            <a:lvl1pPr>
              <a:defRPr i="0" u="none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Giorgio Chiarelli, HCP,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/>
          <a:lstStyle>
            <a:lvl1pPr>
              <a:defRPr i="0" u="none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outerShdw blurRad="50800" dist="38100" dir="2700000" algn="tl" rotWithShape="0">
              <a:srgbClr val="00B0F0"/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8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Giorgio Chiarelli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2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7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93" r:id="rId2"/>
    <p:sldLayoutId id="2147484108" r:id="rId3"/>
    <p:sldLayoutId id="2147484122" r:id="rId4"/>
    <p:sldLayoutId id="2147484135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1014FF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rgbClr val="FF0000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800" kern="1200">
          <a:solidFill>
            <a:srgbClr val="009900"/>
          </a:solidFill>
          <a:latin typeface="Arial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E4F4-8405-4D6F-811D-B06F6330F9A9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Giorgio Chiarelli, HCP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comitato di coordinamento della TM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47800" y="3124200"/>
            <a:ext cx="6096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Helvetica" pitchFamily="34" charset="0"/>
              </a:rPr>
              <a:t>Giorgio Chiarelli</a:t>
            </a:r>
            <a:br>
              <a:rPr lang="it-IT" dirty="0" smtClean="0">
                <a:latin typeface="Helvetica" pitchFamily="34" charset="0"/>
              </a:rPr>
            </a:br>
            <a:r>
              <a:rPr lang="it-IT" dirty="0" smtClean="0">
                <a:latin typeface="Helvetica" pitchFamily="34" charset="0"/>
              </a:rPr>
              <a:t>INFN Pisa</a:t>
            </a:r>
          </a:p>
          <a:p>
            <a:pPr algn="ctr"/>
            <a:endParaRPr lang="it-IT" dirty="0" smtClean="0">
              <a:latin typeface="Helvetica" pitchFamily="34" charset="0"/>
            </a:endParaRPr>
          </a:p>
        </p:txBody>
      </p:sp>
      <p:pic>
        <p:nvPicPr>
          <p:cNvPr id="1026" name="Picture 2" descr="C:\Users\giorgio.WIN-PI-INFN\Documents\didattica\lnf\logoinfn-picc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78475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 Statuto INFN (2018)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Giorgio Chiarelli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1670694"/>
            <a:ext cx="8610601" cy="5010266"/>
            <a:chOff x="228600" y="1670694"/>
            <a:chExt cx="8610601" cy="5010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/>
            <a:stretch/>
          </p:blipFill>
          <p:spPr>
            <a:xfrm>
              <a:off x="228600" y="5257800"/>
              <a:ext cx="8464826" cy="1423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9" y="1670694"/>
              <a:ext cx="8147602" cy="3586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1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missione della CC3M (2016)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78842"/>
            <a:ext cx="8610600" cy="1980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531227"/>
            <a:ext cx="64008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abbiamo a disposizione?</a:t>
            </a:r>
          </a:p>
          <a:p>
            <a:pPr algn="l"/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sono le lacune già note?</a:t>
            </a:r>
          </a:p>
          <a:p>
            <a:pPr algn="l"/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 noti ?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3037630"/>
            <a:ext cx="2676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3470088"/>
            <a:ext cx="2163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" pitchFamily="49" charset="0"/>
              </a:rPr>
              <a:t>Formazione</a:t>
            </a:r>
            <a:r>
              <a:rPr lang="en-US" sz="2000" b="0" cap="none" spc="0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" pitchFamily="49" charset="0"/>
              </a:rPr>
              <a:t> Continua</a:t>
            </a:r>
            <a:endParaRPr lang="en-US" sz="20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90401"/>
            <a:ext cx="2163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008B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" pitchFamily="49" charset="0"/>
              </a:rPr>
              <a:t>Technology Transfer</a:t>
            </a:r>
            <a:endParaRPr lang="en-US" sz="2000" b="0" cap="none" spc="0" dirty="0">
              <a:ln w="0"/>
              <a:solidFill>
                <a:srgbClr val="008B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9869" y="4823341"/>
            <a:ext cx="21638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" pitchFamily="49" charset="0"/>
              </a:rPr>
              <a:t>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312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Il quadro di riferimento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Giorgio Chiarelli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5"/>
          <a:stretch/>
        </p:blipFill>
        <p:spPr>
          <a:xfrm>
            <a:off x="4267200" y="1529004"/>
            <a:ext cx="4788258" cy="3162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591539"/>
            <a:ext cx="42672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Superamento del </a:t>
            </a:r>
            <a:br>
              <a:rPr lang="en-US" smtClean="0"/>
            </a:br>
            <a:r>
              <a:rPr lang="en-US" i="1" smtClean="0"/>
              <a:t>deficit model</a:t>
            </a:r>
          </a:p>
          <a:p>
            <a:pPr algn="ctr"/>
            <a:r>
              <a:rPr lang="en-US" smtClean="0"/>
              <a:t>(</a:t>
            </a:r>
            <a:r>
              <a:rPr lang="en-US" sz="2000" smtClean="0"/>
              <a:t>sanare gap di </a:t>
            </a:r>
            <a:br>
              <a:rPr lang="en-US" sz="2000" smtClean="0"/>
            </a:br>
            <a:r>
              <a:rPr lang="en-US" sz="2000" smtClean="0"/>
              <a:t>conoscenza pubblico)</a:t>
            </a:r>
            <a:endParaRPr lang="it-IT" sz="2000"/>
          </a:p>
        </p:txBody>
      </p:sp>
      <p:sp>
        <p:nvSpPr>
          <p:cNvPr id="9" name="TextBox 8"/>
          <p:cNvSpPr txBox="1"/>
          <p:nvPr/>
        </p:nvSpPr>
        <p:spPr>
          <a:xfrm>
            <a:off x="146774" y="3860909"/>
            <a:ext cx="437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Partecipare nell'ottica di "Scienza per e con la Società"</a:t>
            </a:r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128091" y="4783394"/>
            <a:ext cx="6781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Public Engagement </a:t>
            </a:r>
            <a:br>
              <a:rPr lang="en-US" i="1" smtClean="0"/>
            </a:br>
            <a:r>
              <a:rPr lang="en-US" smtClean="0"/>
              <a:t>come </a:t>
            </a:r>
            <a:br>
              <a:rPr lang="en-US" smtClean="0"/>
            </a:br>
            <a:r>
              <a:rPr lang="en-US" smtClean="0"/>
              <a:t>"interazione di esperti con non esperti"</a:t>
            </a:r>
          </a:p>
          <a:p>
            <a:pPr algn="ctr"/>
            <a:r>
              <a:rPr lang="en-US" smtClean="0"/>
              <a:t>Accettazione di un rapporto orizzontale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Obiettivi strategici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97475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Ricordare che la nostra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riguarda lo sviluppo e la diffusione della cultura scientifica</a:t>
            </a:r>
          </a:p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Allargare i nostri pubblici (Com.Val.Int.2015)</a:t>
            </a: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Ogni anno "tocchiamo" 60K persone (0.1% pop) [se non diamo vita ad iniziative particolari]</a:t>
            </a:r>
          </a:p>
          <a:p>
            <a:pPr lvl="2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Sempre gli stessi segmenti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Come si fa?</a:t>
            </a: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Si usa la fantasia: ad esempio "spettacoli" (Racconto Cosmico, Universo Undeground)</a:t>
            </a:r>
          </a:p>
          <a:p>
            <a:pPr lvl="2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home.infn.it/it/comunicazione/eventi</a:t>
            </a: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Lavori teatrali</a:t>
            </a:r>
          </a:p>
          <a:p>
            <a:pPr lvl="2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Copenaghen 1941, ma anche nuove produzioni dal basso</a:t>
            </a:r>
            <a:endParaRPr lang="it-IT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Ci si "sporca le mani" lavorando con altri</a:t>
            </a:r>
          </a:p>
          <a:p>
            <a:pPr lvl="2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Faticoso, non sempre arrivano i risultati attesi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Giorgio Chiarelli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843" y="182133"/>
            <a:ext cx="8534400" cy="808038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Qualche iniziativa con partner diversi</a:t>
            </a: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16" y="1189655"/>
            <a:ext cx="769620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Festival della Scienza di Genova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mtClean="0"/>
              <a:t>Supportiamo</a:t>
            </a:r>
          </a:p>
          <a:p>
            <a:pPr algn="l"/>
            <a:r>
              <a:rPr lang="en-US" smtClean="0"/>
              <a:t>Pint-of-Science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mtClean="0"/>
              <a:t>Birra e scienza (sponsor Platino)</a:t>
            </a:r>
          </a:p>
          <a:p>
            <a:pPr algn="l"/>
            <a:r>
              <a:rPr lang="en-US" smtClean="0"/>
              <a:t>La Notte dei Ricercatori</a:t>
            </a:r>
          </a:p>
          <a:p>
            <a:pPr algn="l"/>
            <a:r>
              <a:rPr lang="en-US" smtClean="0"/>
              <a:t>Focus Live 2019</a:t>
            </a:r>
          </a:p>
          <a:p>
            <a:pPr algn="l"/>
            <a:endParaRPr lang="en-US" smtClean="0"/>
          </a:p>
          <a:p>
            <a:pPr algn="l"/>
            <a:endParaRPr lang="en-US" smtClean="0"/>
          </a:p>
          <a:p>
            <a:pPr algn="l"/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" y="5219043"/>
            <a:ext cx="2986270" cy="1657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9100" y="3245342"/>
            <a:ext cx="46482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Denominatore comune:</a:t>
            </a:r>
          </a:p>
          <a:p>
            <a:r>
              <a:rPr lang="en-US" smtClean="0">
                <a:solidFill>
                  <a:srgbClr val="FF0000"/>
                </a:solidFill>
              </a:rPr>
              <a:t>-non siamo noi a scegliere i temi</a:t>
            </a:r>
          </a:p>
          <a:p>
            <a:r>
              <a:rPr lang="en-US" smtClean="0">
                <a:solidFill>
                  <a:srgbClr val="FF0000"/>
                </a:solidFill>
              </a:rPr>
              <a:t>-non siamo noi gli unici a parlare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662712"/>
            <a:ext cx="5828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Introdotte le nostre tematiche</a:t>
            </a:r>
          </a:p>
          <a:p>
            <a:r>
              <a:rPr lang="en-US" smtClean="0"/>
              <a:t>In alcuni casi proposti temi</a:t>
            </a:r>
          </a:p>
          <a:p>
            <a:pPr algn="l"/>
            <a:endParaRPr lang="en-US" smtClean="0"/>
          </a:p>
          <a:p>
            <a:pPr algn="l"/>
            <a:r>
              <a:rPr lang="en-US" smtClean="0">
                <a:solidFill>
                  <a:srgbClr val="FF0000"/>
                </a:solidFill>
              </a:rPr>
              <a:t>Raggiunti </a:t>
            </a:r>
            <a:r>
              <a:rPr lang="en-US">
                <a:solidFill>
                  <a:srgbClr val="FF0000"/>
                </a:solidFill>
              </a:rPr>
              <a:t>pubblici </a:t>
            </a:r>
            <a:r>
              <a:rPr lang="en-US" i="1">
                <a:solidFill>
                  <a:srgbClr val="FF0000"/>
                </a:solidFill>
              </a:rPr>
              <a:t>atipici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21611"/>
          <a:stretch/>
        </p:blipFill>
        <p:spPr>
          <a:xfrm>
            <a:off x="0" y="3876085"/>
            <a:ext cx="3009681" cy="13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20040" y="1219200"/>
            <a:ext cx="8458200" cy="3970318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endParaRPr lang="it-IT" sz="3600" dirty="0" smtClean="0"/>
          </a:p>
          <a:p>
            <a:pPr algn="ctr"/>
            <a:endParaRPr lang="it-IT" sz="3600" dirty="0"/>
          </a:p>
          <a:p>
            <a:pPr algn="ctr"/>
            <a:r>
              <a:rPr lang="it-IT" sz="3600" dirty="0" smtClean="0">
                <a:latin typeface="Helvetica" pitchFamily="34" charset="0"/>
              </a:rPr>
              <a:t>La fortuna favorisce la mente preparata</a:t>
            </a:r>
            <a:endParaRPr lang="it-IT" sz="3600" dirty="0">
              <a:latin typeface="Helvetica" pitchFamily="34" charset="0"/>
            </a:endParaRPr>
          </a:p>
          <a:p>
            <a:pPr algn="ctr"/>
            <a:r>
              <a:rPr lang="it-IT" sz="3600" i="1" dirty="0" smtClean="0">
                <a:latin typeface="Helvetica" pitchFamily="34" charset="0"/>
              </a:rPr>
              <a:t>C. Pasteur</a:t>
            </a:r>
          </a:p>
          <a:p>
            <a:pPr algn="ctr"/>
            <a:endParaRPr lang="it-IT" sz="3600" i="1" dirty="0"/>
          </a:p>
          <a:p>
            <a:pPr algn="ctr"/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val="15260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Times" pitchFamily="18" charset="0"/>
              </a:rPr>
              <a:t>Di chi si fidano i cittadini italiani?</a:t>
            </a:r>
            <a:endParaRPr lang="it-IT" dirty="0"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" y="2091114"/>
            <a:ext cx="8734764" cy="42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17460</TotalTime>
  <Words>251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Courier</vt:lpstr>
      <vt:lpstr>Helvetica</vt:lpstr>
      <vt:lpstr>Times</vt:lpstr>
      <vt:lpstr>Times New Roman</vt:lpstr>
      <vt:lpstr>Wingdings</vt:lpstr>
      <vt:lpstr>Black</vt:lpstr>
      <vt:lpstr>1_Personalizza struttura</vt:lpstr>
      <vt:lpstr>Personalizza struttura</vt:lpstr>
      <vt:lpstr>Il comitato di coordinamento della TM</vt:lpstr>
      <vt:lpstr>Lo Statuto INFN (2018)</vt:lpstr>
      <vt:lpstr>La missione della CC3M (2016)</vt:lpstr>
      <vt:lpstr>Il quadro di riferimento</vt:lpstr>
      <vt:lpstr>Obiettivi strategici</vt:lpstr>
      <vt:lpstr>Qualche iniziativa con partner diversi</vt:lpstr>
      <vt:lpstr>PowerPoint Presentation</vt:lpstr>
      <vt:lpstr>Di chi si fidano i cittadini italiani?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giorgio</dc:creator>
  <cp:lastModifiedBy>Giorgio</cp:lastModifiedBy>
  <cp:revision>932</cp:revision>
  <cp:lastPrinted>2014-12-15T08:02:09Z</cp:lastPrinted>
  <dcterms:created xsi:type="dcterms:W3CDTF">2008-08-01T20:03:26Z</dcterms:created>
  <dcterms:modified xsi:type="dcterms:W3CDTF">2021-01-20T10:05:10Z</dcterms:modified>
</cp:coreProperties>
</file>