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626" r:id="rId2"/>
    <p:sldId id="479" r:id="rId3"/>
    <p:sldId id="654" r:id="rId4"/>
    <p:sldId id="657" r:id="rId5"/>
    <p:sldId id="656" r:id="rId6"/>
    <p:sldId id="664" r:id="rId7"/>
    <p:sldId id="667" r:id="rId8"/>
    <p:sldId id="662" r:id="rId9"/>
    <p:sldId id="665" r:id="rId10"/>
    <p:sldId id="666" r:id="rId11"/>
    <p:sldId id="651" r:id="rId12"/>
    <p:sldId id="668" r:id="rId13"/>
  </p:sldIdLst>
  <p:sldSz cx="9906000" cy="6858000" type="A4"/>
  <p:notesSz cx="6858000" cy="9144000"/>
  <p:defaultTextStyle>
    <a:defPPr>
      <a:defRPr lang="it-IT"/>
    </a:defPPr>
    <a:lvl1pPr marL="0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5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35"/>
    <p:restoredTop sz="97308"/>
  </p:normalViewPr>
  <p:slideViewPr>
    <p:cSldViewPr snapToGrid="0" snapToObjects="1">
      <p:cViewPr varScale="1">
        <p:scale>
          <a:sx n="140" d="100"/>
          <a:sy n="140" d="100"/>
        </p:scale>
        <p:origin x="992" y="192"/>
      </p:cViewPr>
      <p:guideLst/>
    </p:cSldViewPr>
  </p:slideViewPr>
  <p:outlineViewPr>
    <p:cViewPr>
      <p:scale>
        <a:sx n="33" d="100"/>
        <a:sy n="33" d="100"/>
      </p:scale>
      <p:origin x="0" y="-6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0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2" Type="http://schemas.openxmlformats.org/officeDocument/2006/relationships/hyperlink" Target="https://it.wikipedia.org/wiki/Evoluzione_territoriale_dell%27Italia" TargetMode="External"/><Relationship Id="rId1" Type="http://schemas.openxmlformats.org/officeDocument/2006/relationships/image" Target="../media/image22.png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5.svg"/><Relationship Id="rId4" Type="http://schemas.openxmlformats.org/officeDocument/2006/relationships/image" Target="../media/image13.svg"/><Relationship Id="rId9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2.png"/><Relationship Id="rId7" Type="http://schemas.openxmlformats.org/officeDocument/2006/relationships/image" Target="../media/image25.svg"/><Relationship Id="rId2" Type="http://schemas.openxmlformats.org/officeDocument/2006/relationships/hyperlink" Target="https://it.wikipedia.org/wiki/Evoluzione_territoriale_dell%27Italia" TargetMode="External"/><Relationship Id="rId1" Type="http://schemas.openxmlformats.org/officeDocument/2006/relationships/image" Target="../media/image22.png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15.svg"/><Relationship Id="rId4" Type="http://schemas.openxmlformats.org/officeDocument/2006/relationships/image" Target="../media/image13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771D1-F224-4536-84EC-224402640C6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7ACD820-2338-4B4C-BC17-26C95FA2F0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Mostra di Padova, Torino e Napoli Online</a:t>
          </a:r>
          <a:endParaRPr lang="en-US" sz="1600" dirty="0"/>
        </a:p>
      </dgm:t>
    </dgm:pt>
    <dgm:pt modelId="{EB28B524-67E1-4274-A8CE-65402AD70B77}" type="parTrans" cxnId="{16E07327-17CA-44DE-8E48-4E9F2D3811B5}">
      <dgm:prSet/>
      <dgm:spPr/>
      <dgm:t>
        <a:bodyPr/>
        <a:lstStyle/>
        <a:p>
          <a:endParaRPr lang="en-US"/>
        </a:p>
      </dgm:t>
    </dgm:pt>
    <dgm:pt modelId="{872B5D61-DCB4-4236-A6F2-0F637CC6920A}" type="sibTrans" cxnId="{16E07327-17CA-44DE-8E48-4E9F2D3811B5}">
      <dgm:prSet/>
      <dgm:spPr/>
      <dgm:t>
        <a:bodyPr/>
        <a:lstStyle/>
        <a:p>
          <a:endParaRPr lang="en-US"/>
        </a:p>
      </dgm:t>
    </dgm:pt>
    <dgm:pt modelId="{80462E27-1380-443A-A79F-545E976B03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Mostra Nazionale MANN Aprile/Maggio 2021 ?</a:t>
          </a:r>
          <a:endParaRPr lang="en-US" sz="1600" dirty="0"/>
        </a:p>
      </dgm:t>
    </dgm:pt>
    <dgm:pt modelId="{60BB4083-0A92-4C38-BFD9-3AE04DF13CF7}" type="parTrans" cxnId="{E65471A4-D3A3-4B14-9DA8-6314DF6FF4B6}">
      <dgm:prSet/>
      <dgm:spPr/>
      <dgm:t>
        <a:bodyPr/>
        <a:lstStyle/>
        <a:p>
          <a:endParaRPr lang="en-US"/>
        </a:p>
      </dgm:t>
    </dgm:pt>
    <dgm:pt modelId="{4C4AE493-5F65-40D1-A149-1A3FFFB6A469}" type="sibTrans" cxnId="{E65471A4-D3A3-4B14-9DA8-6314DF6FF4B6}">
      <dgm:prSet/>
      <dgm:spPr/>
      <dgm:t>
        <a:bodyPr/>
        <a:lstStyle/>
        <a:p>
          <a:endParaRPr lang="en-US"/>
        </a:p>
      </dgm:t>
    </dgm:pt>
    <dgm:pt modelId="{4B23A09B-2FEC-4DF0-910C-3218BD1D4F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Master al CERN Settembre 2021</a:t>
          </a:r>
          <a:endParaRPr lang="en-US" sz="1600" dirty="0"/>
        </a:p>
      </dgm:t>
    </dgm:pt>
    <dgm:pt modelId="{7F897924-F451-4933-923E-7064E71BEEFD}" type="parTrans" cxnId="{3DCEF7D5-BDB4-4A78-A515-47DAE63DE2F4}">
      <dgm:prSet/>
      <dgm:spPr/>
      <dgm:t>
        <a:bodyPr/>
        <a:lstStyle/>
        <a:p>
          <a:endParaRPr lang="en-US"/>
        </a:p>
      </dgm:t>
    </dgm:pt>
    <dgm:pt modelId="{272BCC51-C082-4CCE-9A8E-AD384D7F3CC0}" type="sibTrans" cxnId="{3DCEF7D5-BDB4-4A78-A515-47DAE63DE2F4}">
      <dgm:prSet/>
      <dgm:spPr/>
      <dgm:t>
        <a:bodyPr/>
        <a:lstStyle/>
        <a:p>
          <a:endParaRPr lang="en-US"/>
        </a:p>
      </dgm:t>
    </dgm:pt>
    <dgm:pt modelId="{2902AE7C-2DE0-499B-9DE4-ECFDC7AC5386}" type="pres">
      <dgm:prSet presAssocID="{207771D1-F224-4536-84EC-224402640C6C}" presName="root" presStyleCnt="0">
        <dgm:presLayoutVars>
          <dgm:dir/>
          <dgm:resizeHandles val="exact"/>
        </dgm:presLayoutVars>
      </dgm:prSet>
      <dgm:spPr/>
    </dgm:pt>
    <dgm:pt modelId="{FE82EE4F-1286-4594-A0E7-3831B0DAFEA6}" type="pres">
      <dgm:prSet presAssocID="{57ACD820-2338-4B4C-BC17-26C95FA2F0E6}" presName="compNode" presStyleCnt="0"/>
      <dgm:spPr/>
    </dgm:pt>
    <dgm:pt modelId="{D08F4068-C807-4192-83FC-294B3DB1982F}" type="pres">
      <dgm:prSet presAssocID="{57ACD820-2338-4B4C-BC17-26C95FA2F0E6}" presName="bgRect" presStyleLbl="bgShp" presStyleIdx="0" presStyleCnt="3"/>
      <dgm:spPr/>
    </dgm:pt>
    <dgm:pt modelId="{AFDE890E-C6C7-4CF9-9F20-05E2EA53BEA3}" type="pres">
      <dgm:prSet presAssocID="{57ACD820-2338-4B4C-BC17-26C95FA2F0E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ating"/>
        </a:ext>
      </dgm:extLst>
    </dgm:pt>
    <dgm:pt modelId="{24272C45-D0C7-481F-BEF3-AD3937AAACC7}" type="pres">
      <dgm:prSet presAssocID="{57ACD820-2338-4B4C-BC17-26C95FA2F0E6}" presName="spaceRect" presStyleCnt="0"/>
      <dgm:spPr/>
    </dgm:pt>
    <dgm:pt modelId="{C7D8C923-3F0F-4647-BC81-6ACECEC2390A}" type="pres">
      <dgm:prSet presAssocID="{57ACD820-2338-4B4C-BC17-26C95FA2F0E6}" presName="parTx" presStyleLbl="revTx" presStyleIdx="0" presStyleCnt="3">
        <dgm:presLayoutVars>
          <dgm:chMax val="0"/>
          <dgm:chPref val="0"/>
        </dgm:presLayoutVars>
      </dgm:prSet>
      <dgm:spPr/>
    </dgm:pt>
    <dgm:pt modelId="{CB3E1391-D3A7-470E-BC78-6882871D5967}" type="pres">
      <dgm:prSet presAssocID="{872B5D61-DCB4-4236-A6F2-0F637CC6920A}" presName="sibTrans" presStyleCnt="0"/>
      <dgm:spPr/>
    </dgm:pt>
    <dgm:pt modelId="{08FCBD7B-B0A9-4E06-A45D-044469A2A684}" type="pres">
      <dgm:prSet presAssocID="{80462E27-1380-443A-A79F-545E976B0390}" presName="compNode" presStyleCnt="0"/>
      <dgm:spPr/>
    </dgm:pt>
    <dgm:pt modelId="{E7EB5FC8-D24B-41F0-BA53-4E978EB41FF7}" type="pres">
      <dgm:prSet presAssocID="{80462E27-1380-443A-A79F-545E976B0390}" presName="bgRect" presStyleLbl="bgShp" presStyleIdx="1" presStyleCnt="3"/>
      <dgm:spPr/>
    </dgm:pt>
    <dgm:pt modelId="{66931FCF-D746-4A33-BA71-342781CD6C22}" type="pres">
      <dgm:prSet presAssocID="{80462E27-1380-443A-A79F-545E976B039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61865A5-BF96-49EC-B70A-F3AE87D99702}" type="pres">
      <dgm:prSet presAssocID="{80462E27-1380-443A-A79F-545E976B0390}" presName="spaceRect" presStyleCnt="0"/>
      <dgm:spPr/>
    </dgm:pt>
    <dgm:pt modelId="{57F844B7-B689-4313-B6D5-E2E9109A66B9}" type="pres">
      <dgm:prSet presAssocID="{80462E27-1380-443A-A79F-545E976B0390}" presName="parTx" presStyleLbl="revTx" presStyleIdx="1" presStyleCnt="3">
        <dgm:presLayoutVars>
          <dgm:chMax val="0"/>
          <dgm:chPref val="0"/>
        </dgm:presLayoutVars>
      </dgm:prSet>
      <dgm:spPr/>
    </dgm:pt>
    <dgm:pt modelId="{02B489E0-65A0-4146-8744-E2890C9ED0AD}" type="pres">
      <dgm:prSet presAssocID="{4C4AE493-5F65-40D1-A149-1A3FFFB6A469}" presName="sibTrans" presStyleCnt="0"/>
      <dgm:spPr/>
    </dgm:pt>
    <dgm:pt modelId="{88177B6D-CEAE-48EE-88F1-3A074BDC237E}" type="pres">
      <dgm:prSet presAssocID="{4B23A09B-2FEC-4DF0-910C-3218BD1D4F2B}" presName="compNode" presStyleCnt="0"/>
      <dgm:spPr/>
    </dgm:pt>
    <dgm:pt modelId="{E2731D6D-3E53-4251-8078-557E7D173271}" type="pres">
      <dgm:prSet presAssocID="{4B23A09B-2FEC-4DF0-910C-3218BD1D4F2B}" presName="bgRect" presStyleLbl="bgShp" presStyleIdx="2" presStyleCnt="3"/>
      <dgm:spPr/>
    </dgm:pt>
    <dgm:pt modelId="{BAF483EC-B430-4CA3-8B0F-1BF69912CB63}" type="pres">
      <dgm:prSet presAssocID="{4B23A09B-2FEC-4DF0-910C-3218BD1D4F2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DA78A47-8DC4-467B-B281-35856E884604}" type="pres">
      <dgm:prSet presAssocID="{4B23A09B-2FEC-4DF0-910C-3218BD1D4F2B}" presName="spaceRect" presStyleCnt="0"/>
      <dgm:spPr/>
    </dgm:pt>
    <dgm:pt modelId="{B88193F8-4929-4F9F-BDE3-8FD4ECA108F5}" type="pres">
      <dgm:prSet presAssocID="{4B23A09B-2FEC-4DF0-910C-3218BD1D4F2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6E07327-17CA-44DE-8E48-4E9F2D3811B5}" srcId="{207771D1-F224-4536-84EC-224402640C6C}" destId="{57ACD820-2338-4B4C-BC17-26C95FA2F0E6}" srcOrd="0" destOrd="0" parTransId="{EB28B524-67E1-4274-A8CE-65402AD70B77}" sibTransId="{872B5D61-DCB4-4236-A6F2-0F637CC6920A}"/>
    <dgm:cxn modelId="{9998E741-241A-8A45-8F93-AEA9F51811CC}" type="presOf" srcId="{80462E27-1380-443A-A79F-545E976B0390}" destId="{57F844B7-B689-4313-B6D5-E2E9109A66B9}" srcOrd="0" destOrd="0" presId="urn:microsoft.com/office/officeart/2018/2/layout/IconVerticalSolidList"/>
    <dgm:cxn modelId="{3FB7607F-9922-1341-880E-D265601FCD02}" type="presOf" srcId="{57ACD820-2338-4B4C-BC17-26C95FA2F0E6}" destId="{C7D8C923-3F0F-4647-BC81-6ACECEC2390A}" srcOrd="0" destOrd="0" presId="urn:microsoft.com/office/officeart/2018/2/layout/IconVerticalSolidList"/>
    <dgm:cxn modelId="{E65471A4-D3A3-4B14-9DA8-6314DF6FF4B6}" srcId="{207771D1-F224-4536-84EC-224402640C6C}" destId="{80462E27-1380-443A-A79F-545E976B0390}" srcOrd="1" destOrd="0" parTransId="{60BB4083-0A92-4C38-BFD9-3AE04DF13CF7}" sibTransId="{4C4AE493-5F65-40D1-A149-1A3FFFB6A469}"/>
    <dgm:cxn modelId="{60022AAE-0C43-EE45-9358-A279BB0534E8}" type="presOf" srcId="{4B23A09B-2FEC-4DF0-910C-3218BD1D4F2B}" destId="{B88193F8-4929-4F9F-BDE3-8FD4ECA108F5}" srcOrd="0" destOrd="0" presId="urn:microsoft.com/office/officeart/2018/2/layout/IconVerticalSolidList"/>
    <dgm:cxn modelId="{ADE70DC8-B512-476A-BEEE-302D7A9D58A0}" type="presOf" srcId="{207771D1-F224-4536-84EC-224402640C6C}" destId="{2902AE7C-2DE0-499B-9DE4-ECFDC7AC5386}" srcOrd="0" destOrd="0" presId="urn:microsoft.com/office/officeart/2018/2/layout/IconVerticalSolidList"/>
    <dgm:cxn modelId="{3DCEF7D5-BDB4-4A78-A515-47DAE63DE2F4}" srcId="{207771D1-F224-4536-84EC-224402640C6C}" destId="{4B23A09B-2FEC-4DF0-910C-3218BD1D4F2B}" srcOrd="2" destOrd="0" parTransId="{7F897924-F451-4933-923E-7064E71BEEFD}" sibTransId="{272BCC51-C082-4CCE-9A8E-AD384D7F3CC0}"/>
    <dgm:cxn modelId="{E67728A3-071B-A140-8936-A3C74C12120F}" type="presParOf" srcId="{2902AE7C-2DE0-499B-9DE4-ECFDC7AC5386}" destId="{FE82EE4F-1286-4594-A0E7-3831B0DAFEA6}" srcOrd="0" destOrd="0" presId="urn:microsoft.com/office/officeart/2018/2/layout/IconVerticalSolidList"/>
    <dgm:cxn modelId="{6BBEA150-D904-574A-8F5D-A3F2715CBE4E}" type="presParOf" srcId="{FE82EE4F-1286-4594-A0E7-3831B0DAFEA6}" destId="{D08F4068-C807-4192-83FC-294B3DB1982F}" srcOrd="0" destOrd="0" presId="urn:microsoft.com/office/officeart/2018/2/layout/IconVerticalSolidList"/>
    <dgm:cxn modelId="{5B77B236-A229-6444-8B73-4A1CBF11039B}" type="presParOf" srcId="{FE82EE4F-1286-4594-A0E7-3831B0DAFEA6}" destId="{AFDE890E-C6C7-4CF9-9F20-05E2EA53BEA3}" srcOrd="1" destOrd="0" presId="urn:microsoft.com/office/officeart/2018/2/layout/IconVerticalSolidList"/>
    <dgm:cxn modelId="{9A37FA26-92E1-6540-90A0-04FEEF8BEEAC}" type="presParOf" srcId="{FE82EE4F-1286-4594-A0E7-3831B0DAFEA6}" destId="{24272C45-D0C7-481F-BEF3-AD3937AAACC7}" srcOrd="2" destOrd="0" presId="urn:microsoft.com/office/officeart/2018/2/layout/IconVerticalSolidList"/>
    <dgm:cxn modelId="{954E3219-31A0-4A40-8D0E-4CAC848783F5}" type="presParOf" srcId="{FE82EE4F-1286-4594-A0E7-3831B0DAFEA6}" destId="{C7D8C923-3F0F-4647-BC81-6ACECEC2390A}" srcOrd="3" destOrd="0" presId="urn:microsoft.com/office/officeart/2018/2/layout/IconVerticalSolidList"/>
    <dgm:cxn modelId="{790B4255-F0B6-2E49-8080-A7EC5678C191}" type="presParOf" srcId="{2902AE7C-2DE0-499B-9DE4-ECFDC7AC5386}" destId="{CB3E1391-D3A7-470E-BC78-6882871D5967}" srcOrd="1" destOrd="0" presId="urn:microsoft.com/office/officeart/2018/2/layout/IconVerticalSolidList"/>
    <dgm:cxn modelId="{24A6B68E-BE98-7C40-BB09-860D8D966E5B}" type="presParOf" srcId="{2902AE7C-2DE0-499B-9DE4-ECFDC7AC5386}" destId="{08FCBD7B-B0A9-4E06-A45D-044469A2A684}" srcOrd="2" destOrd="0" presId="urn:microsoft.com/office/officeart/2018/2/layout/IconVerticalSolidList"/>
    <dgm:cxn modelId="{E9586956-8579-664E-9ED4-B8257ED33FEB}" type="presParOf" srcId="{08FCBD7B-B0A9-4E06-A45D-044469A2A684}" destId="{E7EB5FC8-D24B-41F0-BA53-4E978EB41FF7}" srcOrd="0" destOrd="0" presId="urn:microsoft.com/office/officeart/2018/2/layout/IconVerticalSolidList"/>
    <dgm:cxn modelId="{B3199706-1435-A344-8DCF-A94353A3FB84}" type="presParOf" srcId="{08FCBD7B-B0A9-4E06-A45D-044469A2A684}" destId="{66931FCF-D746-4A33-BA71-342781CD6C22}" srcOrd="1" destOrd="0" presId="urn:microsoft.com/office/officeart/2018/2/layout/IconVerticalSolidList"/>
    <dgm:cxn modelId="{E9029E56-953F-734B-BAD2-518147DB3DE8}" type="presParOf" srcId="{08FCBD7B-B0A9-4E06-A45D-044469A2A684}" destId="{561865A5-BF96-49EC-B70A-F3AE87D99702}" srcOrd="2" destOrd="0" presId="urn:microsoft.com/office/officeart/2018/2/layout/IconVerticalSolidList"/>
    <dgm:cxn modelId="{4646910F-7E22-CA46-8537-9941635B707C}" type="presParOf" srcId="{08FCBD7B-B0A9-4E06-A45D-044469A2A684}" destId="{57F844B7-B689-4313-B6D5-E2E9109A66B9}" srcOrd="3" destOrd="0" presId="urn:microsoft.com/office/officeart/2018/2/layout/IconVerticalSolidList"/>
    <dgm:cxn modelId="{938D3374-52B1-3E4B-A8C6-12E5B6A39448}" type="presParOf" srcId="{2902AE7C-2DE0-499B-9DE4-ECFDC7AC5386}" destId="{02B489E0-65A0-4146-8744-E2890C9ED0AD}" srcOrd="3" destOrd="0" presId="urn:microsoft.com/office/officeart/2018/2/layout/IconVerticalSolidList"/>
    <dgm:cxn modelId="{04F626BB-AF04-A24D-946C-CCB77E7780F5}" type="presParOf" srcId="{2902AE7C-2DE0-499B-9DE4-ECFDC7AC5386}" destId="{88177B6D-CEAE-48EE-88F1-3A074BDC237E}" srcOrd="4" destOrd="0" presId="urn:microsoft.com/office/officeart/2018/2/layout/IconVerticalSolidList"/>
    <dgm:cxn modelId="{73534CBA-8338-F34E-BA0A-9D2FECBFB342}" type="presParOf" srcId="{88177B6D-CEAE-48EE-88F1-3A074BDC237E}" destId="{E2731D6D-3E53-4251-8078-557E7D173271}" srcOrd="0" destOrd="0" presId="urn:microsoft.com/office/officeart/2018/2/layout/IconVerticalSolidList"/>
    <dgm:cxn modelId="{70DA51D0-EB1D-284D-A108-821729A5F048}" type="presParOf" srcId="{88177B6D-CEAE-48EE-88F1-3A074BDC237E}" destId="{BAF483EC-B430-4CA3-8B0F-1BF69912CB63}" srcOrd="1" destOrd="0" presId="urn:microsoft.com/office/officeart/2018/2/layout/IconVerticalSolidList"/>
    <dgm:cxn modelId="{37304669-A182-AD49-9256-E6EA48CFC860}" type="presParOf" srcId="{88177B6D-CEAE-48EE-88F1-3A074BDC237E}" destId="{2DA78A47-8DC4-467B-B281-35856E884604}" srcOrd="2" destOrd="0" presId="urn:microsoft.com/office/officeart/2018/2/layout/IconVerticalSolidList"/>
    <dgm:cxn modelId="{1540ADB9-F2F2-DE40-A5DE-48B43563517C}" type="presParOf" srcId="{88177B6D-CEAE-48EE-88F1-3A074BDC237E}" destId="{B88193F8-4929-4F9F-BDE3-8FD4ECA108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7771D1-F224-4536-84EC-224402640C6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7ACD820-2338-4B4C-BC17-26C95FA2F0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14 città coinvolte</a:t>
          </a:r>
          <a:endParaRPr lang="en-US" sz="1600" dirty="0"/>
        </a:p>
      </dgm:t>
    </dgm:pt>
    <dgm:pt modelId="{EB28B524-67E1-4274-A8CE-65402AD70B77}" type="parTrans" cxnId="{16E07327-17CA-44DE-8E48-4E9F2D3811B5}">
      <dgm:prSet/>
      <dgm:spPr/>
      <dgm:t>
        <a:bodyPr/>
        <a:lstStyle/>
        <a:p>
          <a:endParaRPr lang="en-US"/>
        </a:p>
      </dgm:t>
    </dgm:pt>
    <dgm:pt modelId="{872B5D61-DCB4-4236-A6F2-0F637CC6920A}" type="sibTrans" cxnId="{16E07327-17CA-44DE-8E48-4E9F2D3811B5}">
      <dgm:prSet/>
      <dgm:spPr/>
      <dgm:t>
        <a:bodyPr/>
        <a:lstStyle/>
        <a:p>
          <a:endParaRPr lang="en-US"/>
        </a:p>
      </dgm:t>
    </dgm:pt>
    <dgm:pt modelId="{F669CD9C-0986-4924-BA10-2B8E8A84374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dirty="0"/>
            <a:t>5 seminari nazionali + 3 locali</a:t>
          </a:r>
          <a:endParaRPr lang="en-US" sz="1800" dirty="0"/>
        </a:p>
      </dgm:t>
    </dgm:pt>
    <dgm:pt modelId="{899521A7-49F7-4011-8320-3B6095167C7A}" type="parTrans" cxnId="{9A50DEA1-1209-47EA-898F-21C87C526786}">
      <dgm:prSet/>
      <dgm:spPr/>
      <dgm:t>
        <a:bodyPr/>
        <a:lstStyle/>
        <a:p>
          <a:endParaRPr lang="en-US"/>
        </a:p>
      </dgm:t>
    </dgm:pt>
    <dgm:pt modelId="{C356D469-BDC6-41E1-B03E-73ACF130C3A3}" type="sibTrans" cxnId="{9A50DEA1-1209-47EA-898F-21C87C526786}">
      <dgm:prSet/>
      <dgm:spPr/>
      <dgm:t>
        <a:bodyPr/>
        <a:lstStyle/>
        <a:p>
          <a:endParaRPr lang="en-US"/>
        </a:p>
      </dgm:t>
    </dgm:pt>
    <dgm:pt modelId="{80462E27-1380-443A-A79F-545E976B03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noProof="0" dirty="0"/>
            <a:t>140 scuole registrate (chiusura 15 gennaio 2021)</a:t>
          </a:r>
        </a:p>
      </dgm:t>
    </dgm:pt>
    <dgm:pt modelId="{60BB4083-0A92-4C38-BFD9-3AE04DF13CF7}" type="parTrans" cxnId="{E65471A4-D3A3-4B14-9DA8-6314DF6FF4B6}">
      <dgm:prSet/>
      <dgm:spPr/>
      <dgm:t>
        <a:bodyPr/>
        <a:lstStyle/>
        <a:p>
          <a:endParaRPr lang="en-US"/>
        </a:p>
      </dgm:t>
    </dgm:pt>
    <dgm:pt modelId="{4C4AE493-5F65-40D1-A149-1A3FFFB6A469}" type="sibTrans" cxnId="{E65471A4-D3A3-4B14-9DA8-6314DF6FF4B6}">
      <dgm:prSet/>
      <dgm:spPr/>
      <dgm:t>
        <a:bodyPr/>
        <a:lstStyle/>
        <a:p>
          <a:endParaRPr lang="en-US"/>
        </a:p>
      </dgm:t>
    </dgm:pt>
    <dgm:pt modelId="{4B23A09B-2FEC-4DF0-910C-3218BD1D4F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800" dirty="0"/>
            <a:t>Fase formativa si chiude ad ottobre 2021</a:t>
          </a:r>
          <a:endParaRPr lang="en-US" sz="1800" dirty="0"/>
        </a:p>
      </dgm:t>
    </dgm:pt>
    <dgm:pt modelId="{7F897924-F451-4933-923E-7064E71BEEFD}" type="parTrans" cxnId="{3DCEF7D5-BDB4-4A78-A515-47DAE63DE2F4}">
      <dgm:prSet/>
      <dgm:spPr/>
      <dgm:t>
        <a:bodyPr/>
        <a:lstStyle/>
        <a:p>
          <a:endParaRPr lang="en-US"/>
        </a:p>
      </dgm:t>
    </dgm:pt>
    <dgm:pt modelId="{272BCC51-C082-4CCE-9A8E-AD384D7F3CC0}" type="sibTrans" cxnId="{3DCEF7D5-BDB4-4A78-A515-47DAE63DE2F4}">
      <dgm:prSet/>
      <dgm:spPr/>
      <dgm:t>
        <a:bodyPr/>
        <a:lstStyle/>
        <a:p>
          <a:endParaRPr lang="en-US"/>
        </a:p>
      </dgm:t>
    </dgm:pt>
    <dgm:pt modelId="{8D99526B-414A-8C47-AFBE-ECD01A06E4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t-IT" sz="1600" dirty="0"/>
            <a:t>Registrazione studenti 22 gennaio 2021 (stimati dai docenti circa 5.800)</a:t>
          </a:r>
        </a:p>
      </dgm:t>
    </dgm:pt>
    <dgm:pt modelId="{C36BABD1-5987-394C-A35E-27F47B14CFBA}" type="parTrans" cxnId="{C68299B0-2D94-B247-95A3-32F7AC16817C}">
      <dgm:prSet/>
      <dgm:spPr/>
      <dgm:t>
        <a:bodyPr/>
        <a:lstStyle/>
        <a:p>
          <a:endParaRPr lang="it-IT"/>
        </a:p>
      </dgm:t>
    </dgm:pt>
    <dgm:pt modelId="{C1377FE2-EDC8-664C-979A-21EC2A66C937}" type="sibTrans" cxnId="{C68299B0-2D94-B247-95A3-32F7AC16817C}">
      <dgm:prSet/>
      <dgm:spPr/>
      <dgm:t>
        <a:bodyPr/>
        <a:lstStyle/>
        <a:p>
          <a:endParaRPr lang="it-IT"/>
        </a:p>
      </dgm:t>
    </dgm:pt>
    <dgm:pt modelId="{B4D8406D-B8B7-544A-A2A1-815D3C9985D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Campionato di Art &amp; Science (gennaio-maggio 2021)</a:t>
          </a:r>
        </a:p>
      </dgm:t>
    </dgm:pt>
    <dgm:pt modelId="{A00E26AC-27BA-C745-803B-1647C2BF37E7}" type="parTrans" cxnId="{9A5F09D7-613D-0D41-857A-8F2E61458A74}">
      <dgm:prSet/>
      <dgm:spPr/>
      <dgm:t>
        <a:bodyPr/>
        <a:lstStyle/>
        <a:p>
          <a:endParaRPr lang="it-IT"/>
        </a:p>
      </dgm:t>
    </dgm:pt>
    <dgm:pt modelId="{0DC47D16-E3B2-1949-9567-14E606BB6ECF}" type="sibTrans" cxnId="{9A5F09D7-613D-0D41-857A-8F2E61458A74}">
      <dgm:prSet/>
      <dgm:spPr/>
      <dgm:t>
        <a:bodyPr/>
        <a:lstStyle/>
        <a:p>
          <a:endParaRPr lang="it-IT"/>
        </a:p>
      </dgm:t>
    </dgm:pt>
    <dgm:pt modelId="{3ECBB92A-2239-EB42-9C87-94FE4453D998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160 ricercatori coinvolti</a:t>
          </a:r>
        </a:p>
      </dgm:t>
    </dgm:pt>
    <dgm:pt modelId="{FB8D0A33-C03E-6646-A747-8C1703FDA27E}" type="parTrans" cxnId="{ECDCB5E9-FF0F-5A47-9274-28ABC7E13BE2}">
      <dgm:prSet/>
      <dgm:spPr/>
      <dgm:t>
        <a:bodyPr/>
        <a:lstStyle/>
        <a:p>
          <a:endParaRPr lang="it-IT"/>
        </a:p>
      </dgm:t>
    </dgm:pt>
    <dgm:pt modelId="{46748869-A897-3D4C-8475-935A1AC6BFFB}" type="sibTrans" cxnId="{ECDCB5E9-FF0F-5A47-9274-28ABC7E13BE2}">
      <dgm:prSet/>
      <dgm:spPr/>
      <dgm:t>
        <a:bodyPr/>
        <a:lstStyle/>
        <a:p>
          <a:endParaRPr lang="it-IT"/>
        </a:p>
      </dgm:t>
    </dgm:pt>
    <dgm:pt modelId="{2902AE7C-2DE0-499B-9DE4-ECFDC7AC5386}" type="pres">
      <dgm:prSet presAssocID="{207771D1-F224-4536-84EC-224402640C6C}" presName="root" presStyleCnt="0">
        <dgm:presLayoutVars>
          <dgm:dir/>
          <dgm:resizeHandles val="exact"/>
        </dgm:presLayoutVars>
      </dgm:prSet>
      <dgm:spPr/>
    </dgm:pt>
    <dgm:pt modelId="{FE82EE4F-1286-4594-A0E7-3831B0DAFEA6}" type="pres">
      <dgm:prSet presAssocID="{57ACD820-2338-4B4C-BC17-26C95FA2F0E6}" presName="compNode" presStyleCnt="0"/>
      <dgm:spPr/>
    </dgm:pt>
    <dgm:pt modelId="{D08F4068-C807-4192-83FC-294B3DB1982F}" type="pres">
      <dgm:prSet presAssocID="{57ACD820-2338-4B4C-BC17-26C95FA2F0E6}" presName="bgRect" presStyleLbl="bgShp" presStyleIdx="0" presStyleCnt="7"/>
      <dgm:spPr/>
    </dgm:pt>
    <dgm:pt modelId="{AFDE890E-C6C7-4CF9-9F20-05E2EA53BEA3}" type="pres">
      <dgm:prSet presAssocID="{57ACD820-2338-4B4C-BC17-26C95FA2F0E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9000" b="-9000"/>
          </a:stretch>
        </a:blipFill>
        <a:ln>
          <a:noFill/>
        </a:ln>
      </dgm:spPr>
    </dgm:pt>
    <dgm:pt modelId="{24272C45-D0C7-481F-BEF3-AD3937AAACC7}" type="pres">
      <dgm:prSet presAssocID="{57ACD820-2338-4B4C-BC17-26C95FA2F0E6}" presName="spaceRect" presStyleCnt="0"/>
      <dgm:spPr/>
    </dgm:pt>
    <dgm:pt modelId="{C7D8C923-3F0F-4647-BC81-6ACECEC2390A}" type="pres">
      <dgm:prSet presAssocID="{57ACD820-2338-4B4C-BC17-26C95FA2F0E6}" presName="parTx" presStyleLbl="revTx" presStyleIdx="0" presStyleCnt="7">
        <dgm:presLayoutVars>
          <dgm:chMax val="0"/>
          <dgm:chPref val="0"/>
        </dgm:presLayoutVars>
      </dgm:prSet>
      <dgm:spPr/>
    </dgm:pt>
    <dgm:pt modelId="{CB3E1391-D3A7-470E-BC78-6882871D5967}" type="pres">
      <dgm:prSet presAssocID="{872B5D61-DCB4-4236-A6F2-0F637CC6920A}" presName="sibTrans" presStyleCnt="0"/>
      <dgm:spPr/>
    </dgm:pt>
    <dgm:pt modelId="{08FCBD7B-B0A9-4E06-A45D-044469A2A684}" type="pres">
      <dgm:prSet presAssocID="{80462E27-1380-443A-A79F-545E976B0390}" presName="compNode" presStyleCnt="0"/>
      <dgm:spPr/>
    </dgm:pt>
    <dgm:pt modelId="{E7EB5FC8-D24B-41F0-BA53-4E978EB41FF7}" type="pres">
      <dgm:prSet presAssocID="{80462E27-1380-443A-A79F-545E976B0390}" presName="bgRect" presStyleLbl="bgShp" presStyleIdx="1" presStyleCnt="7"/>
      <dgm:spPr/>
    </dgm:pt>
    <dgm:pt modelId="{66931FCF-D746-4A33-BA71-342781CD6C22}" type="pres">
      <dgm:prSet presAssocID="{80462E27-1380-443A-A79F-545E976B0390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561865A5-BF96-49EC-B70A-F3AE87D99702}" type="pres">
      <dgm:prSet presAssocID="{80462E27-1380-443A-A79F-545E976B0390}" presName="spaceRect" presStyleCnt="0"/>
      <dgm:spPr/>
    </dgm:pt>
    <dgm:pt modelId="{57F844B7-B689-4313-B6D5-E2E9109A66B9}" type="pres">
      <dgm:prSet presAssocID="{80462E27-1380-443A-A79F-545E976B0390}" presName="parTx" presStyleLbl="revTx" presStyleIdx="1" presStyleCnt="7">
        <dgm:presLayoutVars>
          <dgm:chMax val="0"/>
          <dgm:chPref val="0"/>
        </dgm:presLayoutVars>
      </dgm:prSet>
      <dgm:spPr/>
    </dgm:pt>
    <dgm:pt modelId="{02B489E0-65A0-4146-8744-E2890C9ED0AD}" type="pres">
      <dgm:prSet presAssocID="{4C4AE493-5F65-40D1-A149-1A3FFFB6A469}" presName="sibTrans" presStyleCnt="0"/>
      <dgm:spPr/>
    </dgm:pt>
    <dgm:pt modelId="{1A8118EA-36BC-9745-B5AC-D2D429DBE03E}" type="pres">
      <dgm:prSet presAssocID="{8D99526B-414A-8C47-AFBE-ECD01A06E42A}" presName="compNode" presStyleCnt="0"/>
      <dgm:spPr/>
    </dgm:pt>
    <dgm:pt modelId="{CE4CB27E-C995-6043-9F4F-6588240733EC}" type="pres">
      <dgm:prSet presAssocID="{8D99526B-414A-8C47-AFBE-ECD01A06E42A}" presName="bgRect" presStyleLbl="bgShp" presStyleIdx="2" presStyleCnt="7"/>
      <dgm:spPr/>
    </dgm:pt>
    <dgm:pt modelId="{6BBB4F36-D84D-ED4D-9E2C-5074C53EB505}" type="pres">
      <dgm:prSet presAssocID="{8D99526B-414A-8C47-AFBE-ECD01A06E42A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DBCB6B0-B3E8-6F4F-82C7-EDCC137ED750}" type="pres">
      <dgm:prSet presAssocID="{8D99526B-414A-8C47-AFBE-ECD01A06E42A}" presName="spaceRect" presStyleCnt="0"/>
      <dgm:spPr/>
    </dgm:pt>
    <dgm:pt modelId="{FC6F086E-9442-E346-A8E6-E3F810C25F21}" type="pres">
      <dgm:prSet presAssocID="{8D99526B-414A-8C47-AFBE-ECD01A06E42A}" presName="parTx" presStyleLbl="revTx" presStyleIdx="2" presStyleCnt="7">
        <dgm:presLayoutVars>
          <dgm:chMax val="0"/>
          <dgm:chPref val="0"/>
        </dgm:presLayoutVars>
      </dgm:prSet>
      <dgm:spPr/>
    </dgm:pt>
    <dgm:pt modelId="{E74A551E-6591-0644-9F0D-55FECEC0BF19}" type="pres">
      <dgm:prSet presAssocID="{C1377FE2-EDC8-664C-979A-21EC2A66C937}" presName="sibTrans" presStyleCnt="0"/>
      <dgm:spPr/>
    </dgm:pt>
    <dgm:pt modelId="{06B965B1-1366-4D81-83D3-1509AE60F96F}" type="pres">
      <dgm:prSet presAssocID="{F669CD9C-0986-4924-BA10-2B8E8A843748}" presName="compNode" presStyleCnt="0"/>
      <dgm:spPr/>
    </dgm:pt>
    <dgm:pt modelId="{C29E93A3-2396-48D0-A300-F54BF27F0696}" type="pres">
      <dgm:prSet presAssocID="{F669CD9C-0986-4924-BA10-2B8E8A843748}" presName="bgRect" presStyleLbl="bgShp" presStyleIdx="3" presStyleCnt="7"/>
      <dgm:spPr/>
    </dgm:pt>
    <dgm:pt modelId="{3C53FACF-D57B-4FB8-AC04-58028B14FC3F}" type="pres">
      <dgm:prSet presAssocID="{F669CD9C-0986-4924-BA10-2B8E8A843748}" presName="iconRect" presStyleLbl="node1" presStyleIdx="3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D7622318-38BA-47C2-B5E4-7C23AC40D435}" type="pres">
      <dgm:prSet presAssocID="{F669CD9C-0986-4924-BA10-2B8E8A843748}" presName="spaceRect" presStyleCnt="0"/>
      <dgm:spPr/>
    </dgm:pt>
    <dgm:pt modelId="{1F0B19E1-ABC5-4B23-945F-18BEEAFC384D}" type="pres">
      <dgm:prSet presAssocID="{F669CD9C-0986-4924-BA10-2B8E8A843748}" presName="parTx" presStyleLbl="revTx" presStyleIdx="3" presStyleCnt="7">
        <dgm:presLayoutVars>
          <dgm:chMax val="0"/>
          <dgm:chPref val="0"/>
        </dgm:presLayoutVars>
      </dgm:prSet>
      <dgm:spPr/>
    </dgm:pt>
    <dgm:pt modelId="{BC592C29-7077-430F-A37D-66BD63267FCD}" type="pres">
      <dgm:prSet presAssocID="{C356D469-BDC6-41E1-B03E-73ACF130C3A3}" presName="sibTrans" presStyleCnt="0"/>
      <dgm:spPr/>
    </dgm:pt>
    <dgm:pt modelId="{8D629BD0-4536-3C4E-89B3-858D5F65F385}" type="pres">
      <dgm:prSet presAssocID="{B4D8406D-B8B7-544A-A2A1-815D3C9985D6}" presName="compNode" presStyleCnt="0"/>
      <dgm:spPr/>
    </dgm:pt>
    <dgm:pt modelId="{A3421320-C66A-784D-B58D-03164072A7FA}" type="pres">
      <dgm:prSet presAssocID="{B4D8406D-B8B7-544A-A2A1-815D3C9985D6}" presName="bgRect" presStyleLbl="bgShp" presStyleIdx="4" presStyleCnt="7"/>
      <dgm:spPr/>
    </dgm:pt>
    <dgm:pt modelId="{596BA53D-CB43-D648-B73B-5D26B80F8EEA}" type="pres">
      <dgm:prSet presAssocID="{B4D8406D-B8B7-544A-A2A1-815D3C9985D6}" presName="iconRect" presStyleLbl="node1" presStyleIdx="4" presStyleCnt="7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9FCC35A1-057C-6D48-A8B1-D518BACFF956}" type="pres">
      <dgm:prSet presAssocID="{B4D8406D-B8B7-544A-A2A1-815D3C9985D6}" presName="spaceRect" presStyleCnt="0"/>
      <dgm:spPr/>
    </dgm:pt>
    <dgm:pt modelId="{8270B023-F947-C444-BCFB-73758BF8AAC3}" type="pres">
      <dgm:prSet presAssocID="{B4D8406D-B8B7-544A-A2A1-815D3C9985D6}" presName="parTx" presStyleLbl="revTx" presStyleIdx="4" presStyleCnt="7">
        <dgm:presLayoutVars>
          <dgm:chMax val="0"/>
          <dgm:chPref val="0"/>
        </dgm:presLayoutVars>
      </dgm:prSet>
      <dgm:spPr/>
    </dgm:pt>
    <dgm:pt modelId="{1C645319-D087-804E-813A-56C274DC2A6C}" type="pres">
      <dgm:prSet presAssocID="{0DC47D16-E3B2-1949-9567-14E606BB6ECF}" presName="sibTrans" presStyleCnt="0"/>
      <dgm:spPr/>
    </dgm:pt>
    <dgm:pt modelId="{88177B6D-CEAE-48EE-88F1-3A074BDC237E}" type="pres">
      <dgm:prSet presAssocID="{4B23A09B-2FEC-4DF0-910C-3218BD1D4F2B}" presName="compNode" presStyleCnt="0"/>
      <dgm:spPr/>
    </dgm:pt>
    <dgm:pt modelId="{E2731D6D-3E53-4251-8078-557E7D173271}" type="pres">
      <dgm:prSet presAssocID="{4B23A09B-2FEC-4DF0-910C-3218BD1D4F2B}" presName="bgRect" presStyleLbl="bgShp" presStyleIdx="5" presStyleCnt="7"/>
      <dgm:spPr/>
    </dgm:pt>
    <dgm:pt modelId="{BAF483EC-B430-4CA3-8B0F-1BF69912CB63}" type="pres">
      <dgm:prSet presAssocID="{4B23A09B-2FEC-4DF0-910C-3218BD1D4F2B}" presName="iconRect" presStyleLbl="node1" presStyleIdx="5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DA78A47-8DC4-467B-B281-35856E884604}" type="pres">
      <dgm:prSet presAssocID="{4B23A09B-2FEC-4DF0-910C-3218BD1D4F2B}" presName="spaceRect" presStyleCnt="0"/>
      <dgm:spPr/>
    </dgm:pt>
    <dgm:pt modelId="{B88193F8-4929-4F9F-BDE3-8FD4ECA108F5}" type="pres">
      <dgm:prSet presAssocID="{4B23A09B-2FEC-4DF0-910C-3218BD1D4F2B}" presName="parTx" presStyleLbl="revTx" presStyleIdx="5" presStyleCnt="7">
        <dgm:presLayoutVars>
          <dgm:chMax val="0"/>
          <dgm:chPref val="0"/>
        </dgm:presLayoutVars>
      </dgm:prSet>
      <dgm:spPr/>
    </dgm:pt>
    <dgm:pt modelId="{B475EA46-2E1B-C147-98CC-24D29E57DE7F}" type="pres">
      <dgm:prSet presAssocID="{272BCC51-C082-4CCE-9A8E-AD384D7F3CC0}" presName="sibTrans" presStyleCnt="0"/>
      <dgm:spPr/>
    </dgm:pt>
    <dgm:pt modelId="{DD577AA8-8D45-7440-843C-2706978AC007}" type="pres">
      <dgm:prSet presAssocID="{3ECBB92A-2239-EB42-9C87-94FE4453D998}" presName="compNode" presStyleCnt="0"/>
      <dgm:spPr/>
    </dgm:pt>
    <dgm:pt modelId="{9B8A6B58-5031-024C-BB15-645DD9C08F22}" type="pres">
      <dgm:prSet presAssocID="{3ECBB92A-2239-EB42-9C87-94FE4453D998}" presName="bgRect" presStyleLbl="bgShp" presStyleIdx="6" presStyleCnt="7"/>
      <dgm:spPr/>
    </dgm:pt>
    <dgm:pt modelId="{2AF56883-EBB1-0D4C-9051-0007A99A11E4}" type="pres">
      <dgm:prSet presAssocID="{3ECBB92A-2239-EB42-9C87-94FE4453D998}" presName="iconRect" presStyleLbl="node1" presStyleIdx="6" presStyleCnt="7"/>
      <dgm:spPr>
        <a:blipFill>
          <a:blip xmlns:r="http://schemas.openxmlformats.org/officeDocument/2006/relationships" r:embed="rId11"/>
          <a:srcRect/>
          <a:stretch>
            <a:fillRect/>
          </a:stretch>
        </a:blipFill>
      </dgm:spPr>
    </dgm:pt>
    <dgm:pt modelId="{F2D58F84-DE67-1D4B-AA98-92DCD7E91E15}" type="pres">
      <dgm:prSet presAssocID="{3ECBB92A-2239-EB42-9C87-94FE4453D998}" presName="spaceRect" presStyleCnt="0"/>
      <dgm:spPr/>
    </dgm:pt>
    <dgm:pt modelId="{23C3F3EC-40C2-4549-BD1D-48C8261552A0}" type="pres">
      <dgm:prSet presAssocID="{3ECBB92A-2239-EB42-9C87-94FE4453D998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01DB2019-177A-3744-8055-4F24C562B665}" type="presOf" srcId="{3ECBB92A-2239-EB42-9C87-94FE4453D998}" destId="{23C3F3EC-40C2-4549-BD1D-48C8261552A0}" srcOrd="0" destOrd="0" presId="urn:microsoft.com/office/officeart/2018/2/layout/IconVerticalSolidList"/>
    <dgm:cxn modelId="{B7B32A27-424F-C045-B472-1ECE581A616F}" type="presOf" srcId="{80462E27-1380-443A-A79F-545E976B0390}" destId="{57F844B7-B689-4313-B6D5-E2E9109A66B9}" srcOrd="0" destOrd="0" presId="urn:microsoft.com/office/officeart/2018/2/layout/IconVerticalSolidList"/>
    <dgm:cxn modelId="{16E07327-17CA-44DE-8E48-4E9F2D3811B5}" srcId="{207771D1-F224-4536-84EC-224402640C6C}" destId="{57ACD820-2338-4B4C-BC17-26C95FA2F0E6}" srcOrd="0" destOrd="0" parTransId="{EB28B524-67E1-4274-A8CE-65402AD70B77}" sibTransId="{872B5D61-DCB4-4236-A6F2-0F637CC6920A}"/>
    <dgm:cxn modelId="{72F58236-BE24-6742-B57F-B89CAF521FBC}" type="presOf" srcId="{4B23A09B-2FEC-4DF0-910C-3218BD1D4F2B}" destId="{B88193F8-4929-4F9F-BDE3-8FD4ECA108F5}" srcOrd="0" destOrd="0" presId="urn:microsoft.com/office/officeart/2018/2/layout/IconVerticalSolidList"/>
    <dgm:cxn modelId="{FD570E6B-5CA7-7C46-AF8A-4C88E07A4E35}" type="presOf" srcId="{F669CD9C-0986-4924-BA10-2B8E8A843748}" destId="{1F0B19E1-ABC5-4B23-945F-18BEEAFC384D}" srcOrd="0" destOrd="0" presId="urn:microsoft.com/office/officeart/2018/2/layout/IconVerticalSolidList"/>
    <dgm:cxn modelId="{9A50DEA1-1209-47EA-898F-21C87C526786}" srcId="{207771D1-F224-4536-84EC-224402640C6C}" destId="{F669CD9C-0986-4924-BA10-2B8E8A843748}" srcOrd="3" destOrd="0" parTransId="{899521A7-49F7-4011-8320-3B6095167C7A}" sibTransId="{C356D469-BDC6-41E1-B03E-73ACF130C3A3}"/>
    <dgm:cxn modelId="{E65471A4-D3A3-4B14-9DA8-6314DF6FF4B6}" srcId="{207771D1-F224-4536-84EC-224402640C6C}" destId="{80462E27-1380-443A-A79F-545E976B0390}" srcOrd="1" destOrd="0" parTransId="{60BB4083-0A92-4C38-BFD9-3AE04DF13CF7}" sibTransId="{4C4AE493-5F65-40D1-A149-1A3FFFB6A469}"/>
    <dgm:cxn modelId="{C68299B0-2D94-B247-95A3-32F7AC16817C}" srcId="{207771D1-F224-4536-84EC-224402640C6C}" destId="{8D99526B-414A-8C47-AFBE-ECD01A06E42A}" srcOrd="2" destOrd="0" parTransId="{C36BABD1-5987-394C-A35E-27F47B14CFBA}" sibTransId="{C1377FE2-EDC8-664C-979A-21EC2A66C937}"/>
    <dgm:cxn modelId="{64019CBD-8B5A-DD4C-8A6D-D41E2C8FAE2A}" type="presOf" srcId="{B4D8406D-B8B7-544A-A2A1-815D3C9985D6}" destId="{8270B023-F947-C444-BCFB-73758BF8AAC3}" srcOrd="0" destOrd="0" presId="urn:microsoft.com/office/officeart/2018/2/layout/IconVerticalSolidList"/>
    <dgm:cxn modelId="{ADE70DC8-B512-476A-BEEE-302D7A9D58A0}" type="presOf" srcId="{207771D1-F224-4536-84EC-224402640C6C}" destId="{2902AE7C-2DE0-499B-9DE4-ECFDC7AC5386}" srcOrd="0" destOrd="0" presId="urn:microsoft.com/office/officeart/2018/2/layout/IconVerticalSolidList"/>
    <dgm:cxn modelId="{3DCEF7D5-BDB4-4A78-A515-47DAE63DE2F4}" srcId="{207771D1-F224-4536-84EC-224402640C6C}" destId="{4B23A09B-2FEC-4DF0-910C-3218BD1D4F2B}" srcOrd="5" destOrd="0" parTransId="{7F897924-F451-4933-923E-7064E71BEEFD}" sibTransId="{272BCC51-C082-4CCE-9A8E-AD384D7F3CC0}"/>
    <dgm:cxn modelId="{9A5F09D7-613D-0D41-857A-8F2E61458A74}" srcId="{207771D1-F224-4536-84EC-224402640C6C}" destId="{B4D8406D-B8B7-544A-A2A1-815D3C9985D6}" srcOrd="4" destOrd="0" parTransId="{A00E26AC-27BA-C745-803B-1647C2BF37E7}" sibTransId="{0DC47D16-E3B2-1949-9567-14E606BB6ECF}"/>
    <dgm:cxn modelId="{0A1DD7E1-5BB6-7E42-B67C-BF6FCB8B1B33}" type="presOf" srcId="{57ACD820-2338-4B4C-BC17-26C95FA2F0E6}" destId="{C7D8C923-3F0F-4647-BC81-6ACECEC2390A}" srcOrd="0" destOrd="0" presId="urn:microsoft.com/office/officeart/2018/2/layout/IconVerticalSolidList"/>
    <dgm:cxn modelId="{ECDCB5E9-FF0F-5A47-9274-28ABC7E13BE2}" srcId="{207771D1-F224-4536-84EC-224402640C6C}" destId="{3ECBB92A-2239-EB42-9C87-94FE4453D998}" srcOrd="6" destOrd="0" parTransId="{FB8D0A33-C03E-6646-A747-8C1703FDA27E}" sibTransId="{46748869-A897-3D4C-8475-935A1AC6BFFB}"/>
    <dgm:cxn modelId="{64E589FF-DDAC-6748-A835-C25C2DE8CFA4}" type="presOf" srcId="{8D99526B-414A-8C47-AFBE-ECD01A06E42A}" destId="{FC6F086E-9442-E346-A8E6-E3F810C25F21}" srcOrd="0" destOrd="0" presId="urn:microsoft.com/office/officeart/2018/2/layout/IconVerticalSolidList"/>
    <dgm:cxn modelId="{1D297AE1-9565-2241-AC70-9142E8A9B0B8}" type="presParOf" srcId="{2902AE7C-2DE0-499B-9DE4-ECFDC7AC5386}" destId="{FE82EE4F-1286-4594-A0E7-3831B0DAFEA6}" srcOrd="0" destOrd="0" presId="urn:microsoft.com/office/officeart/2018/2/layout/IconVerticalSolidList"/>
    <dgm:cxn modelId="{9720ECA5-A859-734F-97D1-9DD663486CF4}" type="presParOf" srcId="{FE82EE4F-1286-4594-A0E7-3831B0DAFEA6}" destId="{D08F4068-C807-4192-83FC-294B3DB1982F}" srcOrd="0" destOrd="0" presId="urn:microsoft.com/office/officeart/2018/2/layout/IconVerticalSolidList"/>
    <dgm:cxn modelId="{4FEF6DA2-22A6-8645-8A85-6FB1DBFC891E}" type="presParOf" srcId="{FE82EE4F-1286-4594-A0E7-3831B0DAFEA6}" destId="{AFDE890E-C6C7-4CF9-9F20-05E2EA53BEA3}" srcOrd="1" destOrd="0" presId="urn:microsoft.com/office/officeart/2018/2/layout/IconVerticalSolidList"/>
    <dgm:cxn modelId="{CB41AC00-9768-B641-8CF7-3E73CF484101}" type="presParOf" srcId="{FE82EE4F-1286-4594-A0E7-3831B0DAFEA6}" destId="{24272C45-D0C7-481F-BEF3-AD3937AAACC7}" srcOrd="2" destOrd="0" presId="urn:microsoft.com/office/officeart/2018/2/layout/IconVerticalSolidList"/>
    <dgm:cxn modelId="{F6BF5FE2-4982-D04B-98FC-BD5423B2FE4C}" type="presParOf" srcId="{FE82EE4F-1286-4594-A0E7-3831B0DAFEA6}" destId="{C7D8C923-3F0F-4647-BC81-6ACECEC2390A}" srcOrd="3" destOrd="0" presId="urn:microsoft.com/office/officeart/2018/2/layout/IconVerticalSolidList"/>
    <dgm:cxn modelId="{75FEC50A-299C-0E41-8A6E-A32C75D32F87}" type="presParOf" srcId="{2902AE7C-2DE0-499B-9DE4-ECFDC7AC5386}" destId="{CB3E1391-D3A7-470E-BC78-6882871D5967}" srcOrd="1" destOrd="0" presId="urn:microsoft.com/office/officeart/2018/2/layout/IconVerticalSolidList"/>
    <dgm:cxn modelId="{FD912503-C41D-0C44-A8E8-BB24C3D47D2D}" type="presParOf" srcId="{2902AE7C-2DE0-499B-9DE4-ECFDC7AC5386}" destId="{08FCBD7B-B0A9-4E06-A45D-044469A2A684}" srcOrd="2" destOrd="0" presId="urn:microsoft.com/office/officeart/2018/2/layout/IconVerticalSolidList"/>
    <dgm:cxn modelId="{376879ED-04D9-094C-8235-EC40511EE6DC}" type="presParOf" srcId="{08FCBD7B-B0A9-4E06-A45D-044469A2A684}" destId="{E7EB5FC8-D24B-41F0-BA53-4E978EB41FF7}" srcOrd="0" destOrd="0" presId="urn:microsoft.com/office/officeart/2018/2/layout/IconVerticalSolidList"/>
    <dgm:cxn modelId="{FFB213D3-307E-4746-B178-1A51F8038B42}" type="presParOf" srcId="{08FCBD7B-B0A9-4E06-A45D-044469A2A684}" destId="{66931FCF-D746-4A33-BA71-342781CD6C22}" srcOrd="1" destOrd="0" presId="urn:microsoft.com/office/officeart/2018/2/layout/IconVerticalSolidList"/>
    <dgm:cxn modelId="{76B1E041-BD2D-D842-B197-3FABD482B66A}" type="presParOf" srcId="{08FCBD7B-B0A9-4E06-A45D-044469A2A684}" destId="{561865A5-BF96-49EC-B70A-F3AE87D99702}" srcOrd="2" destOrd="0" presId="urn:microsoft.com/office/officeart/2018/2/layout/IconVerticalSolidList"/>
    <dgm:cxn modelId="{7C324056-EDA1-054A-ACD0-D0D97B26119A}" type="presParOf" srcId="{08FCBD7B-B0A9-4E06-A45D-044469A2A684}" destId="{57F844B7-B689-4313-B6D5-E2E9109A66B9}" srcOrd="3" destOrd="0" presId="urn:microsoft.com/office/officeart/2018/2/layout/IconVerticalSolidList"/>
    <dgm:cxn modelId="{B73BEA92-5938-664A-84F4-E987AB26F82C}" type="presParOf" srcId="{2902AE7C-2DE0-499B-9DE4-ECFDC7AC5386}" destId="{02B489E0-65A0-4146-8744-E2890C9ED0AD}" srcOrd="3" destOrd="0" presId="urn:microsoft.com/office/officeart/2018/2/layout/IconVerticalSolidList"/>
    <dgm:cxn modelId="{7F67A782-C623-5F4D-B136-4F296ABE2536}" type="presParOf" srcId="{2902AE7C-2DE0-499B-9DE4-ECFDC7AC5386}" destId="{1A8118EA-36BC-9745-B5AC-D2D429DBE03E}" srcOrd="4" destOrd="0" presId="urn:microsoft.com/office/officeart/2018/2/layout/IconVerticalSolidList"/>
    <dgm:cxn modelId="{2B0F42E8-9A7E-B040-8A90-75CC8D804855}" type="presParOf" srcId="{1A8118EA-36BC-9745-B5AC-D2D429DBE03E}" destId="{CE4CB27E-C995-6043-9F4F-6588240733EC}" srcOrd="0" destOrd="0" presId="urn:microsoft.com/office/officeart/2018/2/layout/IconVerticalSolidList"/>
    <dgm:cxn modelId="{B4DEB0E9-55B3-8C4F-8D83-174DE4E64D79}" type="presParOf" srcId="{1A8118EA-36BC-9745-B5AC-D2D429DBE03E}" destId="{6BBB4F36-D84D-ED4D-9E2C-5074C53EB505}" srcOrd="1" destOrd="0" presId="urn:microsoft.com/office/officeart/2018/2/layout/IconVerticalSolidList"/>
    <dgm:cxn modelId="{03B2995D-8924-C443-AE94-6B2038015D52}" type="presParOf" srcId="{1A8118EA-36BC-9745-B5AC-D2D429DBE03E}" destId="{6DBCB6B0-B3E8-6F4F-82C7-EDCC137ED750}" srcOrd="2" destOrd="0" presId="urn:microsoft.com/office/officeart/2018/2/layout/IconVerticalSolidList"/>
    <dgm:cxn modelId="{E0F2633E-4A22-BB45-BAF3-28E61BF9F02E}" type="presParOf" srcId="{1A8118EA-36BC-9745-B5AC-D2D429DBE03E}" destId="{FC6F086E-9442-E346-A8E6-E3F810C25F21}" srcOrd="3" destOrd="0" presId="urn:microsoft.com/office/officeart/2018/2/layout/IconVerticalSolidList"/>
    <dgm:cxn modelId="{8BEDDDDE-A99B-1247-ACB8-02BCB6DFE50B}" type="presParOf" srcId="{2902AE7C-2DE0-499B-9DE4-ECFDC7AC5386}" destId="{E74A551E-6591-0644-9F0D-55FECEC0BF19}" srcOrd="5" destOrd="0" presId="urn:microsoft.com/office/officeart/2018/2/layout/IconVerticalSolidList"/>
    <dgm:cxn modelId="{91C64908-353B-754A-9B72-5A7F2B4D88EA}" type="presParOf" srcId="{2902AE7C-2DE0-499B-9DE4-ECFDC7AC5386}" destId="{06B965B1-1366-4D81-83D3-1509AE60F96F}" srcOrd="6" destOrd="0" presId="urn:microsoft.com/office/officeart/2018/2/layout/IconVerticalSolidList"/>
    <dgm:cxn modelId="{5FCAB456-4C80-3A4F-A10F-93FA07B534E8}" type="presParOf" srcId="{06B965B1-1366-4D81-83D3-1509AE60F96F}" destId="{C29E93A3-2396-48D0-A300-F54BF27F0696}" srcOrd="0" destOrd="0" presId="urn:microsoft.com/office/officeart/2018/2/layout/IconVerticalSolidList"/>
    <dgm:cxn modelId="{CE5E7BD6-D452-434F-B7FF-D245F94DDFD1}" type="presParOf" srcId="{06B965B1-1366-4D81-83D3-1509AE60F96F}" destId="{3C53FACF-D57B-4FB8-AC04-58028B14FC3F}" srcOrd="1" destOrd="0" presId="urn:microsoft.com/office/officeart/2018/2/layout/IconVerticalSolidList"/>
    <dgm:cxn modelId="{D8DF7EC0-AA6E-D845-BE0F-624FE2CA6974}" type="presParOf" srcId="{06B965B1-1366-4D81-83D3-1509AE60F96F}" destId="{D7622318-38BA-47C2-B5E4-7C23AC40D435}" srcOrd="2" destOrd="0" presId="urn:microsoft.com/office/officeart/2018/2/layout/IconVerticalSolidList"/>
    <dgm:cxn modelId="{EF070DCC-183E-9B41-8C70-AB6E23B575A8}" type="presParOf" srcId="{06B965B1-1366-4D81-83D3-1509AE60F96F}" destId="{1F0B19E1-ABC5-4B23-945F-18BEEAFC384D}" srcOrd="3" destOrd="0" presId="urn:microsoft.com/office/officeart/2018/2/layout/IconVerticalSolidList"/>
    <dgm:cxn modelId="{CCAE8936-7A31-B44E-8519-7566066FC32C}" type="presParOf" srcId="{2902AE7C-2DE0-499B-9DE4-ECFDC7AC5386}" destId="{BC592C29-7077-430F-A37D-66BD63267FCD}" srcOrd="7" destOrd="0" presId="urn:microsoft.com/office/officeart/2018/2/layout/IconVerticalSolidList"/>
    <dgm:cxn modelId="{21AE6001-9FEA-8843-B1D3-C20569ABDCE7}" type="presParOf" srcId="{2902AE7C-2DE0-499B-9DE4-ECFDC7AC5386}" destId="{8D629BD0-4536-3C4E-89B3-858D5F65F385}" srcOrd="8" destOrd="0" presId="urn:microsoft.com/office/officeart/2018/2/layout/IconVerticalSolidList"/>
    <dgm:cxn modelId="{BB6E219F-EC2A-0743-8106-9F4DE9D2FB46}" type="presParOf" srcId="{8D629BD0-4536-3C4E-89B3-858D5F65F385}" destId="{A3421320-C66A-784D-B58D-03164072A7FA}" srcOrd="0" destOrd="0" presId="urn:microsoft.com/office/officeart/2018/2/layout/IconVerticalSolidList"/>
    <dgm:cxn modelId="{E934EFA9-ACAD-2B45-B24B-901504CB2F4C}" type="presParOf" srcId="{8D629BD0-4536-3C4E-89B3-858D5F65F385}" destId="{596BA53D-CB43-D648-B73B-5D26B80F8EEA}" srcOrd="1" destOrd="0" presId="urn:microsoft.com/office/officeart/2018/2/layout/IconVerticalSolidList"/>
    <dgm:cxn modelId="{28CDB15A-1AD5-014F-AC47-560007D8C021}" type="presParOf" srcId="{8D629BD0-4536-3C4E-89B3-858D5F65F385}" destId="{9FCC35A1-057C-6D48-A8B1-D518BACFF956}" srcOrd="2" destOrd="0" presId="urn:microsoft.com/office/officeart/2018/2/layout/IconVerticalSolidList"/>
    <dgm:cxn modelId="{359DA504-B12B-E148-AE98-6ADC34633478}" type="presParOf" srcId="{8D629BD0-4536-3C4E-89B3-858D5F65F385}" destId="{8270B023-F947-C444-BCFB-73758BF8AAC3}" srcOrd="3" destOrd="0" presId="urn:microsoft.com/office/officeart/2018/2/layout/IconVerticalSolidList"/>
    <dgm:cxn modelId="{3823BE5F-D539-5644-9C2B-12EEBCA1191C}" type="presParOf" srcId="{2902AE7C-2DE0-499B-9DE4-ECFDC7AC5386}" destId="{1C645319-D087-804E-813A-56C274DC2A6C}" srcOrd="9" destOrd="0" presId="urn:microsoft.com/office/officeart/2018/2/layout/IconVerticalSolidList"/>
    <dgm:cxn modelId="{E9D712D6-D742-8447-A473-7D23B73033C0}" type="presParOf" srcId="{2902AE7C-2DE0-499B-9DE4-ECFDC7AC5386}" destId="{88177B6D-CEAE-48EE-88F1-3A074BDC237E}" srcOrd="10" destOrd="0" presId="urn:microsoft.com/office/officeart/2018/2/layout/IconVerticalSolidList"/>
    <dgm:cxn modelId="{42B9D986-E745-0042-A207-C209922461FF}" type="presParOf" srcId="{88177B6D-CEAE-48EE-88F1-3A074BDC237E}" destId="{E2731D6D-3E53-4251-8078-557E7D173271}" srcOrd="0" destOrd="0" presId="urn:microsoft.com/office/officeart/2018/2/layout/IconVerticalSolidList"/>
    <dgm:cxn modelId="{C2B39D31-FCD4-754C-AC4E-36C27C2C722E}" type="presParOf" srcId="{88177B6D-CEAE-48EE-88F1-3A074BDC237E}" destId="{BAF483EC-B430-4CA3-8B0F-1BF69912CB63}" srcOrd="1" destOrd="0" presId="urn:microsoft.com/office/officeart/2018/2/layout/IconVerticalSolidList"/>
    <dgm:cxn modelId="{52202503-CF4D-8B45-B108-9C68A2EEDF10}" type="presParOf" srcId="{88177B6D-CEAE-48EE-88F1-3A074BDC237E}" destId="{2DA78A47-8DC4-467B-B281-35856E884604}" srcOrd="2" destOrd="0" presId="urn:microsoft.com/office/officeart/2018/2/layout/IconVerticalSolidList"/>
    <dgm:cxn modelId="{2F5BA678-F4A1-4949-B380-D69D70767E87}" type="presParOf" srcId="{88177B6D-CEAE-48EE-88F1-3A074BDC237E}" destId="{B88193F8-4929-4F9F-BDE3-8FD4ECA108F5}" srcOrd="3" destOrd="0" presId="urn:microsoft.com/office/officeart/2018/2/layout/IconVerticalSolidList"/>
    <dgm:cxn modelId="{634CA18E-A445-6B42-95A6-4B521BB2730B}" type="presParOf" srcId="{2902AE7C-2DE0-499B-9DE4-ECFDC7AC5386}" destId="{B475EA46-2E1B-C147-98CC-24D29E57DE7F}" srcOrd="11" destOrd="0" presId="urn:microsoft.com/office/officeart/2018/2/layout/IconVerticalSolidList"/>
    <dgm:cxn modelId="{CA1A711F-CE99-7040-A408-E632F49665E6}" type="presParOf" srcId="{2902AE7C-2DE0-499B-9DE4-ECFDC7AC5386}" destId="{DD577AA8-8D45-7440-843C-2706978AC007}" srcOrd="12" destOrd="0" presId="urn:microsoft.com/office/officeart/2018/2/layout/IconVerticalSolidList"/>
    <dgm:cxn modelId="{FE665C65-24A8-CB41-BFE8-BB85A6BCDB58}" type="presParOf" srcId="{DD577AA8-8D45-7440-843C-2706978AC007}" destId="{9B8A6B58-5031-024C-BB15-645DD9C08F22}" srcOrd="0" destOrd="0" presId="urn:microsoft.com/office/officeart/2018/2/layout/IconVerticalSolidList"/>
    <dgm:cxn modelId="{097E5191-9461-6D4C-9CDD-41E550A79A4B}" type="presParOf" srcId="{DD577AA8-8D45-7440-843C-2706978AC007}" destId="{2AF56883-EBB1-0D4C-9051-0007A99A11E4}" srcOrd="1" destOrd="0" presId="urn:microsoft.com/office/officeart/2018/2/layout/IconVerticalSolidList"/>
    <dgm:cxn modelId="{62BF2141-995F-8F45-AE1B-164E004B42C1}" type="presParOf" srcId="{DD577AA8-8D45-7440-843C-2706978AC007}" destId="{F2D58F84-DE67-1D4B-AA98-92DCD7E91E15}" srcOrd="2" destOrd="0" presId="urn:microsoft.com/office/officeart/2018/2/layout/IconVerticalSolidList"/>
    <dgm:cxn modelId="{64EE8FD5-0286-884C-9D7F-3CA037896189}" type="presParOf" srcId="{DD577AA8-8D45-7440-843C-2706978AC007}" destId="{23C3F3EC-40C2-4549-BD1D-48C8261552A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F4068-C807-4192-83FC-294B3DB1982F}">
      <dsp:nvSpPr>
        <dsp:cNvPr id="0" name=""/>
        <dsp:cNvSpPr/>
      </dsp:nvSpPr>
      <dsp:spPr>
        <a:xfrm>
          <a:off x="0" y="718"/>
          <a:ext cx="5292304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E890E-C6C7-4CF9-9F20-05E2EA53BEA3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C923-3F0F-4647-BC81-6ACECEC2390A}">
      <dsp:nvSpPr>
        <dsp:cNvPr id="0" name=""/>
        <dsp:cNvSpPr/>
      </dsp:nvSpPr>
      <dsp:spPr>
        <a:xfrm>
          <a:off x="1941716" y="718"/>
          <a:ext cx="33505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Mostra di Padova, Torino e Napoli Online</a:t>
          </a:r>
          <a:endParaRPr lang="en-US" sz="1600" kern="1200" dirty="0"/>
        </a:p>
      </dsp:txBody>
      <dsp:txXfrm>
        <a:off x="1941716" y="718"/>
        <a:ext cx="3350587" cy="1681139"/>
      </dsp:txXfrm>
    </dsp:sp>
    <dsp:sp modelId="{E7EB5FC8-D24B-41F0-BA53-4E978EB41FF7}">
      <dsp:nvSpPr>
        <dsp:cNvPr id="0" name=""/>
        <dsp:cNvSpPr/>
      </dsp:nvSpPr>
      <dsp:spPr>
        <a:xfrm>
          <a:off x="0" y="2102143"/>
          <a:ext cx="5292304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31FCF-D746-4A33-BA71-342781CD6C22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844B7-B689-4313-B6D5-E2E9109A66B9}">
      <dsp:nvSpPr>
        <dsp:cNvPr id="0" name=""/>
        <dsp:cNvSpPr/>
      </dsp:nvSpPr>
      <dsp:spPr>
        <a:xfrm>
          <a:off x="1941716" y="2102143"/>
          <a:ext cx="33505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Mostra Nazionale MANN Aprile/Maggio 2021 ?</a:t>
          </a:r>
          <a:endParaRPr lang="en-US" sz="1600" kern="1200" dirty="0"/>
        </a:p>
      </dsp:txBody>
      <dsp:txXfrm>
        <a:off x="1941716" y="2102143"/>
        <a:ext cx="3350587" cy="1681139"/>
      </dsp:txXfrm>
    </dsp:sp>
    <dsp:sp modelId="{E2731D6D-3E53-4251-8078-557E7D173271}">
      <dsp:nvSpPr>
        <dsp:cNvPr id="0" name=""/>
        <dsp:cNvSpPr/>
      </dsp:nvSpPr>
      <dsp:spPr>
        <a:xfrm>
          <a:off x="0" y="4203567"/>
          <a:ext cx="5292304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483EC-B430-4CA3-8B0F-1BF69912CB63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193F8-4929-4F9F-BDE3-8FD4ECA108F5}">
      <dsp:nvSpPr>
        <dsp:cNvPr id="0" name=""/>
        <dsp:cNvSpPr/>
      </dsp:nvSpPr>
      <dsp:spPr>
        <a:xfrm>
          <a:off x="1941716" y="4203567"/>
          <a:ext cx="33505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Master al CERN Settembre 2021</a:t>
          </a:r>
          <a:endParaRPr lang="en-US" sz="1600" kern="1200" dirty="0"/>
        </a:p>
      </dsp:txBody>
      <dsp:txXfrm>
        <a:off x="1941716" y="4203567"/>
        <a:ext cx="33505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F4068-C807-4192-83FC-294B3DB1982F}">
      <dsp:nvSpPr>
        <dsp:cNvPr id="0" name=""/>
        <dsp:cNvSpPr/>
      </dsp:nvSpPr>
      <dsp:spPr>
        <a:xfrm>
          <a:off x="0" y="502"/>
          <a:ext cx="5292304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E890E-C6C7-4CF9-9F20-05E2EA53BEA3}">
      <dsp:nvSpPr>
        <dsp:cNvPr id="0" name=""/>
        <dsp:cNvSpPr/>
      </dsp:nvSpPr>
      <dsp:spPr>
        <a:xfrm>
          <a:off x="209416" y="156266"/>
          <a:ext cx="380756" cy="380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9000" b="-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C923-3F0F-4647-BC81-6ACECEC2390A}">
      <dsp:nvSpPr>
        <dsp:cNvPr id="0" name=""/>
        <dsp:cNvSpPr/>
      </dsp:nvSpPr>
      <dsp:spPr>
        <a:xfrm>
          <a:off x="799588" y="502"/>
          <a:ext cx="44927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14 città coinvolte</a:t>
          </a:r>
          <a:endParaRPr lang="en-US" sz="1600" kern="1200" dirty="0"/>
        </a:p>
      </dsp:txBody>
      <dsp:txXfrm>
        <a:off x="799588" y="502"/>
        <a:ext cx="4492715" cy="692284"/>
      </dsp:txXfrm>
    </dsp:sp>
    <dsp:sp modelId="{E7EB5FC8-D24B-41F0-BA53-4E978EB41FF7}">
      <dsp:nvSpPr>
        <dsp:cNvPr id="0" name=""/>
        <dsp:cNvSpPr/>
      </dsp:nvSpPr>
      <dsp:spPr>
        <a:xfrm>
          <a:off x="0" y="865858"/>
          <a:ext cx="5292304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31FCF-D746-4A33-BA71-342781CD6C22}">
      <dsp:nvSpPr>
        <dsp:cNvPr id="0" name=""/>
        <dsp:cNvSpPr/>
      </dsp:nvSpPr>
      <dsp:spPr>
        <a:xfrm>
          <a:off x="209416" y="1021622"/>
          <a:ext cx="380756" cy="380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844B7-B689-4313-B6D5-E2E9109A66B9}">
      <dsp:nvSpPr>
        <dsp:cNvPr id="0" name=""/>
        <dsp:cNvSpPr/>
      </dsp:nvSpPr>
      <dsp:spPr>
        <a:xfrm>
          <a:off x="799588" y="865858"/>
          <a:ext cx="44927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noProof="0" dirty="0"/>
            <a:t>140 scuole registrate (chiusura 15 gennaio 2021)</a:t>
          </a:r>
        </a:p>
      </dsp:txBody>
      <dsp:txXfrm>
        <a:off x="799588" y="865858"/>
        <a:ext cx="4492715" cy="692284"/>
      </dsp:txXfrm>
    </dsp:sp>
    <dsp:sp modelId="{CE4CB27E-C995-6043-9F4F-6588240733EC}">
      <dsp:nvSpPr>
        <dsp:cNvPr id="0" name=""/>
        <dsp:cNvSpPr/>
      </dsp:nvSpPr>
      <dsp:spPr>
        <a:xfrm>
          <a:off x="0" y="1731214"/>
          <a:ext cx="5292304" cy="6922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B4F36-D84D-ED4D-9E2C-5074C53EB505}">
      <dsp:nvSpPr>
        <dsp:cNvPr id="0" name=""/>
        <dsp:cNvSpPr/>
      </dsp:nvSpPr>
      <dsp:spPr>
        <a:xfrm>
          <a:off x="209416" y="1886978"/>
          <a:ext cx="380756" cy="3807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F086E-9442-E346-A8E6-E3F810C25F21}">
      <dsp:nvSpPr>
        <dsp:cNvPr id="0" name=""/>
        <dsp:cNvSpPr/>
      </dsp:nvSpPr>
      <dsp:spPr>
        <a:xfrm>
          <a:off x="799588" y="1731214"/>
          <a:ext cx="44927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Registrazione studenti 22 gennaio 2021 (stimati dai docenti circa 5.800)</a:t>
          </a:r>
        </a:p>
      </dsp:txBody>
      <dsp:txXfrm>
        <a:off x="799588" y="1731214"/>
        <a:ext cx="4492715" cy="692284"/>
      </dsp:txXfrm>
    </dsp:sp>
    <dsp:sp modelId="{C29E93A3-2396-48D0-A300-F54BF27F0696}">
      <dsp:nvSpPr>
        <dsp:cNvPr id="0" name=""/>
        <dsp:cNvSpPr/>
      </dsp:nvSpPr>
      <dsp:spPr>
        <a:xfrm>
          <a:off x="0" y="2596570"/>
          <a:ext cx="5292304" cy="6922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3FACF-D57B-4FB8-AC04-58028B14FC3F}">
      <dsp:nvSpPr>
        <dsp:cNvPr id="0" name=""/>
        <dsp:cNvSpPr/>
      </dsp:nvSpPr>
      <dsp:spPr>
        <a:xfrm>
          <a:off x="209416" y="2752334"/>
          <a:ext cx="380756" cy="380756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0B19E1-ABC5-4B23-945F-18BEEAFC384D}">
      <dsp:nvSpPr>
        <dsp:cNvPr id="0" name=""/>
        <dsp:cNvSpPr/>
      </dsp:nvSpPr>
      <dsp:spPr>
        <a:xfrm>
          <a:off x="799588" y="2596570"/>
          <a:ext cx="44927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5 seminari nazionali + 3 locali</a:t>
          </a:r>
          <a:endParaRPr lang="en-US" sz="1800" kern="1200" dirty="0"/>
        </a:p>
      </dsp:txBody>
      <dsp:txXfrm>
        <a:off x="799588" y="2596570"/>
        <a:ext cx="4492715" cy="692284"/>
      </dsp:txXfrm>
    </dsp:sp>
    <dsp:sp modelId="{A3421320-C66A-784D-B58D-03164072A7FA}">
      <dsp:nvSpPr>
        <dsp:cNvPr id="0" name=""/>
        <dsp:cNvSpPr/>
      </dsp:nvSpPr>
      <dsp:spPr>
        <a:xfrm>
          <a:off x="0" y="3461926"/>
          <a:ext cx="5292304" cy="6922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BA53D-CB43-D648-B73B-5D26B80F8EEA}">
      <dsp:nvSpPr>
        <dsp:cNvPr id="0" name=""/>
        <dsp:cNvSpPr/>
      </dsp:nvSpPr>
      <dsp:spPr>
        <a:xfrm>
          <a:off x="209416" y="3617690"/>
          <a:ext cx="380756" cy="380756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0B023-F947-C444-BCFB-73758BF8AAC3}">
      <dsp:nvSpPr>
        <dsp:cNvPr id="0" name=""/>
        <dsp:cNvSpPr/>
      </dsp:nvSpPr>
      <dsp:spPr>
        <a:xfrm>
          <a:off x="799588" y="3461926"/>
          <a:ext cx="44927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Campionato di Art &amp; Science (gennaio-maggio 2021)</a:t>
          </a:r>
        </a:p>
      </dsp:txBody>
      <dsp:txXfrm>
        <a:off x="799588" y="3461926"/>
        <a:ext cx="4492715" cy="692284"/>
      </dsp:txXfrm>
    </dsp:sp>
    <dsp:sp modelId="{E2731D6D-3E53-4251-8078-557E7D173271}">
      <dsp:nvSpPr>
        <dsp:cNvPr id="0" name=""/>
        <dsp:cNvSpPr/>
      </dsp:nvSpPr>
      <dsp:spPr>
        <a:xfrm>
          <a:off x="0" y="4327282"/>
          <a:ext cx="5292304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483EC-B430-4CA3-8B0F-1BF69912CB63}">
      <dsp:nvSpPr>
        <dsp:cNvPr id="0" name=""/>
        <dsp:cNvSpPr/>
      </dsp:nvSpPr>
      <dsp:spPr>
        <a:xfrm>
          <a:off x="209416" y="4483046"/>
          <a:ext cx="380756" cy="3807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193F8-4929-4F9F-BDE3-8FD4ECA108F5}">
      <dsp:nvSpPr>
        <dsp:cNvPr id="0" name=""/>
        <dsp:cNvSpPr/>
      </dsp:nvSpPr>
      <dsp:spPr>
        <a:xfrm>
          <a:off x="799588" y="4327282"/>
          <a:ext cx="44927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Fase formativa si chiude ad ottobre 2021</a:t>
          </a:r>
          <a:endParaRPr lang="en-US" sz="1800" kern="1200" dirty="0"/>
        </a:p>
      </dsp:txBody>
      <dsp:txXfrm>
        <a:off x="799588" y="4327282"/>
        <a:ext cx="4492715" cy="692284"/>
      </dsp:txXfrm>
    </dsp:sp>
    <dsp:sp modelId="{9B8A6B58-5031-024C-BB15-645DD9C08F22}">
      <dsp:nvSpPr>
        <dsp:cNvPr id="0" name=""/>
        <dsp:cNvSpPr/>
      </dsp:nvSpPr>
      <dsp:spPr>
        <a:xfrm>
          <a:off x="0" y="5192638"/>
          <a:ext cx="5292304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56883-EBB1-0D4C-9051-0007A99A11E4}">
      <dsp:nvSpPr>
        <dsp:cNvPr id="0" name=""/>
        <dsp:cNvSpPr/>
      </dsp:nvSpPr>
      <dsp:spPr>
        <a:xfrm>
          <a:off x="209416" y="5348402"/>
          <a:ext cx="380756" cy="380756"/>
        </a:xfrm>
        <a:prstGeom prst="rect">
          <a:avLst/>
        </a:prstGeom>
        <a:blipFill>
          <a:blip xmlns:r="http://schemas.openxmlformats.org/officeDocument/2006/relationships" r:embed="rId11"/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3F3EC-40C2-4549-BD1D-48C8261552A0}">
      <dsp:nvSpPr>
        <dsp:cNvPr id="0" name=""/>
        <dsp:cNvSpPr/>
      </dsp:nvSpPr>
      <dsp:spPr>
        <a:xfrm>
          <a:off x="799588" y="5192638"/>
          <a:ext cx="44927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160 ricercatori coinvolti</a:t>
          </a:r>
        </a:p>
      </dsp:txBody>
      <dsp:txXfrm>
        <a:off x="799588" y="5192638"/>
        <a:ext cx="4492715" cy="692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1D5208C-CEF4-CA46-8F53-00A6F7DB0B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25922A3-96E8-1949-8BCE-DC1414BB29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82465-7021-3B47-94C8-736966DCCBAC}" type="datetimeFigureOut">
              <a:rPr lang="it-IT" smtClean="0"/>
              <a:t>18/01/21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A029F8F-F6C4-7240-AFFC-3FF46A86B7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E29CB9-30EA-A045-B4E9-C6803C3721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F9F6C-2A50-9746-A819-406B25CC6D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18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9CCA6-08BD-5348-8F21-E6588A9164D9}" type="datetimeFigureOut">
              <a:rPr lang="it-IT" smtClean="0"/>
              <a:t>18/01/21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350E7-393E-404F-A9E1-1597229AD8A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10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1pPr>
    <a:lvl2pPr marL="402325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2pPr>
    <a:lvl3pPr marL="804649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3pPr>
    <a:lvl4pPr marL="1206974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4pPr>
    <a:lvl5pPr marL="1609298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5pPr>
    <a:lvl6pPr marL="2011623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6pPr>
    <a:lvl7pPr marL="241394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7pPr>
    <a:lvl8pPr marL="2816272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8pPr>
    <a:lvl9pPr marL="3218597" algn="l" defTabSz="804649" rtl="0" eaLnBrk="1" latinLnBrk="0" hangingPunct="1">
      <a:defRPr sz="10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(INFN of Napoli) a nome del Comitato di Coordinamento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5224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" y="224378"/>
            <a:ext cx="9873167" cy="788783"/>
          </a:xfrm>
        </p:spPr>
        <p:txBody>
          <a:bodyPr>
            <a:noAutofit/>
          </a:bodyPr>
          <a:lstStyle>
            <a:lvl1pPr algn="ctr">
              <a:defRPr sz="320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999" y="1542553"/>
            <a:ext cx="8475151" cy="442544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  <a:latin typeface="Euphemia UCAS" panose="020B0503040102020104" pitchFamily="34" charset="-79"/>
                <a:cs typeface="Euphemia UCAS" panose="020B0503040102020104" pitchFamily="34" charset="-79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73F0A3A-72A6-534A-9810-F8810AC876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795" y="6275212"/>
            <a:ext cx="514605" cy="518178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52FEFC3-EFE4-8E4B-AB41-E686203C21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489" y="6275211"/>
            <a:ext cx="923662" cy="512633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FCE6AE5-FDB2-8C40-80E9-1FD80089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7182" y="6326496"/>
            <a:ext cx="4748562" cy="365125"/>
          </a:xfrm>
        </p:spPr>
        <p:txBody>
          <a:bodyPr/>
          <a:lstStyle/>
          <a:p>
            <a:r>
              <a:rPr lang="it-IT" dirty="0"/>
              <a:t>Pierluigi Paolucci (INFN of Napoli)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144609C-8ABE-D346-850B-B46ABAAD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42632" y="6326496"/>
            <a:ext cx="792702" cy="365125"/>
          </a:xfrm>
        </p:spPr>
        <p:txBody>
          <a:bodyPr/>
          <a:lstStyle/>
          <a:p>
            <a:fld id="{E7878EF9-3B7C-0445-9592-9BFA65D93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12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TitilliumText25L 400 wt" panose="02000000000000000000" pitchFamily="2" charset="77"/>
              </a:defRPr>
            </a:lvl1pPr>
          </a:lstStyle>
          <a:p>
            <a:r>
              <a:rPr lang="en-US" dirty="0" err="1"/>
              <a:t>Pierluigi</a:t>
            </a:r>
            <a:r>
              <a:rPr lang="en-US" dirty="0"/>
              <a:t> </a:t>
            </a:r>
            <a:r>
              <a:rPr lang="en-US" dirty="0" err="1"/>
              <a:t>Paolucci</a:t>
            </a:r>
            <a:r>
              <a:rPr lang="en-US" dirty="0"/>
              <a:t> (</a:t>
            </a:r>
            <a:r>
              <a:rPr lang="en-US" dirty="0" err="1"/>
              <a:t>Istituto</a:t>
            </a:r>
            <a:r>
              <a:rPr lang="en-US" dirty="0"/>
              <a:t> Nazionale di </a:t>
            </a:r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Nucleare</a:t>
            </a:r>
            <a:r>
              <a:rPr lang="en-US" dirty="0"/>
              <a:t> di Napoli e CERN)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TitilliumText25L 400 wt" panose="02000000000000000000" pitchFamily="2" charset="77"/>
              </a:defRPr>
            </a:lvl1pPr>
          </a:lstStyle>
          <a:p>
            <a:fld id="{0945452F-F740-6645-8613-7032E3B7A3D0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19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4395" y="365127"/>
            <a:ext cx="9466729" cy="102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Pierluigi Paolucci (INFN of Napoli) a nome del Comitato di Coordinamento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8EF9-3B7C-0445-9592-9BFA65D93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58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Euphemia UCAS" panose="020B0503040102020104" pitchFamily="34" charset="-79"/>
          <a:ea typeface="+mj-ea"/>
          <a:cs typeface="Euphemia UCAS" panose="020B0503040102020104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uphemia UCAS" panose="020B0503040102020104" pitchFamily="34" charset="-79"/>
          <a:ea typeface="+mn-ea"/>
          <a:cs typeface="Euphemia UCAS" panose="020B0503040102020104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hyperlink" Target="https://artandscience.infn.it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artandscience.infn.it/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s://lab.intornodesign.it/artscienc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channel/UCXc2-O9622GSY-LrID8j7pQ" TargetMode="External"/><Relationship Id="rId5" Type="http://schemas.openxmlformats.org/officeDocument/2006/relationships/hyperlink" Target="https://www.instagram.com/artandscienceacrossitaly/" TargetMode="External"/><Relationship Id="rId4" Type="http://schemas.openxmlformats.org/officeDocument/2006/relationships/hyperlink" Target="https://www.facebook.com/artandscienceacrossitaly" TargetMode="Externa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Immagine 1023" descr="banner_fondo_bianco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16" y="1862496"/>
            <a:ext cx="8880453" cy="1509677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906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/>
          <p:cNvSpPr txBox="1"/>
          <p:nvPr/>
        </p:nvSpPr>
        <p:spPr>
          <a:xfrm>
            <a:off x="1300162" y="4269282"/>
            <a:ext cx="7305675" cy="1264762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Un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progetto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divulgazione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scientifica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attraverso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il </a:t>
            </a:r>
            <a:r>
              <a:rPr lang="en-US" sz="3600" kern="1200" dirty="0" err="1">
                <a:solidFill>
                  <a:srgbClr val="404040"/>
                </a:solidFill>
                <a:latin typeface="+mj-lt"/>
                <a:ea typeface="+mj-ea"/>
                <a:cs typeface="+mj-cs"/>
              </a:rPr>
              <a:t>linguaggio</a:t>
            </a:r>
            <a:r>
              <a:rPr lang="en-US" sz="36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 dell'arte</a:t>
            </a:r>
          </a:p>
        </p:txBody>
      </p:sp>
      <p:sp>
        <p:nvSpPr>
          <p:cNvPr id="3" name="AutoShape 2" descr="isultati immagini per Logo EAV campania"/>
          <p:cNvSpPr>
            <a:spLocks noChangeAspect="1" noChangeArrowheads="1"/>
          </p:cNvSpPr>
          <p:nvPr/>
        </p:nvSpPr>
        <p:spPr bwMode="auto">
          <a:xfrm>
            <a:off x="381001" y="3177381"/>
            <a:ext cx="667016" cy="9469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6D12E0CF-FE36-F74E-BFF9-D9D4410EC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5782" y="129462"/>
            <a:ext cx="541635" cy="541635"/>
          </a:xfrm>
          <a:prstGeom prst="rect">
            <a:avLst/>
          </a:prstGeom>
        </p:spPr>
      </p:pic>
      <p:pic>
        <p:nvPicPr>
          <p:cNvPr id="31" name="Immagine 30" descr="CERN-logo.jpg">
            <a:extLst>
              <a:ext uri="{FF2B5EF4-FFF2-40B4-BE49-F238E27FC236}">
                <a16:creationId xmlns:a16="http://schemas.microsoft.com/office/drawing/2014/main" id="{B4E8FC48-80F8-F344-AD7E-804A927902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680" y="146082"/>
            <a:ext cx="620441" cy="624749"/>
          </a:xfrm>
          <a:prstGeom prst="rect">
            <a:avLst/>
          </a:prstGeom>
        </p:spPr>
      </p:pic>
      <p:pic>
        <p:nvPicPr>
          <p:cNvPr id="33" name="Immagine 32" descr="Creations_logo-3.jpg">
            <a:extLst>
              <a:ext uri="{FF2B5EF4-FFF2-40B4-BE49-F238E27FC236}">
                <a16:creationId xmlns:a16="http://schemas.microsoft.com/office/drawing/2014/main" id="{8C7DAA9A-AE15-E04E-B761-6E9696C968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071" y="146082"/>
            <a:ext cx="1590883" cy="603614"/>
          </a:xfrm>
          <a:prstGeom prst="rect">
            <a:avLst/>
          </a:prstGeom>
        </p:spPr>
      </p:pic>
      <p:pic>
        <p:nvPicPr>
          <p:cNvPr id="45" name="Immagine 44" descr="LOGO_INFN_NEWS_sito.jpg">
            <a:extLst>
              <a:ext uri="{FF2B5EF4-FFF2-40B4-BE49-F238E27FC236}">
                <a16:creationId xmlns:a16="http://schemas.microsoft.com/office/drawing/2014/main" id="{1E0ECD86-6DDE-C548-8CCB-276419EE4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83" y="125666"/>
            <a:ext cx="1124380" cy="624031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7F8396ED-D50C-5940-A03B-555803EE6375}"/>
              </a:ext>
            </a:extLst>
          </p:cNvPr>
          <p:cNvSpPr txBox="1"/>
          <p:nvPr/>
        </p:nvSpPr>
        <p:spPr>
          <a:xfrm>
            <a:off x="89968" y="5740563"/>
            <a:ext cx="98931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Pierluigi Paolucci</a:t>
            </a:r>
          </a:p>
          <a:p>
            <a:pPr algn="ctr"/>
            <a:r>
              <a:rPr lang="it-IT" sz="1600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 nome della collaborazione del progetto</a:t>
            </a:r>
          </a:p>
        </p:txBody>
      </p:sp>
      <p:pic>
        <p:nvPicPr>
          <p:cNvPr id="1026" name="Picture 2" descr="ATLAS Visual Identity Design Guidelines | ATLAS Experiment at CERN">
            <a:extLst>
              <a:ext uri="{FF2B5EF4-FFF2-40B4-BE49-F238E27FC236}">
                <a16:creationId xmlns:a16="http://schemas.microsoft.com/office/drawing/2014/main" id="{B5315A51-860A-7A40-82A9-8BC9D5097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834" y="95828"/>
            <a:ext cx="1160972" cy="60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RN | LHCb outreach materials">
            <a:extLst>
              <a:ext uri="{FF2B5EF4-FFF2-40B4-BE49-F238E27FC236}">
                <a16:creationId xmlns:a16="http://schemas.microsoft.com/office/drawing/2014/main" id="{67B8AD16-5233-2749-B652-64651695F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40" y="146082"/>
            <a:ext cx="882705" cy="60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hlinkClick r:id="rId9"/>
            <a:extLst>
              <a:ext uri="{FF2B5EF4-FFF2-40B4-BE49-F238E27FC236}">
                <a16:creationId xmlns:a16="http://schemas.microsoft.com/office/drawing/2014/main" id="{AEABF661-44AC-924E-96BD-723A6871C166}"/>
              </a:ext>
            </a:extLst>
          </p:cNvPr>
          <p:cNvSpPr/>
          <p:nvPr/>
        </p:nvSpPr>
        <p:spPr>
          <a:xfrm>
            <a:off x="3495762" y="3685282"/>
            <a:ext cx="2588914" cy="336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hlinkClick r:id="rId9"/>
              </a:rPr>
              <a:t>https</a:t>
            </a:r>
            <a:r>
              <a:rPr lang="it-IT" dirty="0">
                <a:hlinkClick r:id="rId9"/>
              </a:rPr>
              <a:t>://</a:t>
            </a:r>
            <a:r>
              <a:rPr lang="it-IT" dirty="0" err="1">
                <a:hlinkClick r:id="rId9"/>
              </a:rPr>
              <a:t>artandscience.infn.it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26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905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593685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3680" y="-1"/>
            <a:ext cx="3312317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21" y="-1"/>
            <a:ext cx="953277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olo 14">
            <a:extLst>
              <a:ext uri="{FF2B5EF4-FFF2-40B4-BE49-F238E27FC236}">
                <a16:creationId xmlns:a16="http://schemas.microsoft.com/office/drawing/2014/main" id="{993CFD76-9F74-9B45-88F6-AC763E38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294538"/>
            <a:ext cx="8040460" cy="1033669"/>
          </a:xfrm>
        </p:spPr>
        <p:txBody>
          <a:bodyPr>
            <a:normAutofit/>
          </a:bodyPr>
          <a:lstStyle/>
          <a:p>
            <a:r>
              <a:rPr lang="it-IT" sz="3600">
                <a:solidFill>
                  <a:srgbClr val="FFFFFF"/>
                </a:solidFill>
              </a:rPr>
              <a:t>Come valutare la III edzione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0BFEDF-9474-AA43-9228-CCDA906B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485026" y="1984248"/>
            <a:ext cx="334327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000">
                <a:solidFill>
                  <a:srgbClr val="FFFFFF"/>
                </a:solidFill>
              </a:rPr>
              <a:t>Pierluigi Paolucci (INFN of Napoli)</a:t>
            </a:r>
          </a:p>
        </p:txBody>
      </p:sp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4DE2334B-ABD6-2949-91B8-8E7F347E8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74" y="1891970"/>
            <a:ext cx="9272666" cy="4563461"/>
          </a:xfrm>
        </p:spPr>
        <p:txBody>
          <a:bodyPr anchor="ctr">
            <a:normAutofit/>
          </a:bodyPr>
          <a:lstStyle/>
          <a:p>
            <a:r>
              <a:rPr lang="it-IT" sz="1800" dirty="0">
                <a:solidFill>
                  <a:srgbClr val="FF0000"/>
                </a:solidFill>
              </a:rPr>
              <a:t>Stiamo rianalizzando i risultati dalla I e della II edizione </a:t>
            </a:r>
            <a:r>
              <a:rPr lang="it-IT" sz="1800" dirty="0"/>
              <a:t>per un nuovo articolo su una rivista di Science </a:t>
            </a:r>
            <a:r>
              <a:rPr lang="it-IT" sz="1800" dirty="0" err="1"/>
              <a:t>Education</a:t>
            </a:r>
            <a:r>
              <a:rPr lang="it-IT" sz="1800" dirty="0"/>
              <a:t> (tutto incentrato sui risultati ed il raggiungimento degli obbiettivi) </a:t>
            </a:r>
            <a:endParaRPr lang="it-IT" sz="1400" dirty="0"/>
          </a:p>
          <a:p>
            <a:pPr lvl="1"/>
            <a:r>
              <a:rPr lang="it-IT" sz="1800" dirty="0"/>
              <a:t>Tantissimi risultati, analisi dei dati complessa e basata su metodi statistici non usuali per i fisici</a:t>
            </a:r>
          </a:p>
          <a:p>
            <a:pPr lvl="1"/>
            <a:r>
              <a:rPr lang="it-IT" sz="1800" dirty="0"/>
              <a:t>Collaborazione con il gruppo tedesco e greco</a:t>
            </a:r>
          </a:p>
          <a:p>
            <a:r>
              <a:rPr lang="it-IT" sz="1800" dirty="0">
                <a:solidFill>
                  <a:srgbClr val="FF0000"/>
                </a:solidFill>
              </a:rPr>
              <a:t>Preparando il questionario </a:t>
            </a:r>
            <a:r>
              <a:rPr lang="it-IT" sz="1800" dirty="0" err="1">
                <a:solidFill>
                  <a:srgbClr val="FF0000"/>
                </a:solidFill>
              </a:rPr>
              <a:t>pre</a:t>
            </a:r>
            <a:r>
              <a:rPr lang="it-IT" sz="1800" dirty="0">
                <a:solidFill>
                  <a:srgbClr val="FF0000"/>
                </a:solidFill>
              </a:rPr>
              <a:t>/post per gli studenti e quello unico per i docenti.</a:t>
            </a:r>
            <a:r>
              <a:rPr lang="it-IT" sz="1800" dirty="0"/>
              <a:t>	</a:t>
            </a:r>
          </a:p>
          <a:p>
            <a:pPr lvl="1"/>
            <a:r>
              <a:rPr lang="it-IT" sz="1800" dirty="0"/>
              <a:t>Entrambi basati su 5 </a:t>
            </a:r>
            <a:r>
              <a:rPr lang="it-IT" sz="1800" dirty="0" err="1"/>
              <a:t>points</a:t>
            </a:r>
            <a:r>
              <a:rPr lang="it-IT" sz="1800" dirty="0"/>
              <a:t> </a:t>
            </a:r>
            <a:r>
              <a:rPr lang="it-IT" sz="1800" dirty="0" err="1"/>
              <a:t>Likert</a:t>
            </a:r>
            <a:r>
              <a:rPr lang="it-IT" sz="1800" dirty="0"/>
              <a:t>-scale</a:t>
            </a:r>
          </a:p>
          <a:p>
            <a:pPr lvl="1"/>
            <a:r>
              <a:rPr lang="it-IT" sz="1800" dirty="0"/>
              <a:t>Test di ipotesi per studiare l’apporto del progetto ed il raggiungimento degli obbiettivi.</a:t>
            </a:r>
          </a:p>
          <a:p>
            <a:pPr lvl="1"/>
            <a:endParaRPr lang="it-IT" sz="1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A11283-312F-1142-B9DE-9E10C1D3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9760" y="6455431"/>
            <a:ext cx="3623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it-IT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5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3523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88631" y="1788629"/>
            <a:ext cx="6858000" cy="3280742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88631" y="1798766"/>
            <a:ext cx="6857999" cy="328074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9377" y="3966633"/>
            <a:ext cx="2501979" cy="3280746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407661" y="969718"/>
            <a:ext cx="3169039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788638" y="1778490"/>
            <a:ext cx="6858003" cy="328074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64A2B6-FAFC-964A-A1E7-81087C4BFA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4985" y="845657"/>
            <a:ext cx="2601110" cy="19003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Social and WEB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7E47B4D-9312-3C49-92F5-01A95DA4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485900" y="1984248"/>
            <a:ext cx="334327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sz="1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Pierluigi Paolucci (INFN of Napoli)</a:t>
            </a:r>
          </a:p>
        </p:txBody>
      </p:sp>
      <p:sp>
        <p:nvSpPr>
          <p:cNvPr id="11" name="CasellaDiTesto 10">
            <a:hlinkClick r:id="rId2"/>
            <a:extLst>
              <a:ext uri="{FF2B5EF4-FFF2-40B4-BE49-F238E27FC236}">
                <a16:creationId xmlns:a16="http://schemas.microsoft.com/office/drawing/2014/main" id="{0E916123-CC4D-5245-B690-BC3E026B950C}"/>
              </a:ext>
            </a:extLst>
          </p:cNvPr>
          <p:cNvSpPr txBox="1"/>
          <p:nvPr/>
        </p:nvSpPr>
        <p:spPr>
          <a:xfrm>
            <a:off x="32195" y="3954910"/>
            <a:ext cx="3177349" cy="2500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Portale: artandscience.infn.it</a:t>
            </a:r>
            <a:endParaRPr lang="en-US" sz="1800" dirty="0">
              <a:solidFill>
                <a:srgbClr val="FFFF00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endParaRPr lang="en-US" sz="1800" dirty="0">
              <a:solidFill>
                <a:srgbClr val="FFFF00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endParaRPr lang="en-US" sz="1800" dirty="0">
              <a:solidFill>
                <a:srgbClr val="FFFF00"/>
              </a:solidFill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Channel</a:t>
            </a:r>
            <a:endParaRPr lang="en-US" sz="1800" dirty="0">
              <a:solidFill>
                <a:srgbClr val="FFFF00"/>
              </a:solidFill>
            </a:endParaRPr>
          </a:p>
          <a:p>
            <a:pPr marL="459475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1050 </a:t>
            </a:r>
            <a:r>
              <a:rPr lang="en-US" sz="1800" dirty="0" err="1">
                <a:solidFill>
                  <a:srgbClr val="FFFF00"/>
                </a:solidFill>
              </a:rPr>
              <a:t>persone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registrate</a:t>
            </a:r>
            <a:endParaRPr lang="en-US" sz="1800" dirty="0">
              <a:solidFill>
                <a:srgbClr val="FFFF00"/>
              </a:solidFill>
            </a:endParaRPr>
          </a:p>
          <a:p>
            <a:pPr marL="571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</a:rPr>
              <a:t>Agenda INFN</a:t>
            </a:r>
          </a:p>
          <a:p>
            <a:pPr marL="571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FFFF00"/>
                </a:solidFill>
              </a:rPr>
              <a:t>Biblioteca</a:t>
            </a:r>
            <a:r>
              <a:rPr lang="en-US" sz="1800" dirty="0">
                <a:solidFill>
                  <a:srgbClr val="FFFF00"/>
                </a:solidFill>
              </a:rPr>
              <a:t> con slides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65698F-5156-0747-9D05-0425A5B4C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9760" y="6455664"/>
            <a:ext cx="36404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7878EF9-3B7C-0445-9592-9BFA65D93F34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 defTabSz="914400">
                <a:spcAft>
                  <a:spcPts val="600"/>
                </a:spcAft>
              </a:pPr>
              <a:t>11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A1B811A-84ED-0B4D-890A-75EB2AA13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226" y="2054011"/>
            <a:ext cx="6300195" cy="219261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B3C5C12-66D5-8B45-A808-766C0EFA4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348" y="0"/>
            <a:ext cx="6429771" cy="224715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402C0DE-CC4E-A643-A0A6-C29BA20F95E2}"/>
              </a:ext>
            </a:extLst>
          </p:cNvPr>
          <p:cNvSpPr txBox="1"/>
          <p:nvPr/>
        </p:nvSpPr>
        <p:spPr>
          <a:xfrm>
            <a:off x="4678040" y="1115068"/>
            <a:ext cx="3429000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Introd. al progetto + Seminario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795231D-1019-954C-96EB-009930303668}"/>
              </a:ext>
            </a:extLst>
          </p:cNvPr>
          <p:cNvSpPr txBox="1"/>
          <p:nvPr/>
        </p:nvSpPr>
        <p:spPr>
          <a:xfrm>
            <a:off x="5030766" y="3172324"/>
            <a:ext cx="2467314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Seminario Guido Tonelli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DAA7C70-5F8C-F346-963D-DA2D4B9FD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0226" y="4510700"/>
            <a:ext cx="6460893" cy="2192611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BAFFAAC-DC9C-7445-9ED6-91766992F1DF}"/>
              </a:ext>
            </a:extLst>
          </p:cNvPr>
          <p:cNvSpPr txBox="1"/>
          <p:nvPr/>
        </p:nvSpPr>
        <p:spPr>
          <a:xfrm>
            <a:off x="5367700" y="4466532"/>
            <a:ext cx="2304116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Domande  Guido Tonelli</a:t>
            </a:r>
          </a:p>
        </p:txBody>
      </p:sp>
    </p:spTree>
    <p:extLst>
      <p:ext uri="{BB962C8B-B14F-4D97-AF65-F5344CB8AC3E}">
        <p14:creationId xmlns:p14="http://schemas.microsoft.com/office/powerpoint/2010/main" val="412321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905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593685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93680" y="-1"/>
            <a:ext cx="3312317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21" y="-1"/>
            <a:ext cx="953277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65FEFF1-994C-3547-A892-566E4B876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424" y="294538"/>
            <a:ext cx="8040460" cy="1033669"/>
          </a:xfrm>
        </p:spPr>
        <p:txBody>
          <a:bodyPr>
            <a:normAutofit/>
          </a:bodyPr>
          <a:lstStyle/>
          <a:p>
            <a:r>
              <a:rPr lang="it-IT" sz="3600">
                <a:solidFill>
                  <a:srgbClr val="FFFFFF"/>
                </a:solidFill>
              </a:rPr>
              <a:t>Conclusioni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87A5E8E-C915-1B4C-9968-83337B46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485026" y="1984248"/>
            <a:ext cx="3343274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rgbClr val="FFFFFF"/>
                </a:solidFill>
              </a:rPr>
              <a:t>Pierluigi Paolucci (Istituto Nazionale di Fisica Nucleare di Napoli e CERN)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85D4DC51-E199-9547-9A10-EE4B6C53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0" y="1891970"/>
            <a:ext cx="9123680" cy="4447870"/>
          </a:xfrm>
        </p:spPr>
        <p:txBody>
          <a:bodyPr anchor="ctr">
            <a:normAutofit/>
          </a:bodyPr>
          <a:lstStyle/>
          <a:p>
            <a:r>
              <a:rPr lang="it-IT" sz="1800" dirty="0">
                <a:solidFill>
                  <a:srgbClr val="FF0000"/>
                </a:solidFill>
              </a:rPr>
              <a:t>Il progetto ha reagito bene alla pandemia. </a:t>
            </a:r>
          </a:p>
          <a:p>
            <a:pPr lvl="1"/>
            <a:r>
              <a:rPr lang="it-IT" sz="1800" dirty="0"/>
              <a:t>Il numero di ragazze e ragazzi collegati e la loro costanza conferma la scelta del programma.</a:t>
            </a:r>
          </a:p>
          <a:p>
            <a:r>
              <a:rPr lang="it-IT" sz="1800" dirty="0"/>
              <a:t>Programma nazionale e locale, chiaramente, si sovrappongono in modo positivo.</a:t>
            </a:r>
          </a:p>
          <a:p>
            <a:r>
              <a:rPr lang="it-IT" sz="1800" dirty="0"/>
              <a:t>Il </a:t>
            </a:r>
            <a:r>
              <a:rPr lang="it-IT" sz="1800" dirty="0">
                <a:solidFill>
                  <a:srgbClr val="FF0000"/>
                </a:solidFill>
              </a:rPr>
              <a:t>Campionato di A&amp;S </a:t>
            </a:r>
            <a:r>
              <a:rPr lang="it-IT" sz="1800" dirty="0"/>
              <a:t>servirà a rendere più attiva la partecipazione ? Vedremo</a:t>
            </a:r>
          </a:p>
          <a:p>
            <a:r>
              <a:rPr lang="it-IT" sz="1800" dirty="0"/>
              <a:t>Il </a:t>
            </a:r>
            <a:r>
              <a:rPr lang="it-IT" sz="1800" dirty="0" err="1">
                <a:solidFill>
                  <a:srgbClr val="FF0000"/>
                </a:solidFill>
              </a:rPr>
              <a:t>CineTeatro</a:t>
            </a:r>
            <a:r>
              <a:rPr lang="it-IT" sz="1800" dirty="0">
                <a:solidFill>
                  <a:srgbClr val="FF0000"/>
                </a:solidFill>
              </a:rPr>
              <a:t> Forum </a:t>
            </a:r>
            <a:r>
              <a:rPr lang="it-IT" sz="1800" dirty="0"/>
              <a:t>inizierà a breve. Discussione con esperti.</a:t>
            </a:r>
          </a:p>
          <a:p>
            <a:r>
              <a:rPr lang="it-IT" sz="1800" dirty="0"/>
              <a:t>Stiamo iniziando a contattare i vari Musei</a:t>
            </a:r>
          </a:p>
          <a:p>
            <a:r>
              <a:rPr lang="it-IT" sz="1800" dirty="0"/>
              <a:t>La </a:t>
            </a:r>
            <a:r>
              <a:rPr lang="it-IT" sz="1800" dirty="0">
                <a:solidFill>
                  <a:srgbClr val="FF0000"/>
                </a:solidFill>
              </a:rPr>
              <a:t>Federico II </a:t>
            </a:r>
            <a:r>
              <a:rPr lang="it-IT" sz="1800" dirty="0"/>
              <a:t>è un partner ufficiale (6 dipartimenti + budget sostanzioso)</a:t>
            </a:r>
          </a:p>
          <a:p>
            <a:r>
              <a:rPr lang="it-IT" sz="1800" dirty="0">
                <a:solidFill>
                  <a:srgbClr val="002060"/>
                </a:solidFill>
              </a:rPr>
              <a:t>Enorme sforzo organizzativo da tutte le sedi e da parte di tutti i coordinatori locali.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9C45B95-F228-1A45-9262-7FD01597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09760" y="6455431"/>
            <a:ext cx="36230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945452F-F740-6645-8613-7032E3B7A3D0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2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31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78B7B02-0DF6-9F47-8799-D605E3A0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73" y="640080"/>
            <a:ext cx="3433048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  <a:t>Come </a:t>
            </a:r>
            <a:r>
              <a:rPr lang="en-US" sz="4400" dirty="0" err="1">
                <a:solidFill>
                  <a:srgbClr val="FFFFFF"/>
                </a:solidFill>
                <a:latin typeface="+mj-lt"/>
                <a:cs typeface="+mj-cs"/>
              </a:rPr>
              <a:t>pensiamo</a:t>
            </a:r>
            <a: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  <a:t> di </a:t>
            </a:r>
            <a:r>
              <a:rPr lang="en-US" sz="4400" dirty="0" err="1">
                <a:solidFill>
                  <a:srgbClr val="FFFFFF"/>
                </a:solidFill>
                <a:latin typeface="+mj-lt"/>
                <a:cs typeface="+mj-cs"/>
              </a:rPr>
              <a:t>proseguire</a:t>
            </a:r>
            <a:b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</a:br>
            <a:b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en-US" sz="4400" dirty="0">
                <a:solidFill>
                  <a:srgbClr val="FFFFFF"/>
                </a:solidFill>
                <a:latin typeface="+mj-lt"/>
                <a:cs typeface="+mj-cs"/>
              </a:rPr>
              <a:t>II </a:t>
            </a:r>
            <a:r>
              <a:rPr lang="en-US" sz="4400" dirty="0" err="1">
                <a:solidFill>
                  <a:srgbClr val="FFFFFF"/>
                </a:solidFill>
                <a:latin typeface="+mj-lt"/>
                <a:cs typeface="+mj-cs"/>
              </a:rPr>
              <a:t>edizione</a:t>
            </a:r>
            <a:endParaRPr lang="en-US" sz="44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CC0B3BD-F682-9049-8EE5-6097578F7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2" y="6356350"/>
            <a:ext cx="2228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E7878EF9-3B7C-0445-9592-9BFA65D93F34}" type="slidenum">
              <a:rPr lang="en-US"/>
              <a:pPr defTabSz="457200"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52B2BB9-0E39-4F9E-A2DF-61FDBCC32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763428"/>
              </p:ext>
            </p:extLst>
          </p:nvPr>
        </p:nvGraphicFramePr>
        <p:xfrm>
          <a:off x="4220368" y="470924"/>
          <a:ext cx="52923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57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2466" y="280374"/>
            <a:ext cx="9294019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9037E35-1A0B-BF42-86D7-5229BCF8F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10" y="433545"/>
            <a:ext cx="905113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+mj-lt"/>
                <a:cs typeface="+mj-cs"/>
              </a:rPr>
              <a:t>La III </a:t>
            </a:r>
            <a:r>
              <a:rPr lang="en-US" sz="4900" dirty="0" err="1">
                <a:solidFill>
                  <a:srgbClr val="FFFFFF"/>
                </a:solidFill>
                <a:latin typeface="+mj-lt"/>
                <a:cs typeface="+mj-cs"/>
              </a:rPr>
              <a:t>edizione</a:t>
            </a:r>
            <a:r>
              <a:rPr lang="en-US" sz="49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+mj-lt"/>
                <a:cs typeface="+mj-cs"/>
              </a:rPr>
              <a:t>è</a:t>
            </a:r>
            <a:r>
              <a:rPr lang="en-US" sz="4900" dirty="0">
                <a:solidFill>
                  <a:srgbClr val="FFFFFF"/>
                </a:solidFill>
                <a:latin typeface="+mj-lt"/>
                <a:cs typeface="+mj-cs"/>
              </a:rPr>
              <a:t> </a:t>
            </a:r>
            <a:r>
              <a:rPr lang="en-US" sz="4900" dirty="0" err="1">
                <a:solidFill>
                  <a:srgbClr val="FFFFFF"/>
                </a:solidFill>
                <a:latin typeface="+mj-lt"/>
                <a:cs typeface="+mj-cs"/>
              </a:rPr>
              <a:t>iniziata</a:t>
            </a:r>
            <a:r>
              <a:rPr lang="en-US" sz="4900" dirty="0">
                <a:solidFill>
                  <a:srgbClr val="FFFFFF"/>
                </a:solidFill>
                <a:latin typeface="+mj-lt"/>
                <a:cs typeface="+mj-cs"/>
              </a:rPr>
              <a:t> a </a:t>
            </a:r>
            <a:r>
              <a:rPr lang="en-US" sz="4900" dirty="0" err="1">
                <a:solidFill>
                  <a:srgbClr val="FFFFFF"/>
                </a:solidFill>
                <a:latin typeface="+mj-lt"/>
                <a:cs typeface="+mj-cs"/>
              </a:rPr>
              <a:t>dicembre</a:t>
            </a:r>
            <a:endParaRPr lang="en-US" sz="4900" dirty="0">
              <a:solidFill>
                <a:srgbClr val="FFFFFF"/>
              </a:solidFill>
              <a:latin typeface="+mj-lt"/>
              <a:cs typeface="+mj-cs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11938" y="1522292"/>
            <a:ext cx="631507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07AFD3A0-3F13-C540-8CDE-A8FB74BB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93" y="2327612"/>
            <a:ext cx="3506899" cy="4397366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69475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124112B-BE91-3147-8075-C7D65F706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20" r="12978" b="1"/>
          <a:stretch/>
        </p:blipFill>
        <p:spPr>
          <a:xfrm>
            <a:off x="5236621" y="2764185"/>
            <a:ext cx="4432933" cy="3322902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A1292F9-CE70-7346-8526-A08784DD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0216" y="6522430"/>
            <a:ext cx="222885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7878EF9-3B7C-0445-9592-9BFA65D93F34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3</a:t>
            </a:fld>
            <a:endParaRPr 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29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F50DDA-E808-6842-9666-7DB17CB6A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4778"/>
            <a:ext cx="3687456" cy="822751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tx1"/>
                </a:solidFill>
              </a:rPr>
              <a:t>Novità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5C37FC-A6C2-DB47-92E6-D3BBF78F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110" y="1099595"/>
            <a:ext cx="3155708" cy="507736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FFFF00"/>
                </a:solidFill>
              </a:rPr>
              <a:t>4.000 persone per l’inaugurazione del progetto - </a:t>
            </a:r>
            <a:r>
              <a:rPr lang="it-IT" sz="1800" dirty="0" err="1">
                <a:solidFill>
                  <a:srgbClr val="FFFF00"/>
                </a:solidFill>
              </a:rPr>
              <a:t>Dic</a:t>
            </a:r>
            <a:r>
              <a:rPr lang="it-IT" sz="1800" dirty="0">
                <a:solidFill>
                  <a:srgbClr val="FFFF00"/>
                </a:solidFill>
              </a:rPr>
              <a:t> 2020</a:t>
            </a:r>
          </a:p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FFFF00"/>
                </a:solidFill>
              </a:rPr>
              <a:t>5 seminari Nazionali </a:t>
            </a:r>
            <a:r>
              <a:rPr lang="it-IT" sz="1600" dirty="0">
                <a:solidFill>
                  <a:srgbClr val="FFFF00"/>
                </a:solidFill>
              </a:rPr>
              <a:t>(circa 2.000 persone)</a:t>
            </a:r>
          </a:p>
          <a:p>
            <a:pPr>
              <a:lnSpc>
                <a:spcPct val="90000"/>
              </a:lnSpc>
            </a:pPr>
            <a:r>
              <a:rPr lang="it-IT" sz="1600" dirty="0">
                <a:solidFill>
                  <a:schemeClr val="tx1">
                    <a:lumMod val="95000"/>
                  </a:schemeClr>
                </a:solidFill>
              </a:rPr>
              <a:t>3 seminari locali </a:t>
            </a:r>
          </a:p>
          <a:p>
            <a:pPr>
              <a:lnSpc>
                <a:spcPct val="90000"/>
              </a:lnSpc>
            </a:pPr>
            <a:r>
              <a:rPr lang="it-IT" sz="1800" dirty="0"/>
              <a:t>Call Europea + 6/2000</a:t>
            </a:r>
          </a:p>
          <a:p>
            <a:pPr>
              <a:lnSpc>
                <a:spcPct val="90000"/>
              </a:lnSpc>
            </a:pPr>
            <a:r>
              <a:rPr lang="it-IT" sz="1800" dirty="0"/>
              <a:t>Registrazione scuole completata</a:t>
            </a:r>
          </a:p>
          <a:p>
            <a:pPr>
              <a:lnSpc>
                <a:spcPct val="90000"/>
              </a:lnSpc>
            </a:pPr>
            <a:r>
              <a:rPr lang="it-IT" sz="1800" dirty="0"/>
              <a:t>Registrazione studenti ora</a:t>
            </a:r>
          </a:p>
          <a:p>
            <a:pPr>
              <a:lnSpc>
                <a:spcPct val="90000"/>
              </a:lnSpc>
            </a:pPr>
            <a:r>
              <a:rPr lang="it-IT" sz="1800" dirty="0"/>
              <a:t>Al via il campionato di A&amp;S - gennaio</a:t>
            </a:r>
            <a:endParaRPr lang="it-IT" sz="18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1800" dirty="0" err="1">
                <a:solidFill>
                  <a:srgbClr val="FFFF00"/>
                </a:solidFill>
              </a:rPr>
              <a:t>CineTeatro</a:t>
            </a:r>
            <a:r>
              <a:rPr lang="it-IT" sz="1800" dirty="0">
                <a:solidFill>
                  <a:srgbClr val="FFFF00"/>
                </a:solidFill>
              </a:rPr>
              <a:t> - febbraio</a:t>
            </a:r>
          </a:p>
          <a:p>
            <a:pPr>
              <a:lnSpc>
                <a:spcPct val="90000"/>
              </a:lnSpc>
            </a:pPr>
            <a:r>
              <a:rPr lang="it-IT" sz="1800" dirty="0">
                <a:solidFill>
                  <a:srgbClr val="FFFF00"/>
                </a:solidFill>
              </a:rPr>
              <a:t>Valutazione del progetto</a:t>
            </a:r>
          </a:p>
          <a:p>
            <a:pPr>
              <a:lnSpc>
                <a:spcPct val="90000"/>
              </a:lnSpc>
            </a:pPr>
            <a:r>
              <a:rPr lang="it-IT" sz="1800" dirty="0">
                <a:solidFill>
                  <a:schemeClr val="tx1">
                    <a:lumMod val="95000"/>
                  </a:schemeClr>
                </a:solidFill>
              </a:rPr>
              <a:t>2 articoli in scrittura con una completa analisi dei dati (difficile)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B6D9F6-3E47-45AD-8461-718A3C87E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7457" y="0"/>
            <a:ext cx="6218543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B16A00-A549-4B07-B8C2-4B3A966D9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864" y="321732"/>
            <a:ext cx="3340231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D146B83-DED6-8E42-AB41-0288E5FDF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188" y="620965"/>
            <a:ext cx="3067918" cy="306791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3B86BAE-87B4-4192-ABB2-627FFC96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8501" y="321732"/>
            <a:ext cx="2247389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EF3F6EE-7778-CD49-8122-B413867EC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132" y="474133"/>
            <a:ext cx="1936432" cy="271780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094817-6CDF-104A-BC63-6DD0D62B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796" y="6355080"/>
            <a:ext cx="2779265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chemeClr val="tx1">
                    <a:alpha val="80000"/>
                  </a:schemeClr>
                </a:solidFill>
              </a:rPr>
              <a:t>Pierluigi Paolucci (INFN of Napoli)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BB4F03-4463-45CC-89A7-8E03412E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864" y="4155753"/>
            <a:ext cx="3340231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A5B280E-835F-2749-B10E-9814ED7AA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188" y="4484402"/>
            <a:ext cx="3067918" cy="173337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0E1AEAE-1F52-4C29-925C-27738417E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8501" y="3509431"/>
            <a:ext cx="2247389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885AE90C-D9BB-0748-A1BB-88C0D4ADFB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706" y="3938463"/>
            <a:ext cx="1981284" cy="2177235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0D57D7E-65BE-D249-97A5-4BCA614B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359" y="6471181"/>
            <a:ext cx="106124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z="1100">
                <a:solidFill>
                  <a:prstClr val="black">
                    <a:alpha val="80000"/>
                  </a:prstClr>
                </a:solidFill>
              </a:rPr>
              <a:pPr>
                <a:spcAft>
                  <a:spcPts val="600"/>
                </a:spcAft>
              </a:pPr>
              <a:t>4</a:t>
            </a:fld>
            <a:endParaRPr lang="it-IT" sz="1100">
              <a:solidFill>
                <a:prstClr val="black">
                  <a:alpha val="80000"/>
                </a:prst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EA5A7-756E-9A46-8068-531B4A877A96}"/>
              </a:ext>
            </a:extLst>
          </p:cNvPr>
          <p:cNvSpPr txBox="1"/>
          <p:nvPr/>
        </p:nvSpPr>
        <p:spPr>
          <a:xfrm>
            <a:off x="663677" y="877529"/>
            <a:ext cx="184731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FBFE29-A4DE-0341-8736-45A7547D7BA0}"/>
              </a:ext>
            </a:extLst>
          </p:cNvPr>
          <p:cNvSpPr txBox="1"/>
          <p:nvPr/>
        </p:nvSpPr>
        <p:spPr>
          <a:xfrm>
            <a:off x="7562132" y="2920153"/>
            <a:ext cx="1936432" cy="2717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it-IT" sz="850">
                <a:solidFill>
                  <a:srgbClr val="FFFFFF"/>
                </a:solidFill>
              </a:rPr>
              <a:t>Ringraziamo Uff. Comm. dell’INFN</a:t>
            </a:r>
          </a:p>
        </p:txBody>
      </p:sp>
    </p:spTree>
    <p:extLst>
      <p:ext uri="{BB962C8B-B14F-4D97-AF65-F5344CB8AC3E}">
        <p14:creationId xmlns:p14="http://schemas.microsoft.com/office/powerpoint/2010/main" val="2727341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31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78B7B02-0DF6-9F47-8799-D605E3A0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73" y="640080"/>
            <a:ext cx="3433048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400" dirty="0">
                <a:solidFill>
                  <a:srgbClr val="FFFFFF"/>
                </a:solidFill>
                <a:latin typeface="+mj-lt"/>
                <a:cs typeface="+mj-cs"/>
              </a:rPr>
              <a:t>Come prosegue la </a:t>
            </a:r>
            <a:br>
              <a:rPr lang="it-IT" sz="4400" dirty="0">
                <a:solidFill>
                  <a:srgbClr val="FFFFFF"/>
                </a:solidFill>
                <a:latin typeface="+mj-lt"/>
                <a:cs typeface="+mj-cs"/>
              </a:rPr>
            </a:br>
            <a:r>
              <a:rPr lang="it-IT" sz="4400" dirty="0">
                <a:solidFill>
                  <a:srgbClr val="FFFFFF"/>
                </a:solidFill>
                <a:latin typeface="+mj-lt"/>
                <a:cs typeface="+mj-cs"/>
              </a:rPr>
              <a:t>III edizione</a:t>
            </a: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52B2BB9-0E39-4F9E-A2DF-61FDBCC320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306812"/>
              </p:ext>
            </p:extLst>
          </p:nvPr>
        </p:nvGraphicFramePr>
        <p:xfrm>
          <a:off x="4220368" y="160028"/>
          <a:ext cx="52923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3131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64D969-46F1-44FC-B488-3FA68C677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707"/>
            <a:ext cx="9903523" cy="665629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003D4E-E9FF-4669-90E7-7CED0815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7101"/>
          <a:stretch/>
        </p:blipFill>
        <p:spPr>
          <a:xfrm flipV="1">
            <a:off x="1" y="1"/>
            <a:ext cx="9905999" cy="1878950"/>
          </a:xfrm>
          <a:custGeom>
            <a:avLst/>
            <a:gdLst>
              <a:gd name="connsiteX0" fmla="*/ 0 w 12191999"/>
              <a:gd name="connsiteY0" fmla="*/ 1878950 h 1878950"/>
              <a:gd name="connsiteX1" fmla="*/ 12191999 w 12191999"/>
              <a:gd name="connsiteY1" fmla="*/ 1878950 h 1878950"/>
              <a:gd name="connsiteX2" fmla="*/ 12191999 w 12191999"/>
              <a:gd name="connsiteY2" fmla="*/ 0 h 1878950"/>
              <a:gd name="connsiteX3" fmla="*/ 0 w 12191999"/>
              <a:gd name="connsiteY3" fmla="*/ 0 h 18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878950">
                <a:moveTo>
                  <a:pt x="0" y="1878950"/>
                </a:moveTo>
                <a:lnTo>
                  <a:pt x="12191999" y="187895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D98261-3895-4FB5-B9CE-26FAF635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914024"/>
            <a:ext cx="9905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832B8DD-4166-654D-82D1-AB80BB005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99" y="1401859"/>
            <a:ext cx="2852562" cy="4054282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FFFFFF"/>
                </a:solidFill>
              </a:rPr>
              <a:t>Campionato di Art &amp; Science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748E5E-4C86-114C-AEBB-94F466B68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898" y="1390518"/>
            <a:ext cx="4358446" cy="375173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FFFFFF"/>
                </a:solidFill>
              </a:rPr>
              <a:t>4 sfide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solidFill>
                  <a:srgbClr val="FFFFFF"/>
                </a:solidFill>
              </a:rPr>
              <a:t>Fotografare la scienza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solidFill>
                  <a:srgbClr val="FFFFFF"/>
                </a:solidFill>
              </a:rPr>
              <a:t>Riprendere la scienza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solidFill>
                  <a:srgbClr val="FFFFFF"/>
                </a:solidFill>
              </a:rPr>
              <a:t>Cerca la scienza nell’arte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solidFill>
                  <a:srgbClr val="FFFFFF"/>
                </a:solidFill>
              </a:rPr>
              <a:t>Cerca l’arte nella scienza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FFFFFF"/>
                </a:solidFill>
              </a:rPr>
              <a:t>Classifica nazionale online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solidFill>
                  <a:srgbClr val="FFFFFF"/>
                </a:solidFill>
              </a:rPr>
              <a:t>3 Premi per sfida</a:t>
            </a:r>
          </a:p>
          <a:p>
            <a:pPr lvl="1">
              <a:lnSpc>
                <a:spcPct val="90000"/>
              </a:lnSpc>
            </a:pPr>
            <a:r>
              <a:rPr lang="it-IT" sz="2000" dirty="0">
                <a:solidFill>
                  <a:srgbClr val="FFFFFF"/>
                </a:solidFill>
              </a:rPr>
              <a:t>5 Premi finali </a:t>
            </a:r>
          </a:p>
          <a:p>
            <a:pPr>
              <a:lnSpc>
                <a:spcPct val="90000"/>
              </a:lnSpc>
            </a:pPr>
            <a:r>
              <a:rPr lang="it-IT" sz="2000" dirty="0">
                <a:solidFill>
                  <a:srgbClr val="FFFFFF"/>
                </a:solidFill>
              </a:rPr>
              <a:t>Evento finale online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0A01E6-95B9-424D-93AE-19F4928D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44454"/>
            <a:ext cx="9903523" cy="8135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B0A2C4-280A-6B4B-BFFB-09D9CA25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599" y="6223702"/>
            <a:ext cx="5350109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900">
                <a:solidFill>
                  <a:srgbClr val="898989"/>
                </a:solidFill>
              </a:rPr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2FEACA-CBF9-5241-A85F-C3B4EF45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6068" y="6223702"/>
            <a:ext cx="46371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</a:t>
            </a:fld>
            <a:endParaRPr lang="it-IT" sz="900">
              <a:solidFill>
                <a:srgbClr val="898989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B15BA05-F19E-4643-9D46-8C90505D5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833"/>
            <a:ext cx="5074994" cy="58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0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64D969-46F1-44FC-B488-3FA68C677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707"/>
            <a:ext cx="9903523" cy="6656293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003D4E-E9FF-4669-90E7-7CED0815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7101"/>
          <a:stretch/>
        </p:blipFill>
        <p:spPr>
          <a:xfrm flipV="1">
            <a:off x="1" y="1"/>
            <a:ext cx="9905999" cy="1878950"/>
          </a:xfrm>
          <a:custGeom>
            <a:avLst/>
            <a:gdLst>
              <a:gd name="connsiteX0" fmla="*/ 0 w 12191999"/>
              <a:gd name="connsiteY0" fmla="*/ 1878950 h 1878950"/>
              <a:gd name="connsiteX1" fmla="*/ 12191999 w 12191999"/>
              <a:gd name="connsiteY1" fmla="*/ 1878950 h 1878950"/>
              <a:gd name="connsiteX2" fmla="*/ 12191999 w 12191999"/>
              <a:gd name="connsiteY2" fmla="*/ 0 h 1878950"/>
              <a:gd name="connsiteX3" fmla="*/ 0 w 12191999"/>
              <a:gd name="connsiteY3" fmla="*/ 0 h 18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878950">
                <a:moveTo>
                  <a:pt x="0" y="1878950"/>
                </a:moveTo>
                <a:lnTo>
                  <a:pt x="12191999" y="187895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D98261-3895-4FB5-B9CE-26FAF635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914024"/>
            <a:ext cx="9905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748E5E-4C86-114C-AEBB-94F466B68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178" y="1234788"/>
            <a:ext cx="5276942" cy="375173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dirty="0">
                <a:solidFill>
                  <a:srgbClr val="FFFF00"/>
                </a:solidFill>
              </a:rPr>
              <a:t>Il senso della bellezza</a:t>
            </a:r>
          </a:p>
          <a:p>
            <a:pPr>
              <a:lnSpc>
                <a:spcPct val="90000"/>
              </a:lnSpc>
            </a:pPr>
            <a:r>
              <a:rPr lang="it-IT" dirty="0" err="1">
                <a:solidFill>
                  <a:srgbClr val="FFFF00"/>
                </a:solidFill>
              </a:rPr>
              <a:t>Interstellar</a:t>
            </a:r>
            <a:endParaRPr lang="it-IT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it-IT" dirty="0">
                <a:solidFill>
                  <a:srgbClr val="FFFF00"/>
                </a:solidFill>
              </a:rPr>
              <a:t>The </a:t>
            </a:r>
            <a:r>
              <a:rPr lang="it-IT" dirty="0" err="1">
                <a:solidFill>
                  <a:srgbClr val="FFFF00"/>
                </a:solidFill>
              </a:rPr>
              <a:t>most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unknown</a:t>
            </a:r>
            <a:endParaRPr lang="it-IT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it-IT" dirty="0">
                <a:solidFill>
                  <a:srgbClr val="FFFF00"/>
                </a:solidFill>
              </a:rPr>
              <a:t>Copenaghen 1941 </a:t>
            </a:r>
            <a:r>
              <a:rPr lang="it-IT" sz="2000" dirty="0">
                <a:solidFill>
                  <a:srgbClr val="FFFF00"/>
                </a:solidFill>
              </a:rPr>
              <a:t>(compagnia teatrale di Pisa)</a:t>
            </a:r>
          </a:p>
          <a:p>
            <a:pPr marL="0" indent="0">
              <a:lnSpc>
                <a:spcPct val="90000"/>
              </a:lnSpc>
              <a:buNone/>
            </a:pPr>
            <a:endParaRPr lang="it-IT" sz="20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it-IT" sz="2000" dirty="0">
                <a:solidFill>
                  <a:srgbClr val="FFFFFF"/>
                </a:solidFill>
              </a:rPr>
              <a:t>Ad ogni spettacolo seguirà un incontro durante il quale le ragazze e i ragazzi potranno fare delle domande.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0A01E6-95B9-424D-93AE-19F4928DF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44454"/>
            <a:ext cx="9903523" cy="8135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B0A2C4-280A-6B4B-BFFB-09D9CA25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599" y="6223702"/>
            <a:ext cx="5350109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900">
                <a:solidFill>
                  <a:srgbClr val="898989"/>
                </a:solidFill>
              </a:rPr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2FEACA-CBF9-5241-A85F-C3B4EF45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6068" y="6223702"/>
            <a:ext cx="46371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7</a:t>
            </a:fld>
            <a:endParaRPr lang="it-IT" sz="900">
              <a:solidFill>
                <a:srgbClr val="898989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D1C6F11-0CE7-7F4A-A134-9DD7FEE3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" y="0"/>
            <a:ext cx="3178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9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ella 40">
            <a:extLst>
              <a:ext uri="{FF2B5EF4-FFF2-40B4-BE49-F238E27FC236}">
                <a16:creationId xmlns:a16="http://schemas.microsoft.com/office/drawing/2014/main" id="{63652BB0-9EC8-5142-B594-5BC41D109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216300"/>
              </p:ext>
            </p:extLst>
          </p:nvPr>
        </p:nvGraphicFramePr>
        <p:xfrm>
          <a:off x="26896" y="1670006"/>
          <a:ext cx="2195443" cy="5183112"/>
        </p:xfrm>
        <a:graphic>
          <a:graphicData uri="http://schemas.openxmlformats.org/drawingml/2006/table">
            <a:tbl>
              <a:tblPr/>
              <a:tblGrid>
                <a:gridCol w="2195443">
                  <a:extLst>
                    <a:ext uri="{9D8B030D-6E8A-4147-A177-3AD203B41FA5}">
                      <a16:colId xmlns:a16="http://schemas.microsoft.com/office/drawing/2014/main" val="419752878"/>
                    </a:ext>
                  </a:extLst>
                </a:gridCol>
              </a:tblGrid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Anna Colaleo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60524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Cafagna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8875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Lucia Silvestris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04207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Rosamaria Venditti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771747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Roberto Bellotti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1832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Mauro De Palma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25666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Domenico Di Bari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70136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Gabriella Pugliese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90794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Salvatore Nuzzo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0656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Sebastiano Stramaglia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024901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Giovanna Agrosì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71395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Claudia D'Amato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15351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Nicoletta </a:t>
                      </a:r>
                      <a:r>
                        <a:rPr lang="it-IT" sz="1000" b="0" dirty="0" err="1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Ditaranto</a:t>
                      </a:r>
                      <a:endParaRPr lang="it-IT" sz="1000" b="0" dirty="0">
                        <a:solidFill>
                          <a:srgbClr val="212121"/>
                        </a:solidFill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51079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Mirella Cappelletti Montano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65659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212121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Silvana Kuhtz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742337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Nicola Cavallo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42777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Francesca Armentano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50917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Funicello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59932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Michele Paternoster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70102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Rosaria Enea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040978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Guido Masiello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487863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Pierluigi Paolucci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026806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Aliberti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598214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Marco Guida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7022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Antonio Saccone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42377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Merola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18529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Stefano Mazzoleni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17648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Leila Birolo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93313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Gerolama Condorelli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1834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Raffaella Pero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794086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Antonia Di Crescenzo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73925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Giuliana Galati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0719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Cirotto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013257"/>
                  </a:ext>
                </a:extLst>
              </a:tr>
            </a:tbl>
          </a:graphicData>
        </a:graphic>
      </p:graphicFrame>
      <p:graphicFrame>
        <p:nvGraphicFramePr>
          <p:cNvPr id="44" name="Tabella 43">
            <a:extLst>
              <a:ext uri="{FF2B5EF4-FFF2-40B4-BE49-F238E27FC236}">
                <a16:creationId xmlns:a16="http://schemas.microsoft.com/office/drawing/2014/main" id="{5EF48A4D-6C59-E34C-B546-D0D17F8EA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75845"/>
              </p:ext>
            </p:extLst>
          </p:nvPr>
        </p:nvGraphicFramePr>
        <p:xfrm>
          <a:off x="5555848" y="1827070"/>
          <a:ext cx="1716502" cy="5026048"/>
        </p:xfrm>
        <a:graphic>
          <a:graphicData uri="http://schemas.openxmlformats.org/drawingml/2006/table">
            <a:tbl>
              <a:tblPr/>
              <a:tblGrid>
                <a:gridCol w="1716502">
                  <a:extLst>
                    <a:ext uri="{9D8B030D-6E8A-4147-A177-3AD203B41FA5}">
                      <a16:colId xmlns:a16="http://schemas.microsoft.com/office/drawing/2014/main" val="1395245412"/>
                    </a:ext>
                  </a:extLst>
                </a:gridCol>
              </a:tblGrid>
              <a:tr h="50053">
                <a:tc>
                  <a:txBody>
                    <a:bodyPr/>
                    <a:lstStyle/>
                    <a:p>
                      <a:pPr rtl="0" fontAlgn="b"/>
                      <a:endParaRPr lang="it-IT" sz="100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755027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Elena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Santopinto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49532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Emilio Belligheri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24093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Luca Pellegrino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95759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Barra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49441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Enrico Robutti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16919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Fabrizio Ferro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23920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Elena Angeli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26487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Alessandro Giachino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60073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Ruslan Magagna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307765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Barbara Caiffi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93424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Irene Rivara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0322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Manuela Salvatori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55535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Giovanni Gallucci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93758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solidFill>
                            <a:srgbClr val="000000"/>
                          </a:solidFill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Mauro Giovannini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977345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Alberto Diaspro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39406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Nino Bracco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193615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Ferdeghini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0298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Giovanni Darbo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97493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Letizia Savio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57066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Barra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74464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Daniele Marre'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71746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Silvano Tosi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0583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Paolo Piccardo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96043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Silvia Vicini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93537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Alessio Caminata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031709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Valeria Bongiorno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67939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Schiavi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44122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Fabrizio Parodi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371956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Marina Putti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40174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Sandra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Zavatarelli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383065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Riccardo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Musenich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10272"/>
                  </a:ext>
                </a:extLst>
              </a:tr>
            </a:tbl>
          </a:graphicData>
        </a:graphic>
      </p:graphicFrame>
      <p:graphicFrame>
        <p:nvGraphicFramePr>
          <p:cNvPr id="45" name="Tabella 44">
            <a:extLst>
              <a:ext uri="{FF2B5EF4-FFF2-40B4-BE49-F238E27FC236}">
                <a16:creationId xmlns:a16="http://schemas.microsoft.com/office/drawing/2014/main" id="{BE59BA64-0CD6-6142-B9B7-421C5FE40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998135"/>
              </p:ext>
            </p:extLst>
          </p:nvPr>
        </p:nvGraphicFramePr>
        <p:xfrm>
          <a:off x="3839346" y="1041750"/>
          <a:ext cx="1716502" cy="5811368"/>
        </p:xfrm>
        <a:graphic>
          <a:graphicData uri="http://schemas.openxmlformats.org/drawingml/2006/table">
            <a:tbl>
              <a:tblPr/>
              <a:tblGrid>
                <a:gridCol w="1716502">
                  <a:extLst>
                    <a:ext uri="{9D8B030D-6E8A-4147-A177-3AD203B41FA5}">
                      <a16:colId xmlns:a16="http://schemas.microsoft.com/office/drawing/2014/main" val="3386038204"/>
                    </a:ext>
                  </a:extLst>
                </a:gridCol>
              </a:tblGrid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Anulli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47706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Carnesale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32677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Guglielmo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Frattari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56954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Stefano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Giagu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0205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Valerio Ippolito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666611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Iacopo Longarini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822025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Pandolfi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65690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Chiara Rovelli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2276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Gabriella Bernardini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68053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Elena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Bellantoni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49868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Luca Valerio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22169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Ernani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Paterra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386622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Mariaelena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Fedi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524929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Simone Paoletti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36078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Lucia Liccioli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55757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Elena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Vannuccini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07924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Anderlini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45123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Saverio Mariani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0000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Ruggero Stanga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11101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Michele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Michelotto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79728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Tomaso Dorigo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0035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Piergiorgio Cerello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3217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Giuseppe Giraudo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58786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Bruno Alessandro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33053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Andrea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Beraudo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23153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Simone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Bortot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304053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Federico Di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Pierro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84693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Alessandra Filippi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20809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Giordanengo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88307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Alessandro Lo Giudice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88881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Simonetta Marcello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04258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Silvia Maselli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40879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Marco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Monteno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0829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Nadia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Pastrone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85280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Barbara Pini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56090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Elisa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Siotto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74598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Silvia Vernetto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7106871"/>
                  </a:ext>
                </a:extLst>
              </a:tr>
            </a:tbl>
          </a:graphicData>
        </a:graphic>
      </p:graphicFrame>
      <p:graphicFrame>
        <p:nvGraphicFramePr>
          <p:cNvPr id="46" name="Tabella 45">
            <a:extLst>
              <a:ext uri="{FF2B5EF4-FFF2-40B4-BE49-F238E27FC236}">
                <a16:creationId xmlns:a16="http://schemas.microsoft.com/office/drawing/2014/main" id="{C4D09C86-DE0E-944D-BED0-FAF870E5AD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656066"/>
              </p:ext>
            </p:extLst>
          </p:nvPr>
        </p:nvGraphicFramePr>
        <p:xfrm>
          <a:off x="2249233" y="2141198"/>
          <a:ext cx="1535689" cy="4711920"/>
        </p:xfrm>
        <a:graphic>
          <a:graphicData uri="http://schemas.openxmlformats.org/drawingml/2006/table">
            <a:tbl>
              <a:tblPr/>
              <a:tblGrid>
                <a:gridCol w="1535689">
                  <a:extLst>
                    <a:ext uri="{9D8B030D-6E8A-4147-A177-3AD203B41FA5}">
                      <a16:colId xmlns:a16="http://schemas.microsoft.com/office/drawing/2014/main" val="1688819443"/>
                    </a:ext>
                  </a:extLst>
                </a:gridCol>
              </a:tblGrid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Biagio Rossi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1054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Giampiero Pepe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05354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Barra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491345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Giorgio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Budillon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27465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Yuri Cotroneo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52863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Francesco Conventi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68329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Elivra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Rossi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52057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Camilla Di Donato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83845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Giuseppe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Bagliesi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99477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Federica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Baffigia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22877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Nicolò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Biesuz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31069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Bradaschia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70961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Rino Castaldi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533739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Maria Agnese Ciocci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44460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Roberto Dell'Orso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58328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Leonida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Gizzi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92425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Franco Ligabue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77717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Marco Maria Massai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26627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Alberto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Messineo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67322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Fabrizio Palla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244765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Chiara Roda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23580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Paolo Spagnolo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3109430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Andrea Moggi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05351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Fabio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Morsani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9224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Enrico Mazzoni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70077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Avanzini</a:t>
                      </a:r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 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951941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Niccolò Di Lalla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49385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Alberto Manfreda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342541"/>
                  </a:ext>
                </a:extLst>
              </a:tr>
              <a:tr h="97985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Gloria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Spandre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031463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Giovanni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Organtini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988497"/>
                  </a:ext>
                </a:extLst>
              </a:tr>
            </a:tbl>
          </a:graphicData>
        </a:graphic>
      </p:graphicFrame>
      <p:graphicFrame>
        <p:nvGraphicFramePr>
          <p:cNvPr id="47" name="Tabella 46">
            <a:extLst>
              <a:ext uri="{FF2B5EF4-FFF2-40B4-BE49-F238E27FC236}">
                <a16:creationId xmlns:a16="http://schemas.microsoft.com/office/drawing/2014/main" id="{DCB01591-ACEE-214A-B678-B87C483DB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591449"/>
              </p:ext>
            </p:extLst>
          </p:nvPr>
        </p:nvGraphicFramePr>
        <p:xfrm>
          <a:off x="7272350" y="1827070"/>
          <a:ext cx="2086192" cy="3926600"/>
        </p:xfrm>
        <a:graphic>
          <a:graphicData uri="http://schemas.openxmlformats.org/drawingml/2006/table">
            <a:tbl>
              <a:tblPr/>
              <a:tblGrid>
                <a:gridCol w="2086192">
                  <a:extLst>
                    <a:ext uri="{9D8B030D-6E8A-4147-A177-3AD203B41FA5}">
                      <a16:colId xmlns:a16="http://schemas.microsoft.com/office/drawing/2014/main" val="3129160217"/>
                    </a:ext>
                  </a:extLst>
                </a:gridCol>
              </a:tblGrid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Dario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Menasce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38481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Silvia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Resconi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03969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Davide Rozza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958338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Luca Serafini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230873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Nicola Ludwig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72351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Giancarlo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Maero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20132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Simone Gennai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08622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Massimiliano Clemenza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717719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Giovanna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Benzoni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58634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Mario Zannoni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8627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Chiara Guazzoni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5347114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Stefano Pozzi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48226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Davide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Zuolo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02220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Davide Piccolo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01316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Pasquale Di Nezza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4394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Paola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Gianotti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49605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Susanna Bertelli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9000115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Elisa Santinelli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07579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Debora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Bifaretti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64474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Sara Arnone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643299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Matteo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Tuveri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14981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Viviana Fanti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013312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Alessia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Zurru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201957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Corrado </a:t>
                      </a:r>
                      <a:r>
                        <a:rPr lang="it-IT" sz="1000" b="0" dirty="0" err="1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Ciccalò</a:t>
                      </a:r>
                      <a:endParaRPr lang="it-IT" sz="1000" b="0" dirty="0">
                        <a:effectLst/>
                        <a:latin typeface="Euphemia UCAS" panose="020B0503040102020104" pitchFamily="34" charset="-79"/>
                        <a:cs typeface="Euphemia UCAS" panose="020B0503040102020104" pitchFamily="34" charset="-79"/>
                      </a:endParaRP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238256"/>
                  </a:ext>
                </a:extLst>
              </a:tr>
              <a:tr h="39354">
                <a:tc>
                  <a:txBody>
                    <a:bodyPr/>
                    <a:lstStyle/>
                    <a:p>
                      <a:pPr rtl="0" fontAlgn="b"/>
                      <a:r>
                        <a:rPr lang="it-IT" sz="1000" b="0" dirty="0">
                          <a:effectLst/>
                          <a:latin typeface="Euphemia UCAS" panose="020B0503040102020104" pitchFamily="34" charset="-79"/>
                          <a:cs typeface="Euphemia UCAS" panose="020B0503040102020104" pitchFamily="34" charset="-79"/>
                        </a:rPr>
                        <a:t>Carlo Maria Carbonaro</a:t>
                      </a:r>
                    </a:p>
                  </a:txBody>
                  <a:tcPr marL="3497" marR="3497" marT="2332" marB="2332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5463689"/>
                  </a:ext>
                </a:extLst>
              </a:tr>
            </a:tbl>
          </a:graphicData>
        </a:graphic>
      </p:graphicFrame>
      <p:sp>
        <p:nvSpPr>
          <p:cNvPr id="48" name="Titolo 47">
            <a:extLst>
              <a:ext uri="{FF2B5EF4-FFF2-40B4-BE49-F238E27FC236}">
                <a16:creationId xmlns:a16="http://schemas.microsoft.com/office/drawing/2014/main" id="{005E403E-7A9C-B541-9746-AD1D33042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Team (159 ricercatori)</a:t>
            </a:r>
          </a:p>
        </p:txBody>
      </p:sp>
    </p:spTree>
    <p:extLst>
      <p:ext uri="{BB962C8B-B14F-4D97-AF65-F5344CB8AC3E}">
        <p14:creationId xmlns:p14="http://schemas.microsoft.com/office/powerpoint/2010/main" val="3567682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895A40-19A4-42D6-9D30-DBC1E8002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332177" y="3383559"/>
            <a:ext cx="3200400" cy="1238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36323" y="1488318"/>
            <a:ext cx="6858003" cy="3881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180" y="857786"/>
            <a:ext cx="899195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C12EC37E-66C3-474F-B5B1-74F3D6C2C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497" y="3071183"/>
            <a:ext cx="8052115" cy="2590027"/>
          </a:xfrm>
        </p:spPr>
        <p:txBody>
          <a:bodyPr anchor="t">
            <a:normAutofit/>
          </a:bodyPr>
          <a:lstStyle/>
          <a:p>
            <a:pPr algn="l"/>
            <a:r>
              <a:rPr lang="it-IT" sz="7200"/>
              <a:t>Valutazione del progetto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38295" y="3380411"/>
            <a:ext cx="3200400" cy="1238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FF14902-E9C0-B44C-BA82-BE341CF6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4745" y="6492240"/>
            <a:ext cx="269600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Pierluigi Paolucci (INFN of Napoli)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7400A1A-4613-1E4F-8CEC-CA38D276F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81897" y="6492240"/>
            <a:ext cx="9658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7878EF9-3B7C-0445-9592-9BFA65D93F34}" type="slidenum">
              <a:rPr lang="it-IT" smtClean="0"/>
              <a:pPr>
                <a:spcAft>
                  <a:spcPts val="600"/>
                </a:spcAft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7075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</TotalTime>
  <Words>883</Words>
  <Application>Microsoft Macintosh PowerPoint</Application>
  <PresentationFormat>A4 (21x29,7 cm)</PresentationFormat>
  <Paragraphs>246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Euphemia UCAS</vt:lpstr>
      <vt:lpstr>TitilliumText25L 400 wt</vt:lpstr>
      <vt:lpstr>Tema di Office</vt:lpstr>
      <vt:lpstr>Presentazione standard di PowerPoint</vt:lpstr>
      <vt:lpstr>Come pensiamo di proseguire  II edizione</vt:lpstr>
      <vt:lpstr>La III edizione è iniziata a dicembre</vt:lpstr>
      <vt:lpstr>Novità</vt:lpstr>
      <vt:lpstr>Come prosegue la  III edizione</vt:lpstr>
      <vt:lpstr>Campionato di Art &amp; Science</vt:lpstr>
      <vt:lpstr>Presentazione standard di PowerPoint</vt:lpstr>
      <vt:lpstr>Project Team (159 ricercatori)</vt:lpstr>
      <vt:lpstr>Valutazione del progetto</vt:lpstr>
      <vt:lpstr>Come valutare la III edzione</vt:lpstr>
      <vt:lpstr>Social and WEB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ppierluigi2000@gmail.com</dc:creator>
  <cp:lastModifiedBy>ppierluigi2000@gmail.com</cp:lastModifiedBy>
  <cp:revision>29</cp:revision>
  <dcterms:created xsi:type="dcterms:W3CDTF">2020-10-01T08:57:39Z</dcterms:created>
  <dcterms:modified xsi:type="dcterms:W3CDTF">2021-01-19T09:26:38Z</dcterms:modified>
</cp:coreProperties>
</file>