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20"/>
  </p:notesMasterIdLst>
  <p:handoutMasterIdLst>
    <p:handoutMasterId r:id="rId21"/>
  </p:handoutMasterIdLst>
  <p:sldIdLst>
    <p:sldId id="434" r:id="rId2"/>
    <p:sldId id="480" r:id="rId3"/>
    <p:sldId id="479" r:id="rId4"/>
    <p:sldId id="481" r:id="rId5"/>
    <p:sldId id="478" r:id="rId6"/>
    <p:sldId id="490" r:id="rId7"/>
    <p:sldId id="489" r:id="rId8"/>
    <p:sldId id="482" r:id="rId9"/>
    <p:sldId id="484" r:id="rId10"/>
    <p:sldId id="486" r:id="rId11"/>
    <p:sldId id="485" r:id="rId12"/>
    <p:sldId id="483" r:id="rId13"/>
    <p:sldId id="473" r:id="rId14"/>
    <p:sldId id="457" r:id="rId15"/>
    <p:sldId id="488" r:id="rId16"/>
    <p:sldId id="487" r:id="rId17"/>
    <p:sldId id="459" r:id="rId18"/>
    <p:sldId id="46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ECFBB8F-723F-1041-9FBA-C664B7429A18}">
          <p14:sldIdLst>
            <p14:sldId id="434"/>
            <p14:sldId id="480"/>
            <p14:sldId id="479"/>
            <p14:sldId id="481"/>
            <p14:sldId id="478"/>
            <p14:sldId id="490"/>
            <p14:sldId id="489"/>
            <p14:sldId id="482"/>
            <p14:sldId id="484"/>
            <p14:sldId id="486"/>
            <p14:sldId id="485"/>
            <p14:sldId id="483"/>
            <p14:sldId id="473"/>
            <p14:sldId id="457"/>
            <p14:sldId id="488"/>
            <p14:sldId id="487"/>
            <p14:sldId id="459"/>
            <p14:sldId id="4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906"/>
    <a:srgbClr val="0F7F11"/>
    <a:srgbClr val="EFEFEF"/>
    <a:srgbClr val="E6E6E6"/>
    <a:srgbClr val="53F178"/>
    <a:srgbClr val="13F91C"/>
    <a:srgbClr val="2FF9FF"/>
    <a:srgbClr val="0033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68" autoAdjust="0"/>
    <p:restoredTop sz="99647" autoAdjust="0"/>
  </p:normalViewPr>
  <p:slideViewPr>
    <p:cSldViewPr>
      <p:cViewPr>
        <p:scale>
          <a:sx n="110" d="100"/>
          <a:sy n="110" d="100"/>
        </p:scale>
        <p:origin x="-1048"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912443-7D2A-A64E-81E3-20ABF60EF877}" type="datetime1">
              <a:rPr lang="it-IT" smtClean="0"/>
              <a:t>18/01/21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3626B-3D9E-1D41-A399-39BE35768FC9}" type="slidenum">
              <a:rPr lang="en-GB" smtClean="0"/>
              <a:t>‹#›</a:t>
            </a:fld>
            <a:endParaRPr lang="en-GB"/>
          </a:p>
        </p:txBody>
      </p:sp>
    </p:spTree>
    <p:extLst>
      <p:ext uri="{BB962C8B-B14F-4D97-AF65-F5344CB8AC3E}">
        <p14:creationId xmlns:p14="http://schemas.microsoft.com/office/powerpoint/2010/main" val="2921753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AA4C1-5694-2046-AF6B-8D3868F64B95}" type="datetime1">
              <a:rPr lang="it-IT" smtClean="0"/>
              <a:t>18/01/21</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A1D24-F4E0-467E-BDF4-DE8B3B3F6ABE}" type="slidenum">
              <a:rPr lang="en-US" smtClean="0"/>
              <a:pPr/>
              <a:t>‹#›</a:t>
            </a:fld>
            <a:endParaRPr lang="en-US"/>
          </a:p>
        </p:txBody>
      </p:sp>
    </p:spTree>
    <p:extLst>
      <p:ext uri="{BB962C8B-B14F-4D97-AF65-F5344CB8AC3E}">
        <p14:creationId xmlns:p14="http://schemas.microsoft.com/office/powerpoint/2010/main" val="17111152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74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69239876-332A-D34F-8256-656F26983D84}" type="datetime1">
              <a:rPr lang="it-IT" smtClean="0"/>
              <a:t>18/01/21</a:t>
            </a:fld>
            <a:endParaRPr lang="en-US"/>
          </a:p>
        </p:txBody>
      </p:sp>
      <p:sp>
        <p:nvSpPr>
          <p:cNvPr id="6" name="Footer Placeholder 5"/>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7" name="Slide Number Placeholder 6"/>
          <p:cNvSpPr>
            <a:spLocks noGrp="1"/>
          </p:cNvSpPr>
          <p:nvPr>
            <p:ph type="sldNum" sz="quarter" idx="12"/>
          </p:nvPr>
        </p:nvSpPr>
        <p:spPr/>
        <p:txBody>
          <a:bodyPr/>
          <a:lstStyle/>
          <a:p>
            <a:fld id="{8C33B02A-0B46-4351-B41F-3D654171EEA0}"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2FA67BB3-1C87-DA4A-AA03-1C38A64DC4BA}" type="datetime1">
              <a:rPr lang="it-IT" smtClean="0"/>
              <a:t>18/01/21</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A111E4FA-8F0B-7D41-9972-24E2E392FA6C}" type="datetime1">
              <a:rPr lang="it-IT" smtClean="0"/>
              <a:t>18/01/21</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10"/>
          </p:nvPr>
        </p:nvSpPr>
        <p:spPr/>
        <p:txBody>
          <a:bodyPr/>
          <a:lstStyle/>
          <a:p>
            <a:fld id="{3201CE3F-7F39-6D48-ACA2-B53CF55DC0FD}" type="datetime1">
              <a:rPr lang="it-IT" smtClean="0"/>
              <a:t>18/01/21</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dirty="0"/>
          </a:p>
        </p:txBody>
      </p:sp>
      <p:sp>
        <p:nvSpPr>
          <p:cNvPr id="4" name="Date Placeholder 3"/>
          <p:cNvSpPr>
            <a:spLocks noGrp="1"/>
          </p:cNvSpPr>
          <p:nvPr>
            <p:ph type="dt" sz="half" idx="10"/>
          </p:nvPr>
        </p:nvSpPr>
        <p:spPr/>
        <p:txBody>
          <a:bodyPr/>
          <a:lstStyle/>
          <a:p>
            <a:fld id="{BC2E83D2-6C06-024B-A2FC-70507FB2E204}" type="datetime1">
              <a:rPr lang="it-IT" smtClean="0"/>
              <a:t>18/01/21</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0B4D52FA-3134-A747-B6A8-31C44F0B107A}" type="datetime1">
              <a:rPr lang="it-IT" smtClean="0"/>
              <a:t>18/01/21</a:t>
            </a:fld>
            <a:endParaRPr lang="en-US"/>
          </a:p>
        </p:txBody>
      </p:sp>
      <p:sp>
        <p:nvSpPr>
          <p:cNvPr id="5" name="Footer Placeholder 4"/>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6" name="Slide Number Placeholder 5"/>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Date Placeholder 4"/>
          <p:cNvSpPr>
            <a:spLocks noGrp="1"/>
          </p:cNvSpPr>
          <p:nvPr>
            <p:ph type="dt" sz="half" idx="10"/>
          </p:nvPr>
        </p:nvSpPr>
        <p:spPr/>
        <p:txBody>
          <a:bodyPr/>
          <a:lstStyle/>
          <a:p>
            <a:fld id="{8DFA9C10-6077-8347-8785-35E03EF68AFE}" type="datetime1">
              <a:rPr lang="it-IT" smtClean="0"/>
              <a:t>18/01/21</a:t>
            </a:fld>
            <a:endParaRPr lang="en-US"/>
          </a:p>
        </p:txBody>
      </p:sp>
      <p:sp>
        <p:nvSpPr>
          <p:cNvPr id="6" name="Footer Placeholder 5"/>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7" name="Slide Number Placeholder 6"/>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7" name="Date Placeholder 6"/>
          <p:cNvSpPr>
            <a:spLocks noGrp="1"/>
          </p:cNvSpPr>
          <p:nvPr>
            <p:ph type="dt" sz="half" idx="10"/>
          </p:nvPr>
        </p:nvSpPr>
        <p:spPr/>
        <p:txBody>
          <a:bodyPr/>
          <a:lstStyle/>
          <a:p>
            <a:fld id="{05C02C58-584D-D64D-BBBD-BA81EBE80247}" type="datetime1">
              <a:rPr lang="it-IT" smtClean="0"/>
              <a:t>18/01/21</a:t>
            </a:fld>
            <a:endParaRPr lang="en-US"/>
          </a:p>
        </p:txBody>
      </p:sp>
      <p:sp>
        <p:nvSpPr>
          <p:cNvPr id="8" name="Footer Placeholder 7"/>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9" name="Slide Number Placeholder 8"/>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fld id="{512B9550-100F-3E41-B3D0-3CA0EF84C716}" type="datetime1">
              <a:rPr lang="it-IT" smtClean="0"/>
              <a:t>18/01/21</a:t>
            </a:fld>
            <a:endParaRPr lang="en-US"/>
          </a:p>
        </p:txBody>
      </p:sp>
      <p:sp>
        <p:nvSpPr>
          <p:cNvPr id="4" name="Footer Placeholder 3"/>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5" name="Slide Number Placeholder 4"/>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CED32-0CCD-A549-8EAB-BDABB8ABF894}" type="datetime1">
              <a:rPr lang="it-IT" smtClean="0"/>
              <a:t>18/01/21</a:t>
            </a:fld>
            <a:endParaRPr lang="en-US"/>
          </a:p>
        </p:txBody>
      </p:sp>
      <p:sp>
        <p:nvSpPr>
          <p:cNvPr id="3" name="Footer Placeholder 2"/>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4" name="Slide Number Placeholder 3"/>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6C07AEA-74EB-7242-9720-9EED7D99AEBC}" type="datetime1">
              <a:rPr lang="it-IT" smtClean="0"/>
              <a:t>18/01/21</a:t>
            </a:fld>
            <a:endParaRPr lang="en-US"/>
          </a:p>
        </p:txBody>
      </p:sp>
      <p:sp>
        <p:nvSpPr>
          <p:cNvPr id="6" name="Footer Placeholder 5"/>
          <p:cNvSpPr>
            <a:spLocks noGrp="1"/>
          </p:cNvSpPr>
          <p:nvPr>
            <p:ph type="ftr" sz="quarter" idx="11"/>
          </p:nvPr>
        </p:nvSpPr>
        <p:spPr>
          <a:xfrm>
            <a:off x="264458" y="6520259"/>
            <a:ext cx="4840941" cy="365125"/>
          </a:xfrm>
          <a:prstGeom prst="rect">
            <a:avLst/>
          </a:prstGeom>
        </p:spPr>
        <p:txBody>
          <a:bodyPr/>
          <a:lstStyle/>
          <a:p>
            <a:r>
              <a:rPr lang="en-US" smtClean="0"/>
              <a:t>G. Pugliese</a:t>
            </a:r>
            <a:endParaRPr lang="en-US" dirty="0"/>
          </a:p>
        </p:txBody>
      </p:sp>
      <p:sp>
        <p:nvSpPr>
          <p:cNvPr id="7" name="Slide Number Placeholder 6"/>
          <p:cNvSpPr>
            <a:spLocks noGrp="1"/>
          </p:cNvSpPr>
          <p:nvPr>
            <p:ph type="sldNum" sz="quarter" idx="12"/>
          </p:nvPr>
        </p:nvSpPr>
        <p:spPr/>
        <p:txBody>
          <a:bodyPr/>
          <a:lstStyle/>
          <a:p>
            <a:fld id="{8C33B02A-0B46-4351-B41F-3D654171EE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44624"/>
            <a:ext cx="8042276" cy="1008112"/>
          </a:xfrm>
          <a:prstGeom prst="rect">
            <a:avLst/>
          </a:prstGeom>
        </p:spPr>
        <p:txBody>
          <a:bodyPr vert="horz" lIns="91440" tIns="45720" rIns="91440" bIns="45720" rtlCol="0" anchor="b" anchorCtr="0">
            <a:no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BB9D6DC-D377-2D49-9341-2EFAD130BA79}" type="datetime1">
              <a:rPr lang="it-IT" smtClean="0"/>
              <a:t>18/01/21</a:t>
            </a:fld>
            <a:endParaRPr lang="en-US"/>
          </a:p>
        </p:txBody>
      </p:sp>
      <p:sp>
        <p:nvSpPr>
          <p:cNvPr id="6" name="Slide Number Placeholder 5"/>
          <p:cNvSpPr>
            <a:spLocks noGrp="1"/>
          </p:cNvSpPr>
          <p:nvPr>
            <p:ph type="sldNum" sz="quarter" idx="4"/>
          </p:nvPr>
        </p:nvSpPr>
        <p:spPr>
          <a:xfrm>
            <a:off x="8045896" y="6376243"/>
            <a:ext cx="990600" cy="365125"/>
          </a:xfrm>
          <a:prstGeom prst="rect">
            <a:avLst/>
          </a:prstGeom>
        </p:spPr>
        <p:txBody>
          <a:bodyPr vert="horz" lIns="91440" tIns="45720" rIns="91440" bIns="45720" rtlCol="0" anchor="ctr"/>
          <a:lstStyle>
            <a:lvl1pPr algn="r">
              <a:defRPr sz="1400">
                <a:solidFill>
                  <a:schemeClr val="bg1"/>
                </a:solidFill>
                <a:latin typeface="Times New Roman"/>
                <a:cs typeface="Times New Roman"/>
              </a:defRPr>
            </a:lvl1pPr>
          </a:lstStyle>
          <a:p>
            <a:fld id="{6BB56F27-1915-4037-976A-7F8E0BFC7CC4}" type="slidenum">
              <a:rPr lang="en-US" smtClean="0"/>
              <a:pPr/>
              <a:t>‹#›</a:t>
            </a:fld>
            <a:endParaRPr lang="en-US"/>
          </a:p>
        </p:txBody>
      </p:sp>
      <p:sp>
        <p:nvSpPr>
          <p:cNvPr id="9" name="Rettangolo 8"/>
          <p:cNvSpPr/>
          <p:nvPr userDrawn="1"/>
        </p:nvSpPr>
        <p:spPr>
          <a:xfrm>
            <a:off x="-42333" y="952507"/>
            <a:ext cx="1043608" cy="276999"/>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75000"/>
                    <a:lumOff val="25000"/>
                  </a:schemeClr>
                </a:solidFill>
                <a:latin typeface="Times New Roman" pitchFamily="18" charset="0"/>
                <a:cs typeface="Times New Roman" pitchFamily="18" charset="0"/>
              </a:rPr>
              <a:t>G.</a:t>
            </a:r>
            <a:r>
              <a:rPr lang="en-US" sz="1200" b="1" baseline="0" dirty="0" smtClean="0">
                <a:solidFill>
                  <a:schemeClr val="tx2">
                    <a:lumMod val="75000"/>
                    <a:lumOff val="25000"/>
                  </a:schemeClr>
                </a:solidFill>
                <a:latin typeface="Times New Roman" pitchFamily="18" charset="0"/>
                <a:cs typeface="Times New Roman" pitchFamily="18" charset="0"/>
              </a:rPr>
              <a:t> Pugliese</a:t>
            </a:r>
          </a:p>
        </p:txBody>
      </p:sp>
      <p:pic>
        <p:nvPicPr>
          <p:cNvPr id="10" name="CMS logo.jpg" descr="CMS logo.jpg"/>
          <p:cNvPicPr>
            <a:picLocks noChangeAspect="1"/>
          </p:cNvPicPr>
          <p:nvPr userDrawn="1"/>
        </p:nvPicPr>
        <p:blipFill>
          <a:blip r:embed="rId14">
            <a:extLst/>
          </a:blip>
          <a:stretch>
            <a:fillRect/>
          </a:stretch>
        </p:blipFill>
        <p:spPr>
          <a:xfrm>
            <a:off x="0" y="-1"/>
            <a:ext cx="935207" cy="936000"/>
          </a:xfrm>
          <a:prstGeom prst="rect">
            <a:avLst/>
          </a:prstGeom>
          <a:ln w="12700">
            <a:miter lim="400000"/>
          </a:ln>
          <a:effectLst>
            <a:outerShdw blurRad="152400" dist="25400" dir="5400000" rotWithShape="0">
              <a:srgbClr val="000000">
                <a:alpha val="50000"/>
              </a:srgbClr>
            </a:outerShdw>
          </a:effec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914400" rtl="0" eaLnBrk="1" latinLnBrk="0" hangingPunct="1">
        <a:spcBef>
          <a:spcPct val="0"/>
        </a:spcBef>
        <a:buNone/>
        <a:defRPr sz="4400" kern="1200">
          <a:solidFill>
            <a:schemeClr val="accent1"/>
          </a:solidFill>
          <a:latin typeface="Times New Roman"/>
          <a:ea typeface="+mj-ea"/>
          <a:cs typeface="Times New Roman"/>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Times New Roman"/>
          <a:ea typeface="+mn-ea"/>
          <a:cs typeface="Times New Roman"/>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Times New Roman"/>
          <a:ea typeface="+mn-ea"/>
          <a:cs typeface="Times New Roman"/>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Times New Roman"/>
          <a:ea typeface="+mn-ea"/>
          <a:cs typeface="Times New Roman"/>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Times New Roman"/>
          <a:ea typeface="+mn-ea"/>
          <a:cs typeface="Times New Roman"/>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Times New Roman"/>
          <a:ea typeface="+mn-ea"/>
          <a:cs typeface="Times New Roman"/>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agenda.infn.it/event/23790/contributions/120123/attachments/75815/97484/CMS_pres_referee_Sett2020_v1.pdf" TargetMode="Externa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ac.infn.it/preventivi/2021/" TargetMode="External"/><Relationship Id="rId3" Type="http://schemas.openxmlformats.org/officeDocument/2006/relationships/hyperlink" Target="https://agenda.infn.it/event/23790/contributions/120123/attachments/75815/97484/CMS_pres_referee_Sett2020_v1.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1" Type="http://schemas.openxmlformats.org/officeDocument/2006/relationships/hyperlink" Target="https://edms.cern.ch/document/2366534" TargetMode="External"/><Relationship Id="rId12" Type="http://schemas.openxmlformats.org/officeDocument/2006/relationships/hyperlink" Target="https://lms.cern.ch/ekp/servlet/ekp?PX=N&amp;TEACHREVIEW=N&amp;CID=EKP000043435&amp;TX=FORMAT1&amp;LANGUAGE_TAG=*ALL*&amp;DECORATEPAGE=Y" TargetMode="External"/><Relationship Id="rId13" Type="http://schemas.openxmlformats.org/officeDocument/2006/relationships/hyperlink" Target="https://edms.cern.ch/document/2376368" TargetMode="External"/><Relationship Id="rId14" Type="http://schemas.openxmlformats.org/officeDocument/2006/relationships/hyperlink" Target="https://indico.cern.ch/event/922282/" TargetMode="External"/><Relationship Id="rId15" Type="http://schemas.openxmlformats.org/officeDocument/2006/relationships/hyperlink" Target="https://smb-dep.web.cern.ch/en/content/services-availability-covid-19" TargetMode="External"/><Relationship Id="rId1" Type="http://schemas.openxmlformats.org/officeDocument/2006/relationships/slideLayout" Target="../slideLayouts/slideLayout7.xml"/><Relationship Id="rId2" Type="http://schemas.openxmlformats.org/officeDocument/2006/relationships/hyperlink" Target="https://hse.cern/news-article/coronavirus-information-measures-and-recommendations" TargetMode="External"/><Relationship Id="rId3" Type="http://schemas.openxmlformats.org/officeDocument/2006/relationships/hyperlink" Target="https://hse.cern/content/faq-covid-19" TargetMode="External"/><Relationship Id="rId4" Type="http://schemas.openxmlformats.org/officeDocument/2006/relationships/hyperlink" Target="https://edms.cern.ch/document/2370902" TargetMode="External"/><Relationship Id="rId5" Type="http://schemas.openxmlformats.org/officeDocument/2006/relationships/hyperlink" Target="https://edms.cern.ch/document/2370903" TargetMode="External"/><Relationship Id="rId6" Type="http://schemas.openxmlformats.org/officeDocument/2006/relationships/hyperlink" Target="https://edms.cern.ch/document/2373120" TargetMode="External"/><Relationship Id="rId7" Type="http://schemas.openxmlformats.org/officeDocument/2006/relationships/hyperlink" Target="https://edms.cern.ch/document/2389839" TargetMode="External"/><Relationship Id="rId8" Type="http://schemas.openxmlformats.org/officeDocument/2006/relationships/hyperlink" Target="https://edms.cern.ch/document/2398834" TargetMode="External"/><Relationship Id="rId9" Type="http://schemas.openxmlformats.org/officeDocument/2006/relationships/hyperlink" Target="https://cmssafety.web.cern.ch/faq" TargetMode="External"/><Relationship Id="rId10" Type="http://schemas.openxmlformats.org/officeDocument/2006/relationships/hyperlink" Target="https://edms.cern.ch/document/236649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ocs.google.com/document/d/1fNfPhuzIDtX61YyKQiUH6uEs3AskcFXqtsz-4rC5H4Q/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indico.cern.ch/event/993529/" TargetMode="Externa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Design, R&amp;D, and installation of the…"/>
          <p:cNvSpPr txBox="1">
            <a:spLocks noGrp="1"/>
          </p:cNvSpPr>
          <p:nvPr>
            <p:ph type="ctrTitle" idx="4294967295"/>
          </p:nvPr>
        </p:nvSpPr>
        <p:spPr>
          <a:xfrm>
            <a:off x="251520" y="1268760"/>
            <a:ext cx="8604448" cy="3960440"/>
          </a:xfrm>
          <a:prstGeom prst="rect">
            <a:avLst/>
          </a:prstGeom>
        </p:spPr>
        <p:txBody>
          <a:bodyPr/>
          <a:lstStyle/>
          <a:p>
            <a:pPr>
              <a:defRPr sz="8000" b="1"/>
            </a:pPr>
            <a:r>
              <a:rPr lang="x-none" sz="4000" b="1" dirty="0" smtClean="0">
                <a:solidFill>
                  <a:srgbClr val="FF0000"/>
                </a:solidFill>
              </a:rPr>
              <a:t>CMS – Bari </a:t>
            </a:r>
            <a:br>
              <a:rPr lang="x-none" sz="4000" b="1" dirty="0" smtClean="0">
                <a:solidFill>
                  <a:srgbClr val="FF0000"/>
                </a:solidFill>
              </a:rPr>
            </a:br>
            <a:r>
              <a:rPr lang="x-none" sz="4000" b="1" dirty="0" smtClean="0">
                <a:solidFill>
                  <a:srgbClr val="FF0000"/>
                </a:solidFill>
              </a:rPr>
              <a:t>1st meeting 2021</a:t>
            </a:r>
            <a:r>
              <a:rPr lang="x-none" sz="4000" b="1" dirty="0" smtClean="0">
                <a:solidFill>
                  <a:srgbClr val="FF0000"/>
                </a:solidFill>
              </a:rPr>
              <a:t/>
            </a:r>
            <a:br>
              <a:rPr lang="x-none" sz="4000" b="1" dirty="0" smtClean="0">
                <a:solidFill>
                  <a:srgbClr val="FF0000"/>
                </a:solidFill>
              </a:rPr>
            </a:br>
            <a:r>
              <a:rPr lang="x-none" sz="2400" b="1" dirty="0" smtClean="0"/>
              <a:t>G. Pugliese</a:t>
            </a:r>
            <a:br>
              <a:rPr lang="x-none" sz="2400" b="1" dirty="0" smtClean="0"/>
            </a:br>
            <a:r>
              <a:rPr lang="x-none" sz="2000" b="1" dirty="0" smtClean="0"/>
              <a:t>19 gennaio</a:t>
            </a:r>
            <a:r>
              <a:rPr lang="x-none" sz="2000" b="1" dirty="0" smtClean="0"/>
              <a:t> 2021</a:t>
            </a:r>
            <a:r>
              <a:rPr lang="x-none" sz="2000" b="1" dirty="0" smtClean="0"/>
              <a:t/>
            </a:r>
            <a:br>
              <a:rPr lang="x-none" sz="2000" b="1" dirty="0" smtClean="0"/>
            </a:br>
            <a:endParaRPr sz="2000" dirty="0"/>
          </a:p>
        </p:txBody>
      </p:sp>
    </p:spTree>
    <p:extLst>
      <p:ext uri="{BB962C8B-B14F-4D97-AF65-F5344CB8AC3E}">
        <p14:creationId xmlns:p14="http://schemas.microsoft.com/office/powerpoint/2010/main" val="347080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rmata 2021-01-18 alle 16.38.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2995986"/>
          </a:xfrm>
          <a:prstGeom prst="rect">
            <a:avLst/>
          </a:prstGeom>
        </p:spPr>
      </p:pic>
      <p:sp>
        <p:nvSpPr>
          <p:cNvPr id="2" name="Title 1"/>
          <p:cNvSpPr>
            <a:spLocks noGrp="1"/>
          </p:cNvSpPr>
          <p:nvPr>
            <p:ph type="title"/>
          </p:nvPr>
        </p:nvSpPr>
        <p:spPr/>
        <p:txBody>
          <a:bodyPr/>
          <a:lstStyle/>
          <a:p>
            <a:r>
              <a:rPr lang="en-US" dirty="0"/>
              <a:t>New EPR: </a:t>
            </a:r>
            <a:r>
              <a:rPr lang="en-US" dirty="0" err="1"/>
              <a:t>definizioni</a:t>
            </a:r>
            <a:r>
              <a:rPr lang="en-US" dirty="0"/>
              <a:t> e </a:t>
            </a:r>
            <a:r>
              <a:rPr lang="en-US" dirty="0" err="1"/>
              <a:t>regole</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10</a:t>
            </a:fld>
            <a:endParaRPr lang="en-US"/>
          </a:p>
        </p:txBody>
      </p:sp>
      <p:sp>
        <p:nvSpPr>
          <p:cNvPr id="8" name="Rectangle 7"/>
          <p:cNvSpPr/>
          <p:nvPr/>
        </p:nvSpPr>
        <p:spPr>
          <a:xfrm>
            <a:off x="28879" y="2276872"/>
            <a:ext cx="8964488" cy="122413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71600" y="5301208"/>
            <a:ext cx="7056784" cy="646331"/>
          </a:xfrm>
          <a:prstGeom prst="rect">
            <a:avLst/>
          </a:prstGeom>
          <a:noFill/>
        </p:spPr>
        <p:txBody>
          <a:bodyPr wrap="square" rtlCol="0">
            <a:spAutoFit/>
          </a:bodyPr>
          <a:lstStyle/>
          <a:p>
            <a:pPr marL="285750" indent="-285750">
              <a:buFont typeface="Wingdings" charset="2"/>
              <a:buChar char="Ø"/>
            </a:pPr>
            <a:r>
              <a:rPr lang="en-US" dirty="0" err="1" smtClean="0"/>
              <a:t>Tolto</a:t>
            </a:r>
            <a:r>
              <a:rPr lang="en-US" dirty="0" smtClean="0"/>
              <a:t> </a:t>
            </a:r>
            <a:r>
              <a:rPr lang="en-US" dirty="0" err="1" smtClean="0"/>
              <a:t>il</a:t>
            </a:r>
            <a:r>
              <a:rPr lang="en-US" dirty="0" smtClean="0"/>
              <a:t> </a:t>
            </a:r>
            <a:r>
              <a:rPr lang="en-US" dirty="0" smtClean="0"/>
              <a:t>“bonus per </a:t>
            </a:r>
            <a:r>
              <a:rPr lang="en-US" dirty="0" err="1" smtClean="0"/>
              <a:t>gli</a:t>
            </a:r>
            <a:r>
              <a:rPr lang="en-US" dirty="0" smtClean="0"/>
              <a:t> </a:t>
            </a:r>
            <a:r>
              <a:rPr lang="en-US" dirty="0" err="1" smtClean="0"/>
              <a:t>instituti</a:t>
            </a:r>
            <a:r>
              <a:rPr lang="en-US" dirty="0" smtClean="0"/>
              <a:t> </a:t>
            </a:r>
            <a:r>
              <a:rPr lang="en-US" dirty="0" err="1" smtClean="0"/>
              <a:t>che</a:t>
            </a:r>
            <a:r>
              <a:rPr lang="en-US" dirty="0" smtClean="0"/>
              <a:t> </a:t>
            </a:r>
            <a:r>
              <a:rPr lang="en-US" dirty="0" err="1" smtClean="0"/>
              <a:t>coprono</a:t>
            </a:r>
            <a:r>
              <a:rPr lang="en-US" dirty="0" smtClean="0"/>
              <a:t> </a:t>
            </a:r>
            <a:r>
              <a:rPr lang="en-US" dirty="0" err="1" smtClean="0"/>
              <a:t>il</a:t>
            </a:r>
            <a:r>
              <a:rPr lang="en-US" dirty="0" smtClean="0"/>
              <a:t> 100% del duty. </a:t>
            </a:r>
          </a:p>
          <a:p>
            <a:pPr marL="285750" indent="-285750">
              <a:buFont typeface="Wingdings" charset="2"/>
              <a:buChar char="Ø"/>
            </a:pPr>
            <a:r>
              <a:rPr lang="en-US" dirty="0"/>
              <a:t>2.3) Possible EPR reductions for </a:t>
            </a:r>
            <a:r>
              <a:rPr lang="en-US" dirty="0" smtClean="0"/>
              <a:t>institutes (see in the doc) </a:t>
            </a:r>
            <a:endParaRPr lang="en-US" dirty="0"/>
          </a:p>
        </p:txBody>
      </p:sp>
    </p:spTree>
    <p:extLst>
      <p:ext uri="{BB962C8B-B14F-4D97-AF65-F5344CB8AC3E}">
        <p14:creationId xmlns:p14="http://schemas.microsoft.com/office/powerpoint/2010/main" val="8443805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EPR: </a:t>
            </a:r>
            <a:r>
              <a:rPr lang="en-US" dirty="0" err="1"/>
              <a:t>definizioni</a:t>
            </a:r>
            <a:r>
              <a:rPr lang="en-US" dirty="0"/>
              <a:t> e </a:t>
            </a:r>
            <a:r>
              <a:rPr lang="en-US" dirty="0" err="1"/>
              <a:t>regole</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11</a:t>
            </a:fld>
            <a:endParaRPr lang="en-US"/>
          </a:p>
        </p:txBody>
      </p:sp>
      <p:sp>
        <p:nvSpPr>
          <p:cNvPr id="5" name="TextBox 4"/>
          <p:cNvSpPr txBox="1"/>
          <p:nvPr/>
        </p:nvSpPr>
        <p:spPr>
          <a:xfrm>
            <a:off x="971600" y="5301208"/>
            <a:ext cx="7056784" cy="369332"/>
          </a:xfrm>
          <a:prstGeom prst="rect">
            <a:avLst/>
          </a:prstGeom>
          <a:noFill/>
        </p:spPr>
        <p:txBody>
          <a:bodyPr wrap="square" rtlCol="0">
            <a:spAutoFit/>
          </a:bodyPr>
          <a:lstStyle/>
          <a:p>
            <a:pPr marL="285750" indent="-285750">
              <a:buFont typeface="Wingdings" charset="2"/>
              <a:buChar char="Ø"/>
            </a:pPr>
            <a:r>
              <a:rPr lang="en-US" dirty="0" smtClean="0"/>
              <a:t>.. </a:t>
            </a:r>
            <a:endParaRPr lang="en-US" dirty="0"/>
          </a:p>
        </p:txBody>
      </p:sp>
      <p:pic>
        <p:nvPicPr>
          <p:cNvPr id="7" name="Picture 6" descr="Schermata 2021-01-18 alle 16.46.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09" y="1196752"/>
            <a:ext cx="7109655" cy="5661248"/>
          </a:xfrm>
          <a:prstGeom prst="rect">
            <a:avLst/>
          </a:prstGeom>
        </p:spPr>
      </p:pic>
      <p:sp>
        <p:nvSpPr>
          <p:cNvPr id="8" name="Rectangle 7"/>
          <p:cNvSpPr/>
          <p:nvPr/>
        </p:nvSpPr>
        <p:spPr>
          <a:xfrm>
            <a:off x="323528" y="2564904"/>
            <a:ext cx="7704856" cy="158417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7795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a:t>
            </a:r>
            <a:r>
              <a:rPr lang="en-US" dirty="0" err="1" smtClean="0"/>
              <a:t>Semil</a:t>
            </a:r>
            <a:r>
              <a:rPr lang="en-US" dirty="0" smtClean="0"/>
              <a:t> - Fellow</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12</a:t>
            </a:fld>
            <a:endParaRPr lang="en-US"/>
          </a:p>
        </p:txBody>
      </p:sp>
      <p:sp>
        <p:nvSpPr>
          <p:cNvPr id="4" name="TextBox 3"/>
          <p:cNvSpPr txBox="1"/>
          <p:nvPr/>
        </p:nvSpPr>
        <p:spPr>
          <a:xfrm>
            <a:off x="323528" y="1556792"/>
            <a:ext cx="4104456" cy="1200329"/>
          </a:xfrm>
          <a:prstGeom prst="rect">
            <a:avLst/>
          </a:prstGeom>
          <a:noFill/>
        </p:spPr>
        <p:txBody>
          <a:bodyPr wrap="square" rtlCol="0">
            <a:spAutoFit/>
          </a:bodyPr>
          <a:lstStyle/>
          <a:p>
            <a:pPr marL="285750" indent="-285750">
              <a:buFont typeface="Wingdings" charset="2"/>
              <a:buChar char="Ø"/>
            </a:pPr>
            <a:r>
              <a:rPr lang="en-US" dirty="0" smtClean="0"/>
              <a:t>3 </a:t>
            </a:r>
            <a:r>
              <a:rPr lang="en-US" dirty="0" err="1" smtClean="0"/>
              <a:t>posizioni</a:t>
            </a:r>
            <a:r>
              <a:rPr lang="en-US" dirty="0" smtClean="0"/>
              <a:t> </a:t>
            </a:r>
            <a:r>
              <a:rPr lang="en-US" dirty="0" err="1" smtClean="0"/>
              <a:t>richieste</a:t>
            </a:r>
            <a:r>
              <a:rPr lang="en-US" dirty="0" smtClean="0"/>
              <a:t> </a:t>
            </a:r>
            <a:r>
              <a:rPr lang="en-US" dirty="0" err="1" smtClean="0"/>
              <a:t>ed</a:t>
            </a:r>
            <a:r>
              <a:rPr lang="en-US" dirty="0" smtClean="0"/>
              <a:t> </a:t>
            </a:r>
            <a:r>
              <a:rPr lang="en-US" dirty="0" err="1" smtClean="0"/>
              <a:t>ottenute</a:t>
            </a:r>
            <a:r>
              <a:rPr lang="en-US" dirty="0" smtClean="0"/>
              <a:t> da Bari </a:t>
            </a:r>
          </a:p>
          <a:p>
            <a:pPr marL="285750" indent="-285750">
              <a:buFont typeface="Wingdings" charset="2"/>
              <a:buChar char="Ø"/>
            </a:pPr>
            <a:r>
              <a:rPr lang="en-US" dirty="0" err="1" smtClean="0"/>
              <a:t>Inizio</a:t>
            </a:r>
            <a:r>
              <a:rPr lang="en-US" dirty="0" smtClean="0"/>
              <a:t> </a:t>
            </a:r>
            <a:r>
              <a:rPr lang="en-US" dirty="0" err="1" smtClean="0"/>
              <a:t>previsto</a:t>
            </a:r>
            <a:r>
              <a:rPr lang="en-US" dirty="0"/>
              <a:t> </a:t>
            </a:r>
            <a:r>
              <a:rPr lang="en-US" dirty="0" smtClean="0"/>
              <a:t>a </a:t>
            </a:r>
            <a:r>
              <a:rPr lang="en-US" dirty="0" err="1" smtClean="0"/>
              <a:t>Marzo</a:t>
            </a:r>
            <a:r>
              <a:rPr lang="en-US" dirty="0" smtClean="0"/>
              <a:t> (?). </a:t>
            </a:r>
          </a:p>
          <a:p>
            <a:pPr marL="285750" indent="-285750">
              <a:buFont typeface="Wingdings" charset="2"/>
              <a:buChar char="Ø"/>
            </a:pPr>
            <a:r>
              <a:rPr lang="en-US" dirty="0" smtClean="0"/>
              <a:t>  </a:t>
            </a:r>
            <a:endParaRPr lang="en-US" dirty="0"/>
          </a:p>
        </p:txBody>
      </p:sp>
      <p:sp>
        <p:nvSpPr>
          <p:cNvPr id="6" name="Rectangle 5"/>
          <p:cNvSpPr/>
          <p:nvPr/>
        </p:nvSpPr>
        <p:spPr>
          <a:xfrm>
            <a:off x="179512" y="5661248"/>
            <a:ext cx="5688632" cy="738664"/>
          </a:xfrm>
          <a:prstGeom prst="rect">
            <a:avLst/>
          </a:prstGeom>
        </p:spPr>
        <p:txBody>
          <a:bodyPr wrap="square">
            <a:spAutoFit/>
          </a:bodyPr>
          <a:lstStyle/>
          <a:p>
            <a:r>
              <a:rPr lang="en-US" sz="1400" dirty="0">
                <a:hlinkClick r:id="rId2"/>
              </a:rPr>
              <a:t>https://agenda.infn.it/event/23790/contributions/120123/attachments/75815/97484/CMS_pres_referee_Sett2020_v1.</a:t>
            </a:r>
            <a:r>
              <a:rPr lang="en-US" sz="1400" dirty="0" smtClean="0">
                <a:hlinkClick r:id="rId2"/>
              </a:rPr>
              <a:t>pdf</a:t>
            </a:r>
            <a:endParaRPr lang="en-US" sz="1400" dirty="0" smtClean="0"/>
          </a:p>
          <a:p>
            <a:endParaRPr lang="en-US" sz="1400" dirty="0"/>
          </a:p>
        </p:txBody>
      </p:sp>
      <p:pic>
        <p:nvPicPr>
          <p:cNvPr id="7" name="Picture 6" descr="Schermata 2021-01-18 alle 17.3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052736"/>
            <a:ext cx="2081859" cy="5629347"/>
          </a:xfrm>
          <a:prstGeom prst="rect">
            <a:avLst/>
          </a:prstGeom>
        </p:spPr>
      </p:pic>
    </p:spTree>
    <p:extLst>
      <p:ext uri="{BB962C8B-B14F-4D97-AF65-F5344CB8AC3E}">
        <p14:creationId xmlns:p14="http://schemas.microsoft.com/office/powerpoint/2010/main" val="28928777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67" y="-26748"/>
            <a:ext cx="8042276" cy="1008112"/>
          </a:xfrm>
        </p:spPr>
        <p:txBody>
          <a:bodyPr/>
          <a:lstStyle/>
          <a:p>
            <a:r>
              <a:rPr lang="it-IT" smtClean="0"/>
              <a:t>Stato Finanziario Bari</a:t>
            </a:r>
            <a:endParaRPr lang="it-IT"/>
          </a:p>
        </p:txBody>
      </p:sp>
      <p:sp>
        <p:nvSpPr>
          <p:cNvPr id="3" name="Slide Number Placeholder 2"/>
          <p:cNvSpPr>
            <a:spLocks noGrp="1"/>
          </p:cNvSpPr>
          <p:nvPr>
            <p:ph type="sldNum" sz="quarter" idx="12"/>
          </p:nvPr>
        </p:nvSpPr>
        <p:spPr/>
        <p:txBody>
          <a:bodyPr/>
          <a:lstStyle/>
          <a:p>
            <a:fld id="{8C33B02A-0B46-4351-B41F-3D654171EEA0}" type="slidenum">
              <a:rPr lang="en-US" smtClean="0"/>
              <a:pPr/>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15747259"/>
              </p:ext>
            </p:extLst>
          </p:nvPr>
        </p:nvGraphicFramePr>
        <p:xfrm>
          <a:off x="611560" y="1556792"/>
          <a:ext cx="7344816" cy="2392679"/>
        </p:xfrm>
        <a:graphic>
          <a:graphicData uri="http://schemas.openxmlformats.org/drawingml/2006/table">
            <a:tbl>
              <a:tblPr firstRow="1" bandRow="1">
                <a:tableStyleId>{5C22544A-7EE6-4342-B048-85BDC9FD1C3A}</a:tableStyleId>
              </a:tblPr>
              <a:tblGrid>
                <a:gridCol w="2448272"/>
                <a:gridCol w="2808312"/>
                <a:gridCol w="2088232"/>
              </a:tblGrid>
              <a:tr h="139040">
                <a:tc>
                  <a:txBody>
                    <a:bodyPr/>
                    <a:lstStyle/>
                    <a:p>
                      <a:r>
                        <a:rPr lang="it-IT" noProof="0" smtClean="0"/>
                        <a:t>VOCE</a:t>
                      </a:r>
                      <a:endParaRPr lang="it-IT" noProof="0"/>
                    </a:p>
                  </a:txBody>
                  <a:tcPr/>
                </a:tc>
                <a:tc>
                  <a:txBody>
                    <a:bodyPr/>
                    <a:lstStyle/>
                    <a:p>
                      <a:r>
                        <a:rPr lang="it-IT" noProof="0" dirty="0" smtClean="0"/>
                        <a:t>2020 (in Euro)</a:t>
                      </a:r>
                      <a:endParaRPr lang="it-IT" noProof="0" dirty="0"/>
                    </a:p>
                  </a:txBody>
                  <a:tcPr/>
                </a:tc>
                <a:tc>
                  <a:txBody>
                    <a:bodyPr/>
                    <a:lstStyle/>
                    <a:p>
                      <a:r>
                        <a:rPr lang="it-IT" noProof="0" dirty="0" smtClean="0"/>
                        <a:t>2021 (in Euro)*</a:t>
                      </a:r>
                      <a:endParaRPr lang="it-IT" noProof="0" dirty="0"/>
                    </a:p>
                  </a:txBody>
                  <a:tcPr/>
                </a:tc>
              </a:tr>
              <a:tr h="370840">
                <a:tc>
                  <a:txBody>
                    <a:bodyPr/>
                    <a:lstStyle/>
                    <a:p>
                      <a:r>
                        <a:rPr lang="it-IT" noProof="0" smtClean="0"/>
                        <a:t>Missioni</a:t>
                      </a:r>
                      <a:r>
                        <a:rPr lang="it-IT" baseline="0" noProof="0" smtClean="0"/>
                        <a:t> </a:t>
                      </a:r>
                      <a:endParaRPr lang="it-IT" noProof="0"/>
                    </a:p>
                  </a:txBody>
                  <a:tcPr/>
                </a:tc>
                <a:tc>
                  <a:txBody>
                    <a:bodyPr/>
                    <a:lstStyle/>
                    <a:p>
                      <a:r>
                        <a:rPr lang="it-IT" b="1" noProof="0" dirty="0" smtClean="0"/>
                        <a:t>135k (restituito 48k)  </a:t>
                      </a:r>
                      <a:endParaRPr lang="it-IT" b="1" noProof="0" dirty="0"/>
                    </a:p>
                  </a:txBody>
                  <a:tcPr/>
                </a:tc>
                <a:tc>
                  <a:txBody>
                    <a:bodyPr/>
                    <a:lstStyle/>
                    <a:p>
                      <a:r>
                        <a:rPr lang="it-IT" b="1" noProof="0" dirty="0" smtClean="0"/>
                        <a:t>179,5</a:t>
                      </a:r>
                      <a:r>
                        <a:rPr lang="it-IT" noProof="0" dirty="0" smtClean="0"/>
                        <a:t> k</a:t>
                      </a:r>
                      <a:endParaRPr lang="it-IT" noProof="0" dirty="0"/>
                    </a:p>
                  </a:txBody>
                  <a:tcPr/>
                </a:tc>
              </a:tr>
              <a:tr h="370840">
                <a:tc>
                  <a:txBody>
                    <a:bodyPr/>
                    <a:lstStyle/>
                    <a:p>
                      <a:r>
                        <a:rPr lang="it-IT" noProof="0" smtClean="0"/>
                        <a:t>Consumi (CMS)</a:t>
                      </a:r>
                      <a:endParaRPr lang="it-IT" noProof="0"/>
                    </a:p>
                  </a:txBody>
                  <a:tcPr/>
                </a:tc>
                <a:tc>
                  <a:txBody>
                    <a:bodyPr/>
                    <a:lstStyle/>
                    <a:p>
                      <a:r>
                        <a:rPr lang="it-IT" b="1" noProof="0" dirty="0" smtClean="0"/>
                        <a:t>55k</a:t>
                      </a:r>
                      <a:endParaRPr lang="it-IT" b="1" noProof="0" dirty="0" smtClean="0"/>
                    </a:p>
                  </a:txBody>
                  <a:tcPr/>
                </a:tc>
                <a:tc>
                  <a:txBody>
                    <a:bodyPr/>
                    <a:lstStyle/>
                    <a:p>
                      <a:r>
                        <a:rPr lang="it-IT" noProof="0" dirty="0" smtClean="0"/>
                        <a:t>46,5k</a:t>
                      </a:r>
                      <a:endParaRPr lang="it-IT" noProof="0" dirty="0"/>
                    </a:p>
                  </a:txBody>
                  <a:tcPr/>
                </a:tc>
              </a:tr>
              <a:tr h="370840">
                <a:tc>
                  <a:txBody>
                    <a:bodyPr/>
                    <a:lstStyle/>
                    <a:p>
                      <a:r>
                        <a:rPr lang="it-IT" noProof="0" smtClean="0"/>
                        <a:t>Consumi</a:t>
                      </a:r>
                      <a:r>
                        <a:rPr lang="it-IT" baseline="0" noProof="0" smtClean="0"/>
                        <a:t> (phase 2)</a:t>
                      </a:r>
                      <a:endParaRPr lang="it-IT" noProof="0"/>
                    </a:p>
                  </a:txBody>
                  <a:tcPr/>
                </a:tc>
                <a:tc>
                  <a:txBody>
                    <a:bodyPr/>
                    <a:lstStyle/>
                    <a:p>
                      <a:r>
                        <a:rPr lang="it-IT" b="1" noProof="0" dirty="0" smtClean="0"/>
                        <a:t>11 k</a:t>
                      </a:r>
                      <a:endParaRPr lang="it-IT" b="1" noProof="0" dirty="0"/>
                    </a:p>
                  </a:txBody>
                  <a:tcPr/>
                </a:tc>
                <a:tc>
                  <a:txBody>
                    <a:bodyPr/>
                    <a:lstStyle/>
                    <a:p>
                      <a:r>
                        <a:rPr lang="it-IT" noProof="0" dirty="0" smtClean="0"/>
                        <a:t>3.5</a:t>
                      </a:r>
                      <a:r>
                        <a:rPr lang="it-IT" baseline="0" noProof="0" dirty="0" smtClean="0"/>
                        <a:t> k </a:t>
                      </a:r>
                      <a:endParaRPr lang="it-IT" noProof="0" dirty="0"/>
                    </a:p>
                  </a:txBody>
                  <a:tcPr/>
                </a:tc>
              </a:tr>
              <a:tr h="370840">
                <a:tc>
                  <a:txBody>
                    <a:bodyPr/>
                    <a:lstStyle/>
                    <a:p>
                      <a:r>
                        <a:rPr lang="it-IT" noProof="0" smtClean="0"/>
                        <a:t>CORE (phase2)</a:t>
                      </a:r>
                      <a:endParaRPr lang="it-IT" noProof="0"/>
                    </a:p>
                  </a:txBody>
                  <a:tcPr/>
                </a:tc>
                <a:tc>
                  <a:txBody>
                    <a:bodyPr/>
                    <a:lstStyle/>
                    <a:p>
                      <a:r>
                        <a:rPr lang="it-IT" b="1" noProof="0" dirty="0" smtClean="0"/>
                        <a:t>175 k </a:t>
                      </a:r>
                    </a:p>
                    <a:p>
                      <a:r>
                        <a:rPr lang="it-IT" noProof="0" dirty="0" smtClean="0"/>
                        <a:t>(41k </a:t>
                      </a:r>
                      <a:r>
                        <a:rPr lang="it-IT" noProof="0" dirty="0" err="1" smtClean="0"/>
                        <a:t>Tracker</a:t>
                      </a:r>
                      <a:r>
                        <a:rPr lang="it-IT" noProof="0" dirty="0" smtClean="0"/>
                        <a:t>)</a:t>
                      </a:r>
                    </a:p>
                    <a:p>
                      <a:r>
                        <a:rPr lang="it-IT" noProof="0" dirty="0" smtClean="0"/>
                        <a:t>(134k GEM)</a:t>
                      </a:r>
                      <a:endParaRPr lang="it-IT" noProof="0" dirty="0"/>
                    </a:p>
                  </a:txBody>
                  <a:tcPr/>
                </a:tc>
                <a:tc>
                  <a:txBody>
                    <a:bodyPr/>
                    <a:lstStyle/>
                    <a:p>
                      <a:r>
                        <a:rPr lang="it-IT" noProof="0" dirty="0" smtClean="0"/>
                        <a:t>120,5</a:t>
                      </a:r>
                      <a:r>
                        <a:rPr lang="it-IT" baseline="0" noProof="0" dirty="0" smtClean="0"/>
                        <a:t>k +  18 SJ</a:t>
                      </a:r>
                    </a:p>
                    <a:p>
                      <a:endParaRPr lang="it-IT" noProof="0" dirty="0"/>
                    </a:p>
                  </a:txBody>
                  <a:tcPr/>
                </a:tc>
              </a:tr>
            </a:tbl>
          </a:graphicData>
        </a:graphic>
      </p:graphicFrame>
      <p:sp>
        <p:nvSpPr>
          <p:cNvPr id="5" name="TextBox 4"/>
          <p:cNvSpPr txBox="1"/>
          <p:nvPr/>
        </p:nvSpPr>
        <p:spPr>
          <a:xfrm>
            <a:off x="467544" y="4221088"/>
            <a:ext cx="8280920" cy="2308324"/>
          </a:xfrm>
          <a:prstGeom prst="rect">
            <a:avLst/>
          </a:prstGeom>
          <a:noFill/>
        </p:spPr>
        <p:txBody>
          <a:bodyPr wrap="square" rtlCol="0">
            <a:spAutoFit/>
          </a:bodyPr>
          <a:lstStyle/>
          <a:p>
            <a:r>
              <a:rPr lang="it-IT" b="1" dirty="0" smtClean="0">
                <a:solidFill>
                  <a:srgbClr val="FF0000"/>
                </a:solidFill>
              </a:rPr>
              <a:t>Missioni:  </a:t>
            </a:r>
          </a:p>
          <a:p>
            <a:r>
              <a:rPr lang="it-IT" dirty="0" smtClean="0"/>
              <a:t>Il direttore intende approvare solo missioni motivate da attività</a:t>
            </a:r>
            <a:r>
              <a:rPr lang="it-IT" dirty="0" smtClean="0"/>
              <a:t> non rinviabili svolte da personale già presente al CERN.</a:t>
            </a:r>
          </a:p>
          <a:p>
            <a:endParaRPr lang="it-IT" dirty="0"/>
          </a:p>
          <a:p>
            <a:pPr marL="285750" indent="-285750">
              <a:buFontTx/>
              <a:buChar char="•"/>
            </a:pPr>
            <a:r>
              <a:rPr lang="it-IT" dirty="0" smtClean="0"/>
              <a:t>Preventivi </a:t>
            </a:r>
            <a:r>
              <a:rPr lang="it-IT" dirty="0" smtClean="0">
                <a:hlinkClick r:id="rId2"/>
              </a:rPr>
              <a:t>https</a:t>
            </a:r>
            <a:r>
              <a:rPr lang="it-IT" dirty="0">
                <a:hlinkClick r:id="rId2"/>
              </a:rPr>
              <a:t>://www.ac.infn.it/preventivi/2021/</a:t>
            </a:r>
            <a:r>
              <a:rPr lang="it-IT" dirty="0"/>
              <a:t> </a:t>
            </a:r>
            <a:r>
              <a:rPr lang="it-IT" dirty="0" smtClean="0"/>
              <a:t>e  presentazione </a:t>
            </a:r>
            <a:r>
              <a:rPr lang="it-IT" dirty="0" err="1" smtClean="0"/>
              <a:t>Ref</a:t>
            </a:r>
            <a:r>
              <a:rPr lang="it-IT" dirty="0"/>
              <a:t>. </a:t>
            </a:r>
            <a:r>
              <a:rPr lang="it-IT" dirty="0">
                <a:hlinkClick r:id="rId3"/>
              </a:rPr>
              <a:t>https://agenda.infn.it/event/23790/contributions/120123/attachments/75815/97484/CMS_pres_referee_Sett2020_v1.</a:t>
            </a:r>
            <a:r>
              <a:rPr lang="it-IT" dirty="0" smtClean="0">
                <a:hlinkClick r:id="rId3"/>
              </a:rPr>
              <a:t>pdf</a:t>
            </a:r>
            <a:r>
              <a:rPr lang="it-IT" dirty="0" smtClean="0"/>
              <a:t> in back-up</a:t>
            </a:r>
            <a:endParaRPr lang="it-IT" dirty="0" smtClean="0"/>
          </a:p>
        </p:txBody>
      </p:sp>
      <p:sp>
        <p:nvSpPr>
          <p:cNvPr id="6" name="TextBox 5"/>
          <p:cNvSpPr txBox="1"/>
          <p:nvPr/>
        </p:nvSpPr>
        <p:spPr>
          <a:xfrm>
            <a:off x="-357909" y="140854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38855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042276" cy="1008112"/>
          </a:xfrm>
        </p:spPr>
        <p:txBody>
          <a:bodyPr/>
          <a:lstStyle/>
          <a:p>
            <a:r>
              <a:rPr lang="en-US" dirty="0" smtClean="0"/>
              <a:t>SPARES</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14</a:t>
            </a:fld>
            <a:endParaRPr lang="en-US"/>
          </a:p>
        </p:txBody>
      </p:sp>
    </p:spTree>
    <p:extLst>
      <p:ext uri="{BB962C8B-B14F-4D97-AF65-F5344CB8AC3E}">
        <p14:creationId xmlns:p14="http://schemas.microsoft.com/office/powerpoint/2010/main" val="30711269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Missioni</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15</a:t>
            </a:fld>
            <a:endParaRPr lang="en-US"/>
          </a:p>
        </p:txBody>
      </p:sp>
      <p:pic>
        <p:nvPicPr>
          <p:cNvPr id="4" name="Picture 3" descr="Schermata 2021-01-18 alle 17.4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628800"/>
            <a:ext cx="8969366" cy="3698408"/>
          </a:xfrm>
          <a:prstGeom prst="rect">
            <a:avLst/>
          </a:prstGeom>
        </p:spPr>
      </p:pic>
    </p:spTree>
    <p:extLst>
      <p:ext uri="{BB962C8B-B14F-4D97-AF65-F5344CB8AC3E}">
        <p14:creationId xmlns:p14="http://schemas.microsoft.com/office/powerpoint/2010/main" val="24334292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Richieste</a:t>
            </a:r>
            <a:r>
              <a:rPr lang="en-US" dirty="0" smtClean="0"/>
              <a:t>: CMS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16</a:t>
            </a:fld>
            <a:endParaRPr lang="en-US"/>
          </a:p>
        </p:txBody>
      </p:sp>
      <p:pic>
        <p:nvPicPr>
          <p:cNvPr id="4" name="Picture 3" descr="Schermata 2021-01-18 alle 17.25.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 y="5517232"/>
            <a:ext cx="9144000" cy="775252"/>
          </a:xfrm>
          <a:prstGeom prst="rect">
            <a:avLst/>
          </a:prstGeom>
        </p:spPr>
      </p:pic>
      <p:pic>
        <p:nvPicPr>
          <p:cNvPr id="5" name="Picture 4" descr="Schermata 2021-01-18 alle 17.25.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196752"/>
            <a:ext cx="5328592" cy="4261720"/>
          </a:xfrm>
          <a:prstGeom prst="rect">
            <a:avLst/>
          </a:prstGeom>
        </p:spPr>
      </p:pic>
    </p:spTree>
    <p:extLst>
      <p:ext uri="{BB962C8B-B14F-4D97-AF65-F5344CB8AC3E}">
        <p14:creationId xmlns:p14="http://schemas.microsoft.com/office/powerpoint/2010/main" val="34288652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91"/>
            <a:ext cx="8042276" cy="1008112"/>
          </a:xfrm>
        </p:spPr>
        <p:txBody>
          <a:bodyPr/>
          <a:lstStyle/>
          <a:p>
            <a:r>
              <a:rPr lang="en-US" dirty="0" smtClean="0"/>
              <a:t>CMS  Restarting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17</a:t>
            </a:fld>
            <a:endParaRPr lang="en-US"/>
          </a:p>
        </p:txBody>
      </p:sp>
      <p:sp>
        <p:nvSpPr>
          <p:cNvPr id="4" name="TextBox 3"/>
          <p:cNvSpPr txBox="1"/>
          <p:nvPr/>
        </p:nvSpPr>
        <p:spPr>
          <a:xfrm>
            <a:off x="179512" y="1196752"/>
            <a:ext cx="8712968" cy="1477328"/>
          </a:xfrm>
          <a:prstGeom prst="rect">
            <a:avLst/>
          </a:prstGeom>
          <a:noFill/>
        </p:spPr>
        <p:txBody>
          <a:bodyPr wrap="square" rtlCol="0">
            <a:spAutoFit/>
          </a:bodyPr>
          <a:lstStyle/>
          <a:p>
            <a:pPr algn="just"/>
            <a:r>
              <a:rPr lang="it-IT" dirty="0" smtClean="0"/>
              <a:t>Il CERN entra nella fase 3. Per poter entrare al CERN non è più necessario essere inserito nella lista di accessi ma è sempre necessario avere il corso COVID CERN (sono sempre esclusi i soggetti a rischio).  </a:t>
            </a:r>
          </a:p>
          <a:p>
            <a:pPr algn="just"/>
            <a:endParaRPr lang="it-IT" dirty="0" smtClean="0"/>
          </a:p>
          <a:p>
            <a:pPr algn="just"/>
            <a:endParaRPr lang="it-IT" dirty="0" smtClean="0"/>
          </a:p>
        </p:txBody>
      </p:sp>
      <p:graphicFrame>
        <p:nvGraphicFramePr>
          <p:cNvPr id="6" name="Table 5">
            <a:extLst>
              <a:ext uri="{FF2B5EF4-FFF2-40B4-BE49-F238E27FC236}">
                <a16:creationId xmlns="" xmlns:a16="http://schemas.microsoft.com/office/drawing/2014/main" id="{5A65D15E-E6C2-4349-A343-8956B61FDD61}"/>
              </a:ext>
            </a:extLst>
          </p:cNvPr>
          <p:cNvGraphicFramePr>
            <a:graphicFrameLocks noGrp="1"/>
          </p:cNvGraphicFramePr>
          <p:nvPr>
            <p:extLst>
              <p:ext uri="{D42A27DB-BD31-4B8C-83A1-F6EECF244321}">
                <p14:modId xmlns:p14="http://schemas.microsoft.com/office/powerpoint/2010/main" val="1796789709"/>
              </p:ext>
            </p:extLst>
          </p:nvPr>
        </p:nvGraphicFramePr>
        <p:xfrm>
          <a:off x="251520" y="2393432"/>
          <a:ext cx="8293241" cy="4419944"/>
        </p:xfrm>
        <a:graphic>
          <a:graphicData uri="http://schemas.openxmlformats.org/drawingml/2006/table">
            <a:tbl>
              <a:tblPr bandRow="1">
                <a:tableStyleId>{BC89EF96-8CEA-46FF-86C4-4CE0E7609802}</a:tableStyleId>
              </a:tblPr>
              <a:tblGrid>
                <a:gridCol w="5967331">
                  <a:extLst>
                    <a:ext uri="{9D8B030D-6E8A-4147-A177-3AD203B41FA5}">
                      <a16:colId xmlns="" xmlns:a16="http://schemas.microsoft.com/office/drawing/2014/main" val="2446026635"/>
                    </a:ext>
                  </a:extLst>
                </a:gridCol>
                <a:gridCol w="2325910">
                  <a:extLst>
                    <a:ext uri="{9D8B030D-6E8A-4147-A177-3AD203B41FA5}">
                      <a16:colId xmlns="" xmlns:a16="http://schemas.microsoft.com/office/drawing/2014/main" val="267821719"/>
                    </a:ext>
                  </a:extLst>
                </a:gridCol>
              </a:tblGrid>
              <a:tr h="284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CERN HSE COVID-19 info </a:t>
                      </a:r>
                    </a:p>
                  </a:txBody>
                  <a:tcPr/>
                </a:tc>
                <a:tc>
                  <a:txBody>
                    <a:bodyPr/>
                    <a:lstStyle/>
                    <a:p>
                      <a:pPr algn="l"/>
                      <a:r>
                        <a:rPr lang="en-GB" sz="1400" b="1" noProof="0" dirty="0">
                          <a:latin typeface="Arial" panose="020B0604020202020204" pitchFamily="34" charset="0"/>
                          <a:cs typeface="Arial" panose="020B0604020202020204" pitchFamily="34" charset="0"/>
                          <a:hlinkClick r:id="rId2"/>
                        </a:rPr>
                        <a:t>Main Page</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557797380"/>
                  </a:ext>
                </a:extLst>
              </a:tr>
              <a:tr h="284663">
                <a:tc>
                  <a:txBody>
                    <a:bodyPr/>
                    <a:lstStyle/>
                    <a:p>
                      <a:r>
                        <a:rPr lang="en-GB" sz="1400" noProof="0" dirty="0">
                          <a:latin typeface="Arial" panose="020B0604020202020204" pitchFamily="34" charset="0"/>
                          <a:cs typeface="Arial" panose="020B0604020202020204" pitchFamily="34" charset="0"/>
                        </a:rPr>
                        <a:t>HSE CERN COVID-19 FAQ</a:t>
                      </a:r>
                    </a:p>
                  </a:txBody>
                  <a:tcPr/>
                </a:tc>
                <a:tc>
                  <a:txBody>
                    <a:bodyPr/>
                    <a:lstStyle/>
                    <a:p>
                      <a:pPr algn="just"/>
                      <a:r>
                        <a:rPr lang="it-IT" sz="1400" b="1" noProof="0" dirty="0">
                          <a:latin typeface="Arial" panose="020B0604020202020204" pitchFamily="34" charset="0"/>
                          <a:cs typeface="Arial" panose="020B0604020202020204" pitchFamily="34" charset="0"/>
                          <a:hlinkClick r:id="rId3"/>
                        </a:rPr>
                        <a:t>FAQ COVID-19</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73220095"/>
                  </a:ext>
                </a:extLst>
              </a:tr>
              <a:tr h="28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Memorandum COVID-19-related health and safety measures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4"/>
                        </a:rPr>
                        <a:t>EDMS 2370902</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828665594"/>
                  </a:ext>
                </a:extLst>
              </a:tr>
              <a:tr h="335625">
                <a:tc>
                  <a:txBody>
                    <a:bodyPr/>
                    <a:lstStyle/>
                    <a:p>
                      <a:pPr marL="0" algn="l" defTabSz="9144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CERN Instruction on COVID-19 Health and Safety Measures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i="0" u="sng" kern="1200" dirty="0">
                          <a:solidFill>
                            <a:schemeClr val="tx1"/>
                          </a:solidFill>
                          <a:effectLst/>
                          <a:latin typeface="Arial" panose="020B0604020202020204" pitchFamily="34" charset="0"/>
                          <a:ea typeface="+mn-ea"/>
                          <a:cs typeface="Arial" panose="020B0604020202020204" pitchFamily="34" charset="0"/>
                          <a:hlinkClick r:id="rId5"/>
                        </a:rPr>
                        <a:t>EDMS 2370903</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267350140"/>
                  </a:ext>
                </a:extLst>
              </a:tr>
              <a:tr h="397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CERN Instruction on COVID-19 Health and Safety Measures for contractors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6"/>
                        </a:rPr>
                        <a:t>EDMS 2373120</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0651762"/>
                  </a:ext>
                </a:extLst>
              </a:tr>
              <a:tr h="397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CERN instructions on COVID-19 related health and safety measures - addendum to Annex 1 (HVAC)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7"/>
                        </a:rPr>
                        <a:t>EDMS 2389839</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613016767"/>
                  </a:ext>
                </a:extLst>
              </a:tr>
              <a:tr h="28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COVID-19 related instructions on office work places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8"/>
                        </a:rPr>
                        <a:t>EDMS 2398834</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7306999"/>
                  </a:ext>
                </a:extLst>
              </a:tr>
              <a:tr h="284663">
                <a:tc>
                  <a:txBody>
                    <a:bodyPr/>
                    <a:lstStyle/>
                    <a:p>
                      <a:pPr marL="0" algn="l" defTabSz="9144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CMS Safety Website </a:t>
                      </a:r>
                    </a:p>
                  </a:txBody>
                  <a:tcPr/>
                </a:tc>
                <a:tc>
                  <a:txBody>
                    <a:bodyPr/>
                    <a:lstStyle/>
                    <a:p>
                      <a:r>
                        <a:rPr lang="en-GB" sz="1400" b="1" noProof="0" dirty="0">
                          <a:latin typeface="Arial" panose="020B0604020202020204" pitchFamily="34" charset="0"/>
                          <a:cs typeface="Arial" panose="020B0604020202020204" pitchFamily="34" charset="0"/>
                          <a:hlinkClick r:id="rId9"/>
                        </a:rPr>
                        <a:t>FAQ</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267034831"/>
                  </a:ext>
                </a:extLst>
              </a:tr>
              <a:tr h="28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CMS Work Safety procedure - Interventions in the context of Covid-19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10"/>
                        </a:rPr>
                        <a:t>EDMS 2366490</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9126584"/>
                  </a:ext>
                </a:extLst>
              </a:tr>
              <a:tr h="28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CMS Work Safety procedure - Covid-19 briefing check-list and signs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11"/>
                        </a:rPr>
                        <a:t>EDMS 2366534</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10909758"/>
                  </a:ext>
                </a:extLst>
              </a:tr>
              <a:tr h="284663">
                <a:tc>
                  <a:txBody>
                    <a:bodyPr/>
                    <a:lstStyle/>
                    <a:p>
                      <a:pPr marL="0" algn="l" defTabSz="914400" rtl="0" eaLnBrk="1" latinLnBrk="0" hangingPunct="1"/>
                      <a:r>
                        <a:rPr lang="en-GB" sz="1400" kern="1200" noProof="0" dirty="0">
                          <a:solidFill>
                            <a:schemeClr val="tx1"/>
                          </a:solidFill>
                          <a:latin typeface="Arial" panose="020B0604020202020204" pitchFamily="34" charset="0"/>
                          <a:ea typeface="+mn-ea"/>
                          <a:cs typeface="Arial" panose="020B0604020202020204" pitchFamily="34" charset="0"/>
                        </a:rPr>
                        <a:t>TRAINING: COVID-19 - Health &amp; Safety Measures at CERN</a:t>
                      </a:r>
                    </a:p>
                  </a:txBody>
                  <a:tcPr/>
                </a:tc>
                <a:tc>
                  <a:txBody>
                    <a:bodyPr/>
                    <a:lstStyle/>
                    <a:p>
                      <a:r>
                        <a:rPr lang="en-GB" sz="1400" b="1" noProof="0" dirty="0">
                          <a:latin typeface="Arial" panose="020B0604020202020204" pitchFamily="34" charset="0"/>
                          <a:cs typeface="Arial" panose="020B0604020202020204" pitchFamily="34" charset="0"/>
                          <a:hlinkClick r:id="rId12"/>
                        </a:rPr>
                        <a:t>LMS</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503241369"/>
                  </a:ext>
                </a:extLst>
              </a:tr>
              <a:tr h="28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CMS Training pills vs Covid-19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13"/>
                        </a:rPr>
                        <a:t>EDMS 2376368</a:t>
                      </a:r>
                      <a:r>
                        <a:rPr lang="en-GB" sz="1400" b="1" noProof="0" dirty="0">
                          <a:latin typeface="Arial" panose="020B0604020202020204" pitchFamily="34" charset="0"/>
                          <a:cs typeface="Arial" panose="020B0604020202020204" pitchFamily="34" charset="0"/>
                        </a:rPr>
                        <a:t> – </a:t>
                      </a:r>
                      <a:r>
                        <a:rPr lang="en-GB" sz="1400" b="1" noProof="0" dirty="0">
                          <a:latin typeface="Arial" panose="020B0604020202020204" pitchFamily="34" charset="0"/>
                          <a:cs typeface="Arial" panose="020B0604020202020204" pitchFamily="34" charset="0"/>
                          <a:hlinkClick r:id="rId14"/>
                        </a:rPr>
                        <a:t>INDICO</a:t>
                      </a:r>
                      <a:r>
                        <a:rPr lang="en-GB" sz="1400" b="1" noProof="0" dirty="0">
                          <a:latin typeface="Arial" panose="020B0604020202020204" pitchFamily="34" charset="0"/>
                          <a:cs typeface="Arial" panose="020B0604020202020204" pitchFamily="34" charset="0"/>
                        </a:rPr>
                        <a:t> </a:t>
                      </a:r>
                    </a:p>
                  </a:txBody>
                  <a:tcPr/>
                </a:tc>
                <a:extLst>
                  <a:ext uri="{0D108BD9-81ED-4DB2-BD59-A6C34878D82A}">
                    <a16:rowId xmlns="" xmlns:a16="http://schemas.microsoft.com/office/drawing/2014/main" val="949050538"/>
                  </a:ext>
                </a:extLst>
              </a:tr>
              <a:tr h="284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Arial" panose="020B0604020202020204" pitchFamily="34" charset="0"/>
                          <a:ea typeface="+mn-ea"/>
                          <a:cs typeface="Arial" panose="020B0604020202020204" pitchFamily="34" charset="0"/>
                        </a:rPr>
                        <a:t>SMB Services availability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hlinkClick r:id="rId15"/>
                        </a:rPr>
                        <a:t>Link</a:t>
                      </a:r>
                      <a:endParaRPr lang="en-GB" sz="1400" b="1"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09109186"/>
                  </a:ext>
                </a:extLst>
              </a:tr>
            </a:tbl>
          </a:graphicData>
        </a:graphic>
      </p:graphicFrame>
    </p:spTree>
    <p:extLst>
      <p:ext uri="{BB962C8B-B14F-4D97-AF65-F5344CB8AC3E}">
        <p14:creationId xmlns:p14="http://schemas.microsoft.com/office/powerpoint/2010/main" val="31172800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Restarting</a:t>
            </a:r>
            <a:r>
              <a:rPr lang="it-IT" dirty="0" smtClean="0"/>
              <a:t>  </a:t>
            </a:r>
            <a:r>
              <a:rPr lang="it-IT" dirty="0" err="1" smtClean="0"/>
              <a:t>activity</a:t>
            </a:r>
            <a:r>
              <a:rPr lang="it-IT" dirty="0" smtClean="0"/>
              <a:t> </a:t>
            </a:r>
            <a:endParaRPr lang="it-IT"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18</a:t>
            </a:fld>
            <a:endParaRPr lang="en-US"/>
          </a:p>
        </p:txBody>
      </p:sp>
      <p:sp>
        <p:nvSpPr>
          <p:cNvPr id="4" name="Rectangle 3"/>
          <p:cNvSpPr/>
          <p:nvPr/>
        </p:nvSpPr>
        <p:spPr>
          <a:xfrm>
            <a:off x="395536" y="1484784"/>
            <a:ext cx="8352928" cy="4832093"/>
          </a:xfrm>
          <a:prstGeom prst="rect">
            <a:avLst/>
          </a:prstGeom>
        </p:spPr>
        <p:txBody>
          <a:bodyPr wrap="square">
            <a:spAutoFit/>
          </a:bodyPr>
          <a:lstStyle/>
          <a:p>
            <a:pPr marL="342900" indent="-342900">
              <a:buFont typeface="Wingdings" charset="2"/>
              <a:buChar char="Ø"/>
            </a:pPr>
            <a:r>
              <a:rPr lang="en-AU" sz="2000" dirty="0" smtClean="0"/>
              <a:t>Our INFN director created a working group for the re-starting of activity. Actions:  </a:t>
            </a:r>
          </a:p>
          <a:p>
            <a:pPr marL="800100" lvl="1" indent="-342900">
              <a:buFont typeface="Wingdings" charset="2"/>
              <a:buChar char="Ø"/>
            </a:pPr>
            <a:r>
              <a:rPr lang="en-AU" sz="2000" dirty="0" smtClean="0">
                <a:solidFill>
                  <a:srgbClr val="FF0000"/>
                </a:solidFill>
              </a:rPr>
              <a:t>Start planning the re-starting of activity on the following bases:</a:t>
            </a:r>
          </a:p>
          <a:p>
            <a:pPr marL="1200150" lvl="2" indent="-285750">
              <a:buFont typeface="Wingdings" charset="2"/>
              <a:buChar char="Ø"/>
            </a:pPr>
            <a:r>
              <a:rPr lang="en-AU" dirty="0" smtClean="0"/>
              <a:t>Access to Offices and laboratories alone or in VERY small team </a:t>
            </a:r>
          </a:p>
          <a:p>
            <a:pPr marL="1200150" lvl="2" indent="-285750">
              <a:buFont typeface="Wingdings" charset="2"/>
              <a:buChar char="Ø"/>
            </a:pPr>
            <a:r>
              <a:rPr lang="en-AU" dirty="0" smtClean="0"/>
              <a:t>Reduce moving to workers not residence in Bari </a:t>
            </a:r>
          </a:p>
          <a:p>
            <a:pPr marL="1200150" lvl="2" indent="-285750">
              <a:buFont typeface="Wingdings" charset="2"/>
              <a:buChar char="Ø"/>
            </a:pPr>
            <a:r>
              <a:rPr lang="en-AU" dirty="0" smtClean="0"/>
              <a:t>Reduce the incoming of international students and colleagues.  </a:t>
            </a:r>
          </a:p>
          <a:p>
            <a:pPr marL="1200150" lvl="2" indent="-285750">
              <a:buFont typeface="Wingdings" charset="2"/>
              <a:buChar char="Ø"/>
            </a:pPr>
            <a:r>
              <a:rPr lang="en-AU" b="1" dirty="0">
                <a:solidFill>
                  <a:srgbClr val="FF0000"/>
                </a:solidFill>
              </a:rPr>
              <a:t>D</a:t>
            </a:r>
            <a:r>
              <a:rPr lang="en-AU" b="1" dirty="0" smtClean="0">
                <a:solidFill>
                  <a:srgbClr val="FF0000"/>
                </a:solidFill>
              </a:rPr>
              <a:t>ocument  to be filled for CMS (before Monday):  </a:t>
            </a:r>
            <a:r>
              <a:rPr lang="en-AU" dirty="0" smtClean="0">
                <a:hlinkClick r:id="rId2"/>
              </a:rPr>
              <a:t>https</a:t>
            </a:r>
            <a:r>
              <a:rPr lang="en-AU" dirty="0">
                <a:hlinkClick r:id="rId2"/>
              </a:rPr>
              <a:t>://docs.google.com/document/d/1fNfPhuzIDtX61YyKQiUH6uEs3AskcFXqtsz-4rC5H4Q/</a:t>
            </a:r>
            <a:r>
              <a:rPr lang="en-AU" dirty="0" smtClean="0">
                <a:hlinkClick r:id="rId2"/>
              </a:rPr>
              <a:t>edit</a:t>
            </a:r>
            <a:r>
              <a:rPr lang="en-AU" dirty="0" smtClean="0"/>
              <a:t> </a:t>
            </a:r>
          </a:p>
          <a:p>
            <a:pPr marL="742950" lvl="1" indent="-285750">
              <a:buFont typeface="Wingdings" charset="2"/>
              <a:buChar char="Ø"/>
            </a:pPr>
            <a:r>
              <a:rPr lang="en-AU" sz="2000" dirty="0" smtClean="0">
                <a:solidFill>
                  <a:srgbClr val="FF0000"/>
                </a:solidFill>
              </a:rPr>
              <a:t>INFN Meeting is planned for April 27, 11.30 </a:t>
            </a:r>
          </a:p>
          <a:p>
            <a:pPr marL="742950" lvl="1" indent="-285750">
              <a:buFont typeface="Wingdings" charset="2"/>
              <a:buChar char="Ø"/>
            </a:pPr>
            <a:endParaRPr lang="en-AU" sz="2000" dirty="0" smtClean="0">
              <a:solidFill>
                <a:srgbClr val="FF0000"/>
              </a:solidFill>
            </a:endParaRPr>
          </a:p>
          <a:p>
            <a:pPr marL="438150" lvl="1" indent="-342900">
              <a:buFont typeface="Wingdings" charset="2"/>
              <a:buChar char="Ø"/>
            </a:pPr>
            <a:r>
              <a:rPr lang="en-AU" sz="2000" dirty="0" smtClean="0"/>
              <a:t>Similar </a:t>
            </a:r>
            <a:r>
              <a:rPr lang="en-AU" sz="2000" dirty="0" smtClean="0">
                <a:solidFill>
                  <a:srgbClr val="000000"/>
                </a:solidFill>
              </a:rPr>
              <a:t>policy will be followed by MIUR (Alexis’s email):</a:t>
            </a:r>
          </a:p>
          <a:p>
            <a:pPr marL="895350" lvl="2" indent="-342900">
              <a:buFont typeface="Wingdings" charset="2"/>
              <a:buChar char="Ø"/>
            </a:pPr>
            <a:r>
              <a:rPr lang="en-AU" sz="2000" dirty="0" smtClean="0">
                <a:solidFill>
                  <a:srgbClr val="000000"/>
                </a:solidFill>
              </a:rPr>
              <a:t>Phase 2: May-August </a:t>
            </a:r>
          </a:p>
          <a:p>
            <a:pPr marL="895350" lvl="2" indent="-342900">
              <a:buFont typeface="Wingdings" charset="2"/>
              <a:buChar char="Ø"/>
            </a:pPr>
            <a:r>
              <a:rPr lang="en-AU" sz="2000" dirty="0" smtClean="0">
                <a:solidFill>
                  <a:srgbClr val="000000"/>
                </a:solidFill>
              </a:rPr>
              <a:t>Phase 3:  Sept – Jan 2021!! </a:t>
            </a:r>
          </a:p>
          <a:p>
            <a:endParaRPr lang="en-AU" sz="2000" dirty="0"/>
          </a:p>
        </p:txBody>
      </p:sp>
    </p:spTree>
    <p:extLst>
      <p:ext uri="{BB962C8B-B14F-4D97-AF65-F5344CB8AC3E}">
        <p14:creationId xmlns:p14="http://schemas.microsoft.com/office/powerpoint/2010/main" val="2871021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2</a:t>
            </a:fld>
            <a:endParaRPr lang="en-US"/>
          </a:p>
        </p:txBody>
      </p:sp>
      <p:sp>
        <p:nvSpPr>
          <p:cNvPr id="4" name="Rectangle 3"/>
          <p:cNvSpPr/>
          <p:nvPr/>
        </p:nvSpPr>
        <p:spPr>
          <a:xfrm>
            <a:off x="323528" y="1628800"/>
            <a:ext cx="8064896" cy="2677656"/>
          </a:xfrm>
          <a:prstGeom prst="rect">
            <a:avLst/>
          </a:prstGeom>
        </p:spPr>
        <p:txBody>
          <a:bodyPr wrap="square">
            <a:spAutoFit/>
          </a:bodyPr>
          <a:lstStyle/>
          <a:p>
            <a:pPr marL="342900" indent="-342900">
              <a:buFont typeface="Wingdings" charset="2"/>
              <a:buChar char="Ø"/>
            </a:pPr>
            <a:r>
              <a:rPr lang="en-US" sz="2400" dirty="0" err="1"/>
              <a:t>Filippo</a:t>
            </a:r>
            <a:r>
              <a:rPr lang="en-US" sz="2400" dirty="0"/>
              <a:t> </a:t>
            </a:r>
            <a:r>
              <a:rPr lang="en-US" sz="2400" dirty="0" err="1"/>
              <a:t>Errico</a:t>
            </a:r>
            <a:r>
              <a:rPr lang="en-US" sz="2400" dirty="0"/>
              <a:t>		</a:t>
            </a:r>
            <a:r>
              <a:rPr lang="en-US" sz="2400" dirty="0" smtClean="0"/>
              <a:t>RTDA - REFIN </a:t>
            </a:r>
            <a:endParaRPr lang="en-US" sz="2400" dirty="0"/>
          </a:p>
          <a:p>
            <a:pPr marL="342900" indent="-342900">
              <a:buFont typeface="Wingdings" charset="2"/>
              <a:buChar char="Ø"/>
            </a:pPr>
            <a:r>
              <a:rPr lang="en-US" sz="2400" dirty="0" smtClean="0"/>
              <a:t>Adriano </a:t>
            </a:r>
            <a:r>
              <a:rPr lang="en-US" sz="2400" dirty="0"/>
              <a:t>Di Florio	</a:t>
            </a:r>
            <a:r>
              <a:rPr lang="en-US" sz="2400" dirty="0" smtClean="0"/>
              <a:t>RTDA – REFIN</a:t>
            </a:r>
            <a:endParaRPr lang="en-US" sz="2400" dirty="0"/>
          </a:p>
          <a:p>
            <a:pPr marL="342900" indent="-342900">
              <a:buFont typeface="Wingdings" charset="2"/>
              <a:buChar char="Ø"/>
            </a:pPr>
            <a:r>
              <a:rPr lang="en-US" sz="2400" dirty="0" err="1"/>
              <a:t>Raffaella</a:t>
            </a:r>
            <a:r>
              <a:rPr lang="en-US" sz="2400" dirty="0"/>
              <a:t> </a:t>
            </a:r>
            <a:r>
              <a:rPr lang="en-US" sz="2400" dirty="0" err="1"/>
              <a:t>Radogna</a:t>
            </a:r>
            <a:r>
              <a:rPr lang="en-US" sz="2400" dirty="0"/>
              <a:t>	</a:t>
            </a:r>
            <a:r>
              <a:rPr lang="en-US" sz="2400" dirty="0" err="1"/>
              <a:t>RTDa</a:t>
            </a:r>
            <a:r>
              <a:rPr lang="en-US" sz="2400" dirty="0"/>
              <a:t> </a:t>
            </a:r>
            <a:endParaRPr lang="en-US" sz="2400" dirty="0" smtClean="0"/>
          </a:p>
          <a:p>
            <a:pPr marL="342900" indent="-342900">
              <a:buFont typeface="Wingdings" charset="2"/>
              <a:buChar char="Ø"/>
            </a:pPr>
            <a:endParaRPr lang="en-US" sz="2400" dirty="0"/>
          </a:p>
          <a:p>
            <a:endParaRPr lang="en-US" sz="2400" dirty="0" smtClean="0"/>
          </a:p>
          <a:p>
            <a:endParaRPr lang="en-US" sz="2400" dirty="0"/>
          </a:p>
          <a:p>
            <a:r>
              <a:rPr lang="en-US" sz="2400" dirty="0" err="1" smtClean="0"/>
              <a:t>Complimenti</a:t>
            </a:r>
            <a:r>
              <a:rPr lang="en-US" sz="2400" dirty="0" smtClean="0"/>
              <a:t> ad Alexis </a:t>
            </a:r>
            <a:r>
              <a:rPr lang="en-US" sz="2400" dirty="0" err="1" smtClean="0"/>
              <a:t>che</a:t>
            </a:r>
            <a:r>
              <a:rPr lang="en-US" sz="2400" dirty="0" smtClean="0"/>
              <a:t> ha </a:t>
            </a:r>
            <a:r>
              <a:rPr lang="en-US" sz="2400" dirty="0" err="1" smtClean="0"/>
              <a:t>vinto</a:t>
            </a:r>
            <a:r>
              <a:rPr lang="en-US" sz="2400" dirty="0" smtClean="0"/>
              <a:t> </a:t>
            </a:r>
            <a:r>
              <a:rPr lang="en-US" sz="2400" dirty="0" err="1" smtClean="0"/>
              <a:t>il</a:t>
            </a:r>
            <a:r>
              <a:rPr lang="en-US" sz="2400" dirty="0" smtClean="0"/>
              <a:t> CERN S.A. </a:t>
            </a:r>
          </a:p>
        </p:txBody>
      </p:sp>
    </p:spTree>
    <p:extLst>
      <p:ext uri="{BB962C8B-B14F-4D97-AF65-F5344CB8AC3E}">
        <p14:creationId xmlns:p14="http://schemas.microsoft.com/office/powerpoint/2010/main" val="2733330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news</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3</a:t>
            </a:fld>
            <a:endParaRPr lang="en-US"/>
          </a:p>
        </p:txBody>
      </p:sp>
      <p:pic>
        <p:nvPicPr>
          <p:cNvPr id="4" name="Picture 3" descr="Schermata 2021-01-18 alle 15.08.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79746"/>
            <a:ext cx="7272808" cy="4546937"/>
          </a:xfrm>
          <a:prstGeom prst="rect">
            <a:avLst/>
          </a:prstGeom>
        </p:spPr>
      </p:pic>
      <p:sp>
        <p:nvSpPr>
          <p:cNvPr id="5" name="Rectangle 4"/>
          <p:cNvSpPr/>
          <p:nvPr/>
        </p:nvSpPr>
        <p:spPr>
          <a:xfrm>
            <a:off x="323528" y="1340768"/>
            <a:ext cx="5095941" cy="646331"/>
          </a:xfrm>
          <a:prstGeom prst="rect">
            <a:avLst/>
          </a:prstGeom>
        </p:spPr>
        <p:txBody>
          <a:bodyPr wrap="none">
            <a:spAutoFit/>
          </a:bodyPr>
          <a:lstStyle/>
          <a:p>
            <a:r>
              <a:rPr lang="en-US" b="1" dirty="0"/>
              <a:t>New Year presentation to </a:t>
            </a:r>
            <a:r>
              <a:rPr lang="en-US" b="1" dirty="0" smtClean="0"/>
              <a:t>personnel 18</a:t>
            </a:r>
            <a:r>
              <a:rPr lang="en-US" b="1" baseline="30000" dirty="0" smtClean="0"/>
              <a:t>th</a:t>
            </a:r>
            <a:r>
              <a:rPr lang="en-US" b="1" dirty="0" smtClean="0"/>
              <a:t> </a:t>
            </a:r>
            <a:r>
              <a:rPr lang="en-US" b="1" dirty="0"/>
              <a:t>J</a:t>
            </a:r>
            <a:r>
              <a:rPr lang="en-US" b="1" dirty="0" smtClean="0"/>
              <a:t>an </a:t>
            </a:r>
          </a:p>
          <a:p>
            <a:r>
              <a:rPr lang="en-US" dirty="0" smtClean="0"/>
              <a:t>https</a:t>
            </a:r>
            <a:r>
              <a:rPr lang="en-US" dirty="0"/>
              <a:t>://</a:t>
            </a:r>
            <a:r>
              <a:rPr lang="en-US" dirty="0" err="1"/>
              <a:t>indico.cern.ch</a:t>
            </a:r>
            <a:r>
              <a:rPr lang="en-US" dirty="0"/>
              <a:t>/event/988916/</a:t>
            </a:r>
          </a:p>
        </p:txBody>
      </p:sp>
    </p:spTree>
    <p:extLst>
      <p:ext uri="{BB962C8B-B14F-4D97-AF65-F5344CB8AC3E}">
        <p14:creationId xmlns:p14="http://schemas.microsoft.com/office/powerpoint/2010/main" val="14924836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news</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4</a:t>
            </a:fld>
            <a:endParaRPr lang="en-US"/>
          </a:p>
        </p:txBody>
      </p:sp>
      <p:pic>
        <p:nvPicPr>
          <p:cNvPr id="4" name="Picture 3" descr="Schermata 2021-01-18 alle 15.4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8001000" cy="5537200"/>
          </a:xfrm>
          <a:prstGeom prst="rect">
            <a:avLst/>
          </a:prstGeom>
        </p:spPr>
      </p:pic>
    </p:spTree>
    <p:extLst>
      <p:ext uri="{BB962C8B-B14F-4D97-AF65-F5344CB8AC3E}">
        <p14:creationId xmlns:p14="http://schemas.microsoft.com/office/powerpoint/2010/main" val="22001765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 of CMS CB</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5</a:t>
            </a:fld>
            <a:endParaRPr lang="en-US"/>
          </a:p>
        </p:txBody>
      </p:sp>
      <p:sp>
        <p:nvSpPr>
          <p:cNvPr id="4" name="Rectangle 3"/>
          <p:cNvSpPr/>
          <p:nvPr/>
        </p:nvSpPr>
        <p:spPr>
          <a:xfrm>
            <a:off x="251520" y="1700808"/>
            <a:ext cx="8208912" cy="3693319"/>
          </a:xfrm>
          <a:prstGeom prst="rect">
            <a:avLst/>
          </a:prstGeom>
        </p:spPr>
        <p:txBody>
          <a:bodyPr wrap="square">
            <a:spAutoFit/>
          </a:bodyPr>
          <a:lstStyle/>
          <a:p>
            <a:r>
              <a:rPr lang="en-US" dirty="0" smtClean="0"/>
              <a:t>Hanno </a:t>
            </a:r>
            <a:r>
              <a:rPr lang="en-US" dirty="0" err="1" smtClean="0"/>
              <a:t>accettato</a:t>
            </a:r>
            <a:r>
              <a:rPr lang="en-US" dirty="0" smtClean="0"/>
              <a:t> la nomination: </a:t>
            </a:r>
          </a:p>
          <a:p>
            <a:endParaRPr lang="en-US" dirty="0" smtClean="0"/>
          </a:p>
          <a:p>
            <a:r>
              <a:rPr lang="en-US" dirty="0" err="1" smtClean="0"/>
              <a:t>Elisabetta</a:t>
            </a:r>
            <a:r>
              <a:rPr lang="en-US" dirty="0" smtClean="0"/>
              <a:t> </a:t>
            </a:r>
            <a:r>
              <a:rPr lang="en-US" dirty="0"/>
              <a:t>Gallo (DESY, Germany)</a:t>
            </a:r>
          </a:p>
          <a:p>
            <a:r>
              <a:rPr lang="en-US" dirty="0" err="1"/>
              <a:t>Panja</a:t>
            </a:r>
            <a:r>
              <a:rPr lang="en-US" dirty="0"/>
              <a:t> </a:t>
            </a:r>
            <a:r>
              <a:rPr lang="en-US" dirty="0" err="1"/>
              <a:t>Luukka</a:t>
            </a:r>
            <a:r>
              <a:rPr lang="en-US" dirty="0"/>
              <a:t> (LUT, Finland)</a:t>
            </a:r>
          </a:p>
          <a:p>
            <a:r>
              <a:rPr lang="en-US" dirty="0"/>
              <a:t>Chiara </a:t>
            </a:r>
            <a:r>
              <a:rPr lang="en-US" dirty="0" err="1"/>
              <a:t>Mariotti</a:t>
            </a:r>
            <a:r>
              <a:rPr lang="en-US" dirty="0"/>
              <a:t> (INFN-Torino, Italy)</a:t>
            </a:r>
          </a:p>
          <a:p>
            <a:r>
              <a:rPr lang="en-US" dirty="0" err="1"/>
              <a:t>Niki</a:t>
            </a:r>
            <a:r>
              <a:rPr lang="en-US" dirty="0"/>
              <a:t> </a:t>
            </a:r>
            <a:r>
              <a:rPr lang="en-US" dirty="0" err="1"/>
              <a:t>Saoulidou</a:t>
            </a:r>
            <a:r>
              <a:rPr lang="en-US" dirty="0"/>
              <a:t> (Athens, Greece)</a:t>
            </a:r>
          </a:p>
          <a:p>
            <a:r>
              <a:rPr lang="en-US" dirty="0"/>
              <a:t>Claudia-Elisabeth </a:t>
            </a:r>
            <a:r>
              <a:rPr lang="en-US" dirty="0" err="1"/>
              <a:t>Wulz</a:t>
            </a:r>
            <a:r>
              <a:rPr lang="en-US" dirty="0"/>
              <a:t> (HEPHY, Austria)</a:t>
            </a:r>
          </a:p>
          <a:p>
            <a:endParaRPr lang="en-US" dirty="0"/>
          </a:p>
          <a:p>
            <a:pPr marL="285750" indent="-285750">
              <a:buFont typeface="Arial"/>
              <a:buChar char="•"/>
            </a:pPr>
            <a:r>
              <a:rPr lang="en-US" dirty="0"/>
              <a:t>This </a:t>
            </a:r>
            <a:r>
              <a:rPr lang="en-US" dirty="0" smtClean="0"/>
              <a:t>list will </a:t>
            </a:r>
            <a:r>
              <a:rPr lang="en-US" dirty="0"/>
              <a:t>be presented by the Chair of the Election Committee at the </a:t>
            </a:r>
            <a:r>
              <a:rPr lang="en-US" dirty="0" smtClean="0"/>
              <a:t>CB meeting </a:t>
            </a:r>
            <a:r>
              <a:rPr lang="en-US" dirty="0"/>
              <a:t>on Friday, 2 February 2021. </a:t>
            </a:r>
          </a:p>
          <a:p>
            <a:pPr marL="285750" indent="-285750">
              <a:buFont typeface="Arial"/>
              <a:buChar char="•"/>
            </a:pPr>
            <a:r>
              <a:rPr lang="en-US" dirty="0" smtClean="0"/>
              <a:t>The </a:t>
            </a:r>
            <a:r>
              <a:rPr lang="en-US" dirty="0"/>
              <a:t>CVs and statements will </a:t>
            </a:r>
            <a:r>
              <a:rPr lang="en-US" dirty="0" smtClean="0"/>
              <a:t>be distributed </a:t>
            </a:r>
            <a:r>
              <a:rPr lang="en-US" dirty="0"/>
              <a:t>on Friday, 18 March 2021. </a:t>
            </a:r>
          </a:p>
          <a:p>
            <a:pPr marL="285750" indent="-285750">
              <a:buFont typeface="Arial"/>
              <a:buChar char="•"/>
            </a:pPr>
            <a:r>
              <a:rPr lang="en-US" dirty="0" smtClean="0"/>
              <a:t>The </a:t>
            </a:r>
            <a:r>
              <a:rPr lang="en-US" dirty="0"/>
              <a:t>election will take place </a:t>
            </a:r>
            <a:r>
              <a:rPr lang="en-US" dirty="0" smtClean="0"/>
              <a:t>starting Wednesday </a:t>
            </a:r>
            <a:r>
              <a:rPr lang="en-US" dirty="0"/>
              <a:t>21 April 2021 by e-voting.</a:t>
            </a:r>
          </a:p>
        </p:txBody>
      </p:sp>
    </p:spTree>
    <p:extLst>
      <p:ext uri="{BB962C8B-B14F-4D97-AF65-F5344CB8AC3E}">
        <p14:creationId xmlns:p14="http://schemas.microsoft.com/office/powerpoint/2010/main" val="34677001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042276" cy="1008112"/>
          </a:xfrm>
        </p:spPr>
        <p:txBody>
          <a:bodyPr/>
          <a:lstStyle/>
          <a:p>
            <a:r>
              <a:rPr lang="en-US" dirty="0" smtClean="0"/>
              <a:t>LV1 nominations</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6</a:t>
            </a:fld>
            <a:endParaRPr lang="en-US"/>
          </a:p>
        </p:txBody>
      </p:sp>
      <p:sp>
        <p:nvSpPr>
          <p:cNvPr id="4" name="Rectangle 3"/>
          <p:cNvSpPr/>
          <p:nvPr/>
        </p:nvSpPr>
        <p:spPr>
          <a:xfrm>
            <a:off x="179512" y="1225690"/>
            <a:ext cx="8712968" cy="5632310"/>
          </a:xfrm>
          <a:prstGeom prst="rect">
            <a:avLst/>
          </a:prstGeom>
        </p:spPr>
        <p:txBody>
          <a:bodyPr wrap="square">
            <a:spAutoFit/>
          </a:bodyPr>
          <a:lstStyle/>
          <a:p>
            <a:pPr algn="just"/>
            <a:r>
              <a:rPr lang="sk-SK" sz="1200" dirty="0"/>
              <a:t> </a:t>
            </a:r>
            <a:r>
              <a:rPr lang="sk-SK" sz="1200" dirty="0" smtClean="0"/>
              <a:t>1</a:t>
            </a:r>
            <a:r>
              <a:rPr lang="sk-SK" sz="1200" dirty="0"/>
              <a:t>)    </a:t>
            </a:r>
            <a:r>
              <a:rPr lang="sk-SK" sz="1200" dirty="0">
                <a:solidFill>
                  <a:srgbClr val="FF0000"/>
                </a:solidFill>
              </a:rPr>
              <a:t>Physics Co-Coordinator</a:t>
            </a:r>
          </a:p>
          <a:p>
            <a:pPr algn="just"/>
            <a:r>
              <a:rPr lang="sk-SK" sz="1200" dirty="0"/>
              <a:t>The candidate should have a broad view of the LHC physics potential and of the </a:t>
            </a:r>
            <a:r>
              <a:rPr lang="sk-SK" sz="1200" dirty="0" smtClean="0"/>
              <a:t>CMS physics </a:t>
            </a:r>
            <a:r>
              <a:rPr lang="sk-SK" sz="1200" dirty="0"/>
              <a:t>program, from object definitions to final analysis. The candidate should </a:t>
            </a:r>
            <a:r>
              <a:rPr lang="sk-SK" sz="1200" dirty="0" smtClean="0"/>
              <a:t>be familiar </a:t>
            </a:r>
            <a:r>
              <a:rPr lang="sk-SK" sz="1200" dirty="0"/>
              <a:t>with existing CMS Run3 physics plans,  have a vision towards new </a:t>
            </a:r>
            <a:r>
              <a:rPr lang="sk-SK" sz="1200" dirty="0" smtClean="0"/>
              <a:t>scientific directions </a:t>
            </a:r>
            <a:r>
              <a:rPr lang="sk-SK" sz="1200" dirty="0"/>
              <a:t>and innovative analysis techniques,  and have demonstrated </a:t>
            </a:r>
            <a:r>
              <a:rPr lang="sk-SK" sz="1200" dirty="0" smtClean="0"/>
              <a:t>leadership capabilities </a:t>
            </a:r>
            <a:r>
              <a:rPr lang="sk-SK" sz="1200" dirty="0"/>
              <a:t>in physics analysis and experience in the CMS analysis workflows. </a:t>
            </a:r>
            <a:r>
              <a:rPr lang="sk-SK" sz="1200" dirty="0" smtClean="0"/>
              <a:t>Prior experience </a:t>
            </a:r>
            <a:r>
              <a:rPr lang="sk-SK" sz="1200" dirty="0"/>
              <a:t>in other coordination areas, while not required, is considered an asset. </a:t>
            </a:r>
          </a:p>
          <a:p>
            <a:pPr algn="just"/>
            <a:r>
              <a:rPr lang="sk-SK" sz="1200" dirty="0"/>
              <a:t> </a:t>
            </a:r>
          </a:p>
          <a:p>
            <a:pPr algn="just"/>
            <a:r>
              <a:rPr lang="sk-SK" sz="1200" dirty="0"/>
              <a:t>2)    </a:t>
            </a:r>
            <a:r>
              <a:rPr lang="sk-SK" sz="1200" dirty="0">
                <a:solidFill>
                  <a:srgbClr val="FF0000"/>
                </a:solidFill>
              </a:rPr>
              <a:t>Trigger Co-Coordinator</a:t>
            </a:r>
          </a:p>
          <a:p>
            <a:pPr algn="just"/>
            <a:r>
              <a:rPr lang="sk-SK" sz="1200" dirty="0"/>
              <a:t>The candidate should have a broad view of the Run3 physics analysis needs in terms of trigger performance and algorithms. The candidate should be familiar with trigger algorithm workflows. In particular, technical experience in the implementation of the algorithms and/or in the recent development of the HLT workflows for Run3 is highly desirable. Prior experience in Level-1 trigger activities, while not required, is considered an asset.</a:t>
            </a:r>
          </a:p>
          <a:p>
            <a:pPr algn="just"/>
            <a:r>
              <a:rPr lang="sk-SK" sz="1200" dirty="0"/>
              <a:t> </a:t>
            </a:r>
          </a:p>
          <a:p>
            <a:pPr algn="just"/>
            <a:r>
              <a:rPr lang="sk-SK" sz="1200" dirty="0"/>
              <a:t>3)  </a:t>
            </a:r>
            <a:r>
              <a:rPr lang="sk-SK" sz="1200" dirty="0">
                <a:solidFill>
                  <a:srgbClr val="FF0000"/>
                </a:solidFill>
              </a:rPr>
              <a:t>  Offline &amp; Computing Co-Coordinator</a:t>
            </a:r>
          </a:p>
          <a:p>
            <a:pPr algn="just"/>
            <a:r>
              <a:rPr lang="sk-SK" sz="1200" dirty="0"/>
              <a:t>The candidate should have demonstrated experience in offline and computing workflows for large, distributed, projects. In particular, experience in cutting edge software development and deployment on a large scale is highly desirable as is familiarity with plans and technologies targeting computing upgrades for HL-LHC, in particular in view of the coming TDR. </a:t>
            </a:r>
          </a:p>
          <a:p>
            <a:pPr algn="just"/>
            <a:r>
              <a:rPr lang="sk-SK" sz="1200" dirty="0"/>
              <a:t> </a:t>
            </a:r>
          </a:p>
          <a:p>
            <a:pPr algn="just"/>
            <a:r>
              <a:rPr lang="sk-SK" sz="1200" dirty="0"/>
              <a:t>4)    </a:t>
            </a:r>
            <a:r>
              <a:rPr lang="sk-SK" sz="1200" dirty="0">
                <a:solidFill>
                  <a:srgbClr val="FF0000"/>
                </a:solidFill>
              </a:rPr>
              <a:t>Physics Performance and Dataset Co-Coordinator</a:t>
            </a:r>
          </a:p>
          <a:p>
            <a:pPr algn="just"/>
            <a:r>
              <a:rPr lang="sk-SK" sz="1200" dirty="0"/>
              <a:t>The candidate should be familiar with PPD activities: alignment and calibration workflows, data quality monitoring, data and Monte Carlo production validation and Particle Flow-based reconstruction.  In particular, technical knowledge of Monte Carlo and data production as well as of alignment and calibration workflows is highly desirable. The candidate’s degree of familiarity with production constraints and plans for Run3  will also be taken into account. Prior experience in Offline and Computing and/or in DPG/POG activities, while not required, is considered an asset</a:t>
            </a:r>
            <a:r>
              <a:rPr lang="sk-SK" sz="1200" dirty="0" smtClean="0"/>
              <a:t>.</a:t>
            </a:r>
          </a:p>
          <a:p>
            <a:pPr algn="just"/>
            <a:endParaRPr lang="en-US" sz="1200" dirty="0" smtClean="0"/>
          </a:p>
          <a:p>
            <a:pPr algn="just"/>
            <a:r>
              <a:rPr lang="en-US" sz="1200" dirty="0" smtClean="0"/>
              <a:t>The </a:t>
            </a:r>
            <a:r>
              <a:rPr lang="en-US" sz="1200" dirty="0"/>
              <a:t>co-coordinator terms begin September 1, 2021 and end August 31, 2023. </a:t>
            </a:r>
            <a:endParaRPr lang="en-US" sz="1200" dirty="0" smtClean="0"/>
          </a:p>
          <a:p>
            <a:pPr algn="just"/>
            <a:r>
              <a:rPr lang="en-US" sz="1200" dirty="0"/>
              <a:t>The nomination deadline is Friday midnight (CERN time) February 5th, 2021. </a:t>
            </a:r>
            <a:endParaRPr lang="en-US" sz="1200" dirty="0" smtClean="0"/>
          </a:p>
          <a:p>
            <a:pPr algn="just"/>
            <a:r>
              <a:rPr lang="en-US" sz="1200" dirty="0"/>
              <a:t>A final list of nominees, prepared by the SC and SP, will tentatively be presented to the Management Board on April 12th for endorsement, and for approval by the CB during CMS Week the following week.</a:t>
            </a:r>
            <a:endParaRPr lang="en-US" sz="1200" dirty="0"/>
          </a:p>
        </p:txBody>
      </p:sp>
    </p:spTree>
    <p:extLst>
      <p:ext uri="{BB962C8B-B14F-4D97-AF65-F5344CB8AC3E}">
        <p14:creationId xmlns:p14="http://schemas.microsoft.com/office/powerpoint/2010/main" val="11573835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L2 nominations </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7</a:t>
            </a:fld>
            <a:endParaRPr lang="en-US"/>
          </a:p>
        </p:txBody>
      </p:sp>
      <p:sp>
        <p:nvSpPr>
          <p:cNvPr id="4" name="Rectangle 3"/>
          <p:cNvSpPr/>
          <p:nvPr/>
        </p:nvSpPr>
        <p:spPr>
          <a:xfrm>
            <a:off x="179512" y="1124744"/>
            <a:ext cx="8856984" cy="5755420"/>
          </a:xfrm>
          <a:prstGeom prst="rect">
            <a:avLst/>
          </a:prstGeom>
        </p:spPr>
        <p:txBody>
          <a:bodyPr wrap="square">
            <a:spAutoFit/>
          </a:bodyPr>
          <a:lstStyle/>
          <a:p>
            <a:r>
              <a:rPr lang="en-GB" sz="1400" dirty="0" smtClean="0">
                <a:solidFill>
                  <a:srgbClr val="FF0000"/>
                </a:solidFill>
              </a:rPr>
              <a:t>Physics </a:t>
            </a:r>
            <a:r>
              <a:rPr lang="en-GB" sz="1400" dirty="0">
                <a:solidFill>
                  <a:srgbClr val="FF0000"/>
                </a:solidFill>
              </a:rPr>
              <a:t>Office: 1 communication </a:t>
            </a:r>
            <a:r>
              <a:rPr lang="en-GB" sz="1400" dirty="0" smtClean="0">
                <a:solidFill>
                  <a:srgbClr val="FF0000"/>
                </a:solidFill>
              </a:rPr>
              <a:t>officer</a:t>
            </a:r>
            <a:endParaRPr lang="en-GB" sz="1400" dirty="0">
              <a:solidFill>
                <a:srgbClr val="FF0000"/>
              </a:solidFill>
            </a:endParaRPr>
          </a:p>
          <a:p>
            <a:r>
              <a:rPr lang="en-GB" sz="1200" dirty="0"/>
              <a:t>For this position the candidates should be familiar with CMS communication and outreach activities, and possibly be engaged on social platforms. The candidates should also have a broad view of the CMS physics program, possibly having carried out analyses in multiple groups and having also actively participated in detector construction, computing, software development, trigger, data taking or dataset preparation.</a:t>
            </a:r>
            <a:endParaRPr lang="en-GB" sz="1200" dirty="0"/>
          </a:p>
          <a:p>
            <a:endParaRPr lang="en-US" sz="1400" dirty="0">
              <a:solidFill>
                <a:srgbClr val="FF0000"/>
              </a:solidFill>
            </a:endParaRPr>
          </a:p>
          <a:p>
            <a:r>
              <a:rPr lang="en-GB" sz="1400" dirty="0">
                <a:solidFill>
                  <a:srgbClr val="FF0000"/>
                </a:solidFill>
              </a:rPr>
              <a:t>Physics Object Groups : </a:t>
            </a:r>
            <a:r>
              <a:rPr lang="en-GB" sz="1400" dirty="0"/>
              <a:t>1 convener in EGM, JME, TAU, LUM, MUO, BTV, TRK, and 2 for PRO Shared groups: 1 GEN (shared with Offline and Computing coordination area), 2 PF (shared with PPD coordination area</a:t>
            </a:r>
            <a:r>
              <a:rPr lang="en-GB" sz="1400" dirty="0" smtClean="0"/>
              <a:t>)</a:t>
            </a:r>
            <a:endParaRPr lang="en-GB" sz="1400" dirty="0"/>
          </a:p>
          <a:p>
            <a:r>
              <a:rPr lang="en-GB" sz="1200" dirty="0"/>
              <a:t>For the POG, GEN and PF positions we expect the candidates to be familiar with the group activities, to have knowledge of the software maintained and developed by the group, to know the procedures for calibrations and with trigger development. Having served as L3 or L2 convener in the POG, in related detector projects, or in PAGs or other coordination areas (PPD, O&amp;C, TSG) is considered an added value.</a:t>
            </a:r>
            <a:endParaRPr lang="en-GB" sz="1200" dirty="0"/>
          </a:p>
          <a:p>
            <a:r>
              <a:rPr lang="en-GB" sz="1400" dirty="0">
                <a:solidFill>
                  <a:srgbClr val="FF0000"/>
                </a:solidFill>
              </a:rPr>
              <a:t>Physics Analysis Groups: </a:t>
            </a:r>
            <a:r>
              <a:rPr lang="en-GB" sz="1400" dirty="0"/>
              <a:t>1 convener in BPH, EXO, HIG, HIN, SUS, SMP, TOP, and 2 conveners for B2G</a:t>
            </a:r>
            <a:endParaRPr lang="en-GB" sz="1400" dirty="0"/>
          </a:p>
          <a:p>
            <a:r>
              <a:rPr lang="en-GB" sz="1400" dirty="0"/>
              <a:t> </a:t>
            </a:r>
            <a:endParaRPr lang="en-GB" sz="1400" dirty="0"/>
          </a:p>
          <a:p>
            <a:r>
              <a:rPr lang="en-GB" sz="1200" dirty="0"/>
              <a:t>For the PAG positions the candidates should have experience with the analyses performed in the group and with the tools needed to perform analyses. The conveners are expected to be familiar with the CMS editorial processing, for example having successfully served as ARC members or as editors of ANs, </a:t>
            </a:r>
            <a:r>
              <a:rPr lang="en-GB" sz="1200" dirty="0" err="1"/>
              <a:t>PASes</a:t>
            </a:r>
            <a:r>
              <a:rPr lang="en-GB" sz="1200" dirty="0"/>
              <a:t> and papers. Having served as L2 or</a:t>
            </a:r>
            <a:endParaRPr lang="en-GB" sz="1200" dirty="0"/>
          </a:p>
          <a:p>
            <a:r>
              <a:rPr lang="en-GB" sz="1200" dirty="0"/>
              <a:t>L3 convener in a POG, in a detector project or PPD, O&amp;C or TSG will be highly considered in the evaluation process.</a:t>
            </a:r>
            <a:endParaRPr lang="en-GB" sz="1200" dirty="0"/>
          </a:p>
          <a:p>
            <a:r>
              <a:rPr lang="en-GB" sz="1400" dirty="0"/>
              <a:t> </a:t>
            </a:r>
            <a:endParaRPr lang="en-US" sz="1400" dirty="0"/>
          </a:p>
          <a:p>
            <a:r>
              <a:rPr lang="en-US" sz="1400" dirty="0" smtClean="0"/>
              <a:t>The </a:t>
            </a:r>
            <a:r>
              <a:rPr lang="en-US" sz="1400" dirty="0"/>
              <a:t>appointments will start on September 1st 2021 and end on August 31st, 2023. </a:t>
            </a:r>
            <a:endParaRPr lang="en-US" sz="1400" dirty="0" smtClean="0"/>
          </a:p>
          <a:p>
            <a:r>
              <a:rPr lang="en-GB" sz="1400" dirty="0"/>
              <a:t>The selection timeline, which is designed to give nominees sufficient time to prepare for their appointments, is as follows:</a:t>
            </a:r>
            <a:endParaRPr lang="en-GB" sz="1400" dirty="0"/>
          </a:p>
          <a:p>
            <a:r>
              <a:rPr lang="en-GB" sz="1400" dirty="0"/>
              <a:t>• 18 Jan 2020 - call for nominations</a:t>
            </a:r>
            <a:endParaRPr lang="en-GB" sz="1400" dirty="0"/>
          </a:p>
          <a:p>
            <a:r>
              <a:rPr lang="en-GB" sz="1400" dirty="0">
                <a:solidFill>
                  <a:srgbClr val="FF0000"/>
                </a:solidFill>
              </a:rPr>
              <a:t>• 8 Feb 2021 - close nominations, send mail to all candidates.</a:t>
            </a:r>
            <a:endParaRPr lang="en-GB" sz="1400" dirty="0">
              <a:solidFill>
                <a:srgbClr val="FF0000"/>
              </a:solidFill>
            </a:endParaRPr>
          </a:p>
          <a:p>
            <a:r>
              <a:rPr lang="en-GB" sz="1400" dirty="0"/>
              <a:t>• 22 Feb 2021 - deadline for candidates to accept/reject nomination • 12 Apr 2021 - proposed list of nominations to MB • 23 Apr 2021 - CB meeting</a:t>
            </a:r>
            <a:endParaRPr lang="en-GB" sz="1400" dirty="0"/>
          </a:p>
          <a:p>
            <a:endParaRPr lang="en-US" sz="1400" dirty="0"/>
          </a:p>
        </p:txBody>
      </p:sp>
    </p:spTree>
    <p:extLst>
      <p:ext uri="{BB962C8B-B14F-4D97-AF65-F5344CB8AC3E}">
        <p14:creationId xmlns:p14="http://schemas.microsoft.com/office/powerpoint/2010/main" val="3887483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EPR: </a:t>
            </a:r>
            <a:r>
              <a:rPr lang="en-US" dirty="0" err="1" smtClean="0"/>
              <a:t>definizioni</a:t>
            </a:r>
            <a:r>
              <a:rPr lang="en-US" dirty="0" smtClean="0"/>
              <a:t> e </a:t>
            </a:r>
            <a:r>
              <a:rPr lang="en-US" dirty="0" err="1" smtClean="0"/>
              <a:t>regole</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8</a:t>
            </a:fld>
            <a:endParaRPr lang="en-US"/>
          </a:p>
        </p:txBody>
      </p:sp>
      <p:sp>
        <p:nvSpPr>
          <p:cNvPr id="4" name="Rectangle 3"/>
          <p:cNvSpPr/>
          <p:nvPr/>
        </p:nvSpPr>
        <p:spPr>
          <a:xfrm>
            <a:off x="179512" y="1340768"/>
            <a:ext cx="8640960" cy="1200329"/>
          </a:xfrm>
          <a:prstGeom prst="rect">
            <a:avLst/>
          </a:prstGeom>
        </p:spPr>
        <p:txBody>
          <a:bodyPr wrap="square">
            <a:spAutoFit/>
          </a:bodyPr>
          <a:lstStyle/>
          <a:p>
            <a:r>
              <a:rPr lang="en-US" b="1" dirty="0"/>
              <a:t>Special Meeting of the CMS Collaboration </a:t>
            </a:r>
            <a:r>
              <a:rPr lang="en-US" b="1" dirty="0" smtClean="0"/>
              <a:t>Board, today </a:t>
            </a:r>
            <a:endParaRPr lang="en-US" dirty="0" smtClean="0"/>
          </a:p>
          <a:p>
            <a:r>
              <a:rPr lang="en-US" dirty="0" smtClean="0">
                <a:hlinkClick r:id="rId2"/>
              </a:rPr>
              <a:t>https</a:t>
            </a:r>
            <a:r>
              <a:rPr lang="en-US" dirty="0">
                <a:hlinkClick r:id="rId2"/>
              </a:rPr>
              <a:t>://indico.cern.ch/event/993529</a:t>
            </a:r>
            <a:r>
              <a:rPr lang="en-US" dirty="0" smtClean="0">
                <a:hlinkClick r:id="rId2"/>
              </a:rPr>
              <a:t>/</a:t>
            </a:r>
            <a:r>
              <a:rPr lang="en-US" dirty="0" smtClean="0"/>
              <a:t>  to approve the  new rules for Experimental </a:t>
            </a:r>
            <a:r>
              <a:rPr lang="en-US" dirty="0"/>
              <a:t>Physics Responsibilities (EPR) in </a:t>
            </a:r>
            <a:r>
              <a:rPr lang="en-US" dirty="0" smtClean="0"/>
              <a:t>CMS: </a:t>
            </a:r>
          </a:p>
          <a:p>
            <a:endParaRPr lang="en-US" dirty="0"/>
          </a:p>
        </p:txBody>
      </p:sp>
      <p:pic>
        <p:nvPicPr>
          <p:cNvPr id="5" name="Picture 4" descr="Schermata 2021-01-18 alle 16.24.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92896"/>
            <a:ext cx="8064896" cy="4146102"/>
          </a:xfrm>
          <a:prstGeom prst="rect">
            <a:avLst/>
          </a:prstGeom>
        </p:spPr>
      </p:pic>
      <p:sp>
        <p:nvSpPr>
          <p:cNvPr id="6" name="Rectangle 5"/>
          <p:cNvSpPr/>
          <p:nvPr/>
        </p:nvSpPr>
        <p:spPr>
          <a:xfrm>
            <a:off x="34985" y="3068960"/>
            <a:ext cx="8964488" cy="93610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830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EPR: </a:t>
            </a:r>
            <a:r>
              <a:rPr lang="en-US" dirty="0" err="1"/>
              <a:t>definizioni</a:t>
            </a:r>
            <a:r>
              <a:rPr lang="en-US" dirty="0"/>
              <a:t> e </a:t>
            </a:r>
            <a:r>
              <a:rPr lang="en-US" dirty="0" err="1"/>
              <a:t>regole</a:t>
            </a:r>
            <a:endParaRPr lang="en-US" dirty="0"/>
          </a:p>
        </p:txBody>
      </p:sp>
      <p:sp>
        <p:nvSpPr>
          <p:cNvPr id="3" name="Slide Number Placeholder 2"/>
          <p:cNvSpPr>
            <a:spLocks noGrp="1"/>
          </p:cNvSpPr>
          <p:nvPr>
            <p:ph type="sldNum" sz="quarter" idx="12"/>
          </p:nvPr>
        </p:nvSpPr>
        <p:spPr/>
        <p:txBody>
          <a:bodyPr/>
          <a:lstStyle/>
          <a:p>
            <a:fld id="{8C33B02A-0B46-4351-B41F-3D654171EEA0}" type="slidenum">
              <a:rPr lang="en-US" smtClean="0"/>
              <a:pPr/>
              <a:t>9</a:t>
            </a:fld>
            <a:endParaRPr lang="en-US"/>
          </a:p>
        </p:txBody>
      </p:sp>
      <p:pic>
        <p:nvPicPr>
          <p:cNvPr id="6" name="Picture 5" descr="Schermata 2021-01-18 alle 16.3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9946"/>
            <a:ext cx="9144000" cy="3413198"/>
          </a:xfrm>
          <a:prstGeom prst="rect">
            <a:avLst/>
          </a:prstGeom>
        </p:spPr>
      </p:pic>
      <p:sp>
        <p:nvSpPr>
          <p:cNvPr id="8" name="Rectangle 7"/>
          <p:cNvSpPr/>
          <p:nvPr/>
        </p:nvSpPr>
        <p:spPr>
          <a:xfrm>
            <a:off x="0" y="2636912"/>
            <a:ext cx="8964488" cy="5040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4265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solidFill>
          <a:srgbClr val="FFFFFF"/>
        </a:solidFill>
        <a:ln>
          <a:solidFill>
            <a:srgbClr val="FFFFFF"/>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146215</TotalTime>
  <Words>952</Words>
  <Application>Microsoft Macintosh PowerPoint</Application>
  <PresentationFormat>On-screen Show (4:3)</PresentationFormat>
  <Paragraphs>153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Breeze</vt:lpstr>
      <vt:lpstr>CMS – Bari  1st meeting 2021 G. Pugliese 19 gennaio 2021 </vt:lpstr>
      <vt:lpstr>Welcome!! </vt:lpstr>
      <vt:lpstr>CERN news</vt:lpstr>
      <vt:lpstr>CERN news</vt:lpstr>
      <vt:lpstr>Chair of CMS CB</vt:lpstr>
      <vt:lpstr>LV1 nominations</vt:lpstr>
      <vt:lpstr>L2 nominations </vt:lpstr>
      <vt:lpstr>New EPR: definizioni e regole</vt:lpstr>
      <vt:lpstr>New EPR: definizioni e regole</vt:lpstr>
      <vt:lpstr>New EPR: definizioni e regole</vt:lpstr>
      <vt:lpstr>New EPR: definizioni e regole</vt:lpstr>
      <vt:lpstr>CERN- Semil - Fellow</vt:lpstr>
      <vt:lpstr>Stato Finanziario Bari</vt:lpstr>
      <vt:lpstr>SPARES</vt:lpstr>
      <vt:lpstr>Missioni</vt:lpstr>
      <vt:lpstr>Richieste: CMS </vt:lpstr>
      <vt:lpstr>CMS  Restarting </vt:lpstr>
      <vt:lpstr>Restarting  activity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 Windows</dc:creator>
  <cp:lastModifiedBy>Gabriella Pugliese</cp:lastModifiedBy>
  <cp:revision>2180</cp:revision>
  <cp:lastPrinted>2019-08-15T07:44:29Z</cp:lastPrinted>
  <dcterms:created xsi:type="dcterms:W3CDTF">2009-03-14T08:38:23Z</dcterms:created>
  <dcterms:modified xsi:type="dcterms:W3CDTF">2021-01-19T09:15:26Z</dcterms:modified>
</cp:coreProperties>
</file>