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1D488-B391-4F03-A417-979386EAF5E5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7D8C5-BCCC-4679-AC2A-6C6FE591204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7D8C5-BCCC-4679-AC2A-6C6FE5912046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F8170-6D4C-4E9E-B918-22935D1D4952}" type="datetimeFigureOut">
              <a:rPr lang="it-IT" smtClean="0"/>
              <a:pPr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169F5-711F-4ABF-A52E-A14E9634F6C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979712" y="404664"/>
            <a:ext cx="5126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SRIM SIMULATIONS OF DLC IRRADIATION AT CEDAD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2915816" y="2204864"/>
            <a:ext cx="360040" cy="273630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275856" y="2204864"/>
            <a:ext cx="2304256" cy="27363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5580112" y="2204864"/>
            <a:ext cx="1008112" cy="27363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259632" y="1700808"/>
            <a:ext cx="1981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DLC </a:t>
            </a:r>
            <a:r>
              <a:rPr lang="it-IT" b="1" dirty="0" err="1" smtClean="0"/>
              <a:t>layer</a:t>
            </a:r>
            <a:r>
              <a:rPr lang="it-IT" b="1" dirty="0" smtClean="0"/>
              <a:t> (100 </a:t>
            </a:r>
            <a:r>
              <a:rPr lang="it-IT" b="1" dirty="0" err="1" smtClean="0"/>
              <a:t>nm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491880" y="1700808"/>
            <a:ext cx="167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Kapton</a:t>
            </a:r>
            <a:r>
              <a:rPr lang="it-IT" b="1" dirty="0" smtClean="0"/>
              <a:t> (50 µm)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580112" y="1700808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Copper</a:t>
            </a:r>
            <a:r>
              <a:rPr lang="it-IT" b="1" dirty="0" smtClean="0"/>
              <a:t> (5 µm)</a:t>
            </a:r>
            <a:endParaRPr lang="it-IT" b="1" dirty="0"/>
          </a:p>
        </p:txBody>
      </p:sp>
      <p:cxnSp>
        <p:nvCxnSpPr>
          <p:cNvPr id="12" name="Connettore 2 11"/>
          <p:cNvCxnSpPr/>
          <p:nvPr/>
        </p:nvCxnSpPr>
        <p:spPr>
          <a:xfrm>
            <a:off x="1907704" y="2132856"/>
            <a:ext cx="1224136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ccia a destra 12"/>
          <p:cNvSpPr/>
          <p:nvPr/>
        </p:nvSpPr>
        <p:spPr>
          <a:xfrm>
            <a:off x="539552" y="3212976"/>
            <a:ext cx="2304256" cy="576064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187624" y="3347700"/>
            <a:ext cx="76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BEAM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1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836712"/>
            <a:ext cx="1553695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H</a:t>
            </a:r>
            <a:r>
              <a:rPr lang="it-IT" b="1" baseline="30000" dirty="0" smtClean="0">
                <a:solidFill>
                  <a:schemeClr val="bg1"/>
                </a:solidFill>
              </a:rPr>
              <a:t>1+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 smtClean="0">
                <a:solidFill>
                  <a:schemeClr val="bg1"/>
                </a:solidFill>
              </a:rPr>
              <a:t>2 MeV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5" name="Immagine 4" descr="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1556792"/>
            <a:ext cx="2769415" cy="234000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79512" y="3861048"/>
            <a:ext cx="2845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Protons</a:t>
            </a:r>
            <a:r>
              <a:rPr lang="it-IT" b="1" dirty="0" smtClean="0"/>
              <a:t> are </a:t>
            </a:r>
            <a:r>
              <a:rPr lang="it-IT" b="1" dirty="0" err="1" smtClean="0"/>
              <a:t>implanted</a:t>
            </a:r>
            <a:r>
              <a:rPr lang="it-IT" b="1" dirty="0" smtClean="0"/>
              <a:t> in Cu</a:t>
            </a:r>
            <a:endParaRPr lang="it-IT" b="1" dirty="0"/>
          </a:p>
        </p:txBody>
      </p:sp>
      <p:pic>
        <p:nvPicPr>
          <p:cNvPr id="7" name="Immagine 6" descr="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00" y="4320000"/>
            <a:ext cx="2769415" cy="2340000"/>
          </a:xfrm>
          <a:prstGeom prst="rect">
            <a:avLst/>
          </a:prstGeom>
        </p:spPr>
      </p:pic>
      <p:pic>
        <p:nvPicPr>
          <p:cNvPr id="8" name="Immagine 7" descr="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40000" y="360000"/>
            <a:ext cx="3408510" cy="2880000"/>
          </a:xfrm>
          <a:prstGeom prst="rect">
            <a:avLst/>
          </a:prstGeom>
        </p:spPr>
      </p:pic>
      <p:pic>
        <p:nvPicPr>
          <p:cNvPr id="9" name="Immagine 8" descr="4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40000" y="3600000"/>
            <a:ext cx="3408510" cy="2880000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6660232" y="3212976"/>
            <a:ext cx="2134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stopping</a:t>
            </a:r>
            <a:r>
              <a:rPr lang="it-IT" b="1" dirty="0" smtClean="0"/>
              <a:t>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in the DLC </a:t>
            </a:r>
            <a:r>
              <a:rPr lang="it-IT" b="1" dirty="0" err="1" smtClean="0"/>
              <a:t>layer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: 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6948264" y="4149080"/>
            <a:ext cx="140185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~ 30 </a:t>
            </a:r>
            <a:r>
              <a:rPr lang="it-IT" b="1" dirty="0" err="1" smtClean="0"/>
              <a:t>keV</a:t>
            </a:r>
            <a:r>
              <a:rPr lang="it-IT" b="1" dirty="0" smtClean="0"/>
              <a:t>/µm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2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836712"/>
            <a:ext cx="1563313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H</a:t>
            </a:r>
            <a:r>
              <a:rPr lang="it-IT" b="1" baseline="30000" dirty="0" smtClean="0">
                <a:solidFill>
                  <a:schemeClr val="bg1"/>
                </a:solidFill>
              </a:rPr>
              <a:t>1+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 MeV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3861048"/>
            <a:ext cx="3285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Protons</a:t>
            </a:r>
            <a:r>
              <a:rPr lang="it-IT" b="1" dirty="0" smtClean="0"/>
              <a:t> are </a:t>
            </a:r>
            <a:r>
              <a:rPr lang="it-IT" b="1" dirty="0" err="1" smtClean="0"/>
              <a:t>implanted</a:t>
            </a:r>
            <a:r>
              <a:rPr lang="it-IT" b="1" dirty="0" smtClean="0"/>
              <a:t> in </a:t>
            </a:r>
            <a:r>
              <a:rPr lang="it-IT" b="1" dirty="0" err="1" smtClean="0"/>
              <a:t>Kapton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660232" y="3212976"/>
            <a:ext cx="2134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stopping</a:t>
            </a:r>
            <a:r>
              <a:rPr lang="it-IT" b="1" dirty="0" smtClean="0"/>
              <a:t>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in the DLC </a:t>
            </a:r>
            <a:r>
              <a:rPr lang="it-IT" b="1" dirty="0" err="1" smtClean="0"/>
              <a:t>layer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: 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948264" y="4149080"/>
            <a:ext cx="140185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~ 50 </a:t>
            </a:r>
            <a:r>
              <a:rPr lang="it-IT" b="1" dirty="0" err="1" smtClean="0"/>
              <a:t>keV</a:t>
            </a:r>
            <a:r>
              <a:rPr lang="it-IT" b="1" dirty="0" smtClean="0"/>
              <a:t>/µm</a:t>
            </a:r>
            <a:endParaRPr lang="it-IT" b="1" dirty="0"/>
          </a:p>
        </p:txBody>
      </p:sp>
      <p:pic>
        <p:nvPicPr>
          <p:cNvPr id="9" name="Immagine 8" descr="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2769415" cy="2340000"/>
          </a:xfrm>
          <a:prstGeom prst="rect">
            <a:avLst/>
          </a:prstGeom>
        </p:spPr>
      </p:pic>
      <p:pic>
        <p:nvPicPr>
          <p:cNvPr id="10" name="Immagine 9" descr="6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0000" y="360000"/>
            <a:ext cx="3408511" cy="2880000"/>
          </a:xfrm>
          <a:prstGeom prst="rect">
            <a:avLst/>
          </a:prstGeom>
        </p:spPr>
      </p:pic>
      <p:pic>
        <p:nvPicPr>
          <p:cNvPr id="11" name="Immagine 10" descr="7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0000" y="4320000"/>
            <a:ext cx="2769415" cy="2340000"/>
          </a:xfrm>
          <a:prstGeom prst="rect">
            <a:avLst/>
          </a:prstGeom>
        </p:spPr>
      </p:pic>
      <p:pic>
        <p:nvPicPr>
          <p:cNvPr id="12" name="Immagine 11" descr="8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40000" y="3600000"/>
            <a:ext cx="3408511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3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836712"/>
            <a:ext cx="1741246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H</a:t>
            </a:r>
            <a:r>
              <a:rPr lang="it-IT" b="1" baseline="30000" dirty="0" smtClean="0">
                <a:solidFill>
                  <a:schemeClr val="bg1"/>
                </a:solidFill>
              </a:rPr>
              <a:t>1+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 smtClean="0">
                <a:solidFill>
                  <a:schemeClr val="bg1"/>
                </a:solidFill>
              </a:rPr>
              <a:t>0.5 MeV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512" y="3861048"/>
            <a:ext cx="3285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Protons</a:t>
            </a:r>
            <a:r>
              <a:rPr lang="it-IT" b="1" dirty="0" smtClean="0"/>
              <a:t> are </a:t>
            </a:r>
            <a:r>
              <a:rPr lang="it-IT" b="1" dirty="0" err="1" smtClean="0"/>
              <a:t>implanted</a:t>
            </a:r>
            <a:r>
              <a:rPr lang="it-IT" b="1" dirty="0" smtClean="0"/>
              <a:t> in </a:t>
            </a:r>
            <a:r>
              <a:rPr lang="it-IT" b="1" dirty="0" err="1" smtClean="0"/>
              <a:t>Kapton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660232" y="3212976"/>
            <a:ext cx="2134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stopping</a:t>
            </a:r>
            <a:r>
              <a:rPr lang="it-IT" b="1" dirty="0" smtClean="0"/>
              <a:t>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in the DLC </a:t>
            </a:r>
            <a:r>
              <a:rPr lang="it-IT" b="1" dirty="0" err="1" smtClean="0"/>
              <a:t>layer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: 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948264" y="4149080"/>
            <a:ext cx="140185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~ 80 </a:t>
            </a:r>
            <a:r>
              <a:rPr lang="it-IT" b="1" dirty="0" err="1" smtClean="0"/>
              <a:t>keV</a:t>
            </a:r>
            <a:r>
              <a:rPr lang="it-IT" b="1" dirty="0" smtClean="0"/>
              <a:t>/µm</a:t>
            </a:r>
            <a:endParaRPr lang="it-IT" b="1" dirty="0"/>
          </a:p>
        </p:txBody>
      </p:sp>
      <p:pic>
        <p:nvPicPr>
          <p:cNvPr id="13" name="Immagine 12" descr="9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2769415" cy="2340000"/>
          </a:xfrm>
          <a:prstGeom prst="rect">
            <a:avLst/>
          </a:prstGeom>
        </p:spPr>
      </p:pic>
      <p:pic>
        <p:nvPicPr>
          <p:cNvPr id="14" name="Immagine 13" descr="10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0000" y="360000"/>
            <a:ext cx="3408511" cy="2880000"/>
          </a:xfrm>
          <a:prstGeom prst="rect">
            <a:avLst/>
          </a:prstGeom>
        </p:spPr>
      </p:pic>
      <p:pic>
        <p:nvPicPr>
          <p:cNvPr id="15" name="Immagine 14" descr="11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0000" y="4320000"/>
            <a:ext cx="2769415" cy="2340000"/>
          </a:xfrm>
          <a:prstGeom prst="rect">
            <a:avLst/>
          </a:prstGeom>
        </p:spPr>
      </p:pic>
      <p:pic>
        <p:nvPicPr>
          <p:cNvPr id="16" name="Immagine 15" descr="12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40000" y="3600000"/>
            <a:ext cx="3408511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44624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4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332656"/>
            <a:ext cx="1563313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12</a:t>
            </a:r>
            <a:r>
              <a:rPr lang="it-IT" b="1" dirty="0" smtClean="0">
                <a:solidFill>
                  <a:schemeClr val="bg1"/>
                </a:solidFill>
              </a:rPr>
              <a:t>C</a:t>
            </a:r>
            <a:r>
              <a:rPr lang="it-IT" b="1" baseline="30000" dirty="0">
                <a:solidFill>
                  <a:schemeClr val="bg1"/>
                </a:solidFill>
              </a:rPr>
              <a:t>3</a:t>
            </a:r>
            <a:r>
              <a:rPr lang="it-IT" b="1" baseline="30000" dirty="0" smtClean="0">
                <a:solidFill>
                  <a:schemeClr val="bg1"/>
                </a:solidFill>
              </a:rPr>
              <a:t>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 smtClean="0">
                <a:solidFill>
                  <a:schemeClr val="bg1"/>
                </a:solidFill>
              </a:rPr>
              <a:t>2 MeV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195736" y="404664"/>
            <a:ext cx="3070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Carbon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</a:t>
            </a:r>
            <a:r>
              <a:rPr lang="it-IT" b="1" dirty="0" err="1" smtClean="0"/>
              <a:t>implanted</a:t>
            </a:r>
            <a:r>
              <a:rPr lang="it-IT" b="1" dirty="0" smtClean="0"/>
              <a:t> in </a:t>
            </a:r>
            <a:r>
              <a:rPr lang="it-IT" b="1" dirty="0" err="1" smtClean="0"/>
              <a:t>Kapton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372200" y="1268760"/>
            <a:ext cx="2134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stopping</a:t>
            </a:r>
            <a:r>
              <a:rPr lang="it-IT" b="1" dirty="0" smtClean="0"/>
              <a:t>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in the DLC </a:t>
            </a:r>
            <a:r>
              <a:rPr lang="it-IT" b="1" dirty="0" err="1" smtClean="0"/>
              <a:t>layer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: 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660232" y="2204864"/>
            <a:ext cx="151887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~ 150 </a:t>
            </a:r>
            <a:r>
              <a:rPr lang="it-IT" b="1" dirty="0" err="1" smtClean="0"/>
              <a:t>keV</a:t>
            </a:r>
            <a:r>
              <a:rPr lang="it-IT" b="1" dirty="0" smtClean="0"/>
              <a:t>/µm</a:t>
            </a:r>
            <a:endParaRPr lang="it-IT" b="1" dirty="0"/>
          </a:p>
        </p:txBody>
      </p:sp>
      <p:pic>
        <p:nvPicPr>
          <p:cNvPr id="11" name="Immagine 10" descr="1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1124744"/>
            <a:ext cx="2769415" cy="2340000"/>
          </a:xfrm>
          <a:prstGeom prst="rect">
            <a:avLst/>
          </a:prstGeom>
        </p:spPr>
      </p:pic>
      <p:pic>
        <p:nvPicPr>
          <p:cNvPr id="12" name="Immagine 11" descr="1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1124744"/>
            <a:ext cx="2769415" cy="23400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251520" y="3429000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5</a:t>
            </a:r>
            <a:endParaRPr lang="it-IT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323528" y="3789040"/>
            <a:ext cx="1563313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63</a:t>
            </a:r>
            <a:r>
              <a:rPr lang="it-IT" b="1" dirty="0" smtClean="0">
                <a:solidFill>
                  <a:schemeClr val="bg1"/>
                </a:solidFill>
              </a:rPr>
              <a:t>Cu</a:t>
            </a:r>
            <a:r>
              <a:rPr lang="it-IT" b="1" baseline="30000" dirty="0" smtClean="0">
                <a:solidFill>
                  <a:schemeClr val="bg1"/>
                </a:solidFill>
              </a:rPr>
              <a:t>3+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 smtClean="0">
                <a:solidFill>
                  <a:schemeClr val="bg1"/>
                </a:solidFill>
              </a:rPr>
              <a:t>2 MeV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123728" y="3789040"/>
            <a:ext cx="3071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Copper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</a:t>
            </a:r>
            <a:r>
              <a:rPr lang="it-IT" b="1" dirty="0" err="1" smtClean="0"/>
              <a:t>implanted</a:t>
            </a:r>
            <a:r>
              <a:rPr lang="it-IT" b="1" dirty="0" smtClean="0"/>
              <a:t> in </a:t>
            </a:r>
            <a:r>
              <a:rPr lang="it-IT" b="1" dirty="0" err="1" smtClean="0"/>
              <a:t>Kapton</a:t>
            </a:r>
            <a:endParaRPr lang="it-IT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516216" y="4437112"/>
            <a:ext cx="2134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stopping</a:t>
            </a:r>
            <a:r>
              <a:rPr lang="it-IT" b="1" dirty="0" smtClean="0"/>
              <a:t>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in the DLC </a:t>
            </a:r>
            <a:r>
              <a:rPr lang="it-IT" b="1" dirty="0" err="1" smtClean="0"/>
              <a:t>layer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: </a:t>
            </a:r>
            <a:endParaRPr lang="it-IT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6804248" y="5373216"/>
            <a:ext cx="151887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~ 170 </a:t>
            </a:r>
            <a:r>
              <a:rPr lang="it-IT" b="1" dirty="0" err="1" smtClean="0"/>
              <a:t>keV</a:t>
            </a:r>
            <a:r>
              <a:rPr lang="it-IT" b="1" dirty="0" smtClean="0"/>
              <a:t>/µm</a:t>
            </a:r>
            <a:endParaRPr lang="it-IT" b="1" dirty="0"/>
          </a:p>
        </p:txBody>
      </p:sp>
      <p:pic>
        <p:nvPicPr>
          <p:cNvPr id="24" name="Immagine 23" descr="14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8409" y="4545384"/>
            <a:ext cx="2769415" cy="2340000"/>
          </a:xfrm>
          <a:prstGeom prst="rect">
            <a:avLst/>
          </a:prstGeom>
        </p:spPr>
      </p:pic>
      <p:pic>
        <p:nvPicPr>
          <p:cNvPr id="25" name="Immagine 24" descr="15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47864" y="4518000"/>
            <a:ext cx="2769415" cy="2340000"/>
          </a:xfrm>
          <a:prstGeom prst="rect">
            <a:avLst/>
          </a:prstGeom>
        </p:spPr>
      </p:pic>
      <p:sp>
        <p:nvSpPr>
          <p:cNvPr id="26" name="CasellaDiTesto 25"/>
          <p:cNvSpPr txBox="1"/>
          <p:nvPr/>
        </p:nvSpPr>
        <p:spPr>
          <a:xfrm>
            <a:off x="6876256" y="6021288"/>
            <a:ext cx="14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(</a:t>
            </a:r>
            <a:r>
              <a:rPr lang="it-IT" b="1" dirty="0" err="1" smtClean="0"/>
              <a:t>ions+recoils</a:t>
            </a:r>
            <a:r>
              <a:rPr lang="it-IT" b="1" dirty="0" smtClean="0"/>
              <a:t>)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/>
          <p:cNvSpPr/>
          <p:nvPr/>
        </p:nvSpPr>
        <p:spPr>
          <a:xfrm>
            <a:off x="4067944" y="2060848"/>
            <a:ext cx="360040" cy="273630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4427984" y="2060848"/>
            <a:ext cx="2304256" cy="2736304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6732240" y="2060848"/>
            <a:ext cx="1008112" cy="27363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3635896" y="548680"/>
            <a:ext cx="1981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DLC </a:t>
            </a:r>
            <a:r>
              <a:rPr lang="it-IT" b="1" dirty="0" err="1" smtClean="0"/>
              <a:t>layer</a:t>
            </a:r>
            <a:r>
              <a:rPr lang="it-IT" b="1" dirty="0" smtClean="0"/>
              <a:t> (100 </a:t>
            </a:r>
            <a:r>
              <a:rPr lang="it-IT" b="1" dirty="0" err="1" smtClean="0"/>
              <a:t>nm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644008" y="1556792"/>
            <a:ext cx="167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Kapton</a:t>
            </a:r>
            <a:r>
              <a:rPr lang="it-IT" b="1" dirty="0" smtClean="0"/>
              <a:t> (50 µm)</a:t>
            </a:r>
            <a:endParaRPr lang="it-IT" b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6732240" y="1556792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Copper</a:t>
            </a:r>
            <a:r>
              <a:rPr lang="it-IT" b="1" dirty="0" smtClean="0"/>
              <a:t> (5 µm)</a:t>
            </a:r>
            <a:endParaRPr lang="it-IT" b="1" dirty="0"/>
          </a:p>
        </p:txBody>
      </p:sp>
      <p:cxnSp>
        <p:nvCxnSpPr>
          <p:cNvPr id="22" name="Connettore 2 21"/>
          <p:cNvCxnSpPr/>
          <p:nvPr/>
        </p:nvCxnSpPr>
        <p:spPr>
          <a:xfrm>
            <a:off x="4283968" y="980728"/>
            <a:ext cx="0" cy="18722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ccia a destra 22"/>
          <p:cNvSpPr/>
          <p:nvPr/>
        </p:nvSpPr>
        <p:spPr>
          <a:xfrm>
            <a:off x="467544" y="2996952"/>
            <a:ext cx="2304256" cy="576064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899592" y="3068960"/>
            <a:ext cx="765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BEAM</a:t>
            </a:r>
            <a:endParaRPr lang="it-IT" b="1" dirty="0"/>
          </a:p>
        </p:txBody>
      </p:sp>
      <p:sp>
        <p:nvSpPr>
          <p:cNvPr id="25" name="Rettangolo 24"/>
          <p:cNvSpPr/>
          <p:nvPr/>
        </p:nvSpPr>
        <p:spPr>
          <a:xfrm>
            <a:off x="2843808" y="2060848"/>
            <a:ext cx="1008112" cy="273630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1403648" y="1628800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Copper</a:t>
            </a:r>
            <a:r>
              <a:rPr lang="it-IT" b="1" dirty="0" smtClean="0"/>
              <a:t> (5 µm)</a:t>
            </a:r>
            <a:endParaRPr lang="it-IT" b="1" dirty="0"/>
          </a:p>
        </p:txBody>
      </p:sp>
      <p:sp>
        <p:nvSpPr>
          <p:cNvPr id="28" name="Rettangolo 27"/>
          <p:cNvSpPr/>
          <p:nvPr/>
        </p:nvSpPr>
        <p:spPr>
          <a:xfrm>
            <a:off x="3851920" y="2060848"/>
            <a:ext cx="216024" cy="273630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CasellaDiTesto 28"/>
          <p:cNvSpPr txBox="1"/>
          <p:nvPr/>
        </p:nvSpPr>
        <p:spPr>
          <a:xfrm>
            <a:off x="1979712" y="112474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Cr (5 </a:t>
            </a:r>
            <a:r>
              <a:rPr lang="it-IT" b="1" dirty="0" err="1" smtClean="0"/>
              <a:t>nm</a:t>
            </a:r>
            <a:r>
              <a:rPr lang="it-IT" b="1" dirty="0" smtClean="0"/>
              <a:t>)</a:t>
            </a:r>
            <a:endParaRPr lang="it-IT" b="1" dirty="0"/>
          </a:p>
        </p:txBody>
      </p:sp>
      <p:cxnSp>
        <p:nvCxnSpPr>
          <p:cNvPr id="30" name="Connettore 2 29"/>
          <p:cNvCxnSpPr/>
          <p:nvPr/>
        </p:nvCxnSpPr>
        <p:spPr>
          <a:xfrm>
            <a:off x="3203848" y="1484784"/>
            <a:ext cx="792088" cy="864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</a:t>
            </a:r>
            <a:r>
              <a:rPr lang="it-IT" b="1" dirty="0" smtClean="0"/>
              <a:t>6</a:t>
            </a:r>
            <a:endParaRPr lang="it-IT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51520" y="836712"/>
            <a:ext cx="1553695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H</a:t>
            </a:r>
            <a:r>
              <a:rPr lang="it-IT" b="1" baseline="30000" dirty="0" smtClean="0">
                <a:solidFill>
                  <a:schemeClr val="bg1"/>
                </a:solidFill>
              </a:rPr>
              <a:t>1+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 smtClean="0">
                <a:solidFill>
                  <a:schemeClr val="bg1"/>
                </a:solidFill>
              </a:rPr>
              <a:t>2 MeV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7504" y="3851756"/>
            <a:ext cx="3657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Protons</a:t>
            </a:r>
            <a:r>
              <a:rPr lang="it-IT" b="1" dirty="0" smtClean="0"/>
              <a:t> are </a:t>
            </a:r>
            <a:r>
              <a:rPr lang="it-IT" b="1" dirty="0" err="1" smtClean="0"/>
              <a:t>implanted</a:t>
            </a:r>
            <a:r>
              <a:rPr lang="it-IT" b="1" dirty="0" smtClean="0"/>
              <a:t> in </a:t>
            </a:r>
            <a:r>
              <a:rPr lang="it-IT" b="1" dirty="0" smtClean="0"/>
              <a:t>the </a:t>
            </a:r>
            <a:r>
              <a:rPr lang="it-IT" b="1" dirty="0" err="1" smtClean="0"/>
              <a:t>Kapton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660232" y="3212976"/>
            <a:ext cx="2134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stopping</a:t>
            </a:r>
            <a:r>
              <a:rPr lang="it-IT" b="1" dirty="0" smtClean="0"/>
              <a:t>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in the DLC </a:t>
            </a:r>
            <a:r>
              <a:rPr lang="it-IT" b="1" dirty="0" err="1" smtClean="0"/>
              <a:t>layer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: 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7452320" y="4149080"/>
            <a:ext cx="1401859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~ </a:t>
            </a:r>
            <a:r>
              <a:rPr lang="it-IT" b="1" dirty="0" smtClean="0"/>
              <a:t>35 </a:t>
            </a:r>
            <a:r>
              <a:rPr lang="it-IT" b="1" dirty="0" err="1" smtClean="0"/>
              <a:t>keV</a:t>
            </a:r>
            <a:r>
              <a:rPr lang="it-IT" b="1" dirty="0" smtClean="0"/>
              <a:t>/µm</a:t>
            </a:r>
            <a:endParaRPr lang="it-IT" b="1" dirty="0"/>
          </a:p>
        </p:txBody>
      </p:sp>
      <p:pic>
        <p:nvPicPr>
          <p:cNvPr id="12" name="Immagine 11" descr="1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2769415" cy="2340000"/>
          </a:xfrm>
          <a:prstGeom prst="rect">
            <a:avLst/>
          </a:prstGeom>
        </p:spPr>
      </p:pic>
      <p:pic>
        <p:nvPicPr>
          <p:cNvPr id="13" name="Immagine 12" descr="2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000" y="4320000"/>
            <a:ext cx="2769416" cy="2340000"/>
          </a:xfrm>
          <a:prstGeom prst="rect">
            <a:avLst/>
          </a:prstGeom>
        </p:spPr>
      </p:pic>
      <p:pic>
        <p:nvPicPr>
          <p:cNvPr id="14" name="Immagine 13" descr="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861368"/>
            <a:ext cx="3408511" cy="2880000"/>
          </a:xfrm>
          <a:prstGeom prst="rect">
            <a:avLst/>
          </a:prstGeom>
        </p:spPr>
      </p:pic>
      <p:pic>
        <p:nvPicPr>
          <p:cNvPr id="15" name="Immagine 14" descr="4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40000" y="360000"/>
            <a:ext cx="3408510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</a:t>
            </a:r>
            <a:r>
              <a:rPr lang="it-IT" b="1" dirty="0" smtClean="0"/>
              <a:t>7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836712"/>
            <a:ext cx="1563313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H</a:t>
            </a:r>
            <a:r>
              <a:rPr lang="it-IT" b="1" baseline="30000" dirty="0" smtClean="0">
                <a:solidFill>
                  <a:schemeClr val="bg1"/>
                </a:solidFill>
              </a:rPr>
              <a:t>1+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 MeV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660232" y="3212976"/>
            <a:ext cx="2134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The </a:t>
            </a:r>
            <a:r>
              <a:rPr lang="it-IT" b="1" dirty="0" err="1" smtClean="0"/>
              <a:t>stopping</a:t>
            </a:r>
            <a:r>
              <a:rPr lang="it-IT" b="1" dirty="0" smtClean="0"/>
              <a:t> </a:t>
            </a:r>
            <a:r>
              <a:rPr lang="it-IT" b="1" dirty="0" err="1" smtClean="0"/>
              <a:t>power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in the DLC </a:t>
            </a:r>
            <a:r>
              <a:rPr lang="it-IT" b="1" dirty="0" err="1" smtClean="0"/>
              <a:t>layer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: 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948264" y="4149080"/>
            <a:ext cx="1518877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it-IT" b="1" dirty="0" smtClean="0"/>
              <a:t>~ </a:t>
            </a:r>
            <a:r>
              <a:rPr lang="it-IT" b="1" dirty="0" smtClean="0"/>
              <a:t>100 </a:t>
            </a:r>
            <a:r>
              <a:rPr lang="it-IT" b="1" dirty="0" err="1" smtClean="0"/>
              <a:t>keV</a:t>
            </a:r>
            <a:r>
              <a:rPr lang="it-IT" b="1" dirty="0" smtClean="0"/>
              <a:t>/µm</a:t>
            </a:r>
            <a:endParaRPr lang="it-IT" b="1" dirty="0"/>
          </a:p>
        </p:txBody>
      </p:sp>
      <p:pic>
        <p:nvPicPr>
          <p:cNvPr id="13" name="Immagine 12" descr="5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2000" y="1556792"/>
            <a:ext cx="2769414" cy="2340000"/>
          </a:xfrm>
          <a:prstGeom prst="rect">
            <a:avLst/>
          </a:prstGeom>
        </p:spPr>
      </p:pic>
      <p:pic>
        <p:nvPicPr>
          <p:cNvPr id="14" name="Immagine 13" descr="6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40000" y="360000"/>
            <a:ext cx="3408510" cy="2880000"/>
          </a:xfrm>
          <a:prstGeom prst="rect">
            <a:avLst/>
          </a:prstGeom>
        </p:spPr>
      </p:pic>
      <p:pic>
        <p:nvPicPr>
          <p:cNvPr id="15" name="Immagine 14" descr="7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0000" y="4320000"/>
            <a:ext cx="2769415" cy="2340000"/>
          </a:xfrm>
          <a:prstGeom prst="rect">
            <a:avLst/>
          </a:prstGeom>
        </p:spPr>
      </p:pic>
      <p:pic>
        <p:nvPicPr>
          <p:cNvPr id="16" name="Immagine 15" descr="8.bmp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99" y="3862800"/>
            <a:ext cx="3408510" cy="28800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107504" y="3851756"/>
            <a:ext cx="3657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Protons</a:t>
            </a:r>
            <a:r>
              <a:rPr lang="it-IT" b="1" dirty="0" smtClean="0"/>
              <a:t> are </a:t>
            </a:r>
            <a:r>
              <a:rPr lang="it-IT" b="1" dirty="0" err="1" smtClean="0"/>
              <a:t>implanted</a:t>
            </a:r>
            <a:r>
              <a:rPr lang="it-IT" b="1" dirty="0" smtClean="0"/>
              <a:t> in </a:t>
            </a:r>
            <a:r>
              <a:rPr lang="it-IT" b="1" dirty="0" smtClean="0"/>
              <a:t>the </a:t>
            </a:r>
            <a:r>
              <a:rPr lang="it-IT" b="1" dirty="0" err="1" smtClean="0"/>
              <a:t>Kapton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1578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SIMULATION </a:t>
            </a:r>
            <a:r>
              <a:rPr lang="it-IT" b="1" dirty="0" smtClean="0"/>
              <a:t>8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836712"/>
            <a:ext cx="1741246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Ion: </a:t>
            </a:r>
            <a:r>
              <a:rPr lang="it-IT" b="1" baseline="30000" dirty="0" smtClean="0">
                <a:solidFill>
                  <a:schemeClr val="bg1"/>
                </a:solidFill>
              </a:rPr>
              <a:t>1</a:t>
            </a:r>
            <a:r>
              <a:rPr lang="it-IT" b="1" dirty="0" smtClean="0">
                <a:solidFill>
                  <a:schemeClr val="bg1"/>
                </a:solidFill>
              </a:rPr>
              <a:t>H</a:t>
            </a:r>
            <a:r>
              <a:rPr lang="it-IT" b="1" baseline="30000" dirty="0" smtClean="0">
                <a:solidFill>
                  <a:schemeClr val="bg1"/>
                </a:solidFill>
              </a:rPr>
              <a:t>1+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Energy: </a:t>
            </a:r>
            <a:r>
              <a:rPr lang="it-IT" b="1" dirty="0" smtClean="0">
                <a:solidFill>
                  <a:schemeClr val="bg1"/>
                </a:solidFill>
              </a:rPr>
              <a:t>0.5 MeV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771800" y="4869160"/>
            <a:ext cx="4170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Protons</a:t>
            </a:r>
            <a:r>
              <a:rPr lang="it-IT" b="1" dirty="0" smtClean="0"/>
              <a:t> </a:t>
            </a:r>
            <a:r>
              <a:rPr lang="it-IT" b="1" dirty="0" smtClean="0"/>
              <a:t>are </a:t>
            </a:r>
            <a:r>
              <a:rPr lang="it-IT" b="1" dirty="0" err="1" smtClean="0"/>
              <a:t>implanted</a:t>
            </a:r>
            <a:r>
              <a:rPr lang="it-IT" b="1" dirty="0" smtClean="0"/>
              <a:t> in the first Cu </a:t>
            </a:r>
            <a:r>
              <a:rPr lang="it-IT" b="1" dirty="0" err="1" smtClean="0"/>
              <a:t>layer</a:t>
            </a:r>
            <a:endParaRPr lang="it-IT" b="1" dirty="0"/>
          </a:p>
        </p:txBody>
      </p:sp>
      <p:pic>
        <p:nvPicPr>
          <p:cNvPr id="11" name="Immagine 10" descr="9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700807"/>
            <a:ext cx="3384376" cy="2859607"/>
          </a:xfrm>
          <a:prstGeom prst="rect">
            <a:avLst/>
          </a:prstGeom>
        </p:spPr>
      </p:pic>
      <p:pic>
        <p:nvPicPr>
          <p:cNvPr id="12" name="Immagine 11" descr="10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628800"/>
            <a:ext cx="3323666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264</Words>
  <Application>Microsoft Office PowerPoint</Application>
  <PresentationFormat>Presentazione su schermo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</dc:creator>
  <cp:lastModifiedBy>utent</cp:lastModifiedBy>
  <cp:revision>38</cp:revision>
  <dcterms:created xsi:type="dcterms:W3CDTF">2020-06-18T07:53:09Z</dcterms:created>
  <dcterms:modified xsi:type="dcterms:W3CDTF">2020-06-25T12:58:52Z</dcterms:modified>
</cp:coreProperties>
</file>