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24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8CECD-3FFB-4F49-85BF-2F62D3863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8C163-CCE3-8040-A850-6941C54DC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544E6-7650-5F49-99E8-1D51036C0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0D151-1964-6842-BC0B-E387B5728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F014E-BA20-EE4A-9A74-7F516740E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3180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59984-446B-C84F-92C8-C3185A6DE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E924AC-4895-7440-BD63-E5134D352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65A9B-869A-7743-A344-94841528E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75DAF-5B5B-9F42-9365-6546F3F4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74C9C-292C-4E4B-9C5E-84BDE315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9188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2C99D-82A7-8D4E-8CB9-5A23D2C4A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778C1A-1E90-FF4C-B75C-EB04741C6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51459-F58B-1741-A4FC-E806622F3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FD24B-2697-9540-8D7A-6BCFD090F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D960C-CF7A-B54B-8CA2-F248CF73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7873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6D83A-8775-C645-B955-DD1CBC60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78F44-B44A-8145-98AA-6502B3768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CB3DA-E7BA-BF4E-B706-E680BE4E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4D874-087A-5F4D-BF27-B0F9AC5C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A40F6-D64B-D245-BB65-AFE10F65B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4850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DFF00-3BB9-0542-B136-0591E541C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ED226-2D04-6449-AC2B-6FD7E6FAC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24052-63A5-494F-BD24-34C0DA6BD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A4A75-C2F0-AF47-B0EF-2DF062F77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CDADA-B36A-4241-BDE6-F17664647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896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0CE3C-98C5-6C42-B491-71DF92EB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D7DA7-4E2B-DE43-86EA-57B218277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66FD6-A835-9348-812D-7FEBEEF48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A96D0-11E0-C045-AD92-63302E922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3356E-667C-9E48-9C72-0BF852C17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650C2-8B3D-3442-908D-EF6ABF2D5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061499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5BD3B-EF64-6D4F-B130-D6C1F6DBF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9CDCC-8DDA-8F4D-A3E1-D32AFB753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4EF36-7973-CA44-87EA-30904AD43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5CB311-2F8C-7143-962C-A78DA29A0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709F03-506A-254F-8DCB-90E4F5304C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86A38C-8358-C14B-B93C-1B4C4DA29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EDB748-8BE3-294B-9BBB-C25F60CEE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86F746-5E8D-C047-804E-2142DEDF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67867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3196E-BCE1-FB45-ADD1-00AF79AE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805737-0EE7-2946-A8C6-83A37CFB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398D3-48CE-C64F-B9A7-BFCA370A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059F9D-C0E6-B246-8229-5D93071A5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0529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D982B8-42D1-664F-A4D6-28242DD02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73E397-B57E-1E4B-BF10-2CC60B94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EA23-0780-4E4B-9F82-6035D3A8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8345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44A12-39B4-5244-B9B3-389327F6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148ED-F109-7048-8D7F-328CFB0BF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2BEE22-250B-B44C-A69C-5A10B9CB3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584678-FECA-3149-A7C6-CE17D32E8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BAC4CA-93D4-2647-931B-784E8A02A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77782-FB70-9F49-9D0D-0A46758C5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3060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E178D-647C-4A44-AC91-2BFA4C9D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F89EE-5D2B-D041-A1C6-956AA54F4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C2C54-16F7-D04F-A653-E5503B9BA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D0779F-0F95-894D-B411-FEBBEB6B1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5DB4B-275D-3246-8945-108B5B729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AC665-CB8F-C049-88FC-C8E35194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0243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1E45BD-FBF6-9042-9AF5-CB69BB17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FF63A-F780-8441-A12B-7C3EB66ED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E3A3C-480B-764A-BDBB-368F47BE7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790C4-3025-AF48-ABE6-BB9B1FA3DBE5}" type="datetimeFigureOut">
              <a:rPr lang="en-IT" smtClean="0"/>
              <a:t>2/3/21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C4A27-A237-B242-9261-C5935130F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04EFD-435B-174E-B907-C77AA3111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6CC1-E5CC-AB4B-8755-211AA32B9364}" type="slidenum">
              <a:rPr lang="en-IT" smtClean="0"/>
              <a:t>‹N›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8834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B4C3DD-B6FC-984A-89AB-E6998CBB3133}"/>
              </a:ext>
            </a:extLst>
          </p:cNvPr>
          <p:cNvSpPr txBox="1"/>
          <p:nvPr/>
        </p:nvSpPr>
        <p:spPr>
          <a:xfrm>
            <a:off x="5466835" y="4457245"/>
            <a:ext cx="235833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Geniale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Emulazione del modello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Blob con deep Learning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B98D73-02D4-8441-B3F9-C073211A3283}"/>
              </a:ext>
            </a:extLst>
          </p:cNvPr>
          <p:cNvSpPr txBox="1"/>
          <p:nvPr/>
        </p:nvSpPr>
        <p:spPr>
          <a:xfrm>
            <a:off x="8065967" y="4160683"/>
            <a:ext cx="40831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Analisi di MRI di tumore alla laringe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Studio di correlazione tra immagini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e stato HPV del paziente (IFO)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CC01E2-AD4C-454B-9979-F4C5BB1E29F8}"/>
              </a:ext>
            </a:extLst>
          </p:cNvPr>
          <p:cNvSpPr txBox="1"/>
          <p:nvPr/>
        </p:nvSpPr>
        <p:spPr>
          <a:xfrm>
            <a:off x="516537" y="1134480"/>
            <a:ext cx="333937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</a:t>
            </a:r>
            <a:r>
              <a:rPr lang="en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tune</a:t>
            </a:r>
            <a:r>
              <a:rPr lang="en-IT" dirty="0">
                <a:latin typeface="Arial" panose="020B0604020202020204" pitchFamily="34" charset="0"/>
                <a:cs typeface="Arial" panose="020B0604020202020204" pitchFamily="34" charset="0"/>
              </a:rPr>
              <a:t> (call-gr5 ultimo anno)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sviluppo di </a:t>
            </a:r>
            <a:r>
              <a:rPr lang="en-IT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F MRI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nel contesto della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proton boron fusion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therapy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2905B0-7E51-FA4D-B582-B66C68B189C2}"/>
              </a:ext>
            </a:extLst>
          </p:cNvPr>
          <p:cNvSpPr txBox="1"/>
          <p:nvPr/>
        </p:nvSpPr>
        <p:spPr>
          <a:xfrm>
            <a:off x="3499053" y="1656312"/>
            <a:ext cx="45031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MUCCA</a:t>
            </a:r>
            <a:r>
              <a:rPr lang="en-IT" dirty="0">
                <a:latin typeface="Arial" panose="020B0604020202020204" pitchFamily="34" charset="0"/>
                <a:cs typeface="Arial" panose="020B0604020202020204" pitchFamily="34" charset="0"/>
              </a:rPr>
              <a:t> (ChistEra 2021 + Ateneo, 3anni)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AI explainability per diversi use cases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INFN-Sapienza: segmentazione di MRI cervello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+ HEP + neurofisiologia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C56E6B-8284-0C41-B331-914FB9A959C7}"/>
              </a:ext>
            </a:extLst>
          </p:cNvPr>
          <p:cNvSpPr txBox="1"/>
          <p:nvPr/>
        </p:nvSpPr>
        <p:spPr>
          <a:xfrm>
            <a:off x="3855913" y="3262814"/>
            <a:ext cx="355052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Attract</a:t>
            </a:r>
            <a:r>
              <a:rPr lang="en-IT" dirty="0">
                <a:latin typeface="Arial" panose="020B0604020202020204" pitchFamily="34" charset="0"/>
                <a:cs typeface="Arial" panose="020B0604020202020204" pitchFamily="34" charset="0"/>
              </a:rPr>
              <a:t> (AIRC 2021, 5 anni)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Signature radiogenomica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di tumore al colon (CT, Sant. Andrea)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EC36D3-429D-8C4D-B50B-E000CFC3141A}"/>
              </a:ext>
            </a:extLst>
          </p:cNvPr>
          <p:cNvSpPr txBox="1"/>
          <p:nvPr/>
        </p:nvSpPr>
        <p:spPr>
          <a:xfrm>
            <a:off x="8065967" y="5319019"/>
            <a:ext cx="394210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Analisi di CT di tumore polmonare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caratterizzazione di STAS in tumore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polmonare (policlinico Umberto I)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46A1DF-D791-1341-8848-30A72B88B8DF}"/>
              </a:ext>
            </a:extLst>
          </p:cNvPr>
          <p:cNvSpPr txBox="1"/>
          <p:nvPr/>
        </p:nvSpPr>
        <p:spPr>
          <a:xfrm>
            <a:off x="8375475" y="1103060"/>
            <a:ext cx="364875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Lupin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AI per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diagnosi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valutazione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COVID-19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ecografia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polmonare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63CAEC-BDE9-E447-8A23-8C955B51D3F9}"/>
              </a:ext>
            </a:extLst>
          </p:cNvPr>
          <p:cNvSpPr txBox="1"/>
          <p:nvPr/>
        </p:nvSpPr>
        <p:spPr>
          <a:xfrm>
            <a:off x="8283173" y="2493372"/>
            <a:ext cx="307007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Sviluppo di un sistema</a:t>
            </a:r>
          </a:p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prognostico per COVID-19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basato su AI, CT e simulazioni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biomeccaniche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119FD0-8AB6-B848-9C52-5F6657A9AC1A}"/>
              </a:ext>
            </a:extLst>
          </p:cNvPr>
          <p:cNvSpPr txBox="1"/>
          <p:nvPr/>
        </p:nvSpPr>
        <p:spPr>
          <a:xfrm>
            <a:off x="1921070" y="5783886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Sonda intraoperatoria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B0E9EB-DDBB-BD4A-AF4A-BB0D13D39328}"/>
              </a:ext>
            </a:extLst>
          </p:cNvPr>
          <p:cNvSpPr txBox="1"/>
          <p:nvPr/>
        </p:nvSpPr>
        <p:spPr>
          <a:xfrm>
            <a:off x="749185" y="4933705"/>
            <a:ext cx="3634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Sviluppo di piani di trattamento</a:t>
            </a:r>
          </a:p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IORT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CC8BD1-A0C7-DA43-8D61-DD6D222C7BD3}"/>
              </a:ext>
            </a:extLst>
          </p:cNvPr>
          <p:cNvSpPr txBox="1"/>
          <p:nvPr/>
        </p:nvSpPr>
        <p:spPr>
          <a:xfrm>
            <a:off x="672791" y="3039918"/>
            <a:ext cx="21659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</a:t>
            </a:r>
            <a:r>
              <a:rPr lang="it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IT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</a:t>
            </a:r>
            <a:endParaRPr lang="en-IT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T" dirty="0">
                <a:latin typeface="Arial" panose="020B0604020202020204" pitchFamily="34" charset="0"/>
                <a:cs typeface="Arial" panose="020B0604020202020204" pitchFamily="34" charset="0"/>
              </a:rPr>
              <a:t>(sigla-gr 5</a:t>
            </a:r>
            <a:r>
              <a:rPr lang="en-IT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dosimetro indossabile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per radioterapia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 metabolica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2D39EB-6B23-A84F-9404-C75F41CA74E8}"/>
              </a:ext>
            </a:extLst>
          </p:cNvPr>
          <p:cNvSpPr txBox="1"/>
          <p:nvPr/>
        </p:nvSpPr>
        <p:spPr>
          <a:xfrm>
            <a:off x="1835523" y="151749"/>
            <a:ext cx="4451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dirty="0">
                <a:latin typeface="Arial" panose="020B0604020202020204" pitchFamily="34" charset="0"/>
                <a:cs typeface="Arial" panose="020B0604020202020204" pitchFamily="34" charset="0"/>
              </a:rPr>
              <a:t>ATTIVITA’   “LATO FISICA”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46D790-803C-1542-9C27-2B78C74840EB}"/>
              </a:ext>
            </a:extLst>
          </p:cNvPr>
          <p:cNvSpPr txBox="1"/>
          <p:nvPr/>
        </p:nvSpPr>
        <p:spPr>
          <a:xfrm>
            <a:off x="6544213" y="192460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analisi/software </a:t>
            </a:r>
          </a:p>
          <a:p>
            <a:r>
              <a:rPr lang="en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F7E75E2-DA02-0549-B8DD-A4D6A7B77677}"/>
              </a:ext>
            </a:extLst>
          </p:cNvPr>
          <p:cNvSpPr/>
          <p:nvPr/>
        </p:nvSpPr>
        <p:spPr>
          <a:xfrm>
            <a:off x="8566713" y="269213"/>
            <a:ext cx="408845" cy="42562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800F45-5F1B-274C-A68C-60E05294CA3B}"/>
              </a:ext>
            </a:extLst>
          </p:cNvPr>
          <p:cNvSpPr txBox="1"/>
          <p:nvPr/>
        </p:nvSpPr>
        <p:spPr>
          <a:xfrm>
            <a:off x="9123598" y="314738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 del giorno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10DA6A-0170-B44F-A292-D3A590DAB7F9}"/>
              </a:ext>
            </a:extLst>
          </p:cNvPr>
          <p:cNvSpPr/>
          <p:nvPr/>
        </p:nvSpPr>
        <p:spPr>
          <a:xfrm>
            <a:off x="7983734" y="960262"/>
            <a:ext cx="4165402" cy="11927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5EE443D-AC6E-214B-8DB8-32EF70EAEEB6}"/>
              </a:ext>
            </a:extLst>
          </p:cNvPr>
          <p:cNvSpPr/>
          <p:nvPr/>
        </p:nvSpPr>
        <p:spPr>
          <a:xfrm>
            <a:off x="372979" y="2844366"/>
            <a:ext cx="2465790" cy="181372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DF5ADB-CD8D-2948-A384-F87233995F45}"/>
              </a:ext>
            </a:extLst>
          </p:cNvPr>
          <p:cNvSpPr/>
          <p:nvPr/>
        </p:nvSpPr>
        <p:spPr>
          <a:xfrm>
            <a:off x="5053262" y="4386286"/>
            <a:ext cx="2930472" cy="11079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08867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B4C3DD-B6FC-984A-89AB-E6998CBB3133}"/>
              </a:ext>
            </a:extLst>
          </p:cNvPr>
          <p:cNvSpPr txBox="1"/>
          <p:nvPr/>
        </p:nvSpPr>
        <p:spPr>
          <a:xfrm>
            <a:off x="3299295" y="4749150"/>
            <a:ext cx="315448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FLASH </a:t>
            </a:r>
            <a:r>
              <a:rPr lang="en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Pianificazione di trattamenti per EBRT con elettroni di alta energia sfruttando l’effetto FLASH. Sviluppo di un dosimetro a fluorescenza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B98D73-02D4-8441-B3F9-C073211A3283}"/>
              </a:ext>
            </a:extLst>
          </p:cNvPr>
          <p:cNvSpPr txBox="1"/>
          <p:nvPr/>
        </p:nvSpPr>
        <p:spPr>
          <a:xfrm>
            <a:off x="6453782" y="3720026"/>
            <a:ext cx="46149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Dose engine ultra veloce per calcolo della dose assorbita in trattamenti con p, </a:t>
            </a:r>
            <a:r>
              <a:rPr lang="en-IT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C e recentemente anche elettroni e fotoni.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CC01E2-AD4C-454B-9979-F4C5BB1E29F8}"/>
              </a:ext>
            </a:extLst>
          </p:cNvPr>
          <p:cNvSpPr txBox="1"/>
          <p:nvPr/>
        </p:nvSpPr>
        <p:spPr>
          <a:xfrm>
            <a:off x="8975558" y="1124570"/>
            <a:ext cx="23681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</a:t>
            </a:r>
            <a:r>
              <a:rPr lang="en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sviluppo di nuovi scintillatori ad alto light yield (varie applicazioni)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2905B0-7E51-FA4D-B582-B66C68B189C2}"/>
              </a:ext>
            </a:extLst>
          </p:cNvPr>
          <p:cNvSpPr txBox="1"/>
          <p:nvPr/>
        </p:nvSpPr>
        <p:spPr>
          <a:xfrm>
            <a:off x="975796" y="1253872"/>
            <a:ext cx="35505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Dose </a:t>
            </a:r>
            <a:r>
              <a:rPr lang="en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Profiler</a:t>
            </a:r>
            <a:r>
              <a:rPr lang="en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Monitoraggio online di fasci di </a:t>
            </a:r>
            <a:r>
              <a:rPr lang="en-IT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per particle therapy. Il trial clinico, sospeso per COVID,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ipartirà ad aprile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C56E6B-8284-0C41-B331-914FB9A959C7}"/>
              </a:ext>
            </a:extLst>
          </p:cNvPr>
          <p:cNvSpPr txBox="1"/>
          <p:nvPr/>
        </p:nvSpPr>
        <p:spPr>
          <a:xfrm>
            <a:off x="4840763" y="998092"/>
            <a:ext cx="31544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</a:t>
            </a:r>
            <a:r>
              <a:rPr lang="en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rica</a:t>
            </a:r>
            <a:r>
              <a:rPr lang="en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onitoraggio di proton therapy t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ramite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rivelazione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fotoni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prompt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producono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coppie</a:t>
            </a:r>
            <a:endParaRPr lang="en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EC36D3-429D-8C4D-B50B-E000CFC3141A}"/>
              </a:ext>
            </a:extLst>
          </p:cNvPr>
          <p:cNvSpPr txBox="1"/>
          <p:nvPr/>
        </p:nvSpPr>
        <p:spPr>
          <a:xfrm>
            <a:off x="7152545" y="5130474"/>
            <a:ext cx="42774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IORT TPS &amp; dose report</a:t>
            </a:r>
          </a:p>
          <a:p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Implementazione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di un fast treatment planner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tramite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FRED e s</a:t>
            </a:r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imulazione della dose attesa in macchine IORT in regime FLASH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63CAEC-BDE9-E447-8A23-8C955B51D3F9}"/>
              </a:ext>
            </a:extLst>
          </p:cNvPr>
          <p:cNvSpPr txBox="1"/>
          <p:nvPr/>
        </p:nvSpPr>
        <p:spPr>
          <a:xfrm>
            <a:off x="8283173" y="2493372"/>
            <a:ext cx="306056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NDO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Tracciatore di neutroni nel range di energia  tra 20 e 400 MeV (applicazioni in PT e non solo)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CC8BD1-A0C7-DA43-8D61-DD6D222C7BD3}"/>
              </a:ext>
            </a:extLst>
          </p:cNvPr>
          <p:cNvSpPr txBox="1"/>
          <p:nvPr/>
        </p:nvSpPr>
        <p:spPr>
          <a:xfrm>
            <a:off x="672792" y="3039918"/>
            <a:ext cx="27344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</a:t>
            </a:r>
            <a:r>
              <a:rPr lang="en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</a:p>
          <a:p>
            <a:r>
              <a:rPr lang="en-IT" dirty="0">
                <a:latin typeface="Arial" panose="020B0604020202020204" pitchFamily="34" charset="0"/>
                <a:cs typeface="Arial" panose="020B0604020202020204" pitchFamily="34" charset="0"/>
              </a:rPr>
              <a:t>(sigla-gr 3</a:t>
            </a:r>
            <a:r>
              <a:rPr lang="en-IT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isura di sezioni d’urto di frammentazione di interesse pre proton e 12C therapy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2D39EB-6B23-A84F-9404-C75F41CA74E8}"/>
              </a:ext>
            </a:extLst>
          </p:cNvPr>
          <p:cNvSpPr txBox="1"/>
          <p:nvPr/>
        </p:nvSpPr>
        <p:spPr>
          <a:xfrm>
            <a:off x="1835523" y="151749"/>
            <a:ext cx="4104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800" dirty="0">
                <a:latin typeface="Arial" panose="020B0604020202020204" pitchFamily="34" charset="0"/>
                <a:cs typeface="Arial" panose="020B0604020202020204" pitchFamily="34" charset="0"/>
              </a:rPr>
              <a:t>ATTIVITA’   “LATO SBAI”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46D790-803C-1542-9C27-2B78C74840EB}"/>
              </a:ext>
            </a:extLst>
          </p:cNvPr>
          <p:cNvSpPr txBox="1"/>
          <p:nvPr/>
        </p:nvSpPr>
        <p:spPr>
          <a:xfrm>
            <a:off x="6544213" y="192460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analisi/software </a:t>
            </a:r>
          </a:p>
          <a:p>
            <a:r>
              <a:rPr lang="en-IT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F7E75E2-DA02-0549-B8DD-A4D6A7B77677}"/>
              </a:ext>
            </a:extLst>
          </p:cNvPr>
          <p:cNvSpPr/>
          <p:nvPr/>
        </p:nvSpPr>
        <p:spPr>
          <a:xfrm>
            <a:off x="8566713" y="269213"/>
            <a:ext cx="408845" cy="42562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800F45-5F1B-274C-A68C-60E05294CA3B}"/>
              </a:ext>
            </a:extLst>
          </p:cNvPr>
          <p:cNvSpPr txBox="1"/>
          <p:nvPr/>
        </p:nvSpPr>
        <p:spPr>
          <a:xfrm>
            <a:off x="9123598" y="314738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 del giorno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10DA6A-0170-B44F-A292-D3A590DAB7F9}"/>
              </a:ext>
            </a:extLst>
          </p:cNvPr>
          <p:cNvSpPr/>
          <p:nvPr/>
        </p:nvSpPr>
        <p:spPr>
          <a:xfrm>
            <a:off x="7983734" y="960262"/>
            <a:ext cx="4165402" cy="11927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5EE443D-AC6E-214B-8DB8-32EF70EAEEB6}"/>
              </a:ext>
            </a:extLst>
          </p:cNvPr>
          <p:cNvSpPr/>
          <p:nvPr/>
        </p:nvSpPr>
        <p:spPr>
          <a:xfrm>
            <a:off x="159677" y="2844365"/>
            <a:ext cx="3339376" cy="20893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DF5ADB-CD8D-2948-A384-F87233995F45}"/>
              </a:ext>
            </a:extLst>
          </p:cNvPr>
          <p:cNvSpPr/>
          <p:nvPr/>
        </p:nvSpPr>
        <p:spPr>
          <a:xfrm>
            <a:off x="2612902" y="4606982"/>
            <a:ext cx="3942105" cy="19087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FE0501-D9F9-0840-B8A3-582FD2EEAC08}"/>
              </a:ext>
            </a:extLst>
          </p:cNvPr>
          <p:cNvSpPr txBox="1"/>
          <p:nvPr/>
        </p:nvSpPr>
        <p:spPr>
          <a:xfrm>
            <a:off x="3896496" y="2634721"/>
            <a:ext cx="37495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b="1" dirty="0">
                <a:solidFill>
                  <a:srgbClr val="0E24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CNAO </a:t>
            </a:r>
            <a:r>
              <a:rPr lang="en-IT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beam monitor</a:t>
            </a:r>
          </a:p>
          <a:p>
            <a:r>
              <a:rPr lang="en-IT" sz="1600" dirty="0">
                <a:latin typeface="Arial" panose="020B0604020202020204" pitchFamily="34" charset="0"/>
                <a:cs typeface="Arial" panose="020B0604020202020204" pitchFamily="34" charset="0"/>
              </a:rPr>
              <a:t>Sviluppo di un rivelatore per il monitor di fascio a bassa rate nella sala sperimentale del CNAO</a:t>
            </a:r>
          </a:p>
        </p:txBody>
      </p:sp>
    </p:spTree>
    <p:extLst>
      <p:ext uri="{BB962C8B-B14F-4D97-AF65-F5344CB8AC3E}">
        <p14:creationId xmlns:p14="http://schemas.microsoft.com/office/powerpoint/2010/main" val="4161620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363</Words>
  <Application>Microsoft Macintosh PowerPoint</Application>
  <PresentationFormat>Widescreen</PresentationFormat>
  <Paragraphs>64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Cecilia Voena</dc:creator>
  <cp:lastModifiedBy>Utente di Microsoft Office</cp:lastModifiedBy>
  <cp:revision>17</cp:revision>
  <dcterms:created xsi:type="dcterms:W3CDTF">2021-02-03T10:54:13Z</dcterms:created>
  <dcterms:modified xsi:type="dcterms:W3CDTF">2021-02-03T15:14:12Z</dcterms:modified>
</cp:coreProperties>
</file>