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432" r:id="rId2"/>
    <p:sldId id="436" r:id="rId3"/>
    <p:sldId id="437" r:id="rId4"/>
    <p:sldId id="434" r:id="rId5"/>
    <p:sldId id="438" r:id="rId6"/>
    <p:sldId id="435" r:id="rId7"/>
    <p:sldId id="440" r:id="rId8"/>
    <p:sldId id="442" r:id="rId9"/>
    <p:sldId id="439" r:id="rId10"/>
    <p:sldId id="444" r:id="rId11"/>
    <p:sldId id="441" r:id="rId12"/>
    <p:sldId id="443" r:id="rId13"/>
    <p:sldId id="446" r:id="rId14"/>
    <p:sldId id="451" r:id="rId15"/>
    <p:sldId id="447" r:id="rId16"/>
    <p:sldId id="448" r:id="rId17"/>
    <p:sldId id="449" r:id="rId18"/>
    <p:sldId id="450" r:id="rId19"/>
    <p:sldId id="452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97D0A-33A0-854F-9C90-0BA6768FBD76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5EA5E-D180-E545-8B7F-8C424489AD7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2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7A3F3-43C7-0A40-820B-7B5A26809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4DD3B8-C6D1-2743-BB9F-7B4044085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4CC1AF-D572-E144-9210-41A75FA6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B81358-FFE2-4D4C-96B5-3E3CA04A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5FE508-10B2-154D-B0DB-3C75E03E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A4C0F-57D1-8F46-8157-D7C8601F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747B63-77AB-F546-A24B-E290AAD91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16790F-884D-0742-874A-8D476190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598790-6824-C74E-97A1-3AC14A91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DE50C6-E0D6-3D49-82E2-31220487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0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0F2B23A-FE81-7A45-B79E-0C169E9F7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2CAD78-73A4-DB4F-817F-DD7F4CF6D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CFF994-87B1-FF41-9114-9F0EDBFF7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C56019-1922-3545-BBDD-85D51547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332EB2-DC79-0C4A-B70D-394370E9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4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88952-A0E7-9A4F-ACA8-30E7689F9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D01797-6A17-4542-8791-4C5B5625C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C9EC13-C4B4-9F4D-8708-8A15BC2A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9675D0-7686-F044-B307-431C65C7E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71A727-FF15-464C-8E04-41B0BD88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7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CFAD8D-14C8-C940-9EF7-A9BAE968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698B47-226B-3E40-A800-DCF798457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B673D1-48AE-5E4E-A244-13D04B657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6B4BF7-16D9-CE48-97B2-4F433C15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CA1360-A9A7-6F43-B8E7-56138BBC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13D8FC-0674-C84C-B4F2-8C944BD1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FE6C2B-7257-F044-A3F0-C0C0D13A6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FFFD380-96A2-5849-A774-75E35F10B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669457-1CD0-6B40-82F8-F1F25EEC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C4F5E6-C8D9-3646-A43B-68215A1C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6AB7BF-5E89-074B-A16A-4091043B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9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1B2F11-2324-CC40-A955-6575211B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4D1E35-82E0-5644-91B6-79AC5E4ED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EF751B-ACBA-CA41-8647-E12E54769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288E686-C9D0-E44E-A87D-1B0528B80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0CD2396-AD0D-164F-8A18-8ECEEF761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BBFC05-9DE5-2246-8346-C19E07DE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0726048-4352-8E40-878C-AA5BBAC4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55AD62E-BD5F-8544-9F19-7A0BFD48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0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2BB17-0E67-2749-B27C-EBCDDC8F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59B6A9-1584-7A48-A422-E734326E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3E88F9-3D0C-294C-A31E-6BEBDA9A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F3CAE2-E9D4-A845-BE86-D331A0F6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90A6838-5E06-EA46-B471-EB6EDE6F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DEBFD3F-2CEC-B040-8FA8-9BD2B130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BCC587-1735-D74B-B454-94A854AD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9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57D7BB-06B0-5342-821C-933AAAECF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4CF115-BBBC-A140-9EEC-176B8CE14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3EFB4E-57E5-564F-A47E-587C7E23B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8666F4-6153-8742-A063-18474AB1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1D0039-3127-6143-AC18-0C4F126B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A48970-27C4-2F4B-AECF-6EB91B38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4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D61C01-460F-FB4F-B900-B94E1CC9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D1409C-3B18-854C-ADE5-B3F455C54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F8EF1F-0451-E546-9B00-B994E3444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E5065A-9583-0948-8324-94EB3318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6BC307-60D0-884E-B778-25F6B940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412030-6345-ED40-BE1C-3A5075A9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5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8D82992-0034-264E-B941-46829AB1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D50D50-8B87-2345-87AD-1FE4B4177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17C097-5488-5342-94A4-1A118B30ED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B6BA7-9CE2-8040-8F5F-F74864C097ED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F9F8CE-ADC3-7A4F-92FC-ECCBE28A1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199E7B-AE20-CA43-9943-CC4255D79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CAA4F-DF1E-2446-8DC1-D05B9D8C5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8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tiff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hyperlink" Target="https://github.com/fermiPy/fermipy/issue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ermipy.readthedocs.io/en/latest/" TargetMode="External"/><Relationship Id="rId5" Type="http://schemas.openxmlformats.org/officeDocument/2006/relationships/image" Target="../media/image6.tiff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ermi.gsfc.nasa.gov/cgi-bin/ssc/LAT/LATDataQuery.cgi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tif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651274" y="1029514"/>
            <a:ext cx="88894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/>
              <a:t>Fermipy</a:t>
            </a:r>
            <a:r>
              <a:rPr lang="en-US" sz="4500" dirty="0"/>
              <a:t> tutorial - hands on session...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7135047F-7550-C34F-87C9-0B9D9FE8B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957" y="1960234"/>
            <a:ext cx="4612309" cy="245590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FE7CC6-D014-D84C-BD92-9A4021F4A938}"/>
              </a:ext>
            </a:extLst>
          </p:cNvPr>
          <p:cNvSpPr txBox="1"/>
          <p:nvPr/>
        </p:nvSpPr>
        <p:spPr>
          <a:xfrm>
            <a:off x="1444487" y="4562029"/>
            <a:ext cx="930302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/>
                <a:cs typeface="Arial"/>
              </a:rPr>
              <a:t>Principe Giacomo*</a:t>
            </a:r>
            <a:r>
              <a:rPr lang="en-US" sz="3000" baseline="30000" dirty="0">
                <a:latin typeface="Arial"/>
                <a:cs typeface="Arial"/>
              </a:rPr>
              <a:t>1,2,3</a:t>
            </a:r>
            <a:endParaRPr lang="en-US" sz="3000" dirty="0">
              <a:latin typeface="Arial"/>
              <a:cs typeface="Arial"/>
            </a:endParaRPr>
          </a:p>
          <a:p>
            <a:pPr algn="ctr"/>
            <a:endParaRPr lang="en-US" sz="3000" dirty="0">
              <a:latin typeface="Arial"/>
              <a:cs typeface="Arial"/>
            </a:endParaRPr>
          </a:p>
          <a:p>
            <a:pPr algn="ctr"/>
            <a:endParaRPr lang="en-US" baseline="30000" dirty="0">
              <a:latin typeface="Arial"/>
              <a:cs typeface="Arial"/>
            </a:endParaRPr>
          </a:p>
          <a:p>
            <a:pPr algn="ctr"/>
            <a:r>
              <a:rPr lang="en-US" sz="1500" baseline="30000" dirty="0">
                <a:cs typeface="Arial"/>
              </a:rPr>
              <a:t>1</a:t>
            </a:r>
            <a:r>
              <a:rPr lang="en-US" sz="1500" dirty="0">
                <a:cs typeface="Arial"/>
              </a:rPr>
              <a:t>Dipartimento di </a:t>
            </a:r>
            <a:r>
              <a:rPr lang="en-US" sz="1500" dirty="0" err="1">
                <a:cs typeface="Arial"/>
              </a:rPr>
              <a:t>Fisica</a:t>
            </a:r>
            <a:r>
              <a:rPr lang="en-US" sz="1500" dirty="0">
                <a:cs typeface="Arial"/>
              </a:rPr>
              <a:t>, </a:t>
            </a:r>
            <a:r>
              <a:rPr lang="en-US" sz="1500" dirty="0" err="1">
                <a:cs typeface="Arial"/>
              </a:rPr>
              <a:t>Università</a:t>
            </a:r>
            <a:r>
              <a:rPr lang="en-US" sz="1500" dirty="0">
                <a:cs typeface="Arial"/>
              </a:rPr>
              <a:t> di Trieste, Trieste, Italy</a:t>
            </a:r>
          </a:p>
          <a:p>
            <a:pPr algn="ctr"/>
            <a:r>
              <a:rPr lang="en-US" sz="1500" baseline="30000" dirty="0">
                <a:cs typeface="Arial"/>
              </a:rPr>
              <a:t>2</a:t>
            </a:r>
            <a:r>
              <a:rPr lang="en-US" sz="1500" dirty="0">
                <a:cs typeface="Arial"/>
              </a:rPr>
              <a:t>Istituto Nazionale di </a:t>
            </a:r>
            <a:r>
              <a:rPr lang="en-US" sz="1500" dirty="0" err="1">
                <a:cs typeface="Arial"/>
              </a:rPr>
              <a:t>Fisica</a:t>
            </a:r>
            <a:r>
              <a:rPr lang="en-US" sz="1500" dirty="0">
                <a:cs typeface="Arial"/>
              </a:rPr>
              <a:t> </a:t>
            </a:r>
            <a:r>
              <a:rPr lang="en-US" sz="1500" dirty="0" err="1">
                <a:cs typeface="Arial"/>
              </a:rPr>
              <a:t>Nucleare</a:t>
            </a:r>
            <a:r>
              <a:rPr lang="en-US" sz="1500" dirty="0">
                <a:cs typeface="Arial"/>
              </a:rPr>
              <a:t>, Trieste, Italy</a:t>
            </a:r>
          </a:p>
          <a:p>
            <a:pPr algn="ctr"/>
            <a:r>
              <a:rPr lang="en-US" sz="1500" baseline="30000" dirty="0">
                <a:cs typeface="Arial"/>
              </a:rPr>
              <a:t>3</a:t>
            </a:r>
            <a:r>
              <a:rPr lang="en-US" sz="1500" dirty="0">
                <a:cs typeface="Arial"/>
              </a:rPr>
              <a:t>INAF - </a:t>
            </a:r>
            <a:r>
              <a:rPr lang="en-US" sz="1500" dirty="0" err="1">
                <a:cs typeface="Arial"/>
              </a:rPr>
              <a:t>Istituto</a:t>
            </a:r>
            <a:r>
              <a:rPr lang="en-US" sz="1500" dirty="0">
                <a:cs typeface="Arial"/>
              </a:rPr>
              <a:t> di </a:t>
            </a:r>
            <a:r>
              <a:rPr lang="en-US" sz="1500" dirty="0" err="1">
                <a:cs typeface="Arial"/>
              </a:rPr>
              <a:t>Radioastronomia</a:t>
            </a:r>
            <a:r>
              <a:rPr lang="en-US" sz="1500" dirty="0">
                <a:cs typeface="Arial"/>
              </a:rPr>
              <a:t>, Bologna, Italy</a:t>
            </a:r>
          </a:p>
        </p:txBody>
      </p:sp>
    </p:spTree>
    <p:extLst>
      <p:ext uri="{BB962C8B-B14F-4D97-AF65-F5344CB8AC3E}">
        <p14:creationId xmlns:p14="http://schemas.microsoft.com/office/powerpoint/2010/main" val="1993249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free sources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4F12BD42-DEC3-AA49-8185-ACD47A2E4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359" y="1208942"/>
            <a:ext cx="1803400" cy="11176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7A188E2-3825-2947-84FE-9C3995A0E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509" y="1491670"/>
            <a:ext cx="6550803" cy="19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60224B8-8AE8-8B47-92FD-5F7373B8CEF8}"/>
              </a:ext>
            </a:extLst>
          </p:cNvPr>
          <p:cNvSpPr txBox="1"/>
          <p:nvPr/>
        </p:nvSpPr>
        <p:spPr>
          <a:xfrm>
            <a:off x="1047912" y="209490"/>
            <a:ext cx="670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Remind: Performing a fit: </a:t>
            </a:r>
            <a:r>
              <a:rPr lang="en-US" sz="2800" i="1" dirty="0" err="1"/>
              <a:t>gta.fit</a:t>
            </a:r>
            <a:r>
              <a:rPr lang="en-US" sz="2800" i="1" dirty="0"/>
              <a:t>()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DD5DBA-5525-A449-A156-6D950268F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054" y="3014435"/>
            <a:ext cx="8999474" cy="321941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6C42691-2D20-B14F-8750-CF5B1DA61BD7}"/>
              </a:ext>
            </a:extLst>
          </p:cNvPr>
          <p:cNvSpPr txBox="1"/>
          <p:nvPr/>
        </p:nvSpPr>
        <p:spPr>
          <a:xfrm>
            <a:off x="1047912" y="954522"/>
            <a:ext cx="9979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gta.fit</a:t>
            </a:r>
            <a:r>
              <a:rPr lang="it-IT" dirty="0"/>
              <a:t>()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wrapper</a:t>
            </a:r>
            <a:r>
              <a:rPr lang="it-IT" dirty="0"/>
              <a:t> on the </a:t>
            </a:r>
            <a:r>
              <a:rPr lang="it-IT" dirty="0" err="1"/>
              <a:t>pyLikelihood</a:t>
            </a:r>
            <a:r>
              <a:rPr lang="it-IT" dirty="0"/>
              <a:t> </a:t>
            </a:r>
            <a:r>
              <a:rPr lang="it-IT" dirty="0" err="1"/>
              <a:t>fit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By default </a:t>
            </a:r>
            <a:r>
              <a:rPr lang="it-IT" dirty="0" err="1"/>
              <a:t>gta.fit</a:t>
            </a:r>
            <a:r>
              <a:rPr lang="it-IT" dirty="0"/>
              <a:t>()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repeat</a:t>
            </a:r>
            <a:r>
              <a:rPr lang="it-IT" dirty="0"/>
              <a:t> the </a:t>
            </a:r>
            <a:r>
              <a:rPr lang="it-IT" dirty="0" err="1"/>
              <a:t>fit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a </a:t>
            </a:r>
            <a:r>
              <a:rPr lang="it-IT" dirty="0" err="1"/>
              <a:t>fit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of 3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. </a:t>
            </a:r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fit</a:t>
            </a:r>
            <a:r>
              <a:rPr lang="it-IT" dirty="0"/>
              <a:t> </a:t>
            </a:r>
            <a:r>
              <a:rPr lang="it-IT" dirty="0" err="1"/>
              <a:t>returns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sources</a:t>
            </a:r>
            <a:r>
              <a:rPr lang="it-IT" dirty="0"/>
              <a:t> with free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(</a:t>
            </a:r>
            <a:r>
              <a:rPr lang="it-IT" dirty="0" err="1"/>
              <a:t>flux</a:t>
            </a:r>
            <a:r>
              <a:rPr lang="it-IT" dirty="0"/>
              <a:t>, TS, </a:t>
            </a:r>
            <a:r>
              <a:rPr lang="it-IT" dirty="0" err="1"/>
              <a:t>NPred</a:t>
            </a:r>
            <a:r>
              <a:rPr lang="it-IT" dirty="0"/>
              <a:t>, etc.) </a:t>
            </a:r>
            <a:r>
              <a:rPr lang="it-IT" dirty="0" err="1"/>
              <a:t>updated</a:t>
            </a:r>
            <a:r>
              <a:rPr lang="it-IT" dirty="0"/>
              <a:t> in the </a:t>
            </a:r>
            <a:r>
              <a:rPr lang="it-IT" dirty="0" err="1"/>
              <a:t>ROIModel</a:t>
            </a:r>
            <a:r>
              <a:rPr lang="it-IT" dirty="0"/>
              <a:t> </a:t>
            </a:r>
            <a:r>
              <a:rPr lang="it-IT" dirty="0" err="1"/>
              <a:t>instance</a:t>
            </a:r>
            <a:r>
              <a:rPr lang="it-IT" dirty="0"/>
              <a:t>. The </a:t>
            </a:r>
            <a:r>
              <a:rPr lang="it-IT" dirty="0" err="1"/>
              <a:t>return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of the </a:t>
            </a:r>
            <a:r>
              <a:rPr lang="it-IT" dirty="0" err="1"/>
              <a:t>method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dictionary</a:t>
            </a:r>
            <a:r>
              <a:rPr lang="it-IT" dirty="0"/>
              <a:t> </a:t>
            </a:r>
            <a:r>
              <a:rPr lang="it-IT" dirty="0" err="1"/>
              <a:t>containing</a:t>
            </a:r>
            <a:r>
              <a:rPr lang="it-IT" dirty="0"/>
              <a:t> the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diagnostic</a:t>
            </a:r>
            <a:r>
              <a:rPr lang="it-IT" dirty="0"/>
              <a:t> information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dirty="0" err="1"/>
              <a:t>fit</a:t>
            </a:r>
            <a:r>
              <a:rPr lang="it-IT" dirty="0"/>
              <a:t>:</a:t>
            </a:r>
          </a:p>
          <a:p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34E3384-6D8A-694A-9387-DDAC240D6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748"/>
          <a:stretch/>
        </p:blipFill>
        <p:spPr>
          <a:xfrm>
            <a:off x="10417750" y="1551403"/>
            <a:ext cx="1752600" cy="8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98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gta.fit</a:t>
            </a:r>
            <a:r>
              <a:rPr lang="en-US" sz="2800" i="1" dirty="0"/>
              <a:t>()</a:t>
            </a:r>
            <a:endParaRPr lang="en-US" sz="2800" dirty="0"/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6C85C85-6EC1-9B48-8C4B-FCFC208D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359" y="1208942"/>
            <a:ext cx="1803400" cy="1117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E3EC3E-536D-4D44-8D11-958E743EB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13" y="1433933"/>
            <a:ext cx="4711700" cy="685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73BE61-93F2-5443-873E-EF9BE57E7115}"/>
              </a:ext>
            </a:extLst>
          </p:cNvPr>
          <p:cNvSpPr txBox="1"/>
          <p:nvPr/>
        </p:nvSpPr>
        <p:spPr>
          <a:xfrm>
            <a:off x="851437" y="2296349"/>
            <a:ext cx="817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Customize your model: remove undetected sources - add new sources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A543A56-975B-4349-AD82-10AFD2AF7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13" y="2948593"/>
            <a:ext cx="6096000" cy="20574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2ACAB5F-6C52-C340-BC20-7030302F2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413" y="5753134"/>
            <a:ext cx="3606800" cy="6477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5258C5-1ED2-4449-B155-09239DD37794}"/>
              </a:ext>
            </a:extLst>
          </p:cNvPr>
          <p:cNvSpPr txBox="1"/>
          <p:nvPr/>
        </p:nvSpPr>
        <p:spPr>
          <a:xfrm>
            <a:off x="851437" y="5129858"/>
            <a:ext cx="817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fit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BCC41D1-F4C4-0045-A208-9B1FCCD51DFF}"/>
              </a:ext>
            </a:extLst>
          </p:cNvPr>
          <p:cNvSpPr txBox="1"/>
          <p:nvPr/>
        </p:nvSpPr>
        <p:spPr>
          <a:xfrm>
            <a:off x="851436" y="1042800"/>
            <a:ext cx="817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 fit</a:t>
            </a:r>
          </a:p>
        </p:txBody>
      </p:sp>
    </p:spTree>
    <p:extLst>
      <p:ext uri="{BB962C8B-B14F-4D97-AF65-F5344CB8AC3E}">
        <p14:creationId xmlns:p14="http://schemas.microsoft.com/office/powerpoint/2010/main" val="1085385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60224B8-8AE8-8B47-92FD-5F7373B8CEF8}"/>
              </a:ext>
            </a:extLst>
          </p:cNvPr>
          <p:cNvSpPr txBox="1"/>
          <p:nvPr/>
        </p:nvSpPr>
        <p:spPr>
          <a:xfrm>
            <a:off x="1047911" y="209490"/>
            <a:ext cx="965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Remind: printing or saving the output model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2E7D8C1-6C82-7446-9792-C9CA52B69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94" y="2053665"/>
            <a:ext cx="5715000" cy="5588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98466C-7167-094C-8AD4-CDC567F5B2DC}"/>
              </a:ext>
            </a:extLst>
          </p:cNvPr>
          <p:cNvSpPr txBox="1"/>
          <p:nvPr/>
        </p:nvSpPr>
        <p:spPr>
          <a:xfrm>
            <a:off x="1011336" y="1701766"/>
            <a:ext cx="965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After</a:t>
            </a:r>
            <a:r>
              <a:rPr lang="it-IT" dirty="0"/>
              <a:t> the </a:t>
            </a:r>
            <a:r>
              <a:rPr lang="it-IT" dirty="0" err="1"/>
              <a:t>fitting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complete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write</a:t>
            </a:r>
            <a:r>
              <a:rPr lang="it-IT" dirty="0"/>
              <a:t> the </a:t>
            </a:r>
            <a:r>
              <a:rPr lang="it-IT" dirty="0" err="1"/>
              <a:t>current</a:t>
            </a:r>
            <a:r>
              <a:rPr lang="it-IT" dirty="0"/>
              <a:t> state of the model with </a:t>
            </a:r>
            <a:r>
              <a:rPr lang="it-IT" i="1" dirty="0" err="1"/>
              <a:t>write_roi</a:t>
            </a:r>
            <a:r>
              <a:rPr lang="it-IT" i="1" dirty="0"/>
              <a:t>():</a:t>
            </a:r>
            <a:endParaRPr lang="en-US" i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0225D91-FF70-A74E-9968-327F90674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94" y="1147195"/>
            <a:ext cx="5623906" cy="54499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50593D-F01C-E94D-A4B8-5E742B2E63C6}"/>
              </a:ext>
            </a:extLst>
          </p:cNvPr>
          <p:cNvSpPr txBox="1"/>
          <p:nvPr/>
        </p:nvSpPr>
        <p:spPr>
          <a:xfrm>
            <a:off x="1047911" y="834083"/>
            <a:ext cx="874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check</a:t>
            </a:r>
            <a:r>
              <a:rPr lang="it-IT" dirty="0"/>
              <a:t> the </a:t>
            </a:r>
            <a:r>
              <a:rPr lang="it-IT" dirty="0" err="1"/>
              <a:t>results</a:t>
            </a:r>
            <a:r>
              <a:rPr lang="it-IT" dirty="0"/>
              <a:t> of the </a:t>
            </a:r>
            <a:r>
              <a:rPr lang="it-IT" dirty="0" err="1"/>
              <a:t>optimization</a:t>
            </a:r>
            <a:r>
              <a:rPr lang="it-IT" dirty="0"/>
              <a:t> </a:t>
            </a:r>
            <a:r>
              <a:rPr lang="it-IT" dirty="0" err="1"/>
              <a:t>step</a:t>
            </a:r>
            <a:r>
              <a:rPr lang="it-IT" dirty="0"/>
              <a:t> by </a:t>
            </a:r>
            <a:r>
              <a:rPr lang="it-IT" dirty="0" err="1"/>
              <a:t>calling</a:t>
            </a:r>
            <a:r>
              <a:rPr lang="it-IT" dirty="0"/>
              <a:t> </a:t>
            </a:r>
            <a:r>
              <a:rPr lang="it-IT" i="1" dirty="0" err="1"/>
              <a:t>print_roi</a:t>
            </a:r>
            <a:r>
              <a:rPr lang="it-IT" i="1" dirty="0"/>
              <a:t>():</a:t>
            </a:r>
            <a:endParaRPr lang="en-US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14FE15F-1132-6345-88CF-0E564548D3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748"/>
          <a:stretch/>
        </p:blipFill>
        <p:spPr>
          <a:xfrm>
            <a:off x="10417750" y="1551403"/>
            <a:ext cx="1752600" cy="85813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D29A4E-0CD5-8740-AFED-9A48D5BB9090}"/>
              </a:ext>
            </a:extLst>
          </p:cNvPr>
          <p:cNvSpPr txBox="1"/>
          <p:nvPr/>
        </p:nvSpPr>
        <p:spPr>
          <a:xfrm>
            <a:off x="997735" y="2655765"/>
            <a:ext cx="1077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</a:t>
            </a:r>
            <a:r>
              <a:rPr lang="en-US" dirty="0" err="1"/>
              <a:t>FitsView</a:t>
            </a:r>
            <a:r>
              <a:rPr lang="en-US" dirty="0"/>
              <a:t> (or </a:t>
            </a:r>
            <a:r>
              <a:rPr lang="en-US" dirty="0" err="1"/>
              <a:t>Topcat</a:t>
            </a:r>
            <a:r>
              <a:rPr lang="en-US" dirty="0"/>
              <a:t>, or python libraries) for exploring the output file, or </a:t>
            </a:r>
            <a:r>
              <a:rPr lang="en-US" dirty="0" err="1"/>
              <a:t>numpy</a:t>
            </a:r>
            <a:r>
              <a:rPr lang="en-US" dirty="0"/>
              <a:t> - </a:t>
            </a:r>
            <a:r>
              <a:rPr lang="en-US" dirty="0" err="1"/>
              <a:t>astropy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C2F2661-3193-7A48-BD5E-0123A43DD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90" y="3040154"/>
            <a:ext cx="4524080" cy="14269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58941F-6002-3C48-956D-8633F24FB8E5}"/>
              </a:ext>
            </a:extLst>
          </p:cNvPr>
          <p:cNvSpPr txBox="1"/>
          <p:nvPr/>
        </p:nvSpPr>
        <p:spPr>
          <a:xfrm>
            <a:off x="997735" y="3355924"/>
            <a:ext cx="2086708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dirty="0"/>
              <a:t>import </a:t>
            </a:r>
            <a:r>
              <a:rPr lang="en-US" sz="1500" dirty="0" err="1"/>
              <a:t>numpy</a:t>
            </a:r>
            <a:r>
              <a:rPr lang="en-US" sz="1500" dirty="0"/>
              <a:t> as np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DA33C3-8258-C847-8689-238FD65E1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683" y="4516578"/>
            <a:ext cx="3926717" cy="220541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ACADCBB-E4D3-5B48-8E8E-02837D83F8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950" y="3284194"/>
            <a:ext cx="6813424" cy="21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5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6C85C85-6EC1-9B48-8C4B-FCFC208D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359" y="1208942"/>
            <a:ext cx="1803400" cy="11176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183DEF9-0ACE-D047-B288-57EF715DBADE}"/>
              </a:ext>
            </a:extLst>
          </p:cNvPr>
          <p:cNvSpPr txBox="1"/>
          <p:nvPr/>
        </p:nvSpPr>
        <p:spPr>
          <a:xfrm>
            <a:off x="1047912" y="209490"/>
            <a:ext cx="3665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Checks on the fit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1BB9369-1201-064B-BB63-103DF8A84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1495181"/>
            <a:ext cx="50673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9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60224B8-8AE8-8B47-92FD-5F7373B8CEF8}"/>
              </a:ext>
            </a:extLst>
          </p:cNvPr>
          <p:cNvSpPr txBox="1"/>
          <p:nvPr/>
        </p:nvSpPr>
        <p:spPr>
          <a:xfrm>
            <a:off x="1047912" y="209490"/>
            <a:ext cx="670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Remind: performing a fit: </a:t>
            </a:r>
            <a:r>
              <a:rPr lang="en-US" sz="2800" i="1" dirty="0" err="1"/>
              <a:t>gta.sed</a:t>
            </a:r>
            <a:r>
              <a:rPr lang="en-US" sz="2800" i="1" dirty="0"/>
              <a:t>()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0C48B9-3599-AF4B-8847-018A9F5F4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0" y="2044700"/>
            <a:ext cx="9499600" cy="2768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55C0D0-04CC-E548-AB95-F724D2129B57}"/>
              </a:ext>
            </a:extLst>
          </p:cNvPr>
          <p:cNvSpPr txBox="1"/>
          <p:nvPr/>
        </p:nvSpPr>
        <p:spPr>
          <a:xfrm>
            <a:off x="1047911" y="991673"/>
            <a:ext cx="9979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i="1" dirty="0" err="1"/>
              <a:t>sed</a:t>
            </a:r>
            <a:r>
              <a:rPr lang="it-IT" i="1" dirty="0"/>
              <a:t>()</a:t>
            </a:r>
            <a:r>
              <a:rPr lang="it-IT" dirty="0"/>
              <a:t> </a:t>
            </a:r>
            <a:r>
              <a:rPr lang="it-IT" dirty="0" err="1"/>
              <a:t>method</a:t>
            </a:r>
            <a:r>
              <a:rPr lang="it-IT" dirty="0"/>
              <a:t> </a:t>
            </a:r>
            <a:r>
              <a:rPr lang="it-IT" dirty="0" err="1"/>
              <a:t>computes</a:t>
            </a:r>
            <a:r>
              <a:rPr lang="it-IT" dirty="0"/>
              <a:t> a </a:t>
            </a:r>
            <a:r>
              <a:rPr lang="it-IT" dirty="0" err="1"/>
              <a:t>spectral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(SED) by </a:t>
            </a:r>
            <a:r>
              <a:rPr lang="it-IT" dirty="0" err="1"/>
              <a:t>performing</a:t>
            </a:r>
            <a:r>
              <a:rPr lang="it-IT" dirty="0"/>
              <a:t> </a:t>
            </a:r>
            <a:r>
              <a:rPr lang="it-IT" dirty="0" err="1"/>
              <a:t>independent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for the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normalization</a:t>
            </a:r>
            <a:r>
              <a:rPr lang="it-IT" dirty="0"/>
              <a:t> of a source in </a:t>
            </a:r>
            <a:r>
              <a:rPr lang="it-IT" dirty="0" err="1"/>
              <a:t>bins</a:t>
            </a:r>
            <a:r>
              <a:rPr lang="it-IT" dirty="0"/>
              <a:t> of </a:t>
            </a:r>
            <a:r>
              <a:rPr lang="it-IT" dirty="0" err="1"/>
              <a:t>energy</a:t>
            </a:r>
            <a:r>
              <a:rPr lang="it-IT" dirty="0"/>
              <a:t>. The </a:t>
            </a:r>
            <a:r>
              <a:rPr lang="it-IT" dirty="0" err="1"/>
              <a:t>normalization</a:t>
            </a:r>
            <a:r>
              <a:rPr lang="it-IT" dirty="0"/>
              <a:t> in </a:t>
            </a:r>
            <a:r>
              <a:rPr lang="it-IT" dirty="0" err="1"/>
              <a:t>each</a:t>
            </a:r>
            <a:r>
              <a:rPr lang="it-IT" dirty="0"/>
              <a:t> bin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fit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a </a:t>
            </a:r>
            <a:r>
              <a:rPr lang="it-IT" dirty="0" err="1"/>
              <a:t>power</a:t>
            </a:r>
            <a:r>
              <a:rPr lang="it-IT" dirty="0"/>
              <a:t>-law </a:t>
            </a:r>
            <a:r>
              <a:rPr lang="it-IT" dirty="0" err="1"/>
              <a:t>spectral</a:t>
            </a:r>
            <a:r>
              <a:rPr lang="it-IT" dirty="0"/>
              <a:t> </a:t>
            </a:r>
            <a:r>
              <a:rPr lang="it-IT" dirty="0" err="1"/>
              <a:t>parameterization</a:t>
            </a:r>
            <a:r>
              <a:rPr lang="it-IT" dirty="0"/>
              <a:t> with a </a:t>
            </a:r>
            <a:r>
              <a:rPr lang="it-IT" dirty="0" err="1"/>
              <a:t>fixed</a:t>
            </a:r>
            <a:r>
              <a:rPr lang="it-IT" dirty="0"/>
              <a:t> </a:t>
            </a:r>
            <a:r>
              <a:rPr lang="it-IT" dirty="0" err="1"/>
              <a:t>index</a:t>
            </a:r>
            <a:r>
              <a:rPr lang="it-IT" dirty="0"/>
              <a:t>.</a:t>
            </a:r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02E0809-DD00-9449-893E-D0E73D3010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748"/>
          <a:stretch/>
        </p:blipFill>
        <p:spPr>
          <a:xfrm>
            <a:off x="10417750" y="1551403"/>
            <a:ext cx="1752600" cy="8581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B767CE-6FAE-E64A-96D0-293ABA7A6450}"/>
              </a:ext>
            </a:extLst>
          </p:cNvPr>
          <p:cNvSpPr txBox="1"/>
          <p:nvPr/>
        </p:nvSpPr>
        <p:spPr>
          <a:xfrm>
            <a:off x="1047911" y="5287108"/>
            <a:ext cx="32427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Use option: </a:t>
            </a:r>
            <a:r>
              <a:rPr lang="en-US" dirty="0" err="1"/>
              <a:t>make_plots</a:t>
            </a:r>
            <a:r>
              <a:rPr lang="en-US" dirty="0"/>
              <a:t>=True  !!!</a:t>
            </a:r>
          </a:p>
        </p:txBody>
      </p:sp>
    </p:spTree>
    <p:extLst>
      <p:ext uri="{BB962C8B-B14F-4D97-AF65-F5344CB8AC3E}">
        <p14:creationId xmlns:p14="http://schemas.microsoft.com/office/powerpoint/2010/main" val="2805462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gta.lightcurve</a:t>
            </a:r>
            <a:r>
              <a:rPr lang="en-US" sz="2800" i="1" dirty="0"/>
              <a:t>()</a:t>
            </a:r>
            <a:endParaRPr lang="en-US" sz="2800" dirty="0"/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6C85C85-6EC1-9B48-8C4B-FCFC208D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359" y="1208942"/>
            <a:ext cx="1803400" cy="11176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BCC41D1-F4C4-0045-A208-9B1FCCD51DFF}"/>
              </a:ext>
            </a:extLst>
          </p:cNvPr>
          <p:cNvSpPr txBox="1"/>
          <p:nvPr/>
        </p:nvSpPr>
        <p:spPr>
          <a:xfrm>
            <a:off x="406351" y="1507208"/>
            <a:ext cx="817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(Eventual localization) and SED fit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D61B2CC-A080-F346-AD53-064F1C71B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62"/>
          <a:stretch/>
        </p:blipFill>
        <p:spPr>
          <a:xfrm>
            <a:off x="406351" y="2197837"/>
            <a:ext cx="11633249" cy="15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75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1" y="209490"/>
            <a:ext cx="476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Remind: </a:t>
            </a:r>
            <a:r>
              <a:rPr lang="en-US" sz="2800" dirty="0" err="1"/>
              <a:t>Lightcurve</a:t>
            </a:r>
            <a:r>
              <a:rPr lang="en-US" sz="2800" dirty="0"/>
              <a:t> analysis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9DE7AA8A-E62D-5A41-843B-B79262C65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738" y="2289852"/>
            <a:ext cx="5890701" cy="4473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51A2045-C2FA-3743-A2EB-C346CBFB0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00" y="829323"/>
            <a:ext cx="5013932" cy="59380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C818E81-3BD1-E645-87A1-79CF484B2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430" y="3027671"/>
            <a:ext cx="6397274" cy="24835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B5EB7F7-F0CF-CA40-AC80-E53EE90775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748"/>
          <a:stretch/>
        </p:blipFill>
        <p:spPr>
          <a:xfrm>
            <a:off x="10439400" y="1380195"/>
            <a:ext cx="1752600" cy="8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6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gta.lightcurve</a:t>
            </a:r>
            <a:r>
              <a:rPr lang="en-US" sz="2800" i="1" dirty="0"/>
              <a:t>() - </a:t>
            </a:r>
            <a:endParaRPr lang="en-US" sz="2800" dirty="0"/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6C85C85-6EC1-9B48-8C4B-FCFC208D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359" y="1208942"/>
            <a:ext cx="1803400" cy="1117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BDB18A-73E1-524A-8C13-9383CD907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12" y="1277816"/>
            <a:ext cx="60833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3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6C85C85-6EC1-9B48-8C4B-FCFC208D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306" y="1535542"/>
            <a:ext cx="1803400" cy="11176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33838F-BB75-4242-A4D5-A77362D5379F}"/>
              </a:ext>
            </a:extLst>
          </p:cNvPr>
          <p:cNvSpPr txBox="1"/>
          <p:nvPr/>
        </p:nvSpPr>
        <p:spPr>
          <a:xfrm>
            <a:off x="1047911" y="209490"/>
            <a:ext cx="476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Summary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E2D0C66-66B4-7843-9F08-D8413C099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748" b="18191"/>
          <a:stretch/>
        </p:blipFill>
        <p:spPr>
          <a:xfrm>
            <a:off x="10298706" y="887645"/>
            <a:ext cx="1752600" cy="64789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E0FA99-C76C-C149-BE59-EE8DAF320B14}"/>
              </a:ext>
            </a:extLst>
          </p:cNvPr>
          <p:cNvSpPr txBox="1"/>
          <p:nvPr/>
        </p:nvSpPr>
        <p:spPr>
          <a:xfrm>
            <a:off x="1047911" y="1301262"/>
            <a:ext cx="85767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 the </a:t>
            </a:r>
            <a:r>
              <a:rPr lang="it-IT" dirty="0" err="1"/>
              <a:t>hands</a:t>
            </a:r>
            <a:r>
              <a:rPr lang="it-IT" dirty="0"/>
              <a:t> on session </a:t>
            </a:r>
            <a:r>
              <a:rPr lang="it-IT" dirty="0" err="1"/>
              <a:t>we</a:t>
            </a:r>
            <a:r>
              <a:rPr lang="it-IT" dirty="0"/>
              <a:t> </a:t>
            </a:r>
            <a:r>
              <a:rPr lang="it-IT" dirty="0" err="1"/>
              <a:t>have</a:t>
            </a:r>
            <a:r>
              <a:rPr lang="it-IT" dirty="0"/>
              <a:t> </a:t>
            </a:r>
            <a:r>
              <a:rPr lang="it-IT" dirty="0" err="1"/>
              <a:t>performed</a:t>
            </a:r>
            <a:r>
              <a:rPr lang="it-IT" dirty="0"/>
              <a:t> a complete </a:t>
            </a:r>
            <a:r>
              <a:rPr lang="it-IT" dirty="0" err="1"/>
              <a:t>analysis</a:t>
            </a:r>
            <a:r>
              <a:rPr lang="it-IT" dirty="0"/>
              <a:t> of a </a:t>
            </a:r>
            <a:r>
              <a:rPr lang="it-IT" dirty="0" err="1"/>
              <a:t>flaring</a:t>
            </a:r>
            <a:r>
              <a:rPr lang="it-IT" dirty="0"/>
              <a:t> source.</a:t>
            </a:r>
          </a:p>
          <a:p>
            <a:r>
              <a:rPr lang="it-IT" dirty="0"/>
              <a:t>Note </a:t>
            </a:r>
            <a:r>
              <a:rPr lang="it-IT" dirty="0" err="1"/>
              <a:t>that</a:t>
            </a:r>
            <a:r>
              <a:rPr lang="it-IT" dirty="0"/>
              <a:t> the </a:t>
            </a:r>
            <a:r>
              <a:rPr lang="it-IT" dirty="0" err="1"/>
              <a:t>fitting</a:t>
            </a:r>
            <a:r>
              <a:rPr lang="it-IT" dirty="0"/>
              <a:t> </a:t>
            </a:r>
            <a:r>
              <a:rPr lang="it-IT" dirty="0" err="1"/>
              <a:t>results</a:t>
            </a:r>
            <a:r>
              <a:rPr lang="it-IT" dirty="0"/>
              <a:t> are </a:t>
            </a:r>
            <a:r>
              <a:rPr lang="it-IT" dirty="0" err="1"/>
              <a:t>still</a:t>
            </a:r>
            <a:r>
              <a:rPr lang="it-IT" dirty="0"/>
              <a:t> </a:t>
            </a:r>
            <a:r>
              <a:rPr lang="it-IT" dirty="0" err="1"/>
              <a:t>preliminary</a:t>
            </a:r>
            <a:r>
              <a:rPr lang="it-IT" dirty="0"/>
              <a:t> </a:t>
            </a:r>
            <a:r>
              <a:rPr lang="it-IT" dirty="0" err="1"/>
              <a:t>since</a:t>
            </a:r>
            <a:r>
              <a:rPr lang="it-IT" dirty="0"/>
              <a:t> </a:t>
            </a:r>
            <a:r>
              <a:rPr lang="it-IT" dirty="0" err="1"/>
              <a:t>usually</a:t>
            </a:r>
            <a:r>
              <a:rPr lang="it-IT" dirty="0"/>
              <a:t> an iterative </a:t>
            </a:r>
            <a:r>
              <a:rPr lang="it-IT" dirty="0" err="1"/>
              <a:t>fitting</a:t>
            </a:r>
            <a:r>
              <a:rPr lang="it-IT" dirty="0"/>
              <a:t> procedure (</a:t>
            </a:r>
            <a:r>
              <a:rPr lang="it-IT" dirty="0" err="1"/>
              <a:t>improving</a:t>
            </a:r>
            <a:r>
              <a:rPr lang="it-IT" dirty="0"/>
              <a:t> the model </a:t>
            </a:r>
            <a:r>
              <a:rPr lang="it-IT" dirty="0" err="1"/>
              <a:t>at</a:t>
            </a:r>
            <a:r>
              <a:rPr lang="it-IT" dirty="0"/>
              <a:t> </a:t>
            </a:r>
            <a:r>
              <a:rPr lang="it-IT" dirty="0" err="1"/>
              <a:t>each</a:t>
            </a:r>
            <a:r>
              <a:rPr lang="it-IT" dirty="0"/>
              <a:t> </a:t>
            </a:r>
            <a:r>
              <a:rPr lang="it-IT" dirty="0" err="1"/>
              <a:t>step</a:t>
            </a:r>
            <a:r>
              <a:rPr lang="it-IT" dirty="0"/>
              <a:t>) </a:t>
            </a:r>
            <a:r>
              <a:rPr lang="it-IT" dirty="0" err="1"/>
              <a:t>is</a:t>
            </a:r>
            <a:r>
              <a:rPr lang="it-IT" dirty="0"/>
              <a:t> </a:t>
            </a:r>
            <a:r>
              <a:rPr lang="it-IT" dirty="0" err="1"/>
              <a:t>needed</a:t>
            </a:r>
            <a:r>
              <a:rPr lang="it-IT" dirty="0"/>
              <a:t> to </a:t>
            </a:r>
            <a:r>
              <a:rPr lang="it-IT" dirty="0" err="1"/>
              <a:t>obtain</a:t>
            </a:r>
            <a:r>
              <a:rPr lang="it-IT" dirty="0"/>
              <a:t> an accurate model for </a:t>
            </a:r>
            <a:r>
              <a:rPr lang="it-IT" dirty="0" err="1"/>
              <a:t>describing</a:t>
            </a:r>
            <a:r>
              <a:rPr lang="it-IT" dirty="0"/>
              <a:t> </a:t>
            </a:r>
            <a:r>
              <a:rPr lang="it-IT" dirty="0" err="1"/>
              <a:t>our</a:t>
            </a:r>
            <a:r>
              <a:rPr lang="it-IT" dirty="0"/>
              <a:t> data.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More information on the </a:t>
            </a:r>
            <a:r>
              <a:rPr lang="it-IT" dirty="0" err="1"/>
              <a:t>Fermipy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can be </a:t>
            </a:r>
            <a:r>
              <a:rPr lang="it-IT" dirty="0" err="1"/>
              <a:t>found</a:t>
            </a:r>
            <a:r>
              <a:rPr lang="it-IT" dirty="0"/>
              <a:t> in:</a:t>
            </a:r>
          </a:p>
          <a:p>
            <a:r>
              <a:rPr lang="it-IT" dirty="0">
                <a:hlinkClick r:id="rId6"/>
              </a:rPr>
              <a:t>https://fermipy.readthedocs.io/en/latest/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In case of </a:t>
            </a:r>
            <a:r>
              <a:rPr lang="it-IT" dirty="0" err="1"/>
              <a:t>problems</a:t>
            </a:r>
            <a:r>
              <a:rPr lang="it-IT" dirty="0"/>
              <a:t> with the use of the </a:t>
            </a:r>
            <a:r>
              <a:rPr lang="it-IT" dirty="0" err="1"/>
              <a:t>fermipy</a:t>
            </a:r>
            <a:r>
              <a:rPr lang="it-IT" dirty="0"/>
              <a:t> </a:t>
            </a:r>
            <a:r>
              <a:rPr lang="it-IT" dirty="0" err="1"/>
              <a:t>library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look and create a new </a:t>
            </a:r>
            <a:r>
              <a:rPr lang="it-IT" dirty="0" err="1"/>
              <a:t>issue</a:t>
            </a:r>
            <a:r>
              <a:rPr lang="it-IT" dirty="0"/>
              <a:t> in:</a:t>
            </a:r>
          </a:p>
          <a:p>
            <a:r>
              <a:rPr lang="it-IT" dirty="0">
                <a:hlinkClick r:id="rId7"/>
              </a:rPr>
              <a:t>https://github.com/fermiPy/fermipy/issues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812BCF-1215-ED4D-B08E-CC229878A170}"/>
              </a:ext>
            </a:extLst>
          </p:cNvPr>
          <p:cNvSpPr txBox="1"/>
          <p:nvPr/>
        </p:nvSpPr>
        <p:spPr>
          <a:xfrm>
            <a:off x="4038600" y="5556738"/>
            <a:ext cx="4114800" cy="477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Enjoy your </a:t>
            </a:r>
            <a:r>
              <a:rPr lang="en-US" sz="2500" b="1" dirty="0" err="1"/>
              <a:t>Fermipy</a:t>
            </a:r>
            <a:r>
              <a:rPr lang="en-US" sz="2500" b="1" dirty="0"/>
              <a:t> analysis!</a:t>
            </a:r>
          </a:p>
        </p:txBody>
      </p:sp>
    </p:spTree>
    <p:extLst>
      <p:ext uri="{BB962C8B-B14F-4D97-AF65-F5344CB8AC3E}">
        <p14:creationId xmlns:p14="http://schemas.microsoft.com/office/powerpoint/2010/main" val="224420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Fermipy</a:t>
            </a:r>
            <a:r>
              <a:rPr lang="en-US" sz="2800" dirty="0"/>
              <a:t> Step by Step: LAT data download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C1A8531A-2D57-2B4A-9DDD-4F20149B0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12" y="2135123"/>
            <a:ext cx="6159500" cy="1905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015D21-C111-9E43-B84A-D7FC4A9F6534}"/>
              </a:ext>
            </a:extLst>
          </p:cNvPr>
          <p:cNvSpPr txBox="1"/>
          <p:nvPr/>
        </p:nvSpPr>
        <p:spPr>
          <a:xfrm>
            <a:off x="1152939" y="4121223"/>
            <a:ext cx="677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Alternative command (instead of </a:t>
            </a:r>
            <a:r>
              <a:rPr lang="en-US" i="1" dirty="0" err="1"/>
              <a:t>wget</a:t>
            </a:r>
            <a:r>
              <a:rPr lang="en-US" dirty="0"/>
              <a:t>) for data-download with Mac:</a:t>
            </a:r>
          </a:p>
          <a:p>
            <a:r>
              <a:rPr lang="en-US" dirty="0"/>
              <a:t>curl –o ft1.fits ....</a:t>
            </a:r>
          </a:p>
          <a:p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0B9842-6163-C342-BFF6-1F18EDB5C6F6}"/>
              </a:ext>
            </a:extLst>
          </p:cNvPr>
          <p:cNvSpPr txBox="1"/>
          <p:nvPr/>
        </p:nvSpPr>
        <p:spPr>
          <a:xfrm>
            <a:off x="1152939" y="1073426"/>
            <a:ext cx="6907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Target:  3C454.3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https://fermi.gsfc.nasa.gov/cgi-bin/ssc/LAT/LATDataQuery.cgi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4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7A2F2B8-AE90-7347-9D1B-0F52BFFD6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31"/>
          <a:stretch/>
        </p:blipFill>
        <p:spPr>
          <a:xfrm>
            <a:off x="1381815" y="781016"/>
            <a:ext cx="3767127" cy="584350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08B829-AB92-3446-B2DB-22C7C825590C}"/>
              </a:ext>
            </a:extLst>
          </p:cNvPr>
          <p:cNvSpPr txBox="1"/>
          <p:nvPr/>
        </p:nvSpPr>
        <p:spPr>
          <a:xfrm>
            <a:off x="6522996" y="844069"/>
            <a:ext cx="43550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i="1" dirty="0"/>
              <a:t>data</a:t>
            </a:r>
            <a:r>
              <a:rPr lang="it-IT" dirty="0"/>
              <a:t>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contains</a:t>
            </a:r>
            <a:r>
              <a:rPr lang="it-IT" dirty="0"/>
              <a:t> the </a:t>
            </a:r>
            <a:r>
              <a:rPr lang="it-IT" dirty="0" err="1"/>
              <a:t>path</a:t>
            </a:r>
            <a:r>
              <a:rPr lang="it-IT" dirty="0"/>
              <a:t> to the ft1, ft2 and </a:t>
            </a:r>
            <a:r>
              <a:rPr lang="it-IT" dirty="0" err="1"/>
              <a:t>ltcube</a:t>
            </a:r>
            <a:endParaRPr lang="it-IT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i="1" dirty="0" err="1"/>
              <a:t>binning</a:t>
            </a:r>
            <a:r>
              <a:rPr lang="it-IT" dirty="0"/>
              <a:t> part </a:t>
            </a:r>
            <a:r>
              <a:rPr lang="it-IT" dirty="0" err="1"/>
              <a:t>specifies</a:t>
            </a:r>
            <a:r>
              <a:rPr lang="it-IT" dirty="0"/>
              <a:t> the pixel </a:t>
            </a:r>
            <a:r>
              <a:rPr lang="it-IT" dirty="0" err="1"/>
              <a:t>size</a:t>
            </a:r>
            <a:r>
              <a:rPr lang="it-IT" dirty="0"/>
              <a:t>,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 and ROI </a:t>
            </a:r>
            <a:r>
              <a:rPr lang="it-IT" dirty="0" err="1"/>
              <a:t>width</a:t>
            </a:r>
            <a:endParaRPr lang="it-IT" dirty="0"/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i="1" dirty="0" err="1"/>
              <a:t>selection</a:t>
            </a:r>
            <a:r>
              <a:rPr lang="it-IT" dirty="0"/>
              <a:t> part report the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range</a:t>
            </a:r>
            <a:r>
              <a:rPr lang="it-IT" dirty="0"/>
              <a:t>, time </a:t>
            </a:r>
            <a:r>
              <a:rPr lang="it-IT" dirty="0" err="1"/>
              <a:t>interval</a:t>
            </a:r>
            <a:r>
              <a:rPr lang="it-IT" dirty="0"/>
              <a:t>, </a:t>
            </a:r>
            <a:r>
              <a:rPr lang="it-IT" dirty="0" err="1"/>
              <a:t>zmax</a:t>
            </a:r>
            <a:r>
              <a:rPr lang="it-IT" dirty="0"/>
              <a:t>, center of the ROI and </a:t>
            </a:r>
            <a:r>
              <a:rPr lang="it-IT" dirty="0" err="1"/>
              <a:t>cuts</a:t>
            </a:r>
            <a:r>
              <a:rPr lang="it-IT" dirty="0"/>
              <a:t> for </a:t>
            </a:r>
            <a:r>
              <a:rPr lang="it-IT" dirty="0" err="1"/>
              <a:t>gtmktime</a:t>
            </a: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i="1" dirty="0" err="1"/>
              <a:t>gtlike</a:t>
            </a:r>
            <a:r>
              <a:rPr lang="it-IT" dirty="0"/>
              <a:t> part </a:t>
            </a:r>
            <a:r>
              <a:rPr lang="it-IT" dirty="0" err="1"/>
              <a:t>includes</a:t>
            </a:r>
            <a:r>
              <a:rPr lang="it-IT" dirty="0"/>
              <a:t> the </a:t>
            </a:r>
            <a:r>
              <a:rPr lang="it-IT" dirty="0" err="1"/>
              <a:t>irfs</a:t>
            </a:r>
            <a:r>
              <a:rPr lang="it-IT" dirty="0"/>
              <a:t>,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dispersion</a:t>
            </a:r>
            <a:r>
              <a:rPr lang="it-IT" dirty="0"/>
              <a:t> and </a:t>
            </a:r>
            <a:r>
              <a:rPr lang="it-IT" dirty="0" err="1"/>
              <a:t>weight</a:t>
            </a:r>
            <a:r>
              <a:rPr lang="it-IT" dirty="0"/>
              <a:t> </a:t>
            </a:r>
            <a:r>
              <a:rPr lang="it-IT" dirty="0" err="1"/>
              <a:t>map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i="1" dirty="0"/>
              <a:t>Model</a:t>
            </a:r>
            <a:r>
              <a:rPr lang="it-IT" dirty="0"/>
              <a:t>: </a:t>
            </a:r>
            <a:r>
              <a:rPr lang="it-IT" dirty="0" err="1"/>
              <a:t>catalog</a:t>
            </a:r>
            <a:r>
              <a:rPr lang="it-IT" dirty="0"/>
              <a:t>, IEM and ISO</a:t>
            </a:r>
          </a:p>
          <a:p>
            <a:r>
              <a:rPr lang="it-IT" dirty="0" err="1"/>
              <a:t>template</a:t>
            </a:r>
            <a:endParaRPr lang="it-IT" dirty="0"/>
          </a:p>
          <a:p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1" y="209490"/>
            <a:ext cx="462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 - Configuration file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2630A6BF-C4B5-A048-ABFF-397E84FFB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20F7196A-5AEA-DF4B-97C8-3C3AAC2F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E446979-F532-9640-9231-D89680F08461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56C12CEC-6F43-FC47-B5FF-5A112802F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8948" y="956431"/>
            <a:ext cx="17526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7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Config file preparation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5870BD95-0EAD-BC47-AD7C-AA6B2F35C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12" y="987724"/>
            <a:ext cx="8559312" cy="555170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A81312E-8B06-6D41-A420-B9E1420AF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359" y="1208942"/>
            <a:ext cx="18034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8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660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 - Preliminary steps of the analysis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56BAD5A-398E-C047-A682-FE7014020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12" y="957561"/>
            <a:ext cx="6145368" cy="12403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5EAFC7-22F4-A243-98A4-3D6C9F8C0B5B}"/>
              </a:ext>
            </a:extLst>
          </p:cNvPr>
          <p:cNvSpPr txBox="1"/>
          <p:nvPr/>
        </p:nvSpPr>
        <p:spPr>
          <a:xfrm>
            <a:off x="1047912" y="2310778"/>
            <a:ext cx="86372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gta.setup</a:t>
            </a:r>
            <a:r>
              <a:rPr lang="it-IT" dirty="0"/>
              <a:t>() </a:t>
            </a:r>
            <a:r>
              <a:rPr lang="it-IT" dirty="0" err="1"/>
              <a:t>runs</a:t>
            </a:r>
            <a:r>
              <a:rPr lang="it-IT" dirty="0"/>
              <a:t> the </a:t>
            </a:r>
            <a:r>
              <a:rPr lang="it-IT" dirty="0" err="1"/>
              <a:t>gt-tools</a:t>
            </a:r>
            <a:r>
              <a:rPr lang="it-IT" dirty="0"/>
              <a:t> (</a:t>
            </a:r>
            <a:r>
              <a:rPr lang="it-IT" dirty="0" err="1"/>
              <a:t>gtselect</a:t>
            </a:r>
            <a:r>
              <a:rPr lang="it-IT" dirty="0"/>
              <a:t>, </a:t>
            </a:r>
            <a:r>
              <a:rPr lang="it-IT" dirty="0" err="1"/>
              <a:t>gtmktime</a:t>
            </a:r>
            <a:r>
              <a:rPr lang="it-IT" dirty="0"/>
              <a:t>, </a:t>
            </a:r>
            <a:r>
              <a:rPr lang="it-IT" dirty="0" err="1"/>
              <a:t>gtbin</a:t>
            </a:r>
            <a:r>
              <a:rPr lang="it-IT" dirty="0"/>
              <a:t>, </a:t>
            </a:r>
            <a:r>
              <a:rPr lang="it-IT" dirty="0" err="1"/>
              <a:t>gtcountsmap</a:t>
            </a:r>
            <a:r>
              <a:rPr lang="it-IT" dirty="0"/>
              <a:t>, </a:t>
            </a:r>
            <a:r>
              <a:rPr lang="it-IT" dirty="0" err="1"/>
              <a:t>gtexposure</a:t>
            </a:r>
            <a:r>
              <a:rPr lang="it-IT" dirty="0"/>
              <a:t>,..) for </a:t>
            </a:r>
            <a:r>
              <a:rPr lang="it-IT" dirty="0" err="1"/>
              <a:t>selecting</a:t>
            </a:r>
            <a:r>
              <a:rPr lang="it-IT" dirty="0"/>
              <a:t> the data, </a:t>
            </a:r>
            <a:r>
              <a:rPr lang="it-IT" dirty="0" err="1"/>
              <a:t>creating</a:t>
            </a:r>
            <a:r>
              <a:rPr lang="it-IT" dirty="0"/>
              <a:t> </a:t>
            </a:r>
            <a:r>
              <a:rPr lang="it-IT" dirty="0" err="1"/>
              <a:t>counts</a:t>
            </a:r>
            <a:r>
              <a:rPr lang="it-IT" dirty="0"/>
              <a:t> and </a:t>
            </a:r>
            <a:r>
              <a:rPr lang="it-IT" dirty="0" err="1"/>
              <a:t>exposure</a:t>
            </a:r>
            <a:r>
              <a:rPr lang="it-IT" dirty="0"/>
              <a:t> </a:t>
            </a:r>
            <a:r>
              <a:rPr lang="it-IT" dirty="0" err="1"/>
              <a:t>maps</a:t>
            </a:r>
            <a:r>
              <a:rPr lang="it-IT" dirty="0"/>
              <a:t>, etc..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gta.print_model</a:t>
            </a:r>
            <a:r>
              <a:rPr lang="it-IT" dirty="0"/>
              <a:t>():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gta.free_sources</a:t>
            </a:r>
            <a:r>
              <a:rPr lang="it-IT" dirty="0"/>
              <a:t>(), </a:t>
            </a:r>
            <a:r>
              <a:rPr lang="it-IT" dirty="0" err="1"/>
              <a:t>gta.free_shape</a:t>
            </a:r>
            <a:r>
              <a:rPr lang="it-IT" dirty="0"/>
              <a:t>(), </a:t>
            </a:r>
            <a:r>
              <a:rPr lang="it-IT" dirty="0" err="1"/>
              <a:t>gta.set_norm</a:t>
            </a:r>
            <a:r>
              <a:rPr lang="it-IT" dirty="0"/>
              <a:t>()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gta.write_roi</a:t>
            </a:r>
            <a:r>
              <a:rPr lang="it-IT" dirty="0"/>
              <a:t>() </a:t>
            </a:r>
            <a:r>
              <a:rPr lang="it-IT" dirty="0" err="1"/>
              <a:t>print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control plots: </a:t>
            </a:r>
            <a:r>
              <a:rPr lang="it-IT" dirty="0" err="1"/>
              <a:t>count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, </a:t>
            </a:r>
            <a:r>
              <a:rPr lang="it-IT" dirty="0" err="1"/>
              <a:t>count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,….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994231-8AB3-DC46-A83F-9E50B46DA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68" y="3221736"/>
            <a:ext cx="8637264" cy="23512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C679B94-F003-AB44-9FA2-A83A7EA01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7788" y="941685"/>
            <a:ext cx="17526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Run </a:t>
            </a:r>
            <a:r>
              <a:rPr lang="en-US" sz="2800" dirty="0" err="1"/>
              <a:t>gta.setup</a:t>
            </a:r>
            <a:r>
              <a:rPr lang="en-US" sz="2800" dirty="0"/>
              <a:t>()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16B6ECD-8B09-9A48-B6B9-63D24A8E9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718"/>
          <a:stretch/>
        </p:blipFill>
        <p:spPr>
          <a:xfrm>
            <a:off x="930413" y="1132742"/>
            <a:ext cx="7277100" cy="220833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70F07ED-4E39-E745-94F9-0AD07A925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359" y="1208942"/>
            <a:ext cx="18034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BE8B663E-CBF3-8C44-8CB7-0C0E60790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543" y="887645"/>
            <a:ext cx="7148914" cy="333551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0DCC56-A82D-7C41-9062-0F00572FB12E}"/>
              </a:ext>
            </a:extLst>
          </p:cNvPr>
          <p:cNvSpPr txBox="1"/>
          <p:nvPr/>
        </p:nvSpPr>
        <p:spPr>
          <a:xfrm>
            <a:off x="1047912" y="209490"/>
            <a:ext cx="1009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 : Performing a preliminary fit - </a:t>
            </a:r>
            <a:r>
              <a:rPr lang="en-US" sz="2800" i="1" dirty="0" err="1"/>
              <a:t>gta.optimize</a:t>
            </a:r>
            <a:r>
              <a:rPr lang="en-US" sz="2800" i="1" dirty="0"/>
              <a:t>()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AA88F4A-D361-FA48-8415-176717636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474" y="4249913"/>
            <a:ext cx="7909051" cy="21771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BF645E-DCD3-9945-91A1-406815236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400" y="1005741"/>
            <a:ext cx="17526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gta.optimize</a:t>
            </a:r>
            <a:r>
              <a:rPr lang="en-US" sz="2800" i="1" dirty="0"/>
              <a:t>()</a:t>
            </a:r>
            <a:endParaRPr lang="en-US" sz="2800" dirty="0"/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16B6ECD-8B09-9A48-B6B9-63D24A8E9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13" y="1132742"/>
            <a:ext cx="7277100" cy="28575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35BABCE-6B22-2048-8F60-6A65FF74D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359" y="1208942"/>
            <a:ext cx="18034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6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c/c2/Main_fermi_logo_HI.jpg">
            <a:extLst>
              <a:ext uri="{FF2B5EF4-FFF2-40B4-BE49-F238E27FC236}">
                <a16:creationId xmlns:a16="http://schemas.microsoft.com/office/drawing/2014/main" id="{1FA9A533-177C-BF41-AF5E-6EB671F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504" y="35249"/>
            <a:ext cx="879870" cy="8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5724A0-D577-794C-8012-84F9F347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925"/>
          <a:stretch/>
        </p:blipFill>
        <p:spPr>
          <a:xfrm>
            <a:off x="46752" y="29515"/>
            <a:ext cx="883661" cy="858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765D04-08B3-384F-A7C2-A4717F5D4D4D}"/>
              </a:ext>
            </a:extLst>
          </p:cNvPr>
          <p:cNvSpPr txBox="1"/>
          <p:nvPr/>
        </p:nvSpPr>
        <p:spPr>
          <a:xfrm>
            <a:off x="1047912" y="209490"/>
            <a:ext cx="777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Remind– free sources</a:t>
            </a: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820F3EF-5036-DF4E-ADF8-32CF257A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539432"/>
            <a:ext cx="4114800" cy="365125"/>
          </a:xfrm>
        </p:spPr>
        <p:txBody>
          <a:bodyPr/>
          <a:lstStyle/>
          <a:p>
            <a:r>
              <a:rPr lang="en-US" i="1" dirty="0"/>
              <a:t>G. Principe </a:t>
            </a:r>
            <a:r>
              <a:rPr lang="en-US" dirty="0"/>
              <a:t>–</a:t>
            </a:r>
            <a:r>
              <a:rPr lang="en-US" dirty="0" err="1"/>
              <a:t>Fermipy</a:t>
            </a:r>
            <a:r>
              <a:rPr lang="en-US" dirty="0"/>
              <a:t> Tutorial – 1-2/2/2021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DBC113C8-230D-B04D-9CC2-58D49AA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9432"/>
            <a:ext cx="2743200" cy="365125"/>
          </a:xfrm>
        </p:spPr>
        <p:txBody>
          <a:bodyPr/>
          <a:lstStyle/>
          <a:p>
            <a:fld id="{96109E22-B15A-7946-906D-45B428C370AE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86611C-9A73-DA42-8649-3763C885D7B2}"/>
              </a:ext>
            </a:extLst>
          </p:cNvPr>
          <p:cNvCxnSpPr>
            <a:cxnSpLocks/>
          </p:cNvCxnSpPr>
          <p:nvPr/>
        </p:nvCxnSpPr>
        <p:spPr>
          <a:xfrm>
            <a:off x="1047912" y="781016"/>
            <a:ext cx="9979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ABDFE894-131B-C143-8B9A-495EFE158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30" y="3156637"/>
            <a:ext cx="8356600" cy="2387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89CD2D-03D9-2B4E-A5CA-48BC6C06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400" y="1005741"/>
            <a:ext cx="1752600" cy="1155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36913CD-C909-8E4D-A8D6-236C8CE8E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48" y="935951"/>
            <a:ext cx="79629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00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666</Words>
  <Application>Microsoft Macintosh PowerPoint</Application>
  <PresentationFormat>Widescreen</PresentationFormat>
  <Paragraphs>120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Fermipy tutorial  PhD School Padova Univ. February 1-2, 2021</dc:title>
  <dc:creator>Ivano Notarnicola</dc:creator>
  <cp:lastModifiedBy>Ivano Notarnicola</cp:lastModifiedBy>
  <cp:revision>51</cp:revision>
  <cp:lastPrinted>2021-02-01T17:03:36Z</cp:lastPrinted>
  <dcterms:created xsi:type="dcterms:W3CDTF">2021-01-28T10:25:56Z</dcterms:created>
  <dcterms:modified xsi:type="dcterms:W3CDTF">2021-02-03T17:27:46Z</dcterms:modified>
</cp:coreProperties>
</file>