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95" r:id="rId7"/>
    <p:sldId id="270" r:id="rId8"/>
    <p:sldId id="297" r:id="rId9"/>
    <p:sldId id="298" r:id="rId10"/>
    <p:sldId id="296" r:id="rId11"/>
    <p:sldId id="302" r:id="rId12"/>
    <p:sldId id="271" r:id="rId13"/>
    <p:sldId id="272" r:id="rId14"/>
    <p:sldId id="273" r:id="rId15"/>
    <p:sldId id="274" r:id="rId16"/>
    <p:sldId id="299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91" r:id="rId25"/>
    <p:sldId id="293" r:id="rId26"/>
    <p:sldId id="300" r:id="rId27"/>
    <p:sldId id="303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95" userDrawn="1">
          <p15:clr>
            <a:srgbClr val="A4A3A4"/>
          </p15:clr>
        </p15:guide>
        <p15:guide id="2" pos="4634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119" userDrawn="1">
          <p15:clr>
            <a:srgbClr val="A4A3A4"/>
          </p15:clr>
        </p15:guide>
        <p15:guide id="5" pos="1708" userDrawn="1">
          <p15:clr>
            <a:srgbClr val="A4A3A4"/>
          </p15:clr>
        </p15:guide>
        <p15:guide id="6" pos="7559" userDrawn="1">
          <p15:clr>
            <a:srgbClr val="A4A3A4"/>
          </p15:clr>
        </p15:guide>
        <p15:guide id="7" orient="horz" pos="4201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6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99"/>
    <p:restoredTop sz="96405"/>
  </p:normalViewPr>
  <p:slideViewPr>
    <p:cSldViewPr snapToGrid="0" snapToObjects="1">
      <p:cViewPr varScale="1">
        <p:scale>
          <a:sx n="124" d="100"/>
          <a:sy n="124" d="100"/>
        </p:scale>
        <p:origin x="264" y="168"/>
      </p:cViewPr>
      <p:guideLst>
        <p:guide pos="1595"/>
        <p:guide pos="4634"/>
        <p:guide orient="horz" pos="2160"/>
        <p:guide orient="horz" pos="119"/>
        <p:guide pos="1708"/>
        <p:guide pos="7559"/>
        <p:guide orient="horz" pos="4201"/>
        <p:guide orient="horz" pos="459"/>
        <p:guide orient="horz" pos="6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0:15:45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0:15:31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3544 166 24575,'-98'-15'0,"0"0"0,0 0 0,0 0 0,0-1 0,19 6 0,0-1 0,6 0 0,-15-6 0,-10-1 0,-1 3 0,5 7 0,12 12 0,2 18 0,5 12 0,9 4 0,7-8 0,4-6 0,0 0-950,-9 9 0,-12 7 1,4 0-1,17-8 950,5 5 1070,-3 7-1070,-7 3 0,7-3 0,-11 3 0,2 7 0,-1-4 0,17-10 0,0 2 0,-24 20 22,20-23 1,1-1-23,-16 17 0,25-26 0,-1 0 0,-26 21 0,-7 15 0,10-16-47,11 3 47,1-8 1918,8 8-1918,2-8 92,-2 7-92,10-12 667,0 8-667,10-9 54,3 15-54,-2-15 0,8 16 0,-2-16 0,3 15 0,1-6 0,0-1 0,-1 8 0,1-8 0,-1 20 0,0-7 0,-1 7 0,0 0 0,-5-8 0,3 18 0,-4-17 0,6 17 0,-6-18 0,11 19 0,-8-19 0,10 8 0,0-11 0,-5 12 0,11-9 0,-5 8 0,7-20 0,0 8 0,0-16 0,0 15 0,0-15 0,0 7 0,0-10 0,0 1 0,0 0 0,0 0 0,5-8 0,6 6 0,7-6 0,6 8 0,8 3 0,-8-10 0,15 10 0,3-4 0,1 7 0,15-4 0,-6 4 0,4-12 0,3 6 0,-4-8 0,1 0 0,-1-1 0,1-5 0,9 5 0,-16-12 0,14 13 0,-16-14 0,18 10 0,-15-10 0,24 11 0,-25-10 0,28 8 0,-10-8 0,1 0 0,6 0 0,-6 0 0,-18-7 0,2 1 0,5 0 0,0-1 0,-2-3 0,0 0-209,6 0 0,-2-2 209,23-3 0,-30 0 0,0 0 0,30 0 0,9 0 0,1 0 0,-21 0 0,18 0 0,-21 0 0,11 0 0,-1 0 0,-10-6 0,8-3 0,-8-13 0,1 0-6,-3-2 6,0-4 0,-8 6 0,33-20 0,-30 12 0,20-11 0,-26 14 0,-8 1 0,6-2 0,-15 4 0,9-9 417,2-4-417,-5-5 0,17-5 0,-15-4 0,6 4 0,-5-14 0,-5 17 0,5-17 0,-3 8 0,-7 2 7,-1-5-7,-12 18 0,2-7 0,-1 1 0,-6 6 0,6-7 0,-6-15 0,7 10 0,-6-22 0,0 18 0,-6-2 0,0 1 0,0-11 0,0 9 0,1-9 0,-7 0 0,4 8 0,-10-7 0,4 10 0,-6 8 0,0-6 0,0 15 0,0-6 0,0 8 0,0 0 0,0 1 0,0-1 0,0 1 0,0-9 0,0 6 0,-6-15 0,-2 6 0,-6-8 0,0 0 0,0-11 0,0 9 0,-9-20 0,7 19 0,-12-8 0,13 10 0,-11 1 0,10-1 0,-8 10 0,9-8 0,-8 16 0,2-15 0,-3 15 0,-4-15 0,4 15 0,-3-16 0,2 16 0,-2-15 0,3 15 0,-12-19 0,7 10 0,-5-3 0,0 2 0,9 12 0,-26-21 0,15 14 0,-7-5 0,7 17 0,14 11 0,-12-4 0,5 2 0,0 5 0,-5-1 0,13 8 0,-13-1 0,12 0 0,-12 5 0,12 2 0,-5 4 0,7 0 0,0 0 0,0 0 0,6 0 0,4 0 0,6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CF5AA-D68E-7A4B-8FAA-EF96DDB01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D5A717-FFBA-3C4B-BE0C-C765835AF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0E6B41-899C-F04C-8A99-5345989D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B392EF-702A-5C46-80A1-8CBC2B29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9F75A5-C0B4-9643-8773-42CC923A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34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C9004-B404-3D42-A6CF-A38DF64A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445260-A75F-C54E-8493-A7D06DEE1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942E36-5B0B-4A44-A6BC-F50DC519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683ADF-669E-F74A-AB59-86906AFC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B8EA77-EC34-DF46-90F7-740455F9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3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33AB638-0691-F148-A897-1258CA3AB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4EEFD6-775D-8747-B5A9-7B2CEAACF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FCD3BF-EC0F-7140-9DF8-1E9A9DE5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A2360D-9A65-8C45-AFF3-2E90580E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E0D72F-8FEC-134A-AB24-5B9C33E3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48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8B284-CCCE-2740-A917-1DBE08FC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DC39C1-FD3A-3D43-BC10-D2284A46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875406-B462-CA4A-A6DB-B7694BEF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8DC00D-9888-834B-98B3-888F27ED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D74804-FD71-3945-A7CA-0C57E761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88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C221F-6B11-5D4D-8F93-BF2B063A8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D69239-0CAC-224B-BDFA-E01FC4B88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05B156-0CDB-B941-B8D2-97344811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3A072F-D182-D344-8A91-4A102734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E4F46B-8999-D445-95A3-460D6E20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197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AF851-6D74-C649-9D7D-AD4E6FC8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D16E63-E877-D64D-9350-45D4AF946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C4BD54-5245-7444-A503-B295B68B1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3A450E-4AF7-A048-9D97-262C0A9C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2F3051-26C0-AF4D-ADA1-69B362E8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100535-4ECF-9346-92A5-4ECFC75E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38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E0EA5-2231-DD43-95B8-3B22BC87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C59C1B-3613-C44A-9B8F-03231C34A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733155-9A73-774A-BD8B-A583AB7AF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776820D-8919-4340-8579-46B877DA8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533A753-7F7E-DD4B-B5AF-63EC8C791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38D75A-1792-AB4B-94F6-C148B232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FCFE7A1-A79D-784A-AECD-A52C103B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1FB8F7-6563-5741-B289-377E0748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49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912340-0F7C-3B49-87AB-AAADAB9B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6FAB55-9616-2A46-8580-0960CC15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1B1141-2FDF-114C-BF27-5C8899F05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AD653A-D871-CD4D-BE45-0B629394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68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F70189F-FE46-AE40-8942-7A066386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0387D35-8743-7D45-9C8C-4700C70A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B20884-924B-0A41-8B90-A8632049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63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710A5-A64D-C544-A0CD-D394D602D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F6890D-A052-174A-B9D0-268F05B92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F87A6A-241B-BF48-8560-35630536B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F63DF1-D7BD-D84E-AC33-600A49C2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32D6F3-49BB-C946-A44C-E7B116BFB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710849-DEAE-DA4E-B210-A65AE654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49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60D84A-DCDA-D44D-947F-89537BFB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8E55B76-3E44-5746-9B5F-91DC01F8F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632166-EAE9-EA41-9433-3C1F9230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7DD26C-D3E8-1547-B4BC-027E0C79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E8EAFD-DBD4-0C41-8CAF-3564D6CE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ECF736-0593-6D45-A569-7604380F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21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D4D3EF-A7A1-5749-B242-5109B893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B99817-8E29-DD43-8F33-A311C05AF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AF3B96-8309-5646-92BB-9C3C5706C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859C-1F32-BD4D-A68B-7AE2C9FE7474}" type="datetimeFigureOut">
              <a:rPr lang="it-IT" smtClean="0"/>
              <a:t>09/02/21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56F469-D432-5E46-AB49-46613AEB8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F9F37B-75F9-3844-8A94-926D07AFD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18F0-AC4C-D641-BFD2-D41455635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7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customXml" Target="../ink/ink1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ustomXml" Target="../ink/ink2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www.mediasetplay.mediaset.it/video/mattinocinque/in-diretta-dal-reparto-covid-19-delluniversita-di-catania_F309938801171C2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sicilia.it/video/covid-19/337559/catania-un-anti-covid-lab-all-universita-per-test-tessuto-mascherine.html" TargetMode="External"/><Relationship Id="rId5" Type="http://schemas.openxmlformats.org/officeDocument/2006/relationships/hyperlink" Target="https://www.unict.it/it/ateneo/news/anticovid-lab-come-contattare-il-laboratorio-il-test-di-tessuti-dpi" TargetMode="Externa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3BE9BB2-C429-014A-B08E-8CDE09212ABB}"/>
              </a:ext>
            </a:extLst>
          </p:cNvPr>
          <p:cNvSpPr/>
          <p:nvPr/>
        </p:nvSpPr>
        <p:spPr>
          <a:xfrm>
            <a:off x="2714403" y="2244093"/>
            <a:ext cx="92855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"Anti-</a:t>
            </a:r>
            <a:r>
              <a:rPr lang="it-IT" sz="3200" b="1" i="1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Covid</a:t>
            </a:r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 Lab" di UniCT</a:t>
            </a:r>
            <a:br>
              <a:rPr lang="it-IT" sz="24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</a:br>
            <a:endParaRPr lang="it-IT" sz="2400" b="1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Fare «sistema» per la ricerca a servizio del territorio e della società</a:t>
            </a:r>
            <a:b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0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Salvo </a:t>
            </a:r>
            <a:r>
              <a:rPr lang="en-US" sz="20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Baglio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Stefani, S.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Stracquadanio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Terrasi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Tuccitto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Tricomi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Università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Catania </a:t>
            </a:r>
          </a:p>
          <a:p>
            <a:pPr algn="ctr"/>
            <a:endParaRPr lang="en-US" sz="20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G.Cuttone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L. D’Antoni, A.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Miraglia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Musumeci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Passarello</a:t>
            </a:r>
            <a:endParaRPr lang="en-US" sz="20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INFN - LNS </a:t>
            </a:r>
            <a:b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F1FDF74-31F3-FC49-89A7-EB4CEB4B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266" y="197380"/>
            <a:ext cx="2160000" cy="108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F1FDD59-EA68-4844-B451-849D606C5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403" y="197380"/>
            <a:ext cx="1520597" cy="108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53194-4B9B-CC41-9790-594ED34A9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123" y="194509"/>
            <a:ext cx="120670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Lab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2B8A0F-401B-FD47-B063-6F73830FE4D1}"/>
              </a:ext>
            </a:extLst>
          </p:cNvPr>
          <p:cNvSpPr txBox="1"/>
          <p:nvPr/>
        </p:nvSpPr>
        <p:spPr>
          <a:xfrm>
            <a:off x="2869996" y="729193"/>
            <a:ext cx="897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L’Anti-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Covid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Lab nasce in meno di una settimana dalla «risonanza» tra UNICT e LNS con l’obiettivo di mettere a servizio della società le nostre competenze</a:t>
            </a: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A87544-0D63-194C-821C-FA43F42EA7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26804" y="1889289"/>
            <a:ext cx="6873109" cy="439958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63500" dist="63500" dir="3600000" algn="ctr" rotWithShape="0">
              <a:srgbClr val="000000">
                <a:alpha val="50000"/>
              </a:srgbClr>
            </a:outerShdw>
            <a:reflection endPos="0" dir="5400000" sy="-100000" algn="bl" rotWithShape="0"/>
            <a:softEdge rad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6160D6-6108-CA4F-BF22-F3C333A5E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1" y="1671436"/>
            <a:ext cx="2744128" cy="23668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CD2BEC5-C46C-7340-9CF1-C131B092B554}"/>
                  </a:ext>
                </a:extLst>
              </p14:cNvPr>
              <p14:cNvContentPartPr/>
              <p14:nvPr/>
            </p14:nvContentPartPr>
            <p14:xfrm>
              <a:off x="4567753" y="1201203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CD2BEC5-C46C-7340-9CF1-C131B092B5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8753" y="119220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6F15CF70-3A32-AB4D-82C3-E5AFD2109884}"/>
              </a:ext>
            </a:extLst>
          </p:cNvPr>
          <p:cNvSpPr/>
          <p:nvPr/>
        </p:nvSpPr>
        <p:spPr>
          <a:xfrm>
            <a:off x="2595400" y="4609564"/>
            <a:ext cx="15489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Tecnologia</a:t>
            </a:r>
          </a:p>
          <a:p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Perizia tecnica</a:t>
            </a:r>
          </a:p>
          <a:p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599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Lab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2B8A0F-401B-FD47-B063-6F73830FE4D1}"/>
              </a:ext>
            </a:extLst>
          </p:cNvPr>
          <p:cNvSpPr txBox="1"/>
          <p:nvPr/>
        </p:nvSpPr>
        <p:spPr>
          <a:xfrm>
            <a:off x="2869996" y="729193"/>
            <a:ext cx="897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L’Anti-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Covid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Lab nasce in meno di una settimana dalla «risonanza» tra UNICT e LNS con l’obiettivo di mettere a servizio della società le nostre competenze</a:t>
            </a: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A87544-0D63-194C-821C-FA43F42EA7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26804" y="1889289"/>
            <a:ext cx="6873109" cy="439958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63500" dist="63500" dir="3600000" algn="ctr" rotWithShape="0">
              <a:srgbClr val="000000">
                <a:alpha val="50000"/>
              </a:srgbClr>
            </a:outerShdw>
            <a:reflection endPos="0" dir="5400000" sy="-100000" algn="bl" rotWithShape="0"/>
            <a:softEdge rad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6160D6-6108-CA4F-BF22-F3C333A5E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1" y="1671436"/>
            <a:ext cx="2744128" cy="23668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6D8EC41-6100-804D-B2DE-8CDD971B6C57}"/>
                  </a:ext>
                </a:extLst>
              </p14:cNvPr>
              <p14:cNvContentPartPr/>
              <p14:nvPr/>
            </p14:nvContentPartPr>
            <p14:xfrm>
              <a:off x="6023593" y="3296763"/>
              <a:ext cx="1632600" cy="152820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6D8EC41-6100-804D-B2DE-8CDD971B6C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4593" y="3287763"/>
                <a:ext cx="1650240" cy="15458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FAE17DB2-93ED-3447-8476-1979A384ACF4}"/>
              </a:ext>
            </a:extLst>
          </p:cNvPr>
          <p:cNvSpPr/>
          <p:nvPr/>
        </p:nvSpPr>
        <p:spPr>
          <a:xfrm>
            <a:off x="2595400" y="4609564"/>
            <a:ext cx="2546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Fantasia «home made» !</a:t>
            </a:r>
          </a:p>
          <a:p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itchFamily="2" charset="2"/>
              </a:rPr>
              <a:t>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465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Lab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C9E8D8-A798-6249-BDB4-D2474EACB9CE}"/>
              </a:ext>
            </a:extLst>
          </p:cNvPr>
          <p:cNvSpPr txBox="1"/>
          <p:nvPr/>
        </p:nvSpPr>
        <p:spPr>
          <a:xfrm>
            <a:off x="2712243" y="728663"/>
            <a:ext cx="9288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Il sistema di test rapido (COVID-19-compliant) è stato realizzato in soli tre giorni (20-23 Marzo) basandosi sulle prescrizioni della norma UNI EN 14683</a:t>
            </a:r>
          </a:p>
          <a:p>
            <a:pPr marL="268288" indent="-268288" algn="just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Tale approccio, nel contesto dell’emergenza COVID-19, ha avuto il fine di fornire un metodo di verifica rapida per una selezione preliminare del gran numero di richieste di certificazione di mascherine ad uso chirurgico. </a:t>
            </a:r>
          </a:p>
          <a:p>
            <a:pPr marL="268288" indent="-268288" algn="just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Si avvia il servizio alle aziende </a:t>
            </a:r>
          </a:p>
          <a:p>
            <a:pPr marL="268288" indent="-268288" algn="just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Le richieste di test invadono e «sommergono» il laboratorio !!!</a:t>
            </a:r>
          </a:p>
          <a:p>
            <a:pPr marL="268288" indent="-268288" algn="just"/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3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Lab_UniCT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17BDE8-F84D-3A4B-B673-1CA838CE539E}"/>
              </a:ext>
            </a:extLst>
          </p:cNvPr>
          <p:cNvSpPr txBox="1"/>
          <p:nvPr/>
        </p:nvSpPr>
        <p:spPr>
          <a:xfrm>
            <a:off x="2711450" y="1223649"/>
            <a:ext cx="92884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1.Sistema fluidodinamico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Il sistema è basato sulla riproduzione di condizioni simili al processo di respirazione umana. Forzando il passaggio di un gas, contenente una dispersione in forma di aerosol di una sospensione di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Staphylococcus</a:t>
            </a:r>
            <a:r>
              <a:rPr lang="it-IT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aureus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, attraverso il campione di tessuto o la mascherina da qualificare è possibile stimarne la capacità filtrante.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Una volta passato attraverso il campione di test, il gas attraversa un sistema realizzato nei nostri laboratori che emula l’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impattatore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a cascata (Andersen 6-stages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impactor</a:t>
            </a:r>
            <a:r>
              <a:rPr lang="it-IT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) dotato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, su ciascun livello, di capsule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Petri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ciascuna riempita con terreno di coltura batterica.</a:t>
            </a: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2. Verifica microbiologica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La conta dei batteri su ciascuna delle capsule poste ai diversi livelli dell’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impattatore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ed il confronto con i risultati equivalenti in assenza di tessuto o mascherina filtrante consentono la valutazione della capacità filtrante del campione sottoposto a test.</a:t>
            </a:r>
          </a:p>
          <a:p>
            <a:pPr marL="268288" indent="-268288" algn="just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8" name="Freccia in giù 4">
            <a:extLst>
              <a:ext uri="{FF2B5EF4-FFF2-40B4-BE49-F238E27FC236}">
                <a16:creationId xmlns:a16="http://schemas.microsoft.com/office/drawing/2014/main" id="{688A18A0-F601-9840-A0F5-A297534A276B}"/>
              </a:ext>
            </a:extLst>
          </p:cNvPr>
          <p:cNvSpPr/>
          <p:nvPr/>
        </p:nvSpPr>
        <p:spPr>
          <a:xfrm>
            <a:off x="6907500" y="3893407"/>
            <a:ext cx="897950" cy="674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728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metodologia e procedure operative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90126C-575B-E846-9666-2695E0E3728D}"/>
              </a:ext>
            </a:extLst>
          </p:cNvPr>
          <p:cNvSpPr txBox="1"/>
          <p:nvPr/>
        </p:nvSpPr>
        <p:spPr>
          <a:xfrm>
            <a:off x="2640602" y="1004532"/>
            <a:ext cx="8972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1.Sistema fluidodinamico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 sistema è basato sulla riproduzione di condizioni simili al processo di respirazione umana. Forzando il passaggio di un gas, contenente dispersione in forma di aerosol di una sospensione di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Staphylococcusaureus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attraverso il campione di tessuto o la mascherina da qualificare è possibile stimarne la capacità filtrante.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Una volta passato attraverso il campione di test, il gas attraversa un sistema realizzato nei nostri laboratori che emula l’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impattatore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 cascata (Andersen 6-stages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impactor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)dotato, su ciascun livello, di capsule Petri ciascuna riempita con terreno di coltura batterica.</a:t>
            </a:r>
            <a:endParaRPr lang="it-IT" b="1" dirty="0">
              <a:solidFill>
                <a:schemeClr val="accent6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07170A9-7944-7D4F-94A4-F1FAB21D49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62004" y="3938229"/>
            <a:ext cx="6677626" cy="28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5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metodologia e procedure operative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62E1FC-2CAA-FB42-B4DA-0B46B0C076E2}"/>
              </a:ext>
            </a:extLst>
          </p:cNvPr>
          <p:cNvSpPr txBox="1"/>
          <p:nvPr/>
        </p:nvSpPr>
        <p:spPr>
          <a:xfrm>
            <a:off x="2719917" y="1089025"/>
            <a:ext cx="9279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1.Sistema fluidodinamico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Il sistema è basato sulla riproduzione di condizioni simili al processo di respirazione umana. Forzando il passaggio di un gas, contenente dispersione in forma di aerosol di una sospensione di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Staphylococcus</a:t>
            </a:r>
            <a:r>
              <a:rPr lang="it-IT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aureus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, attraverso il campione di tessuto o la mascherina da qualificare è possibile stimarne la capacità filtrante.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Una volta passato attraverso il campione di test, il gas attraversa un sistema realizzato nei nostri laboratori che emula l’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impattatore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a cascata (Andersen 6-stages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impactor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) dotato, su ciascun livello, di capsule Petri ciascuna riempita con terreno di coltura batterica.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7231F3-0FA0-FA44-A558-325251FE5B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6786" y="3429000"/>
            <a:ext cx="5196618" cy="259155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295360A-9A8F-C844-8A81-6D9910D14FEB}"/>
              </a:ext>
            </a:extLst>
          </p:cNvPr>
          <p:cNvSpPr/>
          <p:nvPr/>
        </p:nvSpPr>
        <p:spPr>
          <a:xfrm>
            <a:off x="7270649" y="6036420"/>
            <a:ext cx="4442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/>
              <a:t>Schema dell’</a:t>
            </a:r>
            <a:r>
              <a:rPr lang="it-IT" sz="1400" i="1" dirty="0" err="1"/>
              <a:t>impattatore</a:t>
            </a:r>
            <a:r>
              <a:rPr lang="it-IT" sz="1400" i="1" dirty="0"/>
              <a:t> realizzato in materiale polimerico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ABA4D02-A2BC-6C4A-A00C-3D3D6A4BFBF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5154" y="3460652"/>
            <a:ext cx="2790846" cy="32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metodologia e procedure operative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62E1FC-2CAA-FB42-B4DA-0B46B0C076E2}"/>
              </a:ext>
            </a:extLst>
          </p:cNvPr>
          <p:cNvSpPr txBox="1"/>
          <p:nvPr/>
        </p:nvSpPr>
        <p:spPr>
          <a:xfrm>
            <a:off x="2719917" y="1089025"/>
            <a:ext cx="9279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1.Sistema fluidodinamico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Il sistema è basato sulla riproduzione di condizioni simili al processo di respirazione umana. Forzando il passaggio di un gas, contenente dispersione in forma di aerosol di una sospensione di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Staphylococcus</a:t>
            </a:r>
            <a:r>
              <a:rPr lang="it-IT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aureus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, attraverso il campione di tessuto o la mascherina da qualificare è possibile stimarne la capacità filtrante.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Una volta passato attraverso il campione di test, il gas attraversa un sistema realizzato nei nostri laboratori che emula l’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impattatore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a cascata (Andersen 6-stages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impactor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) dotato, su ciascun livello, di capsule Petri ciascuna riempita con terreno di coltura batterica.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3DA01D3-9D11-B84E-8167-3A563F6B4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19"/>
          <a:stretch/>
        </p:blipFill>
        <p:spPr>
          <a:xfrm>
            <a:off x="4150760" y="3390472"/>
            <a:ext cx="6525216" cy="33335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F7231F3-0FA0-FA44-A558-325251FE5B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9299" y="4493691"/>
            <a:ext cx="3463256" cy="15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4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metodologia e procedure operative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FB93443B-1D36-5244-883C-836E183C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33" y="736773"/>
            <a:ext cx="7277083" cy="5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3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metodologia e procedure operative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Immagine 4" descr="Immagine che contiene interni, sedia, sedendo, stanza&#10;&#10;Descrizione generata automaticamente">
            <a:extLst>
              <a:ext uri="{FF2B5EF4-FFF2-40B4-BE49-F238E27FC236}">
                <a16:creationId xmlns:a16="http://schemas.microsoft.com/office/drawing/2014/main" id="{0B22BB06-B60C-5442-8665-C3BABB8BB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" r="1" b="7112"/>
          <a:stretch/>
        </p:blipFill>
        <p:spPr>
          <a:xfrm>
            <a:off x="2711451" y="728670"/>
            <a:ext cx="3648650" cy="593123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7D03D7-035A-8C45-8A4E-C5CE2639D627}"/>
              </a:ext>
            </a:extLst>
          </p:cNvPr>
          <p:cNvSpPr txBox="1"/>
          <p:nvPr/>
        </p:nvSpPr>
        <p:spPr>
          <a:xfrm>
            <a:off x="7470368" y="4921996"/>
            <a:ext cx="402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Eseguito dopo condizionamento</a:t>
            </a:r>
          </a:p>
          <a:p>
            <a:pPr algn="ctr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4 ore all’85% di umidità relativa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CC6D5B3A-7904-6A4D-A35A-440AE7FA086A}"/>
              </a:ext>
            </a:extLst>
          </p:cNvPr>
          <p:cNvGrpSpPr/>
          <p:nvPr/>
        </p:nvGrpSpPr>
        <p:grpSpPr>
          <a:xfrm>
            <a:off x="8220549" y="2169000"/>
            <a:ext cx="2520000" cy="2520000"/>
            <a:chOff x="7200000" y="2160000"/>
            <a:chExt cx="2520000" cy="2520000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9463FD72-B8F5-A147-A77B-12F9FAF6A234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0000" y="2160000"/>
              <a:ext cx="2520000" cy="2520000"/>
            </a:xfrm>
            <a:prstGeom prst="rect">
              <a:avLst/>
            </a:prstGeom>
            <a:noFill/>
            <a:effectLst>
              <a:softEdge rad="0"/>
            </a:effectLst>
          </p:spPr>
        </p:pic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6B4CE103-9D64-394F-B551-D2CDB7CBBBDF}"/>
                </a:ext>
              </a:extLst>
            </p:cNvPr>
            <p:cNvSpPr/>
            <p:nvPr/>
          </p:nvSpPr>
          <p:spPr>
            <a:xfrm>
              <a:off x="7200000" y="2160000"/>
              <a:ext cx="2520000" cy="252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F2035D0-9F69-5E42-8E8C-89A0C5A4D90C}"/>
              </a:ext>
            </a:extLst>
          </p:cNvPr>
          <p:cNvSpPr txBox="1"/>
          <p:nvPr/>
        </p:nvSpPr>
        <p:spPr>
          <a:xfrm>
            <a:off x="8576295" y="1628035"/>
            <a:ext cx="180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Traspirabilità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8009466E-9E05-6145-A0DC-17FA46E21BC3}"/>
              </a:ext>
            </a:extLst>
          </p:cNvPr>
          <p:cNvCxnSpPr>
            <a:endCxn id="24" idx="2"/>
          </p:cNvCxnSpPr>
          <p:nvPr/>
        </p:nvCxnSpPr>
        <p:spPr>
          <a:xfrm flipV="1">
            <a:off x="4816549" y="3429000"/>
            <a:ext cx="3404000" cy="11536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45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1075740"/>
            <a:ext cx="6285548" cy="54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0" y="193019"/>
            <a:ext cx="8510588" cy="77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5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Duemilaventi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: L’emergenza COVID ed il problema epidemiologico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3EC2B23-1E29-1845-B0A7-4607404D1755}"/>
              </a:ext>
            </a:extLst>
          </p:cNvPr>
          <p:cNvSpPr/>
          <p:nvPr/>
        </p:nvSpPr>
        <p:spPr>
          <a:xfrm>
            <a:off x="7603447" y="733121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infette totali</a:t>
            </a:r>
          </a:p>
          <a:p>
            <a:r>
              <a:rPr lang="it-IT" b="1" dirty="0">
                <a:solidFill>
                  <a:srgbClr val="92D050"/>
                </a:solidFill>
              </a:rPr>
              <a:t>240.578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8AAAEDC-78BF-C942-9C97-0CF774CDCB6E}"/>
              </a:ext>
            </a:extLst>
          </p:cNvPr>
          <p:cNvSpPr/>
          <p:nvPr/>
        </p:nvSpPr>
        <p:spPr>
          <a:xfrm>
            <a:off x="9650419" y="737989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decedute totali</a:t>
            </a:r>
          </a:p>
          <a:p>
            <a:r>
              <a:rPr lang="it-IT" b="1" dirty="0">
                <a:solidFill>
                  <a:srgbClr val="FF0000"/>
                </a:solidFill>
              </a:rPr>
              <a:t>34.767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800CFC9C-B7E1-A647-984D-F3E8551032F5}"/>
              </a:ext>
            </a:extLst>
          </p:cNvPr>
          <p:cNvSpPr/>
          <p:nvPr/>
        </p:nvSpPr>
        <p:spPr>
          <a:xfrm>
            <a:off x="9650419" y="2684821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attualmente infette</a:t>
            </a:r>
          </a:p>
          <a:p>
            <a:r>
              <a:rPr lang="it-IT" b="1" dirty="0">
                <a:solidFill>
                  <a:srgbClr val="FF79FF"/>
                </a:solidFill>
              </a:rPr>
              <a:t>15.563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CBBD13E-EF6D-AE43-8220-6D9370D9A33B}"/>
              </a:ext>
            </a:extLst>
          </p:cNvPr>
          <p:cNvSpPr/>
          <p:nvPr/>
        </p:nvSpPr>
        <p:spPr>
          <a:xfrm>
            <a:off x="7603447" y="2697121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guarite totali</a:t>
            </a:r>
          </a:p>
          <a:p>
            <a:r>
              <a:rPr lang="it-I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190,248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EAC0FD93-FDFA-9642-A992-87F1D8DD2694}"/>
              </a:ext>
            </a:extLst>
          </p:cNvPr>
          <p:cNvSpPr/>
          <p:nvPr/>
        </p:nvSpPr>
        <p:spPr>
          <a:xfrm>
            <a:off x="9650419" y="4680920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testate totali</a:t>
            </a:r>
          </a:p>
          <a:p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5.390.110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25A37CE-8DDD-4240-BD40-195C05EB5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720000"/>
            <a:ext cx="4680000" cy="6031999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E2C4E83B-5EEB-8D4A-B4FB-8B64C56DA358}"/>
              </a:ext>
            </a:extLst>
          </p:cNvPr>
          <p:cNvSpPr/>
          <p:nvPr/>
        </p:nvSpPr>
        <p:spPr>
          <a:xfrm>
            <a:off x="2736000" y="720000"/>
            <a:ext cx="4680000" cy="350729"/>
          </a:xfrm>
          <a:prstGeom prst="rect">
            <a:avLst/>
          </a:prstGeom>
          <a:solidFill>
            <a:srgbClr val="064844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Persone infette totali </a:t>
            </a:r>
            <a:r>
              <a:rPr lang="it-IT" b="1" dirty="0">
                <a:solidFill>
                  <a:schemeClr val="bg1"/>
                </a:solidFill>
              </a:rPr>
              <a:t>240.578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2579441-86DA-4D41-8705-B73C27ABF9AC}"/>
              </a:ext>
            </a:extLst>
          </p:cNvPr>
          <p:cNvSpPr txBox="1"/>
          <p:nvPr/>
        </p:nvSpPr>
        <p:spPr>
          <a:xfrm>
            <a:off x="7339869" y="6489387"/>
            <a:ext cx="2063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*Dati aggiornati al 01.07.2020</a:t>
            </a:r>
          </a:p>
        </p:txBody>
      </p:sp>
    </p:spTree>
    <p:extLst>
      <p:ext uri="{BB962C8B-B14F-4D97-AF65-F5344CB8AC3E}">
        <p14:creationId xmlns:p14="http://schemas.microsoft.com/office/powerpoint/2010/main" val="318325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ttura.PNG">
            <a:extLst>
              <a:ext uri="{FF2B5EF4-FFF2-40B4-BE49-F238E27FC236}">
                <a16:creationId xmlns:a16="http://schemas.microsoft.com/office/drawing/2014/main" id="{61EEC6FA-E3C4-3749-B8C8-D9BAC2B4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116" y="567427"/>
            <a:ext cx="9199776" cy="609246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algoritmo operativo del trasferimento tecnologico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087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algoritmo operativo del trasferimento tecnologico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Freccia in giù 3">
            <a:extLst>
              <a:ext uri="{FF2B5EF4-FFF2-40B4-BE49-F238E27FC236}">
                <a16:creationId xmlns:a16="http://schemas.microsoft.com/office/drawing/2014/main" id="{7E898DDA-7904-CB46-9818-0DAF900E3A4C}"/>
              </a:ext>
            </a:extLst>
          </p:cNvPr>
          <p:cNvSpPr/>
          <p:nvPr/>
        </p:nvSpPr>
        <p:spPr>
          <a:xfrm rot="16200000">
            <a:off x="6590980" y="883141"/>
            <a:ext cx="190704" cy="99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1B0D20-8025-EA47-BA9B-1D31778C8518}"/>
              </a:ext>
            </a:extLst>
          </p:cNvPr>
          <p:cNvSpPr txBox="1"/>
          <p:nvPr/>
        </p:nvSpPr>
        <p:spPr>
          <a:xfrm>
            <a:off x="2875426" y="994591"/>
            <a:ext cx="429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L’azienda contatta UniCT tramite una pagina web compilando un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line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ccia in giù 5">
            <a:extLst>
              <a:ext uri="{FF2B5EF4-FFF2-40B4-BE49-F238E27FC236}">
                <a16:creationId xmlns:a16="http://schemas.microsoft.com/office/drawing/2014/main" id="{DC9FCC52-C20A-A249-8DDB-45E0E0A94703}"/>
              </a:ext>
            </a:extLst>
          </p:cNvPr>
          <p:cNvSpPr/>
          <p:nvPr/>
        </p:nvSpPr>
        <p:spPr>
          <a:xfrm>
            <a:off x="3732594" y="3429000"/>
            <a:ext cx="221062" cy="438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852A9B1-B4ED-DB4D-991F-78DA490FA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79" y="3955172"/>
            <a:ext cx="2687482" cy="12177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3162EF-66E6-3B43-B33E-83FFD3085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116" y="2450301"/>
            <a:ext cx="1536326" cy="86034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4A1FE8C-914C-2646-8CAD-A332DDD7CA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1969" y="2010944"/>
            <a:ext cx="1923918" cy="12997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BF36433-FEA6-DF4F-B597-0418FF8701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2177" y="2218158"/>
            <a:ext cx="1809241" cy="1206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F1FB634-5B97-1D4F-8CC3-8BEA72E653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5681" y="736676"/>
            <a:ext cx="3872786" cy="2351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7CBDCF9-C012-A343-AAC3-4D8855C2460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64355" y="3424319"/>
            <a:ext cx="2007809" cy="116250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0700A01-A034-F149-98CB-1D3D556A97D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38433" y="4197900"/>
            <a:ext cx="2161480" cy="9782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9C5BE9D-DCBF-9E41-BAB5-DC5ACBFDC52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53431" y="3753419"/>
            <a:ext cx="2408946" cy="14628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reccia in giù 16">
            <a:extLst>
              <a:ext uri="{FF2B5EF4-FFF2-40B4-BE49-F238E27FC236}">
                <a16:creationId xmlns:a16="http://schemas.microsoft.com/office/drawing/2014/main" id="{03616B20-10C0-6144-91CA-F90944D5A9FF}"/>
              </a:ext>
            </a:extLst>
          </p:cNvPr>
          <p:cNvSpPr/>
          <p:nvPr/>
        </p:nvSpPr>
        <p:spPr>
          <a:xfrm rot="16200000">
            <a:off x="6051539" y="4307690"/>
            <a:ext cx="215710" cy="45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ccia in giù 17">
            <a:extLst>
              <a:ext uri="{FF2B5EF4-FFF2-40B4-BE49-F238E27FC236}">
                <a16:creationId xmlns:a16="http://schemas.microsoft.com/office/drawing/2014/main" id="{FD119BF8-099F-C640-A72D-C74F4573A71A}"/>
              </a:ext>
            </a:extLst>
          </p:cNvPr>
          <p:cNvSpPr/>
          <p:nvPr/>
        </p:nvSpPr>
        <p:spPr>
          <a:xfrm>
            <a:off x="9291216" y="4880090"/>
            <a:ext cx="221062" cy="438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24B3EF9-FE95-1145-8E23-CF9D6F83911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90086" y="5471997"/>
            <a:ext cx="3526486" cy="1152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Freccia in giù 19">
            <a:extLst>
              <a:ext uri="{FF2B5EF4-FFF2-40B4-BE49-F238E27FC236}">
                <a16:creationId xmlns:a16="http://schemas.microsoft.com/office/drawing/2014/main" id="{99738D72-B549-B041-A28D-AB0840DB72E7}"/>
              </a:ext>
            </a:extLst>
          </p:cNvPr>
          <p:cNvSpPr/>
          <p:nvPr/>
        </p:nvSpPr>
        <p:spPr>
          <a:xfrm rot="5400000">
            <a:off x="7839259" y="5914959"/>
            <a:ext cx="215710" cy="45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6B78EBD9-875E-544A-B19A-7306E3CFC2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7384" y="5352920"/>
            <a:ext cx="1923770" cy="1299600"/>
          </a:xfrm>
          <a:prstGeom prst="rect">
            <a:avLst/>
          </a:prstGeom>
        </p:spPr>
      </p:pic>
      <p:sp>
        <p:nvSpPr>
          <p:cNvPr id="25" name="Freccia in giù 21">
            <a:extLst>
              <a:ext uri="{FF2B5EF4-FFF2-40B4-BE49-F238E27FC236}">
                <a16:creationId xmlns:a16="http://schemas.microsoft.com/office/drawing/2014/main" id="{7434515B-6107-1648-91DF-5228391C4FE6}"/>
              </a:ext>
            </a:extLst>
          </p:cNvPr>
          <p:cNvSpPr/>
          <p:nvPr/>
        </p:nvSpPr>
        <p:spPr>
          <a:xfrm rot="5400000">
            <a:off x="5272111" y="5914960"/>
            <a:ext cx="215710" cy="45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7FB6BBAE-E638-E243-A91B-AC8B7EF4C7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594" y="5409428"/>
            <a:ext cx="2272196" cy="124604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92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algoritmo operativo del trasferimento tecnologico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6" name="Immagine 45">
            <a:extLst>
              <a:ext uri="{FF2B5EF4-FFF2-40B4-BE49-F238E27FC236}">
                <a16:creationId xmlns:a16="http://schemas.microsoft.com/office/drawing/2014/main" id="{F6D2C127-E089-6F40-8B22-8F519013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061" y="1015686"/>
            <a:ext cx="6838609" cy="4017683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4B4137EE-4ADD-B84D-B06D-5969BBE3CE3E}"/>
              </a:ext>
            </a:extLst>
          </p:cNvPr>
          <p:cNvSpPr/>
          <p:nvPr/>
        </p:nvSpPr>
        <p:spPr>
          <a:xfrm>
            <a:off x="8851392" y="665431"/>
            <a:ext cx="31485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254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aziende</a:t>
            </a:r>
          </a:p>
          <a:p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Oltre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tipologie di mascherine testate</a:t>
            </a:r>
          </a:p>
          <a:p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delle aziende ha superato il 1°test  (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BFEa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 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stadi-DeltaP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 il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hanno superato i  3 test e ottenuto la certificazione necessaria per ISS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9E81F1-044D-4317-8916-A7B4FD3FA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623" y="5130258"/>
            <a:ext cx="2082000" cy="15395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477ADD-E557-4787-9DB9-4D8D2F459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883" y="5033369"/>
            <a:ext cx="2661886" cy="16976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6AD5AD-3629-4D40-89A5-D99E8A8D4F84}"/>
              </a:ext>
            </a:extLst>
          </p:cNvPr>
          <p:cNvSpPr txBox="1"/>
          <p:nvPr/>
        </p:nvSpPr>
        <p:spPr>
          <a:xfrm>
            <a:off x="5510623" y="5576845"/>
            <a:ext cx="116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Piccoli artigiani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98FA49-79F9-4C45-9E22-38F96FE096A2}"/>
              </a:ext>
            </a:extLst>
          </p:cNvPr>
          <p:cNvSpPr txBox="1"/>
          <p:nvPr/>
        </p:nvSpPr>
        <p:spPr>
          <a:xfrm>
            <a:off x="7953548" y="5547394"/>
            <a:ext cx="116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Grandi Aziende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4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sinergie tra ricerca e trasferimento tecnologico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C:\Users\Utente\Desktop\Rettorato\Terza_Missione\Covid_Mascherina\Foto_consegna mascherine (3).jpg">
            <a:extLst>
              <a:ext uri="{FF2B5EF4-FFF2-40B4-BE49-F238E27FC236}">
                <a16:creationId xmlns:a16="http://schemas.microsoft.com/office/drawing/2014/main" id="{CE16D590-B114-E348-80B2-241F70BC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450" y="1089025"/>
            <a:ext cx="6561990" cy="44764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2E6B0D-8139-F349-BE16-DD1C8ABEBCF1}"/>
              </a:ext>
            </a:extLst>
          </p:cNvPr>
          <p:cNvSpPr txBox="1"/>
          <p:nvPr/>
        </p:nvSpPr>
        <p:spPr>
          <a:xfrm>
            <a:off x="9363456" y="1034161"/>
            <a:ext cx="262731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Prof. Salvatore Baglio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Delegato alla </a:t>
            </a:r>
            <a:r>
              <a:rPr lang="it-IT" sz="1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Ricerca_UniCT</a:t>
            </a:r>
            <a:endParaRPr lang="it-IT" sz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Responsabile </a:t>
            </a:r>
            <a:r>
              <a:rPr lang="it-IT" sz="1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Anti-CovidLab</a:t>
            </a:r>
            <a:endParaRPr lang="it-IT" sz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Prof.ssa Stefania Stefani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Ordinario di microbiologia</a:t>
            </a: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Prof.NunzioTuccitto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Associato di Chimica Fisica </a:t>
            </a: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Dr.Stefano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Stracquadanio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Mcrobiologo</a:t>
            </a:r>
            <a:endParaRPr lang="it-IT" sz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Dr.Giacomo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Cuttone</a:t>
            </a: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Dr. S. Musumeci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Fisici-LNS-INFN</a:t>
            </a: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Prof.ssa Alessia Tricomi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Delegata alla cabina di regia della Terza Missione</a:t>
            </a:r>
          </a:p>
          <a:p>
            <a:endParaRPr lang="it-IT" sz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Prof Filippo </a:t>
            </a:r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Caraci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Prof.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Antonio </a:t>
            </a:r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Terrasi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Delegati del Rettore al trasferimento tecnologico  ed ai rapporti con le imprese</a:t>
            </a:r>
          </a:p>
          <a:p>
            <a:endPara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r>
              <a:rPr lang="it-IT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Dr.Carmelo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Pappalardo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Dirigente vicario dell’Area 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Terza Missione.</a:t>
            </a:r>
          </a:p>
          <a:p>
            <a:pPr algn="just"/>
            <a:endParaRPr lang="it-IT" sz="15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88920" y="5880854"/>
            <a:ext cx="5782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Consegna delle prime mascherine al Magnifico Rettore Prof. Francesco Priolo</a:t>
            </a:r>
          </a:p>
        </p:txBody>
      </p:sp>
    </p:spTree>
    <p:extLst>
      <p:ext uri="{BB962C8B-B14F-4D97-AF65-F5344CB8AC3E}">
        <p14:creationId xmlns:p14="http://schemas.microsoft.com/office/powerpoint/2010/main" val="2816577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sinergie tra ricerca e trasferimento tecnologico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71E84216-BFE8-49C7-A7A7-3E1B8123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85" y="784459"/>
            <a:ext cx="3331415" cy="23084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A7DF45-BD51-4C83-AC3E-ABF3C216DC9E}"/>
              </a:ext>
            </a:extLst>
          </p:cNvPr>
          <p:cNvSpPr txBox="1"/>
          <p:nvPr/>
        </p:nvSpPr>
        <p:spPr>
          <a:xfrm>
            <a:off x="6518900" y="837022"/>
            <a:ext cx="5174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Impatto mediatico su canali di stampa e televisivi: </a:t>
            </a:r>
          </a:p>
          <a:p>
            <a:pPr marL="342900" indent="-342900">
              <a:buAutoNum type="arabicParenR"/>
            </a:pPr>
            <a:r>
              <a:rPr lang="it-IT" dirty="0"/>
              <a:t>Circa 50 articoli su testate locali, regionali e nazionali</a:t>
            </a:r>
          </a:p>
          <a:p>
            <a:pPr marL="342900" indent="-342900">
              <a:buAutoNum type="arabicParenR"/>
            </a:pPr>
            <a:r>
              <a:rPr lang="it-IT" dirty="0"/>
              <a:t>Servizi su reti televisive locali e nazionali quali Rai3, Canale 5, Rete4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A038BD2-CD45-4F9B-847F-42CAFA118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16" y="3045745"/>
            <a:ext cx="2703342" cy="371119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550F21-DD34-48A6-84EF-975D5263CCD3}"/>
              </a:ext>
            </a:extLst>
          </p:cNvPr>
          <p:cNvSpPr txBox="1"/>
          <p:nvPr/>
        </p:nvSpPr>
        <p:spPr>
          <a:xfrm>
            <a:off x="5886072" y="4178383"/>
            <a:ext cx="5680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Soltanto il 2% delle aziende è stato in grado di produrre dispositivi medici idonei.</a:t>
            </a:r>
          </a:p>
          <a:p>
            <a:endParaRPr lang="it-IT" dirty="0"/>
          </a:p>
          <a:p>
            <a:r>
              <a:rPr lang="it-IT" b="1" dirty="0">
                <a:solidFill>
                  <a:srgbClr val="0070C0"/>
                </a:solidFill>
              </a:rPr>
              <a:t>8 convenzioni firmate per la donazione di mascherine</a:t>
            </a:r>
          </a:p>
          <a:p>
            <a:endParaRPr lang="it-IT" b="1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B050"/>
                </a:solidFill>
              </a:rPr>
              <a:t>Azioni future: supporto alle aziende tramite «conto-terzi»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AD4A44-04F2-4DC4-A623-95FFA6169D5A}"/>
              </a:ext>
            </a:extLst>
          </p:cNvPr>
          <p:cNvSpPr txBox="1"/>
          <p:nvPr/>
        </p:nvSpPr>
        <p:spPr>
          <a:xfrm>
            <a:off x="6348060" y="2424057"/>
            <a:ext cx="521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https://www.unict.it/it/ateneo/news/anticovid-lab-come-contattare-il-laboratorio-il-test-di-tessuti-dpi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hlinkClick r:id="rId6"/>
              </a:rPr>
              <a:t>https://www.lasicilia.it/video/covid-19/337559/catania-un-anti-covid-lab-all-universita-per-test-tessuto-mascherine.html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hlinkClick r:id="rId7"/>
              </a:rPr>
              <a:t>https://www.mediasetplay.mediaset.it/video/mattinocinque/in-diretta-dal-reparto-covid-19-delluniversita-di-catania_F309938801171C21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4248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5965058" y="278398"/>
            <a:ext cx="284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64844"/>
                </a:solidFill>
                <a:latin typeface="Georgia" panose="02040502050405020303" pitchFamily="18" charset="0"/>
              </a:rPr>
              <a:t>CONCLUSIONI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688869" y="916396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01318B-A2F0-4E7D-AB44-007BC85D9494}"/>
              </a:ext>
            </a:extLst>
          </p:cNvPr>
          <p:cNvSpPr txBox="1"/>
          <p:nvPr/>
        </p:nvSpPr>
        <p:spPr>
          <a:xfrm>
            <a:off x="3076789" y="1135838"/>
            <a:ext cx="84652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L’Anti </a:t>
            </a:r>
            <a:r>
              <a:rPr lang="it-IT" sz="2400" b="1" dirty="0" err="1">
                <a:solidFill>
                  <a:schemeClr val="accent6">
                    <a:lumMod val="50000"/>
                  </a:schemeClr>
                </a:solidFill>
              </a:rPr>
              <a:t>Covid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Lab è un esempio di come:</a:t>
            </a:r>
          </a:p>
          <a:p>
            <a:pPr lvl="1"/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1" indent="-457200" algn="just">
              <a:buAutoNum type="arabicParenR"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La risposta ad un’emergenza possa essere rapida ed efficace quando diverse realtà lavorano insieme con un obiettivo preciso e condiviso;</a:t>
            </a:r>
          </a:p>
          <a:p>
            <a:pPr marL="914400" lvl="1" indent="-457200" algn="just">
              <a:buAutoNum type="arabicParenR"/>
            </a:pPr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1" indent="-457200" algn="just">
              <a:buAutoNum type="arabicParenR"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La ricerca di base e quella applicata siano entrambe essenziali e inscindibili;</a:t>
            </a:r>
          </a:p>
          <a:p>
            <a:pPr marL="914400" lvl="1" indent="-457200" algn="just">
              <a:buAutoNum type="arabicParenR"/>
            </a:pPr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1" indent="-457200" algn="just">
              <a:buAutoNum type="arabicParenR"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La ricerca debba «dialogare» con le realtà produttive per creare nuove opportunità di sviluppo ed investimento;</a:t>
            </a:r>
          </a:p>
          <a:p>
            <a:pPr marL="914400" lvl="1" indent="-457200" algn="just">
              <a:buAutoNum type="arabicParenR"/>
            </a:pPr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1" indent="-457200" algn="just">
              <a:buAutoNum type="arabicParenR"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L’università ed il «sistema della ricerca» sono essere utili al territorio a volte in maniera immediatamente tangibile</a:t>
            </a:r>
          </a:p>
          <a:p>
            <a:pPr marL="457200" indent="-457200" algn="just">
              <a:buAutoNum type="arabicParenR"/>
            </a:pPr>
            <a:endParaRPr lang="it-IT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… se vuoi fare qualcosa di buono … COLLABORA, CONFRONTATI E FAI SISTEMA !! </a:t>
            </a:r>
          </a:p>
          <a:p>
            <a:pPr marL="457200" indent="-457200" algn="just">
              <a:buAutoNum type="arabicParenR"/>
            </a:pPr>
            <a:endParaRPr lang="it-IT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>
              <a:buAutoNum type="arabicParenR"/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6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5965058" y="278398"/>
            <a:ext cx="284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064844"/>
                </a:solidFill>
                <a:latin typeface="Georgia" panose="02040502050405020303" pitchFamily="18" charset="0"/>
              </a:rPr>
              <a:t>What’s</a:t>
            </a:r>
            <a:r>
              <a:rPr lang="it-IT" sz="2400" b="1" dirty="0">
                <a:solidFill>
                  <a:srgbClr val="064844"/>
                </a:solidFill>
                <a:latin typeface="Georgia" panose="02040502050405020303" pitchFamily="18" charset="0"/>
              </a:rPr>
              <a:t> </a:t>
            </a:r>
            <a:r>
              <a:rPr lang="it-IT" sz="2400" b="1" dirty="0" err="1">
                <a:solidFill>
                  <a:srgbClr val="064844"/>
                </a:solidFill>
                <a:latin typeface="Georgia" panose="02040502050405020303" pitchFamily="18" charset="0"/>
              </a:rPr>
              <a:t>next</a:t>
            </a:r>
            <a:r>
              <a:rPr lang="it-IT" sz="2400" b="1" dirty="0">
                <a:solidFill>
                  <a:srgbClr val="064844"/>
                </a:solidFill>
                <a:latin typeface="Georgia" panose="02040502050405020303" pitchFamily="18" charset="0"/>
              </a:rPr>
              <a:t> …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688869" y="916396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01318B-A2F0-4E7D-AB44-007BC85D9494}"/>
              </a:ext>
            </a:extLst>
          </p:cNvPr>
          <p:cNvSpPr txBox="1"/>
          <p:nvPr/>
        </p:nvSpPr>
        <p:spPr>
          <a:xfrm>
            <a:off x="3076789" y="1135838"/>
            <a:ext cx="84652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… torniamo a fare i «ricercatori» …</a:t>
            </a:r>
          </a:p>
          <a:p>
            <a:endParaRPr lang="it-IT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>
              <a:buAutoNum type="arabicParenR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Costituzione di una «rete»  nazionale dei laboratori simili all’Anti-COVID Lab</a:t>
            </a:r>
          </a:p>
          <a:p>
            <a:pPr marL="457200" indent="-457200" algn="just">
              <a:buAutoNum type="arabicParenR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Confronto tra le procedure adottate ed i risultati ottenuti (qualità delle misure, attrezzature, tipologia di materiali testati …)</a:t>
            </a:r>
          </a:p>
          <a:p>
            <a:pPr marL="457200" indent="-457200" algn="just">
              <a:buAutoNum type="arabicParenR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Articolo scientifico e «Round Robin» (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</a:rPr>
              <a:t>still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</a:rPr>
              <a:t>running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 !)</a:t>
            </a:r>
          </a:p>
          <a:p>
            <a:pPr marL="457200" indent="-457200" algn="just">
              <a:buAutoNum type="arabicParenR"/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B5E800-C4C4-D14F-A3C8-20857B51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511" y="2839630"/>
            <a:ext cx="5837496" cy="40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66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5965058" y="278398"/>
            <a:ext cx="284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064844"/>
                </a:solidFill>
                <a:latin typeface="Georgia" panose="02040502050405020303" pitchFamily="18" charset="0"/>
              </a:rPr>
              <a:t>What’s</a:t>
            </a:r>
            <a:r>
              <a:rPr lang="it-IT" sz="2400" b="1" dirty="0">
                <a:solidFill>
                  <a:srgbClr val="064844"/>
                </a:solidFill>
                <a:latin typeface="Georgia" panose="02040502050405020303" pitchFamily="18" charset="0"/>
              </a:rPr>
              <a:t> </a:t>
            </a:r>
            <a:r>
              <a:rPr lang="it-IT" sz="2400" b="1" dirty="0" err="1">
                <a:solidFill>
                  <a:srgbClr val="064844"/>
                </a:solidFill>
                <a:latin typeface="Georgia" panose="02040502050405020303" pitchFamily="18" charset="0"/>
              </a:rPr>
              <a:t>next</a:t>
            </a:r>
            <a:r>
              <a:rPr lang="it-IT" sz="2400" b="1" dirty="0">
                <a:solidFill>
                  <a:srgbClr val="064844"/>
                </a:solidFill>
                <a:latin typeface="Georgia" panose="02040502050405020303" pitchFamily="18" charset="0"/>
              </a:rPr>
              <a:t> …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688869" y="916396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01318B-A2F0-4E7D-AB44-007BC85D9494}"/>
              </a:ext>
            </a:extLst>
          </p:cNvPr>
          <p:cNvSpPr txBox="1"/>
          <p:nvPr/>
        </p:nvSpPr>
        <p:spPr>
          <a:xfrm>
            <a:off x="3076789" y="1135838"/>
            <a:ext cx="84652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… torniamo a fare i «ricercatori» …</a:t>
            </a:r>
          </a:p>
          <a:p>
            <a:endParaRPr lang="it-IT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>
              <a:buAutoNum type="arabicParenR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Costituzione di una «rete»  nazionale dei laboratori simili all’Anti-COVID Lab</a:t>
            </a:r>
          </a:p>
          <a:p>
            <a:pPr marL="457200" indent="-457200" algn="just">
              <a:buAutoNum type="arabicParenR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Confronto tra le procedure adottate ed i risultati ottenuti (qualità delle misure, attrezzature, tipologia di materiali testati …)</a:t>
            </a:r>
          </a:p>
          <a:p>
            <a:pPr marL="457200" indent="-457200" algn="just">
              <a:buAutoNum type="arabicParenR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Articolo scientifico e «Round Robin» (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</a:rPr>
              <a:t>still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</a:rPr>
              <a:t>running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 !)</a:t>
            </a:r>
          </a:p>
          <a:p>
            <a:pPr marL="457200" indent="-457200" algn="just">
              <a:buAutoNum type="arabicParenR"/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B5E800-C4C4-D14F-A3C8-20857B51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511" y="2839630"/>
            <a:ext cx="5837496" cy="401837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62A85F4-3FC7-EC48-8F50-84EBEB9FDE65}"/>
              </a:ext>
            </a:extLst>
          </p:cNvPr>
          <p:cNvSpPr/>
          <p:nvPr/>
        </p:nvSpPr>
        <p:spPr>
          <a:xfrm rot="20764861">
            <a:off x="2929044" y="4531418"/>
            <a:ext cx="65877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 PER L’ATTENZIONE </a:t>
            </a:r>
          </a:p>
        </p:txBody>
      </p:sp>
    </p:spTree>
    <p:extLst>
      <p:ext uri="{BB962C8B-B14F-4D97-AF65-F5344CB8AC3E}">
        <p14:creationId xmlns:p14="http://schemas.microsoft.com/office/powerpoint/2010/main" val="116222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3EC2B23-1E29-1845-B0A7-4607404D1755}"/>
              </a:ext>
            </a:extLst>
          </p:cNvPr>
          <p:cNvSpPr/>
          <p:nvPr/>
        </p:nvSpPr>
        <p:spPr>
          <a:xfrm>
            <a:off x="7603447" y="733121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infette totali</a:t>
            </a:r>
          </a:p>
          <a:p>
            <a:r>
              <a:rPr lang="it-IT" b="1" dirty="0">
                <a:solidFill>
                  <a:srgbClr val="92D050"/>
                </a:solidFill>
              </a:rPr>
              <a:t>240.578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8AAAEDC-78BF-C942-9C97-0CF774CDCB6E}"/>
              </a:ext>
            </a:extLst>
          </p:cNvPr>
          <p:cNvSpPr/>
          <p:nvPr/>
        </p:nvSpPr>
        <p:spPr>
          <a:xfrm>
            <a:off x="9650419" y="737989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decedute totali</a:t>
            </a:r>
          </a:p>
          <a:p>
            <a:r>
              <a:rPr lang="it-IT" b="1" dirty="0">
                <a:solidFill>
                  <a:srgbClr val="FF0000"/>
                </a:solidFill>
              </a:rPr>
              <a:t>34.767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800CFC9C-B7E1-A647-984D-F3E8551032F5}"/>
              </a:ext>
            </a:extLst>
          </p:cNvPr>
          <p:cNvSpPr/>
          <p:nvPr/>
        </p:nvSpPr>
        <p:spPr>
          <a:xfrm>
            <a:off x="9650419" y="2684821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attualmente infette</a:t>
            </a:r>
          </a:p>
          <a:p>
            <a:r>
              <a:rPr lang="it-IT" b="1" dirty="0">
                <a:solidFill>
                  <a:srgbClr val="FF79FF"/>
                </a:solidFill>
              </a:rPr>
              <a:t>15.563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CBBD13E-EF6D-AE43-8220-6D9370D9A33B}"/>
              </a:ext>
            </a:extLst>
          </p:cNvPr>
          <p:cNvSpPr/>
          <p:nvPr/>
        </p:nvSpPr>
        <p:spPr>
          <a:xfrm>
            <a:off x="7603447" y="2697121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guarite totali</a:t>
            </a:r>
          </a:p>
          <a:p>
            <a:r>
              <a:rPr lang="it-I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190,248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EAC0FD93-FDFA-9642-A992-87F1D8DD2694}"/>
              </a:ext>
            </a:extLst>
          </p:cNvPr>
          <p:cNvSpPr/>
          <p:nvPr/>
        </p:nvSpPr>
        <p:spPr>
          <a:xfrm>
            <a:off x="9650419" y="4680920"/>
            <a:ext cx="1800000" cy="1800000"/>
          </a:xfrm>
          <a:prstGeom prst="roundRect">
            <a:avLst/>
          </a:prstGeom>
          <a:solidFill>
            <a:srgbClr val="064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/>
              <a:t>Persone</a:t>
            </a:r>
          </a:p>
          <a:p>
            <a:r>
              <a:rPr lang="it-IT" i="1" dirty="0"/>
              <a:t>testate totali</a:t>
            </a:r>
          </a:p>
          <a:p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5.390.110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A42A749-28D7-3D4E-B8AA-A8FC14156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6000" y="720000"/>
            <a:ext cx="4679999" cy="603199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5C7DB8A-F78E-9E47-85E4-29D6EDCBF7B6}"/>
              </a:ext>
            </a:extLst>
          </p:cNvPr>
          <p:cNvSpPr txBox="1"/>
          <p:nvPr/>
        </p:nvSpPr>
        <p:spPr>
          <a:xfrm>
            <a:off x="7339869" y="6489387"/>
            <a:ext cx="2063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*Dati aggiornati al 01.07.2020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CC35FCE-CE34-534D-B3BB-47A07E00EBE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Duemilaventi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: L’emergenza COVID ed il problema epidemiologico </a:t>
            </a:r>
          </a:p>
        </p:txBody>
      </p:sp>
    </p:spTree>
    <p:extLst>
      <p:ext uri="{BB962C8B-B14F-4D97-AF65-F5344CB8AC3E}">
        <p14:creationId xmlns:p14="http://schemas.microsoft.com/office/powerpoint/2010/main" val="379052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il problema delle mascherine chirurgiche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C:\Users\Utente\Downloads\WhatsApp Image 2020-06-28 at 13.00.28.jpeg">
            <a:extLst>
              <a:ext uri="{FF2B5EF4-FFF2-40B4-BE49-F238E27FC236}">
                <a16:creationId xmlns:a16="http://schemas.microsoft.com/office/drawing/2014/main" id="{663A0030-9452-8C4A-9AB0-CCC7BA43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7780" y="1575022"/>
            <a:ext cx="3805013" cy="5084882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D3BFA3-4562-D54B-B35F-AFD2BAA2D0C9}"/>
              </a:ext>
            </a:extLst>
          </p:cNvPr>
          <p:cNvSpPr txBox="1"/>
          <p:nvPr/>
        </p:nvSpPr>
        <p:spPr>
          <a:xfrm>
            <a:off x="3335438" y="885712"/>
            <a:ext cx="804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Efficienza di filtrazione del 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droplet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il ruolo essenziale delle mascherine chirurgiche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4D1B00B-D17A-7B4D-93CF-8A797BE34C51}"/>
              </a:ext>
            </a:extLst>
          </p:cNvPr>
          <p:cNvGrpSpPr/>
          <p:nvPr/>
        </p:nvGrpSpPr>
        <p:grpSpPr>
          <a:xfrm>
            <a:off x="2803918" y="1407248"/>
            <a:ext cx="3924675" cy="5019598"/>
            <a:chOff x="2737225" y="567428"/>
            <a:chExt cx="4705082" cy="5898835"/>
          </a:xfrm>
        </p:grpSpPr>
        <p:pic>
          <p:nvPicPr>
            <p:cNvPr id="1026" name="Picture 2" descr="Risultato immagini per droplet">
              <a:extLst>
                <a:ext uri="{FF2B5EF4-FFF2-40B4-BE49-F238E27FC236}">
                  <a16:creationId xmlns:a16="http://schemas.microsoft.com/office/drawing/2014/main" id="{957B5C9F-490B-ED47-8895-D6CFBEA38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506" y="567428"/>
              <a:ext cx="4462801" cy="577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40CA871-9402-384F-A88E-5A44E0F5854F}"/>
                </a:ext>
              </a:extLst>
            </p:cNvPr>
            <p:cNvSpPr/>
            <p:nvPr/>
          </p:nvSpPr>
          <p:spPr>
            <a:xfrm>
              <a:off x="2737225" y="6213082"/>
              <a:ext cx="2473682" cy="253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00" i="1" dirty="0">
                  <a:solidFill>
                    <a:srgbClr val="666666"/>
                  </a:solidFill>
                  <a:latin typeface="Roboto"/>
                </a:rPr>
                <a:t>Science </a:t>
              </a:r>
              <a:r>
                <a:rPr lang="it-IT" sz="800" dirty="0">
                  <a:solidFill>
                    <a:srgbClr val="666666"/>
                  </a:solidFill>
                  <a:latin typeface="Roboto"/>
                </a:rPr>
                <a:t> 26 </a:t>
              </a:r>
              <a:r>
                <a:rPr lang="it-IT" sz="800" dirty="0" err="1">
                  <a:solidFill>
                    <a:srgbClr val="666666"/>
                  </a:solidFill>
                  <a:latin typeface="Roboto"/>
                </a:rPr>
                <a:t>Jun</a:t>
              </a:r>
              <a:r>
                <a:rPr lang="it-IT" sz="800" dirty="0">
                  <a:solidFill>
                    <a:srgbClr val="666666"/>
                  </a:solidFill>
                  <a:latin typeface="Roboto"/>
                </a:rPr>
                <a:t> 2020, </a:t>
              </a:r>
              <a:r>
                <a:rPr lang="it-IT" sz="800" dirty="0"/>
                <a:t>Vol. 368, </a:t>
              </a:r>
              <a:r>
                <a:rPr lang="it-IT" sz="800" dirty="0" err="1"/>
                <a:t>Issue</a:t>
              </a:r>
              <a:r>
                <a:rPr lang="it-IT" sz="800" dirty="0"/>
                <a:t> 6498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02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il problema delle mascherine chirurgiche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A848686E-ED52-C04E-B161-CBB2B7FC1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7" y="1871757"/>
            <a:ext cx="2322138" cy="193767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D1C085-AB10-244B-A55B-AB124B396FC8}"/>
              </a:ext>
            </a:extLst>
          </p:cNvPr>
          <p:cNvSpPr txBox="1"/>
          <p:nvPr/>
        </p:nvSpPr>
        <p:spPr>
          <a:xfrm>
            <a:off x="3519214" y="1039846"/>
            <a:ext cx="76729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In era «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</a:rPr>
              <a:t>pre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-COVID» … Mascherine prodotte in </a:t>
            </a:r>
            <a:r>
              <a:rPr lang="it-IT" sz="2800" b="1" dirty="0">
                <a:solidFill>
                  <a:schemeClr val="accent6">
                    <a:lumMod val="50000"/>
                  </a:schemeClr>
                </a:solidFill>
              </a:rPr>
              <a:t>Italia</a:t>
            </a:r>
          </a:p>
          <a:p>
            <a:endParaRPr lang="it-IT" sz="28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2130A30-F6F8-8A43-ABD1-316675E00351}"/>
              </a:ext>
            </a:extLst>
          </p:cNvPr>
          <p:cNvSpPr txBox="1"/>
          <p:nvPr/>
        </p:nvSpPr>
        <p:spPr>
          <a:xfrm>
            <a:off x="7756989" y="2224385"/>
            <a:ext cx="2578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/>
              <a:t>= 0 !!!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D3D5E1-9320-554E-A130-26F8D6C59FE5}"/>
              </a:ext>
            </a:extLst>
          </p:cNvPr>
          <p:cNvSpPr txBox="1"/>
          <p:nvPr/>
        </p:nvSpPr>
        <p:spPr>
          <a:xfrm>
            <a:off x="2711450" y="3888091"/>
            <a:ext cx="92884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</a:rPr>
              <a:t>Non solo una emergenza sanitaria ma anche sociale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Oltre che indecentemente costose le mascherine chirurgiche erano «introvabili»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</a:rPr>
              <a:t>C’era la necessità di avere dispostivi di protezione «efficaci»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</a:rPr>
              <a:t>«Tantissimi» si sono ingegnati, per necessità o per opportunità, nel realizzare mascherine chirurgiche A PARTIRE  DAI MATERIALI A LORO DISPOSIZIONE (TNT –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</a:rPr>
              <a:t>based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</a:rPr>
              <a:t>  e non solo 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</a:rPr>
              <a:t>Era essenziale dunque avere informazioni attendibili e quantitative sulla «efficacia» dei materiali e dei dispositivi di protezione</a:t>
            </a:r>
          </a:p>
        </p:txBody>
      </p:sp>
    </p:spTree>
    <p:extLst>
      <p:ext uri="{BB962C8B-B14F-4D97-AF65-F5344CB8AC3E}">
        <p14:creationId xmlns:p14="http://schemas.microsoft.com/office/powerpoint/2010/main" val="303565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il problema delle mascherine chirurgiche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240247C-E4DD-3A42-9A4D-E65D7721C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99" y="750013"/>
            <a:ext cx="6226821" cy="36125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087FFD2-43CA-B349-9DDB-096CB05CC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091" y="3175441"/>
            <a:ext cx="5320256" cy="32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Lab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2B8A0F-401B-FD47-B063-6F73830FE4D1}"/>
              </a:ext>
            </a:extLst>
          </p:cNvPr>
          <p:cNvSpPr txBox="1"/>
          <p:nvPr/>
        </p:nvSpPr>
        <p:spPr>
          <a:xfrm>
            <a:off x="2869996" y="729193"/>
            <a:ext cx="89729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 un contesto in cui: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le mascherine chirurgiche erano introvabili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non c’erano realtà produttive locali e nazionali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 decideva scommettersi in questo campo convertendo le aziende alla produzione di mascherine si scontrava con il grossissimo problema della carenza di materia prima (</a:t>
            </a:r>
            <a:r>
              <a:rPr lang="it-IT" sz="14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Meltblown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!) </a:t>
            </a:r>
          </a:p>
          <a:p>
            <a:pPr marL="268288" indent="-268288"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L’Anti-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Covid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Lab nasce per rispondere ad un’esigenza specifica: </a:t>
            </a:r>
          </a:p>
          <a:p>
            <a:pPr marL="725488" lvl="1" indent="-268288" algn="just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Realizzare un sistema di test rapido (COVID-19-compliant) e le relative procedure per la verifica dell’efficienza batterio-filtrante di tessuti e maschere protettive</a:t>
            </a:r>
          </a:p>
          <a:p>
            <a:pPr marL="725488" lvl="1" indent="-268288" algn="just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Aiutare le aziende nella selezione dei materiali ottimali</a:t>
            </a: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5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Lab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2B8A0F-401B-FD47-B063-6F73830FE4D1}"/>
              </a:ext>
            </a:extLst>
          </p:cNvPr>
          <p:cNvSpPr txBox="1"/>
          <p:nvPr/>
        </p:nvSpPr>
        <p:spPr>
          <a:xfrm>
            <a:off x="2869996" y="729193"/>
            <a:ext cx="897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L’Anti-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Covid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Lab nasce in meno di una settimana dalla «risonanza» tra UNICT e LNS con l’obiettivo di mettere a servizio della società le nostre competenze</a:t>
            </a: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6160D6-6108-CA4F-BF22-F3C333A5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1671436"/>
            <a:ext cx="5240748" cy="452014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6AD442-AB1F-0C47-930D-5F6801D14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954" r="38039" b="5"/>
          <a:stretch/>
        </p:blipFill>
        <p:spPr>
          <a:xfrm>
            <a:off x="7715892" y="1708582"/>
            <a:ext cx="2618471" cy="264650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6D40F41-DD19-D04C-88B0-7EB3B5292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-2" r="27880" b="3"/>
          <a:stretch/>
        </p:blipFill>
        <p:spPr>
          <a:xfrm>
            <a:off x="9224482" y="4422945"/>
            <a:ext cx="2618471" cy="22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3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9538065-D9DE-CC43-855F-EC9F7E9E618C}"/>
              </a:ext>
            </a:extLst>
          </p:cNvPr>
          <p:cNvSpPr/>
          <p:nvPr/>
        </p:nvSpPr>
        <p:spPr>
          <a:xfrm>
            <a:off x="2711450" y="198096"/>
            <a:ext cx="928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L’emergenza COVID: ruolo dell’Anti-</a:t>
            </a:r>
            <a:r>
              <a:rPr lang="it-IT" b="1" dirty="0" err="1">
                <a:solidFill>
                  <a:srgbClr val="064844"/>
                </a:solidFill>
                <a:latin typeface="Georgia" panose="02040502050405020303" pitchFamily="18" charset="0"/>
              </a:rPr>
              <a:t>Covid</a:t>
            </a:r>
            <a:r>
              <a:rPr lang="it-IT" b="1" dirty="0">
                <a:solidFill>
                  <a:srgbClr val="064844"/>
                </a:solidFill>
                <a:latin typeface="Georgia" panose="02040502050405020303" pitchFamily="18" charset="0"/>
              </a:rPr>
              <a:t> Lab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08F7DE0-8265-9B42-8EFC-0AEDC898DD05}"/>
              </a:ext>
            </a:extLst>
          </p:cNvPr>
          <p:cNvCxnSpPr>
            <a:cxnSpLocks/>
          </p:cNvCxnSpPr>
          <p:nvPr/>
        </p:nvCxnSpPr>
        <p:spPr>
          <a:xfrm>
            <a:off x="2711450" y="569120"/>
            <a:ext cx="928846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2B8A0F-401B-FD47-B063-6F73830FE4D1}"/>
              </a:ext>
            </a:extLst>
          </p:cNvPr>
          <p:cNvSpPr txBox="1"/>
          <p:nvPr/>
        </p:nvSpPr>
        <p:spPr>
          <a:xfrm>
            <a:off x="2869996" y="729193"/>
            <a:ext cx="897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L’Anti-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Covid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Lab nasce in meno di una settimana dalla «risonanza» tra UNICT e LNS con l’obiettivo di mettere a servizio della società le nostre competenze</a:t>
            </a: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it-IT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6160D6-6108-CA4F-BF22-F3C333A5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1671436"/>
            <a:ext cx="5240748" cy="4520146"/>
          </a:xfrm>
          <a:prstGeom prst="rect">
            <a:avLst/>
          </a:prstGeom>
        </p:spPr>
      </p:pic>
      <p:pic>
        <p:nvPicPr>
          <p:cNvPr id="8" name="Immagine 7" descr="Immagine che contiene tavolo, interni, sedendo, vivendo&#10;&#10;Descrizione generata automaticamente">
            <a:extLst>
              <a:ext uri="{FF2B5EF4-FFF2-40B4-BE49-F238E27FC236}">
                <a16:creationId xmlns:a16="http://schemas.microsoft.com/office/drawing/2014/main" id="{264238AC-5831-1049-997E-5C7495ECF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20066" r="9775" b="34804"/>
          <a:stretch/>
        </p:blipFill>
        <p:spPr>
          <a:xfrm>
            <a:off x="4624508" y="1899794"/>
            <a:ext cx="4230993" cy="4063429"/>
          </a:xfrm>
          <a:prstGeom prst="rect">
            <a:avLst/>
          </a:prstGeom>
        </p:spPr>
      </p:pic>
      <p:pic>
        <p:nvPicPr>
          <p:cNvPr id="12" name="Immagine 11" descr="Immagine che contiene interni, nero, sedendo, tavolo&#10;&#10;Descrizione generata automaticamente">
            <a:extLst>
              <a:ext uri="{FF2B5EF4-FFF2-40B4-BE49-F238E27FC236}">
                <a16:creationId xmlns:a16="http://schemas.microsoft.com/office/drawing/2014/main" id="{0BEA11FB-1D80-774D-91DD-A4A68FFD31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10833" b="-2"/>
          <a:stretch/>
        </p:blipFill>
        <p:spPr>
          <a:xfrm>
            <a:off x="8969468" y="1671436"/>
            <a:ext cx="2759519" cy="1982953"/>
          </a:xfrm>
          <a:prstGeom prst="rect">
            <a:avLst/>
          </a:prstGeom>
        </p:spPr>
      </p:pic>
      <p:pic>
        <p:nvPicPr>
          <p:cNvPr id="13" name="Immagine 12" descr="Immagine che contiene nero, interni, tazza, tavolo&#10;&#10;Descrizione generata automaticamente">
            <a:extLst>
              <a:ext uri="{FF2B5EF4-FFF2-40B4-BE49-F238E27FC236}">
                <a16:creationId xmlns:a16="http://schemas.microsoft.com/office/drawing/2014/main" id="{40EE8B8B-BF8C-5746-AC1B-4A52B777A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r="10048" b="-2"/>
          <a:stretch/>
        </p:blipFill>
        <p:spPr>
          <a:xfrm>
            <a:off x="8969467" y="4145854"/>
            <a:ext cx="2759520" cy="19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14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1637</Words>
  <Application>Microsoft Macintosh PowerPoint</Application>
  <PresentationFormat>Widescreen</PresentationFormat>
  <Paragraphs>205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Roboto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Salvatore Baglio</cp:lastModifiedBy>
  <cp:revision>47</cp:revision>
  <dcterms:created xsi:type="dcterms:W3CDTF">2020-07-06T09:31:22Z</dcterms:created>
  <dcterms:modified xsi:type="dcterms:W3CDTF">2021-02-09T00:22:19Z</dcterms:modified>
</cp:coreProperties>
</file>