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64" r:id="rId2"/>
    <p:sldId id="487" r:id="rId3"/>
    <p:sldId id="488" r:id="rId4"/>
    <p:sldId id="466" r:id="rId5"/>
    <p:sldId id="477" r:id="rId6"/>
    <p:sldId id="478" r:id="rId7"/>
    <p:sldId id="479" r:id="rId8"/>
    <p:sldId id="490" r:id="rId9"/>
    <p:sldId id="489" r:id="rId10"/>
    <p:sldId id="484" r:id="rId11"/>
    <p:sldId id="48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9"/>
    <p:restoredTop sz="91406"/>
  </p:normalViewPr>
  <p:slideViewPr>
    <p:cSldViewPr snapToGrid="0" snapToObjects="1">
      <p:cViewPr varScale="1">
        <p:scale>
          <a:sx n="100" d="100"/>
          <a:sy n="100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3AB83-63D2-D941-AD40-0B8BD9AB3C3E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2E768-EE18-A248-88FA-98974DF64C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87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3E6-0942-E642-BA9B-DF003E79346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97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3E6-0942-E642-BA9B-DF003E79346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096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3E6-0942-E642-BA9B-DF003E79346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52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3E6-0942-E642-BA9B-DF003E79346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84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3E6-0942-E642-BA9B-DF003E79346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0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3E6-0942-E642-BA9B-DF003E79346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3E6-0942-E642-BA9B-DF003E79346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75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3E6-0942-E642-BA9B-DF003E79346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9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3E6-0942-E642-BA9B-DF003E79346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49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3E6-0942-E642-BA9B-DF003E79346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49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13E6-0942-E642-BA9B-DF003E79346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54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1F509-B71F-7C4A-8187-FDE7925BE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579A74-5695-0D46-AAE3-159014E38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B357B5-689B-6843-A914-14C90669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D0AA94-2A56-0C43-9C54-E0B9F3DE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2EECC6-D047-314F-A08B-F097766B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5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D67703-C343-054D-B7DE-5FF682D1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505F07-30AF-B94F-8B68-170137D06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6CA9DA-212B-4D4A-97E1-C85F5F16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88FEB8-EA06-734F-8F47-5F2840C1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CB12CC-B330-F440-B6E0-7FD3BF1B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63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48997D0-6ED1-FA40-8F03-B1ACEEB71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3BA652-2CA8-3147-99E3-2B1425C18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A7802-95F1-604B-AF63-15E9C609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EE680A-09BB-324B-9D7F-6CD4B232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C04217-7C16-3945-93B4-24CA0078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75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FC3911-FB45-CA45-9659-3AEE8381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B51BF8-2A2F-774B-8768-C09A7F633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5DF202-A677-414C-8158-508CF712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EAAB9E-7B54-E543-AFDA-61265254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1AD2EF-2365-D049-ABCD-CC3AF817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3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B95746-E1E8-6B4E-9F95-A0A056DA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D25B00-8722-A24F-8D6B-E7D6A148C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349EB7-4F94-BD41-8690-45F51645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493BC2-B1F6-1C40-82E4-4C05925B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4E4B1A-0DFA-614A-92AC-0631A84E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82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C3E75-F886-1040-918F-C4C5DA97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E0D095-F679-F74F-81BC-7F7218920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B2443A-EED7-0D46-86D7-540C2EEA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FA31C8-A92F-3F4E-9E3C-4C690A6D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FD5FAE-4AAF-F049-A69A-35F2CABA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21B626-2534-5243-A81C-571127F0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997E9-B8D3-B244-92BC-4C036820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F817E4-EB18-A347-B342-F220CE4D5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EF6F3D-FAA6-2C47-8EA1-D7911CA6B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43B0B4-AF76-CD40-9E1C-6ADB86CD4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B8BCD09-0FE1-E741-A599-EB564CD8E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F408C66-785D-3548-8C91-B6D939B2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37FDFE-98E6-BB43-AC78-BA3C2D3C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8484D2F-5EE2-C149-9C8F-B7197582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48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FB877-CCAE-D34C-89A1-3EB087C0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9A28C7-5D61-1C4A-9801-48A96BE6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47EFEC-8D32-5F41-A7A0-C7EF150B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422DED-B063-704B-8A67-FA294D51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57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683ACA8-D793-8B4E-873A-4B504B91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B77111D-7512-204E-ADBC-5D52B00E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978F5-B369-BA49-A836-14B4F7E1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37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27241-697D-024B-BC8C-E2E690D3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15BCBA-4C37-7946-B759-62A1EA45E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990491-3C03-B947-B17B-92A2E7195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12FF70-E4AC-E541-9421-ACE180BDF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4FE57E-22B6-3E41-AEB2-82178A9A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9DF125-4820-A542-9B30-B1218423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85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F7267-BC02-354A-B8E1-76367433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6CF417E-375E-0A4B-B3C9-8D6C84C92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E311AE-AD96-7F4C-A9D2-A97B41201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3234D8-A2ED-AA41-9D6A-6D8D199E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71A95B-4D8D-A048-9806-E98540B5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F9AC2E-186F-D44F-9053-B4E3C0BE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381C41-0062-6447-A4F9-80C726B4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B870AB-89FC-A64E-A3D7-9508AF288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4E81C3-2C27-9740-89ED-C1E34BA63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8B5B3-98FC-E047-BE9F-0B9AEDA70390}" type="datetimeFigureOut">
              <a:rPr lang="it-IT" smtClean="0"/>
              <a:t>06/10/21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6DFFC7-F5F4-2E41-89AA-8703F573E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510B24-88D3-F94E-8641-32F8F3CC3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EED7-9AEE-B34A-9E01-DE3D1D546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25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impronta piede acquerello">
            <a:extLst>
              <a:ext uri="{FF2B5EF4-FFF2-40B4-BE49-F238E27FC236}">
                <a16:creationId xmlns:a16="http://schemas.microsoft.com/office/drawing/2014/main" id="{6C65DE04-35BE-3F42-AEFD-235242DE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9" b="45185"/>
          <a:stretch/>
        </p:blipFill>
        <p:spPr bwMode="auto">
          <a:xfrm>
            <a:off x="11839459" y="6287149"/>
            <a:ext cx="341596" cy="5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F23E93-B86F-974F-A870-D053FFAD49C6}"/>
              </a:ext>
            </a:extLst>
          </p:cNvPr>
          <p:cNvSpPr txBox="1"/>
          <p:nvPr/>
        </p:nvSpPr>
        <p:spPr>
          <a:xfrm>
            <a:off x="11803286" y="6403941"/>
            <a:ext cx="4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34793D5-594B-DF42-89C2-FF735CACA174}"/>
              </a:ext>
            </a:extLst>
          </p:cNvPr>
          <p:cNvCxnSpPr>
            <a:cxnSpLocks/>
          </p:cNvCxnSpPr>
          <p:nvPr/>
        </p:nvCxnSpPr>
        <p:spPr>
          <a:xfrm>
            <a:off x="341597" y="6403941"/>
            <a:ext cx="11461689" cy="0"/>
          </a:xfrm>
          <a:prstGeom prst="line">
            <a:avLst/>
          </a:prstGeom>
          <a:ln w="38100" cmpd="dbl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829419-ECB1-FB42-BACA-A8FBC4CA8687}"/>
              </a:ext>
            </a:extLst>
          </p:cNvPr>
          <p:cNvCxnSpPr>
            <a:cxnSpLocks/>
          </p:cNvCxnSpPr>
          <p:nvPr/>
        </p:nvCxnSpPr>
        <p:spPr>
          <a:xfrm>
            <a:off x="341597" y="580947"/>
            <a:ext cx="11461689" cy="0"/>
          </a:xfrm>
          <a:prstGeom prst="line">
            <a:avLst/>
          </a:prstGeom>
          <a:ln w="79375" cmpd="thickThin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EFB50A-1177-BD43-98D7-FD960A901D53}"/>
              </a:ext>
            </a:extLst>
          </p:cNvPr>
          <p:cNvSpPr txBox="1"/>
          <p:nvPr/>
        </p:nvSpPr>
        <p:spPr>
          <a:xfrm>
            <a:off x="1462761" y="1213853"/>
            <a:ext cx="9219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of neutrons data collected at GSI:</a:t>
            </a:r>
          </a:p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steps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54B72-AAA2-4F4F-9207-2D790C73CFAF}"/>
              </a:ext>
            </a:extLst>
          </p:cNvPr>
          <p:cNvSpPr txBox="1"/>
          <p:nvPr/>
        </p:nvSpPr>
        <p:spPr>
          <a:xfrm>
            <a:off x="4060937" y="3596937"/>
            <a:ext cx="6018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Sofia Colombi, Cristian Massimi, Roberto Zarrella, Riccardo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Ridolfi</a:t>
            </a:r>
            <a:endParaRPr lang="it-I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FOOT_logo.gif">
            <a:extLst>
              <a:ext uri="{FF2B5EF4-FFF2-40B4-BE49-F238E27FC236}">
                <a16:creationId xmlns:a16="http://schemas.microsoft.com/office/drawing/2014/main" id="{8B053279-3043-5745-B1C5-B50978DA4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23" y="3293285"/>
            <a:ext cx="1622966" cy="16229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80A559-CF37-064C-B79A-CE38EF7FFBE4}"/>
              </a:ext>
            </a:extLst>
          </p:cNvPr>
          <p:cNvSpPr txBox="1"/>
          <p:nvPr/>
        </p:nvSpPr>
        <p:spPr>
          <a:xfrm>
            <a:off x="4907674" y="5403544"/>
            <a:ext cx="2376652" cy="8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 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</a:p>
        </p:txBody>
      </p:sp>
    </p:spTree>
    <p:extLst>
      <p:ext uri="{BB962C8B-B14F-4D97-AF65-F5344CB8AC3E}">
        <p14:creationId xmlns:p14="http://schemas.microsoft.com/office/powerpoint/2010/main" val="366237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impronta piede acquerello">
            <a:extLst>
              <a:ext uri="{FF2B5EF4-FFF2-40B4-BE49-F238E27FC236}">
                <a16:creationId xmlns:a16="http://schemas.microsoft.com/office/drawing/2014/main" id="{6C65DE04-35BE-3F42-AEFD-235242DE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9" b="45185"/>
          <a:stretch/>
        </p:blipFill>
        <p:spPr bwMode="auto">
          <a:xfrm>
            <a:off x="11839459" y="6287149"/>
            <a:ext cx="341596" cy="5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FCC48D-D747-C04A-8E6D-B91E375B5EF7}"/>
              </a:ext>
            </a:extLst>
          </p:cNvPr>
          <p:cNvSpPr txBox="1"/>
          <p:nvPr/>
        </p:nvSpPr>
        <p:spPr>
          <a:xfrm>
            <a:off x="-10944" y="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TOF raw: delay correction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F23E93-B86F-974F-A870-D053FFAD49C6}"/>
              </a:ext>
            </a:extLst>
          </p:cNvPr>
          <p:cNvSpPr txBox="1"/>
          <p:nvPr/>
        </p:nvSpPr>
        <p:spPr>
          <a:xfrm>
            <a:off x="11803286" y="6403941"/>
            <a:ext cx="4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10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34793D5-594B-DF42-89C2-FF735CACA174}"/>
              </a:ext>
            </a:extLst>
          </p:cNvPr>
          <p:cNvCxnSpPr>
            <a:cxnSpLocks/>
          </p:cNvCxnSpPr>
          <p:nvPr/>
        </p:nvCxnSpPr>
        <p:spPr>
          <a:xfrm>
            <a:off x="341597" y="6403941"/>
            <a:ext cx="11461689" cy="0"/>
          </a:xfrm>
          <a:prstGeom prst="line">
            <a:avLst/>
          </a:prstGeom>
          <a:ln w="38100" cmpd="dbl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829419-ECB1-FB42-BACA-A8FBC4CA8687}"/>
              </a:ext>
            </a:extLst>
          </p:cNvPr>
          <p:cNvCxnSpPr>
            <a:cxnSpLocks/>
          </p:cNvCxnSpPr>
          <p:nvPr/>
        </p:nvCxnSpPr>
        <p:spPr>
          <a:xfrm>
            <a:off x="341597" y="580947"/>
            <a:ext cx="11461689" cy="0"/>
          </a:xfrm>
          <a:prstGeom prst="line">
            <a:avLst/>
          </a:prstGeom>
          <a:ln w="79375" cmpd="thickThin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C3F250-CA96-B242-9993-EF7E94514024}"/>
              </a:ext>
            </a:extLst>
          </p:cNvPr>
          <p:cNvSpPr txBox="1"/>
          <p:nvPr/>
        </p:nvSpPr>
        <p:spPr>
          <a:xfrm>
            <a:off x="3549874" y="6498454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Colombi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B591E78-3D52-6842-BAB4-8858F5545329}"/>
              </a:ext>
            </a:extLst>
          </p:cNvPr>
          <p:cNvCxnSpPr>
            <a:cxnSpLocks/>
          </p:cNvCxnSpPr>
          <p:nvPr/>
        </p:nvCxnSpPr>
        <p:spPr>
          <a:xfrm>
            <a:off x="1906515" y="4194289"/>
            <a:ext cx="0" cy="606497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912CB0-571A-AE4D-97E3-66A8C92C26DF}"/>
              </a:ext>
            </a:extLst>
          </p:cNvPr>
          <p:cNvSpPr txBox="1"/>
          <p:nvPr/>
        </p:nvSpPr>
        <p:spPr>
          <a:xfrm>
            <a:off x="6758152" y="6498454"/>
            <a:ext cx="50451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physics meeting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1714AAF-2F1D-FB49-80A3-F313BCCCF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97" y="675173"/>
            <a:ext cx="6203582" cy="467642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6D56E7F-F697-2246-A742-6AE460E13EB4}"/>
              </a:ext>
            </a:extLst>
          </p:cNvPr>
          <p:cNvSpPr txBox="1"/>
          <p:nvPr/>
        </p:nvSpPr>
        <p:spPr>
          <a:xfrm>
            <a:off x="9432471" y="5791173"/>
            <a:ext cx="145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Nanoseconds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AFD8329-BE1A-1749-9B1C-D95A0664B6FA}"/>
              </a:ext>
            </a:extLst>
          </p:cNvPr>
          <p:cNvSpPr txBox="1"/>
          <p:nvPr/>
        </p:nvSpPr>
        <p:spPr>
          <a:xfrm>
            <a:off x="1985562" y="898457"/>
            <a:ext cx="2915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solidFill>
                  <a:srgbClr val="FF0000"/>
                </a:solidFill>
              </a:rPr>
              <a:t>Prompt</a:t>
            </a:r>
            <a:r>
              <a:rPr lang="it-IT" sz="2200" dirty="0">
                <a:solidFill>
                  <a:srgbClr val="FF0000"/>
                </a:solidFill>
              </a:rPr>
              <a:t> gamma </a:t>
            </a:r>
            <a:r>
              <a:rPr lang="it-IT" sz="2200" dirty="0" err="1">
                <a:solidFill>
                  <a:srgbClr val="FF0000"/>
                </a:solidFill>
              </a:rPr>
              <a:t>peak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FE7EDA1-8871-C945-B2C7-F2ACFABC8A1F}"/>
              </a:ext>
            </a:extLst>
          </p:cNvPr>
          <p:cNvSpPr txBox="1"/>
          <p:nvPr/>
        </p:nvSpPr>
        <p:spPr>
          <a:xfrm>
            <a:off x="2332344" y="3844308"/>
            <a:ext cx="3345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solidFill>
                  <a:schemeClr val="accent2"/>
                </a:solidFill>
              </a:rPr>
              <a:t>Neutrons</a:t>
            </a:r>
            <a:r>
              <a:rPr lang="it-IT" sz="2200" dirty="0">
                <a:solidFill>
                  <a:schemeClr val="accent2"/>
                </a:solidFill>
              </a:rPr>
              <a:t> + delay </a:t>
            </a:r>
            <a:r>
              <a:rPr lang="it-IT" sz="2200" dirty="0" err="1">
                <a:solidFill>
                  <a:schemeClr val="accent2"/>
                </a:solidFill>
              </a:rPr>
              <a:t>gammas</a:t>
            </a:r>
            <a:endParaRPr lang="it-IT" sz="2200" dirty="0">
              <a:solidFill>
                <a:schemeClr val="accent2"/>
              </a:solidFill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DB51225-09F8-FA43-9B23-99ECC4FE5776}"/>
              </a:ext>
            </a:extLst>
          </p:cNvPr>
          <p:cNvSpPr/>
          <p:nvPr/>
        </p:nvSpPr>
        <p:spPr>
          <a:xfrm>
            <a:off x="1388780" y="824384"/>
            <a:ext cx="681790" cy="4357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B538150-7FF3-D444-B674-E26244A71D33}"/>
              </a:ext>
            </a:extLst>
          </p:cNvPr>
          <p:cNvSpPr/>
          <p:nvPr/>
        </p:nvSpPr>
        <p:spPr>
          <a:xfrm rot="16200000">
            <a:off x="2796648" y="2909223"/>
            <a:ext cx="906818" cy="363876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56B1FA6-0EF4-0142-817E-53A29F980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279" y="1172184"/>
            <a:ext cx="6372578" cy="513506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8E13CBE-346C-5C4A-87DA-6CCFCC471A21}"/>
              </a:ext>
            </a:extLst>
          </p:cNvPr>
          <p:cNvSpPr txBox="1"/>
          <p:nvPr/>
        </p:nvSpPr>
        <p:spPr>
          <a:xfrm>
            <a:off x="7443248" y="2832090"/>
            <a:ext cx="42127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Time </a:t>
            </a:r>
            <a:r>
              <a:rPr lang="it-IT" sz="2200" dirty="0" err="1"/>
              <a:t>resolution</a:t>
            </a:r>
            <a:r>
              <a:rPr lang="it-IT" sz="2200" dirty="0"/>
              <a:t> -&gt; 1 ns</a:t>
            </a:r>
          </a:p>
          <a:p>
            <a:endParaRPr lang="it-IT" sz="2200" dirty="0"/>
          </a:p>
          <a:p>
            <a:endParaRPr lang="it-IT" sz="2200" dirty="0"/>
          </a:p>
          <a:p>
            <a:r>
              <a:rPr lang="it-IT" sz="2200" dirty="0"/>
              <a:t>TOF gamma (target - DET) -&gt; 7.9 ns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103FD60E-7B04-F346-9E25-32C6D43B5572}"/>
              </a:ext>
            </a:extLst>
          </p:cNvPr>
          <p:cNvSpPr/>
          <p:nvPr/>
        </p:nvSpPr>
        <p:spPr>
          <a:xfrm rot="5400000">
            <a:off x="11017674" y="1555768"/>
            <a:ext cx="530455" cy="1269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947C903-3EC3-984A-8F66-19715AAAAD53}"/>
              </a:ext>
            </a:extLst>
          </p:cNvPr>
          <p:cNvSpPr txBox="1"/>
          <p:nvPr/>
        </p:nvSpPr>
        <p:spPr>
          <a:xfrm>
            <a:off x="341597" y="6500636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</a:p>
        </p:txBody>
      </p:sp>
    </p:spTree>
    <p:extLst>
      <p:ext uri="{BB962C8B-B14F-4D97-AF65-F5344CB8AC3E}">
        <p14:creationId xmlns:p14="http://schemas.microsoft.com/office/powerpoint/2010/main" val="381546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impronta piede acquerello">
            <a:extLst>
              <a:ext uri="{FF2B5EF4-FFF2-40B4-BE49-F238E27FC236}">
                <a16:creationId xmlns:a16="http://schemas.microsoft.com/office/drawing/2014/main" id="{6C65DE04-35BE-3F42-AEFD-235242DE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9" b="45185"/>
          <a:stretch/>
        </p:blipFill>
        <p:spPr bwMode="auto">
          <a:xfrm>
            <a:off x="11839459" y="6287149"/>
            <a:ext cx="341596" cy="5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FCC48D-D747-C04A-8E6D-B91E375B5EF7}"/>
              </a:ext>
            </a:extLst>
          </p:cNvPr>
          <p:cNvSpPr txBox="1"/>
          <p:nvPr/>
        </p:nvSpPr>
        <p:spPr>
          <a:xfrm>
            <a:off x="-10944" y="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F23E93-B86F-974F-A870-D053FFAD49C6}"/>
              </a:ext>
            </a:extLst>
          </p:cNvPr>
          <p:cNvSpPr txBox="1"/>
          <p:nvPr/>
        </p:nvSpPr>
        <p:spPr>
          <a:xfrm>
            <a:off x="11803286" y="6403941"/>
            <a:ext cx="4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9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34793D5-594B-DF42-89C2-FF735CACA174}"/>
              </a:ext>
            </a:extLst>
          </p:cNvPr>
          <p:cNvCxnSpPr>
            <a:cxnSpLocks/>
          </p:cNvCxnSpPr>
          <p:nvPr/>
        </p:nvCxnSpPr>
        <p:spPr>
          <a:xfrm>
            <a:off x="341597" y="6403941"/>
            <a:ext cx="11461689" cy="0"/>
          </a:xfrm>
          <a:prstGeom prst="line">
            <a:avLst/>
          </a:prstGeom>
          <a:ln w="38100" cmpd="dbl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829419-ECB1-FB42-BACA-A8FBC4CA8687}"/>
              </a:ext>
            </a:extLst>
          </p:cNvPr>
          <p:cNvCxnSpPr>
            <a:cxnSpLocks/>
          </p:cNvCxnSpPr>
          <p:nvPr/>
        </p:nvCxnSpPr>
        <p:spPr>
          <a:xfrm>
            <a:off x="341597" y="580947"/>
            <a:ext cx="11461689" cy="0"/>
          </a:xfrm>
          <a:prstGeom prst="line">
            <a:avLst/>
          </a:prstGeom>
          <a:ln w="79375" cmpd="thickThin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C3F250-CA96-B242-9993-EF7E94514024}"/>
              </a:ext>
            </a:extLst>
          </p:cNvPr>
          <p:cNvSpPr txBox="1"/>
          <p:nvPr/>
        </p:nvSpPr>
        <p:spPr>
          <a:xfrm>
            <a:off x="3549874" y="6498454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Colombi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B591E78-3D52-6842-BAB4-8858F5545329}"/>
              </a:ext>
            </a:extLst>
          </p:cNvPr>
          <p:cNvCxnSpPr>
            <a:cxnSpLocks/>
          </p:cNvCxnSpPr>
          <p:nvPr/>
        </p:nvCxnSpPr>
        <p:spPr>
          <a:xfrm>
            <a:off x="1906515" y="4194289"/>
            <a:ext cx="0" cy="606497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912CB0-571A-AE4D-97E3-66A8C92C26DF}"/>
              </a:ext>
            </a:extLst>
          </p:cNvPr>
          <p:cNvSpPr txBox="1"/>
          <p:nvPr/>
        </p:nvSpPr>
        <p:spPr>
          <a:xfrm>
            <a:off x="6758152" y="6498454"/>
            <a:ext cx="50451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physics meeting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3FA77A-92A6-444A-8A03-3CF4C1499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19" y="949199"/>
            <a:ext cx="7202761" cy="505954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39C5C0-BD17-EF45-A60F-450E508EBF7F}"/>
              </a:ext>
            </a:extLst>
          </p:cNvPr>
          <p:cNvSpPr txBox="1"/>
          <p:nvPr/>
        </p:nvSpPr>
        <p:spPr>
          <a:xfrm>
            <a:off x="6758152" y="5871330"/>
            <a:ext cx="145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Nanoseconds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025A8FC-EFEB-D44D-98CB-9963890B41F7}"/>
              </a:ext>
            </a:extLst>
          </p:cNvPr>
          <p:cNvSpPr txBox="1"/>
          <p:nvPr/>
        </p:nvSpPr>
        <p:spPr>
          <a:xfrm>
            <a:off x="4911766" y="1751662"/>
            <a:ext cx="6193766" cy="2692019"/>
          </a:xfrm>
          <a:custGeom>
            <a:avLst/>
            <a:gdLst>
              <a:gd name="connsiteX0" fmla="*/ 0 w 6193766"/>
              <a:gd name="connsiteY0" fmla="*/ 0 h 2692019"/>
              <a:gd name="connsiteX1" fmla="*/ 501132 w 6193766"/>
              <a:gd name="connsiteY1" fmla="*/ 0 h 2692019"/>
              <a:gd name="connsiteX2" fmla="*/ 1064202 w 6193766"/>
              <a:gd name="connsiteY2" fmla="*/ 0 h 2692019"/>
              <a:gd name="connsiteX3" fmla="*/ 1689209 w 6193766"/>
              <a:gd name="connsiteY3" fmla="*/ 0 h 2692019"/>
              <a:gd name="connsiteX4" fmla="*/ 2376154 w 6193766"/>
              <a:gd name="connsiteY4" fmla="*/ 0 h 2692019"/>
              <a:gd name="connsiteX5" fmla="*/ 3063099 w 6193766"/>
              <a:gd name="connsiteY5" fmla="*/ 0 h 2692019"/>
              <a:gd name="connsiteX6" fmla="*/ 3688106 w 6193766"/>
              <a:gd name="connsiteY6" fmla="*/ 0 h 2692019"/>
              <a:gd name="connsiteX7" fmla="*/ 4251176 w 6193766"/>
              <a:gd name="connsiteY7" fmla="*/ 0 h 2692019"/>
              <a:gd name="connsiteX8" fmla="*/ 4628432 w 6193766"/>
              <a:gd name="connsiteY8" fmla="*/ 0 h 2692019"/>
              <a:gd name="connsiteX9" fmla="*/ 5005689 w 6193766"/>
              <a:gd name="connsiteY9" fmla="*/ 0 h 2692019"/>
              <a:gd name="connsiteX10" fmla="*/ 5506821 w 6193766"/>
              <a:gd name="connsiteY10" fmla="*/ 0 h 2692019"/>
              <a:gd name="connsiteX11" fmla="*/ 6193766 w 6193766"/>
              <a:gd name="connsiteY11" fmla="*/ 0 h 2692019"/>
              <a:gd name="connsiteX12" fmla="*/ 6193766 w 6193766"/>
              <a:gd name="connsiteY12" fmla="*/ 565324 h 2692019"/>
              <a:gd name="connsiteX13" fmla="*/ 6193766 w 6193766"/>
              <a:gd name="connsiteY13" fmla="*/ 1157568 h 2692019"/>
              <a:gd name="connsiteX14" fmla="*/ 6193766 w 6193766"/>
              <a:gd name="connsiteY14" fmla="*/ 1749812 h 2692019"/>
              <a:gd name="connsiteX15" fmla="*/ 6193766 w 6193766"/>
              <a:gd name="connsiteY15" fmla="*/ 2692019 h 2692019"/>
              <a:gd name="connsiteX16" fmla="*/ 5816509 w 6193766"/>
              <a:gd name="connsiteY16" fmla="*/ 2692019 h 2692019"/>
              <a:gd name="connsiteX17" fmla="*/ 5129564 w 6193766"/>
              <a:gd name="connsiteY17" fmla="*/ 2692019 h 2692019"/>
              <a:gd name="connsiteX18" fmla="*/ 4752308 w 6193766"/>
              <a:gd name="connsiteY18" fmla="*/ 2692019 h 2692019"/>
              <a:gd name="connsiteX19" fmla="*/ 4251176 w 6193766"/>
              <a:gd name="connsiteY19" fmla="*/ 2692019 h 2692019"/>
              <a:gd name="connsiteX20" fmla="*/ 3873919 w 6193766"/>
              <a:gd name="connsiteY20" fmla="*/ 2692019 h 2692019"/>
              <a:gd name="connsiteX21" fmla="*/ 3310849 w 6193766"/>
              <a:gd name="connsiteY21" fmla="*/ 2692019 h 2692019"/>
              <a:gd name="connsiteX22" fmla="*/ 2871655 w 6193766"/>
              <a:gd name="connsiteY22" fmla="*/ 2692019 h 2692019"/>
              <a:gd name="connsiteX23" fmla="*/ 2246648 w 6193766"/>
              <a:gd name="connsiteY23" fmla="*/ 2692019 h 2692019"/>
              <a:gd name="connsiteX24" fmla="*/ 1621641 w 6193766"/>
              <a:gd name="connsiteY24" fmla="*/ 2692019 h 2692019"/>
              <a:gd name="connsiteX25" fmla="*/ 996633 w 6193766"/>
              <a:gd name="connsiteY25" fmla="*/ 2692019 h 2692019"/>
              <a:gd name="connsiteX26" fmla="*/ 0 w 6193766"/>
              <a:gd name="connsiteY26" fmla="*/ 2692019 h 2692019"/>
              <a:gd name="connsiteX27" fmla="*/ 0 w 6193766"/>
              <a:gd name="connsiteY27" fmla="*/ 2153615 h 2692019"/>
              <a:gd name="connsiteX28" fmla="*/ 0 w 6193766"/>
              <a:gd name="connsiteY28" fmla="*/ 1615211 h 2692019"/>
              <a:gd name="connsiteX29" fmla="*/ 0 w 6193766"/>
              <a:gd name="connsiteY29" fmla="*/ 1130648 h 2692019"/>
              <a:gd name="connsiteX30" fmla="*/ 0 w 6193766"/>
              <a:gd name="connsiteY30" fmla="*/ 673005 h 2692019"/>
              <a:gd name="connsiteX31" fmla="*/ 0 w 6193766"/>
              <a:gd name="connsiteY31" fmla="*/ 0 h 269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93766" h="2692019" fill="none" extrusionOk="0">
                <a:moveTo>
                  <a:pt x="0" y="0"/>
                </a:moveTo>
                <a:cubicBezTo>
                  <a:pt x="210907" y="-40216"/>
                  <a:pt x="252357" y="16416"/>
                  <a:pt x="501132" y="0"/>
                </a:cubicBezTo>
                <a:cubicBezTo>
                  <a:pt x="749907" y="-16416"/>
                  <a:pt x="784703" y="33229"/>
                  <a:pt x="1064202" y="0"/>
                </a:cubicBezTo>
                <a:cubicBezTo>
                  <a:pt x="1343701" y="-33229"/>
                  <a:pt x="1487768" y="71856"/>
                  <a:pt x="1689209" y="0"/>
                </a:cubicBezTo>
                <a:cubicBezTo>
                  <a:pt x="1890650" y="-71856"/>
                  <a:pt x="2097044" y="64335"/>
                  <a:pt x="2376154" y="0"/>
                </a:cubicBezTo>
                <a:cubicBezTo>
                  <a:pt x="2655264" y="-64335"/>
                  <a:pt x="2725277" y="55732"/>
                  <a:pt x="3063099" y="0"/>
                </a:cubicBezTo>
                <a:cubicBezTo>
                  <a:pt x="3400922" y="-55732"/>
                  <a:pt x="3454855" y="21152"/>
                  <a:pt x="3688106" y="0"/>
                </a:cubicBezTo>
                <a:cubicBezTo>
                  <a:pt x="3921357" y="-21152"/>
                  <a:pt x="4093975" y="62351"/>
                  <a:pt x="4251176" y="0"/>
                </a:cubicBezTo>
                <a:cubicBezTo>
                  <a:pt x="4408377" y="-62351"/>
                  <a:pt x="4549900" y="45019"/>
                  <a:pt x="4628432" y="0"/>
                </a:cubicBezTo>
                <a:cubicBezTo>
                  <a:pt x="4706964" y="-45019"/>
                  <a:pt x="4916838" y="14331"/>
                  <a:pt x="5005689" y="0"/>
                </a:cubicBezTo>
                <a:cubicBezTo>
                  <a:pt x="5094540" y="-14331"/>
                  <a:pt x="5308683" y="24537"/>
                  <a:pt x="5506821" y="0"/>
                </a:cubicBezTo>
                <a:cubicBezTo>
                  <a:pt x="5704959" y="-24537"/>
                  <a:pt x="5967672" y="62909"/>
                  <a:pt x="6193766" y="0"/>
                </a:cubicBezTo>
                <a:cubicBezTo>
                  <a:pt x="6211517" y="248528"/>
                  <a:pt x="6181730" y="304159"/>
                  <a:pt x="6193766" y="565324"/>
                </a:cubicBezTo>
                <a:cubicBezTo>
                  <a:pt x="6205802" y="826489"/>
                  <a:pt x="6167743" y="977309"/>
                  <a:pt x="6193766" y="1157568"/>
                </a:cubicBezTo>
                <a:cubicBezTo>
                  <a:pt x="6219789" y="1337827"/>
                  <a:pt x="6193483" y="1475275"/>
                  <a:pt x="6193766" y="1749812"/>
                </a:cubicBezTo>
                <a:cubicBezTo>
                  <a:pt x="6194049" y="2024349"/>
                  <a:pt x="6166170" y="2327622"/>
                  <a:pt x="6193766" y="2692019"/>
                </a:cubicBezTo>
                <a:cubicBezTo>
                  <a:pt x="6084818" y="2724545"/>
                  <a:pt x="5956845" y="2655656"/>
                  <a:pt x="5816509" y="2692019"/>
                </a:cubicBezTo>
                <a:cubicBezTo>
                  <a:pt x="5676173" y="2728382"/>
                  <a:pt x="5371893" y="2665383"/>
                  <a:pt x="5129564" y="2692019"/>
                </a:cubicBezTo>
                <a:cubicBezTo>
                  <a:pt x="4887235" y="2718655"/>
                  <a:pt x="4879130" y="2651287"/>
                  <a:pt x="4752308" y="2692019"/>
                </a:cubicBezTo>
                <a:cubicBezTo>
                  <a:pt x="4625486" y="2732751"/>
                  <a:pt x="4388025" y="2669447"/>
                  <a:pt x="4251176" y="2692019"/>
                </a:cubicBezTo>
                <a:cubicBezTo>
                  <a:pt x="4114327" y="2714591"/>
                  <a:pt x="4022950" y="2675307"/>
                  <a:pt x="3873919" y="2692019"/>
                </a:cubicBezTo>
                <a:cubicBezTo>
                  <a:pt x="3724888" y="2708731"/>
                  <a:pt x="3556326" y="2661535"/>
                  <a:pt x="3310849" y="2692019"/>
                </a:cubicBezTo>
                <a:cubicBezTo>
                  <a:pt x="3065372" y="2722503"/>
                  <a:pt x="2991623" y="2654713"/>
                  <a:pt x="2871655" y="2692019"/>
                </a:cubicBezTo>
                <a:cubicBezTo>
                  <a:pt x="2751687" y="2729325"/>
                  <a:pt x="2418056" y="2658350"/>
                  <a:pt x="2246648" y="2692019"/>
                </a:cubicBezTo>
                <a:cubicBezTo>
                  <a:pt x="2075240" y="2725688"/>
                  <a:pt x="1879051" y="2647219"/>
                  <a:pt x="1621641" y="2692019"/>
                </a:cubicBezTo>
                <a:cubicBezTo>
                  <a:pt x="1364231" y="2736819"/>
                  <a:pt x="1126180" y="2654441"/>
                  <a:pt x="996633" y="2692019"/>
                </a:cubicBezTo>
                <a:cubicBezTo>
                  <a:pt x="867086" y="2729597"/>
                  <a:pt x="302496" y="2577111"/>
                  <a:pt x="0" y="2692019"/>
                </a:cubicBezTo>
                <a:cubicBezTo>
                  <a:pt x="-4917" y="2476410"/>
                  <a:pt x="57280" y="2312198"/>
                  <a:pt x="0" y="2153615"/>
                </a:cubicBezTo>
                <a:cubicBezTo>
                  <a:pt x="-57280" y="1995032"/>
                  <a:pt x="31426" y="1726208"/>
                  <a:pt x="0" y="1615211"/>
                </a:cubicBezTo>
                <a:cubicBezTo>
                  <a:pt x="-31426" y="1504214"/>
                  <a:pt x="41150" y="1342027"/>
                  <a:pt x="0" y="1130648"/>
                </a:cubicBezTo>
                <a:cubicBezTo>
                  <a:pt x="-41150" y="919269"/>
                  <a:pt x="3522" y="868008"/>
                  <a:pt x="0" y="673005"/>
                </a:cubicBezTo>
                <a:cubicBezTo>
                  <a:pt x="-3522" y="478002"/>
                  <a:pt x="59099" y="293260"/>
                  <a:pt x="0" y="0"/>
                </a:cubicBezTo>
                <a:close/>
              </a:path>
              <a:path w="6193766" h="2692019" stroke="0" extrusionOk="0">
                <a:moveTo>
                  <a:pt x="0" y="0"/>
                </a:moveTo>
                <a:cubicBezTo>
                  <a:pt x="146973" y="-25314"/>
                  <a:pt x="259546" y="35795"/>
                  <a:pt x="439194" y="0"/>
                </a:cubicBezTo>
                <a:cubicBezTo>
                  <a:pt x="618842" y="-35795"/>
                  <a:pt x="725986" y="15178"/>
                  <a:pt x="816451" y="0"/>
                </a:cubicBezTo>
                <a:cubicBezTo>
                  <a:pt x="906916" y="-15178"/>
                  <a:pt x="1079640" y="10839"/>
                  <a:pt x="1317583" y="0"/>
                </a:cubicBezTo>
                <a:cubicBezTo>
                  <a:pt x="1555526" y="-10839"/>
                  <a:pt x="1748080" y="57720"/>
                  <a:pt x="1880653" y="0"/>
                </a:cubicBezTo>
                <a:cubicBezTo>
                  <a:pt x="2013226" y="-57720"/>
                  <a:pt x="2217896" y="52696"/>
                  <a:pt x="2505660" y="0"/>
                </a:cubicBezTo>
                <a:cubicBezTo>
                  <a:pt x="2793424" y="-52696"/>
                  <a:pt x="2849458" y="20551"/>
                  <a:pt x="2944854" y="0"/>
                </a:cubicBezTo>
                <a:cubicBezTo>
                  <a:pt x="3040250" y="-20551"/>
                  <a:pt x="3198535" y="55988"/>
                  <a:pt x="3445986" y="0"/>
                </a:cubicBezTo>
                <a:cubicBezTo>
                  <a:pt x="3693437" y="-55988"/>
                  <a:pt x="3795667" y="9924"/>
                  <a:pt x="4132931" y="0"/>
                </a:cubicBezTo>
                <a:cubicBezTo>
                  <a:pt x="4470196" y="-9924"/>
                  <a:pt x="4569449" y="18605"/>
                  <a:pt x="4757938" y="0"/>
                </a:cubicBezTo>
                <a:cubicBezTo>
                  <a:pt x="4946427" y="-18605"/>
                  <a:pt x="5005211" y="33523"/>
                  <a:pt x="5135195" y="0"/>
                </a:cubicBezTo>
                <a:cubicBezTo>
                  <a:pt x="5265179" y="-33523"/>
                  <a:pt x="5480464" y="49996"/>
                  <a:pt x="5574389" y="0"/>
                </a:cubicBezTo>
                <a:cubicBezTo>
                  <a:pt x="5668314" y="-49996"/>
                  <a:pt x="5990272" y="21305"/>
                  <a:pt x="6193766" y="0"/>
                </a:cubicBezTo>
                <a:cubicBezTo>
                  <a:pt x="6201365" y="133201"/>
                  <a:pt x="6148457" y="298425"/>
                  <a:pt x="6193766" y="565324"/>
                </a:cubicBezTo>
                <a:cubicBezTo>
                  <a:pt x="6239075" y="832223"/>
                  <a:pt x="6160724" y="891697"/>
                  <a:pt x="6193766" y="1022967"/>
                </a:cubicBezTo>
                <a:cubicBezTo>
                  <a:pt x="6226808" y="1154237"/>
                  <a:pt x="6133859" y="1407966"/>
                  <a:pt x="6193766" y="1588291"/>
                </a:cubicBezTo>
                <a:cubicBezTo>
                  <a:pt x="6253673" y="1768616"/>
                  <a:pt x="6141571" y="1936185"/>
                  <a:pt x="6193766" y="2153615"/>
                </a:cubicBezTo>
                <a:cubicBezTo>
                  <a:pt x="6245961" y="2371045"/>
                  <a:pt x="6170360" y="2547296"/>
                  <a:pt x="6193766" y="2692019"/>
                </a:cubicBezTo>
                <a:cubicBezTo>
                  <a:pt x="5924492" y="2706412"/>
                  <a:pt x="5823792" y="2624217"/>
                  <a:pt x="5568759" y="2692019"/>
                </a:cubicBezTo>
                <a:cubicBezTo>
                  <a:pt x="5313726" y="2759821"/>
                  <a:pt x="5290957" y="2653130"/>
                  <a:pt x="5191502" y="2692019"/>
                </a:cubicBezTo>
                <a:cubicBezTo>
                  <a:pt x="5092047" y="2730908"/>
                  <a:pt x="4917131" y="2686360"/>
                  <a:pt x="4814245" y="2692019"/>
                </a:cubicBezTo>
                <a:cubicBezTo>
                  <a:pt x="4711359" y="2697678"/>
                  <a:pt x="4375981" y="2674971"/>
                  <a:pt x="4251176" y="2692019"/>
                </a:cubicBezTo>
                <a:cubicBezTo>
                  <a:pt x="4126371" y="2709067"/>
                  <a:pt x="3753745" y="2640350"/>
                  <a:pt x="3626168" y="2692019"/>
                </a:cubicBezTo>
                <a:cubicBezTo>
                  <a:pt x="3498591" y="2743688"/>
                  <a:pt x="3211743" y="2636531"/>
                  <a:pt x="3063099" y="2692019"/>
                </a:cubicBezTo>
                <a:cubicBezTo>
                  <a:pt x="2914455" y="2747507"/>
                  <a:pt x="2803673" y="2687017"/>
                  <a:pt x="2623905" y="2692019"/>
                </a:cubicBezTo>
                <a:cubicBezTo>
                  <a:pt x="2444137" y="2697021"/>
                  <a:pt x="2225043" y="2660995"/>
                  <a:pt x="2122773" y="2692019"/>
                </a:cubicBezTo>
                <a:cubicBezTo>
                  <a:pt x="2020503" y="2723043"/>
                  <a:pt x="1734339" y="2635144"/>
                  <a:pt x="1621641" y="2692019"/>
                </a:cubicBezTo>
                <a:cubicBezTo>
                  <a:pt x="1508943" y="2748894"/>
                  <a:pt x="1376533" y="2654251"/>
                  <a:pt x="1182446" y="2692019"/>
                </a:cubicBezTo>
                <a:cubicBezTo>
                  <a:pt x="988360" y="2729787"/>
                  <a:pt x="976072" y="2661643"/>
                  <a:pt x="805190" y="2692019"/>
                </a:cubicBezTo>
                <a:cubicBezTo>
                  <a:pt x="634308" y="2722395"/>
                  <a:pt x="315733" y="2618549"/>
                  <a:pt x="0" y="2692019"/>
                </a:cubicBezTo>
                <a:cubicBezTo>
                  <a:pt x="-54102" y="2449966"/>
                  <a:pt x="13479" y="2378570"/>
                  <a:pt x="0" y="2207456"/>
                </a:cubicBezTo>
                <a:cubicBezTo>
                  <a:pt x="-13479" y="2036342"/>
                  <a:pt x="16684" y="1889474"/>
                  <a:pt x="0" y="1642132"/>
                </a:cubicBezTo>
                <a:cubicBezTo>
                  <a:pt x="-16684" y="1394790"/>
                  <a:pt x="24435" y="1254059"/>
                  <a:pt x="0" y="1049887"/>
                </a:cubicBezTo>
                <a:cubicBezTo>
                  <a:pt x="-24435" y="845716"/>
                  <a:pt x="7922" y="766212"/>
                  <a:pt x="0" y="538404"/>
                </a:cubicBezTo>
                <a:cubicBezTo>
                  <a:pt x="-7922" y="310596"/>
                  <a:pt x="1434" y="1423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074757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300" dirty="0" err="1"/>
              <a:t>Next</a:t>
            </a:r>
            <a:r>
              <a:rPr lang="it-IT" sz="2300" dirty="0"/>
              <a:t> </a:t>
            </a:r>
            <a:r>
              <a:rPr lang="it-IT" sz="2300" dirty="0" err="1"/>
              <a:t>steps</a:t>
            </a:r>
            <a:r>
              <a:rPr lang="it-IT" sz="2300" dirty="0"/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300" dirty="0" err="1"/>
              <a:t>Pulse</a:t>
            </a:r>
            <a:r>
              <a:rPr lang="it-IT" sz="2300" dirty="0"/>
              <a:t> </a:t>
            </a:r>
            <a:r>
              <a:rPr lang="it-IT" sz="2300" dirty="0" err="1"/>
              <a:t>Shape</a:t>
            </a:r>
            <a:r>
              <a:rPr lang="it-IT" sz="2300" dirty="0"/>
              <a:t> </a:t>
            </a:r>
            <a:r>
              <a:rPr lang="it-IT" sz="2300" dirty="0" err="1"/>
              <a:t>Discrimination</a:t>
            </a:r>
            <a:r>
              <a:rPr lang="it-IT" sz="2300" dirty="0"/>
              <a:t> to </a:t>
            </a:r>
            <a:r>
              <a:rPr lang="it-IT" sz="2300" dirty="0" err="1"/>
              <a:t>identify</a:t>
            </a:r>
            <a:r>
              <a:rPr lang="it-IT" sz="2300" dirty="0"/>
              <a:t> fast and slow </a:t>
            </a:r>
            <a:r>
              <a:rPr lang="it-IT" sz="2300" dirty="0" err="1"/>
              <a:t>components</a:t>
            </a:r>
            <a:endParaRPr lang="it-IT" sz="23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300" dirty="0"/>
              <a:t>Calibrate in </a:t>
            </a:r>
            <a:r>
              <a:rPr lang="it-IT" sz="2300" dirty="0" err="1"/>
              <a:t>energy</a:t>
            </a:r>
            <a:r>
              <a:rPr lang="it-IT" sz="23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300" dirty="0" err="1"/>
              <a:t>Repeat</a:t>
            </a:r>
            <a:r>
              <a:rPr lang="it-IT" sz="2300" dirty="0"/>
              <a:t> for </a:t>
            </a:r>
            <a:r>
              <a:rPr lang="it-IT" sz="2300" dirty="0" err="1"/>
              <a:t>all</a:t>
            </a:r>
            <a:r>
              <a:rPr lang="it-IT" sz="2300" dirty="0"/>
              <a:t> data </a:t>
            </a:r>
            <a:r>
              <a:rPr lang="it-IT" sz="2300" dirty="0" err="1"/>
              <a:t>samples</a:t>
            </a:r>
            <a:endParaRPr lang="it-IT" sz="23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6075C51-12F4-8E41-A236-0F06AFDF16EF}"/>
              </a:ext>
            </a:extLst>
          </p:cNvPr>
          <p:cNvSpPr txBox="1"/>
          <p:nvPr/>
        </p:nvSpPr>
        <p:spPr>
          <a:xfrm>
            <a:off x="341597" y="6500636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</a:p>
        </p:txBody>
      </p:sp>
    </p:spTree>
    <p:extLst>
      <p:ext uri="{BB962C8B-B14F-4D97-AF65-F5344CB8AC3E}">
        <p14:creationId xmlns:p14="http://schemas.microsoft.com/office/powerpoint/2010/main" val="145132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C19B03C-D324-FB43-BBAD-6CBCF67E6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3"/>
          <a:stretch/>
        </p:blipFill>
        <p:spPr>
          <a:xfrm>
            <a:off x="177800" y="724163"/>
            <a:ext cx="8788400" cy="4586836"/>
          </a:xfrm>
          <a:prstGeom prst="rect">
            <a:avLst/>
          </a:prstGeom>
        </p:spPr>
      </p:pic>
      <p:pic>
        <p:nvPicPr>
          <p:cNvPr id="5" name="Picture 2" descr="Risultati immagini per impronta piede acquerello">
            <a:extLst>
              <a:ext uri="{FF2B5EF4-FFF2-40B4-BE49-F238E27FC236}">
                <a16:creationId xmlns:a16="http://schemas.microsoft.com/office/drawing/2014/main" id="{6C65DE04-35BE-3F42-AEFD-235242DE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9" b="45185"/>
          <a:stretch/>
        </p:blipFill>
        <p:spPr bwMode="auto">
          <a:xfrm>
            <a:off x="11839459" y="6287149"/>
            <a:ext cx="341596" cy="5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F23E93-B86F-974F-A870-D053FFAD49C6}"/>
              </a:ext>
            </a:extLst>
          </p:cNvPr>
          <p:cNvSpPr txBox="1"/>
          <p:nvPr/>
        </p:nvSpPr>
        <p:spPr>
          <a:xfrm>
            <a:off x="11803286" y="6403941"/>
            <a:ext cx="4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34793D5-594B-DF42-89C2-FF735CACA174}"/>
              </a:ext>
            </a:extLst>
          </p:cNvPr>
          <p:cNvCxnSpPr>
            <a:cxnSpLocks/>
          </p:cNvCxnSpPr>
          <p:nvPr/>
        </p:nvCxnSpPr>
        <p:spPr>
          <a:xfrm>
            <a:off x="341597" y="6403941"/>
            <a:ext cx="11461689" cy="0"/>
          </a:xfrm>
          <a:prstGeom prst="line">
            <a:avLst/>
          </a:prstGeom>
          <a:ln w="38100" cmpd="dbl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829419-ECB1-FB42-BACA-A8FBC4CA8687}"/>
              </a:ext>
            </a:extLst>
          </p:cNvPr>
          <p:cNvCxnSpPr>
            <a:cxnSpLocks/>
          </p:cNvCxnSpPr>
          <p:nvPr/>
        </p:nvCxnSpPr>
        <p:spPr>
          <a:xfrm>
            <a:off x="341597" y="580947"/>
            <a:ext cx="11461689" cy="0"/>
          </a:xfrm>
          <a:prstGeom prst="line">
            <a:avLst/>
          </a:prstGeom>
          <a:ln w="79375" cmpd="thickThin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7CF3C8B-63A2-7C48-A8FC-59AAD9EA5B03}"/>
              </a:ext>
            </a:extLst>
          </p:cNvPr>
          <p:cNvSpPr txBox="1"/>
          <p:nvPr/>
        </p:nvSpPr>
        <p:spPr>
          <a:xfrm>
            <a:off x="6758152" y="6498454"/>
            <a:ext cx="50451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physics meeting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C3F250-CA96-B242-9993-EF7E94514024}"/>
              </a:ext>
            </a:extLst>
          </p:cNvPr>
          <p:cNvSpPr txBox="1"/>
          <p:nvPr/>
        </p:nvSpPr>
        <p:spPr>
          <a:xfrm>
            <a:off x="3549874" y="6498454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Colombi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188A9CB-4BE5-8741-9B66-19792051FA05}"/>
              </a:ext>
            </a:extLst>
          </p:cNvPr>
          <p:cNvSpPr txBox="1"/>
          <p:nvPr/>
        </p:nvSpPr>
        <p:spPr>
          <a:xfrm>
            <a:off x="522705" y="5210507"/>
            <a:ext cx="3612684" cy="923330"/>
          </a:xfrm>
          <a:custGeom>
            <a:avLst/>
            <a:gdLst>
              <a:gd name="connsiteX0" fmla="*/ 0 w 3612684"/>
              <a:gd name="connsiteY0" fmla="*/ 0 h 923330"/>
              <a:gd name="connsiteX1" fmla="*/ 552225 w 3612684"/>
              <a:gd name="connsiteY1" fmla="*/ 0 h 923330"/>
              <a:gd name="connsiteX2" fmla="*/ 1104449 w 3612684"/>
              <a:gd name="connsiteY2" fmla="*/ 0 h 923330"/>
              <a:gd name="connsiteX3" fmla="*/ 1656674 w 3612684"/>
              <a:gd name="connsiteY3" fmla="*/ 0 h 923330"/>
              <a:gd name="connsiteX4" fmla="*/ 2100518 w 3612684"/>
              <a:gd name="connsiteY4" fmla="*/ 0 h 923330"/>
              <a:gd name="connsiteX5" fmla="*/ 2580489 w 3612684"/>
              <a:gd name="connsiteY5" fmla="*/ 0 h 923330"/>
              <a:gd name="connsiteX6" fmla="*/ 3168840 w 3612684"/>
              <a:gd name="connsiteY6" fmla="*/ 0 h 923330"/>
              <a:gd name="connsiteX7" fmla="*/ 3612684 w 3612684"/>
              <a:gd name="connsiteY7" fmla="*/ 0 h 923330"/>
              <a:gd name="connsiteX8" fmla="*/ 3612684 w 3612684"/>
              <a:gd name="connsiteY8" fmla="*/ 443198 h 923330"/>
              <a:gd name="connsiteX9" fmla="*/ 3612684 w 3612684"/>
              <a:gd name="connsiteY9" fmla="*/ 923330 h 923330"/>
              <a:gd name="connsiteX10" fmla="*/ 3204967 w 3612684"/>
              <a:gd name="connsiteY10" fmla="*/ 923330 h 923330"/>
              <a:gd name="connsiteX11" fmla="*/ 2797250 w 3612684"/>
              <a:gd name="connsiteY11" fmla="*/ 923330 h 923330"/>
              <a:gd name="connsiteX12" fmla="*/ 2389532 w 3612684"/>
              <a:gd name="connsiteY12" fmla="*/ 923330 h 923330"/>
              <a:gd name="connsiteX13" fmla="*/ 1981815 w 3612684"/>
              <a:gd name="connsiteY13" fmla="*/ 923330 h 923330"/>
              <a:gd name="connsiteX14" fmla="*/ 1537971 w 3612684"/>
              <a:gd name="connsiteY14" fmla="*/ 923330 h 923330"/>
              <a:gd name="connsiteX15" fmla="*/ 1094127 w 3612684"/>
              <a:gd name="connsiteY15" fmla="*/ 923330 h 923330"/>
              <a:gd name="connsiteX16" fmla="*/ 686410 w 3612684"/>
              <a:gd name="connsiteY16" fmla="*/ 923330 h 923330"/>
              <a:gd name="connsiteX17" fmla="*/ 0 w 3612684"/>
              <a:gd name="connsiteY17" fmla="*/ 923330 h 923330"/>
              <a:gd name="connsiteX18" fmla="*/ 0 w 3612684"/>
              <a:gd name="connsiteY18" fmla="*/ 480132 h 923330"/>
              <a:gd name="connsiteX19" fmla="*/ 0 w 3612684"/>
              <a:gd name="connsiteY19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12684" h="923330" extrusionOk="0">
                <a:moveTo>
                  <a:pt x="0" y="0"/>
                </a:moveTo>
                <a:cubicBezTo>
                  <a:pt x="113030" y="-42937"/>
                  <a:pt x="285276" y="4437"/>
                  <a:pt x="552225" y="0"/>
                </a:cubicBezTo>
                <a:cubicBezTo>
                  <a:pt x="819174" y="-4437"/>
                  <a:pt x="914903" y="10304"/>
                  <a:pt x="1104449" y="0"/>
                </a:cubicBezTo>
                <a:cubicBezTo>
                  <a:pt x="1293995" y="-10304"/>
                  <a:pt x="1474803" y="51617"/>
                  <a:pt x="1656674" y="0"/>
                </a:cubicBezTo>
                <a:cubicBezTo>
                  <a:pt x="1838545" y="-51617"/>
                  <a:pt x="1978937" y="11332"/>
                  <a:pt x="2100518" y="0"/>
                </a:cubicBezTo>
                <a:cubicBezTo>
                  <a:pt x="2222099" y="-11332"/>
                  <a:pt x="2428142" y="26081"/>
                  <a:pt x="2580489" y="0"/>
                </a:cubicBezTo>
                <a:cubicBezTo>
                  <a:pt x="2732836" y="-26081"/>
                  <a:pt x="2997500" y="61415"/>
                  <a:pt x="3168840" y="0"/>
                </a:cubicBezTo>
                <a:cubicBezTo>
                  <a:pt x="3340180" y="-61415"/>
                  <a:pt x="3400130" y="11496"/>
                  <a:pt x="3612684" y="0"/>
                </a:cubicBezTo>
                <a:cubicBezTo>
                  <a:pt x="3665099" y="102273"/>
                  <a:pt x="3597962" y="293113"/>
                  <a:pt x="3612684" y="443198"/>
                </a:cubicBezTo>
                <a:cubicBezTo>
                  <a:pt x="3627406" y="593283"/>
                  <a:pt x="3583848" y="771511"/>
                  <a:pt x="3612684" y="923330"/>
                </a:cubicBezTo>
                <a:cubicBezTo>
                  <a:pt x="3431543" y="968030"/>
                  <a:pt x="3339415" y="877557"/>
                  <a:pt x="3204967" y="923330"/>
                </a:cubicBezTo>
                <a:cubicBezTo>
                  <a:pt x="3070519" y="969103"/>
                  <a:pt x="2908236" y="903313"/>
                  <a:pt x="2797250" y="923330"/>
                </a:cubicBezTo>
                <a:cubicBezTo>
                  <a:pt x="2686264" y="943347"/>
                  <a:pt x="2525243" y="893999"/>
                  <a:pt x="2389532" y="923330"/>
                </a:cubicBezTo>
                <a:cubicBezTo>
                  <a:pt x="2253821" y="952661"/>
                  <a:pt x="2112130" y="894399"/>
                  <a:pt x="1981815" y="923330"/>
                </a:cubicBezTo>
                <a:cubicBezTo>
                  <a:pt x="1851500" y="952261"/>
                  <a:pt x="1742967" y="894999"/>
                  <a:pt x="1537971" y="923330"/>
                </a:cubicBezTo>
                <a:cubicBezTo>
                  <a:pt x="1332975" y="951661"/>
                  <a:pt x="1232588" y="898317"/>
                  <a:pt x="1094127" y="923330"/>
                </a:cubicBezTo>
                <a:cubicBezTo>
                  <a:pt x="955666" y="948343"/>
                  <a:pt x="838061" y="890101"/>
                  <a:pt x="686410" y="923330"/>
                </a:cubicBezTo>
                <a:cubicBezTo>
                  <a:pt x="534759" y="956559"/>
                  <a:pt x="224964" y="887281"/>
                  <a:pt x="0" y="923330"/>
                </a:cubicBezTo>
                <a:cubicBezTo>
                  <a:pt x="-38276" y="755683"/>
                  <a:pt x="12934" y="699540"/>
                  <a:pt x="0" y="480132"/>
                </a:cubicBezTo>
                <a:cubicBezTo>
                  <a:pt x="-12934" y="260724"/>
                  <a:pt x="21040" y="22589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2978662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it-IT" dirty="0"/>
              <a:t>Notes: </a:t>
            </a:r>
          </a:p>
          <a:p>
            <a:pPr marL="285750" indent="-285750">
              <a:buFontTx/>
              <a:buChar char="-"/>
            </a:pPr>
            <a:r>
              <a:rPr lang="it-IT" dirty="0"/>
              <a:t>198 cm from the </a:t>
            </a:r>
            <a:r>
              <a:rPr lang="it-IT" dirty="0" err="1"/>
              <a:t>floor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2 </a:t>
            </a:r>
            <a:r>
              <a:rPr lang="it-IT" dirty="0" err="1"/>
              <a:t>deg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the </a:t>
            </a:r>
            <a:r>
              <a:rPr lang="it-IT" dirty="0" err="1"/>
              <a:t>beam</a:t>
            </a:r>
            <a:r>
              <a:rPr lang="it-IT" dirty="0"/>
              <a:t> line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0F7E1EC-9E09-1844-AA57-1C481292953C}"/>
              </a:ext>
            </a:extLst>
          </p:cNvPr>
          <p:cNvSpPr txBox="1"/>
          <p:nvPr/>
        </p:nvSpPr>
        <p:spPr>
          <a:xfrm>
            <a:off x="8458231" y="4966175"/>
            <a:ext cx="3381228" cy="1200329"/>
          </a:xfrm>
          <a:custGeom>
            <a:avLst/>
            <a:gdLst>
              <a:gd name="connsiteX0" fmla="*/ 0 w 3381228"/>
              <a:gd name="connsiteY0" fmla="*/ 0 h 1200329"/>
              <a:gd name="connsiteX1" fmla="*/ 642433 w 3381228"/>
              <a:gd name="connsiteY1" fmla="*/ 0 h 1200329"/>
              <a:gd name="connsiteX2" fmla="*/ 1217242 w 3381228"/>
              <a:gd name="connsiteY2" fmla="*/ 0 h 1200329"/>
              <a:gd name="connsiteX3" fmla="*/ 1961112 w 3381228"/>
              <a:gd name="connsiteY3" fmla="*/ 0 h 1200329"/>
              <a:gd name="connsiteX4" fmla="*/ 2603546 w 3381228"/>
              <a:gd name="connsiteY4" fmla="*/ 0 h 1200329"/>
              <a:gd name="connsiteX5" fmla="*/ 3381228 w 3381228"/>
              <a:gd name="connsiteY5" fmla="*/ 0 h 1200329"/>
              <a:gd name="connsiteX6" fmla="*/ 3381228 w 3381228"/>
              <a:gd name="connsiteY6" fmla="*/ 624171 h 1200329"/>
              <a:gd name="connsiteX7" fmla="*/ 3381228 w 3381228"/>
              <a:gd name="connsiteY7" fmla="*/ 1200329 h 1200329"/>
              <a:gd name="connsiteX8" fmla="*/ 2704982 w 3381228"/>
              <a:gd name="connsiteY8" fmla="*/ 1200329 h 1200329"/>
              <a:gd name="connsiteX9" fmla="*/ 2130174 w 3381228"/>
              <a:gd name="connsiteY9" fmla="*/ 1200329 h 1200329"/>
              <a:gd name="connsiteX10" fmla="*/ 1453928 w 3381228"/>
              <a:gd name="connsiteY10" fmla="*/ 1200329 h 1200329"/>
              <a:gd name="connsiteX11" fmla="*/ 777682 w 3381228"/>
              <a:gd name="connsiteY11" fmla="*/ 1200329 h 1200329"/>
              <a:gd name="connsiteX12" fmla="*/ 0 w 3381228"/>
              <a:gd name="connsiteY12" fmla="*/ 1200329 h 1200329"/>
              <a:gd name="connsiteX13" fmla="*/ 0 w 3381228"/>
              <a:gd name="connsiteY13" fmla="*/ 576158 h 1200329"/>
              <a:gd name="connsiteX14" fmla="*/ 0 w 3381228"/>
              <a:gd name="connsiteY1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1228" h="1200329" extrusionOk="0">
                <a:moveTo>
                  <a:pt x="0" y="0"/>
                </a:moveTo>
                <a:cubicBezTo>
                  <a:pt x="137285" y="20543"/>
                  <a:pt x="498592" y="-26484"/>
                  <a:pt x="642433" y="0"/>
                </a:cubicBezTo>
                <a:cubicBezTo>
                  <a:pt x="786274" y="26484"/>
                  <a:pt x="1065865" y="-25553"/>
                  <a:pt x="1217242" y="0"/>
                </a:cubicBezTo>
                <a:cubicBezTo>
                  <a:pt x="1368619" y="25553"/>
                  <a:pt x="1636419" y="-25066"/>
                  <a:pt x="1961112" y="0"/>
                </a:cubicBezTo>
                <a:cubicBezTo>
                  <a:pt x="2285805" y="25066"/>
                  <a:pt x="2310621" y="-6713"/>
                  <a:pt x="2603546" y="0"/>
                </a:cubicBezTo>
                <a:cubicBezTo>
                  <a:pt x="2896471" y="6713"/>
                  <a:pt x="3191296" y="-6611"/>
                  <a:pt x="3381228" y="0"/>
                </a:cubicBezTo>
                <a:cubicBezTo>
                  <a:pt x="3406487" y="157006"/>
                  <a:pt x="3371859" y="463677"/>
                  <a:pt x="3381228" y="624171"/>
                </a:cubicBezTo>
                <a:cubicBezTo>
                  <a:pt x="3390597" y="784665"/>
                  <a:pt x="3386132" y="928621"/>
                  <a:pt x="3381228" y="1200329"/>
                </a:cubicBezTo>
                <a:cubicBezTo>
                  <a:pt x="3145362" y="1189940"/>
                  <a:pt x="2990830" y="1182747"/>
                  <a:pt x="2704982" y="1200329"/>
                </a:cubicBezTo>
                <a:cubicBezTo>
                  <a:pt x="2419134" y="1217911"/>
                  <a:pt x="2359670" y="1177946"/>
                  <a:pt x="2130174" y="1200329"/>
                </a:cubicBezTo>
                <a:cubicBezTo>
                  <a:pt x="1900678" y="1222712"/>
                  <a:pt x="1676788" y="1233550"/>
                  <a:pt x="1453928" y="1200329"/>
                </a:cubicBezTo>
                <a:cubicBezTo>
                  <a:pt x="1231068" y="1167108"/>
                  <a:pt x="1021045" y="1179690"/>
                  <a:pt x="777682" y="1200329"/>
                </a:cubicBezTo>
                <a:cubicBezTo>
                  <a:pt x="534319" y="1220968"/>
                  <a:pt x="221093" y="1185433"/>
                  <a:pt x="0" y="1200329"/>
                </a:cubicBezTo>
                <a:cubicBezTo>
                  <a:pt x="-27654" y="943873"/>
                  <a:pt x="-24951" y="818798"/>
                  <a:pt x="0" y="576158"/>
                </a:cubicBezTo>
                <a:cubicBezTo>
                  <a:pt x="24951" y="333518"/>
                  <a:pt x="22439" y="28749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it-IT" dirty="0"/>
              <a:t>Veto 1</a:t>
            </a:r>
          </a:p>
          <a:p>
            <a:r>
              <a:rPr lang="it-IT" dirty="0"/>
              <a:t>       ch 11 WD, HV: 1200 V</a:t>
            </a:r>
          </a:p>
          <a:p>
            <a:r>
              <a:rPr lang="it-IT" dirty="0"/>
              <a:t>Nike 1</a:t>
            </a:r>
          </a:p>
          <a:p>
            <a:r>
              <a:rPr lang="it-IT" dirty="0"/>
              <a:t>       ch 14 WD, HV: 1150 – 1200 V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884DCF0-0CAF-E64D-B789-02028BC8D9F5}"/>
              </a:ext>
            </a:extLst>
          </p:cNvPr>
          <p:cNvSpPr txBox="1"/>
          <p:nvPr/>
        </p:nvSpPr>
        <p:spPr>
          <a:xfrm>
            <a:off x="8676631" y="2763047"/>
            <a:ext cx="3333625" cy="1200329"/>
          </a:xfrm>
          <a:custGeom>
            <a:avLst/>
            <a:gdLst>
              <a:gd name="connsiteX0" fmla="*/ 0 w 3333625"/>
              <a:gd name="connsiteY0" fmla="*/ 0 h 1200329"/>
              <a:gd name="connsiteX1" fmla="*/ 555604 w 3333625"/>
              <a:gd name="connsiteY1" fmla="*/ 0 h 1200329"/>
              <a:gd name="connsiteX2" fmla="*/ 1144545 w 3333625"/>
              <a:gd name="connsiteY2" fmla="*/ 0 h 1200329"/>
              <a:gd name="connsiteX3" fmla="*/ 1700149 w 3333625"/>
              <a:gd name="connsiteY3" fmla="*/ 0 h 1200329"/>
              <a:gd name="connsiteX4" fmla="*/ 2289089 w 3333625"/>
              <a:gd name="connsiteY4" fmla="*/ 0 h 1200329"/>
              <a:gd name="connsiteX5" fmla="*/ 3333625 w 3333625"/>
              <a:gd name="connsiteY5" fmla="*/ 0 h 1200329"/>
              <a:gd name="connsiteX6" fmla="*/ 3333625 w 3333625"/>
              <a:gd name="connsiteY6" fmla="*/ 400110 h 1200329"/>
              <a:gd name="connsiteX7" fmla="*/ 3333625 w 3333625"/>
              <a:gd name="connsiteY7" fmla="*/ 812223 h 1200329"/>
              <a:gd name="connsiteX8" fmla="*/ 3333625 w 3333625"/>
              <a:gd name="connsiteY8" fmla="*/ 1200329 h 1200329"/>
              <a:gd name="connsiteX9" fmla="*/ 2744685 w 3333625"/>
              <a:gd name="connsiteY9" fmla="*/ 1200329 h 1200329"/>
              <a:gd name="connsiteX10" fmla="*/ 2122408 w 3333625"/>
              <a:gd name="connsiteY10" fmla="*/ 1200329 h 1200329"/>
              <a:gd name="connsiteX11" fmla="*/ 1600140 w 3333625"/>
              <a:gd name="connsiteY11" fmla="*/ 1200329 h 1200329"/>
              <a:gd name="connsiteX12" fmla="*/ 1011200 w 3333625"/>
              <a:gd name="connsiteY12" fmla="*/ 1200329 h 1200329"/>
              <a:gd name="connsiteX13" fmla="*/ 0 w 3333625"/>
              <a:gd name="connsiteY13" fmla="*/ 1200329 h 1200329"/>
              <a:gd name="connsiteX14" fmla="*/ 0 w 3333625"/>
              <a:gd name="connsiteY14" fmla="*/ 824226 h 1200329"/>
              <a:gd name="connsiteX15" fmla="*/ 0 w 3333625"/>
              <a:gd name="connsiteY15" fmla="*/ 400110 h 1200329"/>
              <a:gd name="connsiteX16" fmla="*/ 0 w 3333625"/>
              <a:gd name="connsiteY16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625" h="1200329" extrusionOk="0">
                <a:moveTo>
                  <a:pt x="0" y="0"/>
                </a:moveTo>
                <a:cubicBezTo>
                  <a:pt x="226131" y="-23413"/>
                  <a:pt x="441456" y="23265"/>
                  <a:pt x="555604" y="0"/>
                </a:cubicBezTo>
                <a:cubicBezTo>
                  <a:pt x="669752" y="-23265"/>
                  <a:pt x="952380" y="7635"/>
                  <a:pt x="1144545" y="0"/>
                </a:cubicBezTo>
                <a:cubicBezTo>
                  <a:pt x="1336710" y="-7635"/>
                  <a:pt x="1584559" y="25174"/>
                  <a:pt x="1700149" y="0"/>
                </a:cubicBezTo>
                <a:cubicBezTo>
                  <a:pt x="1815739" y="-25174"/>
                  <a:pt x="2160385" y="61656"/>
                  <a:pt x="2289089" y="0"/>
                </a:cubicBezTo>
                <a:cubicBezTo>
                  <a:pt x="2417793" y="-61656"/>
                  <a:pt x="2936478" y="54773"/>
                  <a:pt x="3333625" y="0"/>
                </a:cubicBezTo>
                <a:cubicBezTo>
                  <a:pt x="3365078" y="133159"/>
                  <a:pt x="3321576" y="279353"/>
                  <a:pt x="3333625" y="400110"/>
                </a:cubicBezTo>
                <a:cubicBezTo>
                  <a:pt x="3345674" y="520867"/>
                  <a:pt x="3308398" y="707133"/>
                  <a:pt x="3333625" y="812223"/>
                </a:cubicBezTo>
                <a:cubicBezTo>
                  <a:pt x="3358852" y="917313"/>
                  <a:pt x="3332193" y="1028423"/>
                  <a:pt x="3333625" y="1200329"/>
                </a:cubicBezTo>
                <a:cubicBezTo>
                  <a:pt x="3076928" y="1212495"/>
                  <a:pt x="3008784" y="1192599"/>
                  <a:pt x="2744685" y="1200329"/>
                </a:cubicBezTo>
                <a:cubicBezTo>
                  <a:pt x="2480586" y="1208059"/>
                  <a:pt x="2323640" y="1173298"/>
                  <a:pt x="2122408" y="1200329"/>
                </a:cubicBezTo>
                <a:cubicBezTo>
                  <a:pt x="1921176" y="1227360"/>
                  <a:pt x="1827087" y="1195954"/>
                  <a:pt x="1600140" y="1200329"/>
                </a:cubicBezTo>
                <a:cubicBezTo>
                  <a:pt x="1373193" y="1204704"/>
                  <a:pt x="1199993" y="1132300"/>
                  <a:pt x="1011200" y="1200329"/>
                </a:cubicBezTo>
                <a:cubicBezTo>
                  <a:pt x="822407" y="1268358"/>
                  <a:pt x="326861" y="1124364"/>
                  <a:pt x="0" y="1200329"/>
                </a:cubicBezTo>
                <a:cubicBezTo>
                  <a:pt x="-33671" y="1052084"/>
                  <a:pt x="20933" y="959728"/>
                  <a:pt x="0" y="824226"/>
                </a:cubicBezTo>
                <a:cubicBezTo>
                  <a:pt x="-20933" y="688724"/>
                  <a:pt x="19065" y="489326"/>
                  <a:pt x="0" y="400110"/>
                </a:cubicBezTo>
                <a:cubicBezTo>
                  <a:pt x="-19065" y="310894"/>
                  <a:pt x="47696" y="188049"/>
                  <a:pt x="0" y="0"/>
                </a:cubicBezTo>
                <a:close/>
              </a:path>
            </a:pathLst>
          </a:custGeom>
          <a:noFill/>
          <a:ln w="571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it-IT" dirty="0"/>
              <a:t>Veto 2</a:t>
            </a:r>
          </a:p>
          <a:p>
            <a:r>
              <a:rPr lang="it-IT" dirty="0"/>
              <a:t>      ch 13 WD, HV: 1200 V</a:t>
            </a:r>
          </a:p>
          <a:p>
            <a:r>
              <a:rPr lang="it-IT" dirty="0"/>
              <a:t>Nike 2 </a:t>
            </a:r>
          </a:p>
          <a:p>
            <a:r>
              <a:rPr lang="it-IT" dirty="0"/>
              <a:t>       ch 15 WD, HV: 1150 – 1200 V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7AFC8AE-9C40-1A4D-9DB4-E61FE4628BC6}"/>
              </a:ext>
            </a:extLst>
          </p:cNvPr>
          <p:cNvSpPr txBox="1"/>
          <p:nvPr/>
        </p:nvSpPr>
        <p:spPr>
          <a:xfrm>
            <a:off x="-10944" y="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05AE795-11D5-7A4B-AFBC-F49BAABDC414}"/>
              </a:ext>
            </a:extLst>
          </p:cNvPr>
          <p:cNvSpPr txBox="1"/>
          <p:nvPr/>
        </p:nvSpPr>
        <p:spPr>
          <a:xfrm>
            <a:off x="341597" y="6500636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</a:p>
        </p:txBody>
      </p:sp>
    </p:spTree>
    <p:extLst>
      <p:ext uri="{BB962C8B-B14F-4D97-AF65-F5344CB8AC3E}">
        <p14:creationId xmlns:p14="http://schemas.microsoft.com/office/powerpoint/2010/main" val="34994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C19B03C-D324-FB43-BBAD-6CBCF67E6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08799"/>
            <a:ext cx="8788400" cy="4902200"/>
          </a:xfrm>
          <a:prstGeom prst="rect">
            <a:avLst/>
          </a:prstGeom>
        </p:spPr>
      </p:pic>
      <p:pic>
        <p:nvPicPr>
          <p:cNvPr id="5" name="Picture 2" descr="Risultati immagini per impronta piede acquerello">
            <a:extLst>
              <a:ext uri="{FF2B5EF4-FFF2-40B4-BE49-F238E27FC236}">
                <a16:creationId xmlns:a16="http://schemas.microsoft.com/office/drawing/2014/main" id="{6C65DE04-35BE-3F42-AEFD-235242DE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9" b="45185"/>
          <a:stretch/>
        </p:blipFill>
        <p:spPr bwMode="auto">
          <a:xfrm>
            <a:off x="11839459" y="6287149"/>
            <a:ext cx="341596" cy="5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F23E93-B86F-974F-A870-D053FFAD49C6}"/>
              </a:ext>
            </a:extLst>
          </p:cNvPr>
          <p:cNvSpPr txBox="1"/>
          <p:nvPr/>
        </p:nvSpPr>
        <p:spPr>
          <a:xfrm>
            <a:off x="11803286" y="6403941"/>
            <a:ext cx="4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34793D5-594B-DF42-89C2-FF735CACA174}"/>
              </a:ext>
            </a:extLst>
          </p:cNvPr>
          <p:cNvCxnSpPr>
            <a:cxnSpLocks/>
          </p:cNvCxnSpPr>
          <p:nvPr/>
        </p:nvCxnSpPr>
        <p:spPr>
          <a:xfrm>
            <a:off x="341597" y="6403941"/>
            <a:ext cx="11461689" cy="0"/>
          </a:xfrm>
          <a:prstGeom prst="line">
            <a:avLst/>
          </a:prstGeom>
          <a:ln w="38100" cmpd="dbl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829419-ECB1-FB42-BACA-A8FBC4CA8687}"/>
              </a:ext>
            </a:extLst>
          </p:cNvPr>
          <p:cNvCxnSpPr>
            <a:cxnSpLocks/>
          </p:cNvCxnSpPr>
          <p:nvPr/>
        </p:nvCxnSpPr>
        <p:spPr>
          <a:xfrm>
            <a:off x="341597" y="580947"/>
            <a:ext cx="11461689" cy="0"/>
          </a:xfrm>
          <a:prstGeom prst="line">
            <a:avLst/>
          </a:prstGeom>
          <a:ln w="79375" cmpd="thickThin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7CF3C8B-63A2-7C48-A8FC-59AAD9EA5B03}"/>
              </a:ext>
            </a:extLst>
          </p:cNvPr>
          <p:cNvSpPr txBox="1"/>
          <p:nvPr/>
        </p:nvSpPr>
        <p:spPr>
          <a:xfrm>
            <a:off x="6758152" y="6498454"/>
            <a:ext cx="50451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physics meeting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C3F250-CA96-B242-9993-EF7E94514024}"/>
              </a:ext>
            </a:extLst>
          </p:cNvPr>
          <p:cNvSpPr txBox="1"/>
          <p:nvPr/>
        </p:nvSpPr>
        <p:spPr>
          <a:xfrm>
            <a:off x="3549874" y="6498454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Colombi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188A9CB-4BE5-8741-9B66-19792051FA05}"/>
              </a:ext>
            </a:extLst>
          </p:cNvPr>
          <p:cNvSpPr txBox="1"/>
          <p:nvPr/>
        </p:nvSpPr>
        <p:spPr>
          <a:xfrm>
            <a:off x="522705" y="5210507"/>
            <a:ext cx="3612684" cy="923330"/>
          </a:xfrm>
          <a:custGeom>
            <a:avLst/>
            <a:gdLst>
              <a:gd name="connsiteX0" fmla="*/ 0 w 3612684"/>
              <a:gd name="connsiteY0" fmla="*/ 0 h 923330"/>
              <a:gd name="connsiteX1" fmla="*/ 552225 w 3612684"/>
              <a:gd name="connsiteY1" fmla="*/ 0 h 923330"/>
              <a:gd name="connsiteX2" fmla="*/ 1104449 w 3612684"/>
              <a:gd name="connsiteY2" fmla="*/ 0 h 923330"/>
              <a:gd name="connsiteX3" fmla="*/ 1656674 w 3612684"/>
              <a:gd name="connsiteY3" fmla="*/ 0 h 923330"/>
              <a:gd name="connsiteX4" fmla="*/ 2100518 w 3612684"/>
              <a:gd name="connsiteY4" fmla="*/ 0 h 923330"/>
              <a:gd name="connsiteX5" fmla="*/ 2580489 w 3612684"/>
              <a:gd name="connsiteY5" fmla="*/ 0 h 923330"/>
              <a:gd name="connsiteX6" fmla="*/ 3168840 w 3612684"/>
              <a:gd name="connsiteY6" fmla="*/ 0 h 923330"/>
              <a:gd name="connsiteX7" fmla="*/ 3612684 w 3612684"/>
              <a:gd name="connsiteY7" fmla="*/ 0 h 923330"/>
              <a:gd name="connsiteX8" fmla="*/ 3612684 w 3612684"/>
              <a:gd name="connsiteY8" fmla="*/ 443198 h 923330"/>
              <a:gd name="connsiteX9" fmla="*/ 3612684 w 3612684"/>
              <a:gd name="connsiteY9" fmla="*/ 923330 h 923330"/>
              <a:gd name="connsiteX10" fmla="*/ 3204967 w 3612684"/>
              <a:gd name="connsiteY10" fmla="*/ 923330 h 923330"/>
              <a:gd name="connsiteX11" fmla="*/ 2797250 w 3612684"/>
              <a:gd name="connsiteY11" fmla="*/ 923330 h 923330"/>
              <a:gd name="connsiteX12" fmla="*/ 2389532 w 3612684"/>
              <a:gd name="connsiteY12" fmla="*/ 923330 h 923330"/>
              <a:gd name="connsiteX13" fmla="*/ 1981815 w 3612684"/>
              <a:gd name="connsiteY13" fmla="*/ 923330 h 923330"/>
              <a:gd name="connsiteX14" fmla="*/ 1537971 w 3612684"/>
              <a:gd name="connsiteY14" fmla="*/ 923330 h 923330"/>
              <a:gd name="connsiteX15" fmla="*/ 1094127 w 3612684"/>
              <a:gd name="connsiteY15" fmla="*/ 923330 h 923330"/>
              <a:gd name="connsiteX16" fmla="*/ 686410 w 3612684"/>
              <a:gd name="connsiteY16" fmla="*/ 923330 h 923330"/>
              <a:gd name="connsiteX17" fmla="*/ 0 w 3612684"/>
              <a:gd name="connsiteY17" fmla="*/ 923330 h 923330"/>
              <a:gd name="connsiteX18" fmla="*/ 0 w 3612684"/>
              <a:gd name="connsiteY18" fmla="*/ 480132 h 923330"/>
              <a:gd name="connsiteX19" fmla="*/ 0 w 3612684"/>
              <a:gd name="connsiteY19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12684" h="923330" extrusionOk="0">
                <a:moveTo>
                  <a:pt x="0" y="0"/>
                </a:moveTo>
                <a:cubicBezTo>
                  <a:pt x="113030" y="-42937"/>
                  <a:pt x="285276" y="4437"/>
                  <a:pt x="552225" y="0"/>
                </a:cubicBezTo>
                <a:cubicBezTo>
                  <a:pt x="819174" y="-4437"/>
                  <a:pt x="914903" y="10304"/>
                  <a:pt x="1104449" y="0"/>
                </a:cubicBezTo>
                <a:cubicBezTo>
                  <a:pt x="1293995" y="-10304"/>
                  <a:pt x="1474803" y="51617"/>
                  <a:pt x="1656674" y="0"/>
                </a:cubicBezTo>
                <a:cubicBezTo>
                  <a:pt x="1838545" y="-51617"/>
                  <a:pt x="1978937" y="11332"/>
                  <a:pt x="2100518" y="0"/>
                </a:cubicBezTo>
                <a:cubicBezTo>
                  <a:pt x="2222099" y="-11332"/>
                  <a:pt x="2428142" y="26081"/>
                  <a:pt x="2580489" y="0"/>
                </a:cubicBezTo>
                <a:cubicBezTo>
                  <a:pt x="2732836" y="-26081"/>
                  <a:pt x="2997500" y="61415"/>
                  <a:pt x="3168840" y="0"/>
                </a:cubicBezTo>
                <a:cubicBezTo>
                  <a:pt x="3340180" y="-61415"/>
                  <a:pt x="3400130" y="11496"/>
                  <a:pt x="3612684" y="0"/>
                </a:cubicBezTo>
                <a:cubicBezTo>
                  <a:pt x="3665099" y="102273"/>
                  <a:pt x="3597962" y="293113"/>
                  <a:pt x="3612684" y="443198"/>
                </a:cubicBezTo>
                <a:cubicBezTo>
                  <a:pt x="3627406" y="593283"/>
                  <a:pt x="3583848" y="771511"/>
                  <a:pt x="3612684" y="923330"/>
                </a:cubicBezTo>
                <a:cubicBezTo>
                  <a:pt x="3431543" y="968030"/>
                  <a:pt x="3339415" y="877557"/>
                  <a:pt x="3204967" y="923330"/>
                </a:cubicBezTo>
                <a:cubicBezTo>
                  <a:pt x="3070519" y="969103"/>
                  <a:pt x="2908236" y="903313"/>
                  <a:pt x="2797250" y="923330"/>
                </a:cubicBezTo>
                <a:cubicBezTo>
                  <a:pt x="2686264" y="943347"/>
                  <a:pt x="2525243" y="893999"/>
                  <a:pt x="2389532" y="923330"/>
                </a:cubicBezTo>
                <a:cubicBezTo>
                  <a:pt x="2253821" y="952661"/>
                  <a:pt x="2112130" y="894399"/>
                  <a:pt x="1981815" y="923330"/>
                </a:cubicBezTo>
                <a:cubicBezTo>
                  <a:pt x="1851500" y="952261"/>
                  <a:pt x="1742967" y="894999"/>
                  <a:pt x="1537971" y="923330"/>
                </a:cubicBezTo>
                <a:cubicBezTo>
                  <a:pt x="1332975" y="951661"/>
                  <a:pt x="1232588" y="898317"/>
                  <a:pt x="1094127" y="923330"/>
                </a:cubicBezTo>
                <a:cubicBezTo>
                  <a:pt x="955666" y="948343"/>
                  <a:pt x="838061" y="890101"/>
                  <a:pt x="686410" y="923330"/>
                </a:cubicBezTo>
                <a:cubicBezTo>
                  <a:pt x="534759" y="956559"/>
                  <a:pt x="224964" y="887281"/>
                  <a:pt x="0" y="923330"/>
                </a:cubicBezTo>
                <a:cubicBezTo>
                  <a:pt x="-38276" y="755683"/>
                  <a:pt x="12934" y="699540"/>
                  <a:pt x="0" y="480132"/>
                </a:cubicBezTo>
                <a:cubicBezTo>
                  <a:pt x="-12934" y="260724"/>
                  <a:pt x="21040" y="22589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2978662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it-IT" dirty="0"/>
              <a:t>Notes: </a:t>
            </a:r>
          </a:p>
          <a:p>
            <a:pPr marL="285750" indent="-285750">
              <a:buFontTx/>
              <a:buChar char="-"/>
            </a:pPr>
            <a:r>
              <a:rPr lang="it-IT" dirty="0"/>
              <a:t>198 cm from the </a:t>
            </a:r>
            <a:r>
              <a:rPr lang="it-IT" dirty="0" err="1"/>
              <a:t>floor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2 </a:t>
            </a:r>
            <a:r>
              <a:rPr lang="it-IT" dirty="0" err="1"/>
              <a:t>deg</a:t>
            </a:r>
            <a:r>
              <a:rPr lang="it-IT" dirty="0"/>
              <a:t> </a:t>
            </a:r>
            <a:r>
              <a:rPr lang="it-IT" dirty="0" err="1"/>
              <a:t>lowet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the </a:t>
            </a:r>
            <a:r>
              <a:rPr lang="it-IT" dirty="0" err="1"/>
              <a:t>beam</a:t>
            </a:r>
            <a:r>
              <a:rPr lang="it-IT" dirty="0"/>
              <a:t> line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0F7E1EC-9E09-1844-AA57-1C481292953C}"/>
              </a:ext>
            </a:extLst>
          </p:cNvPr>
          <p:cNvSpPr txBox="1"/>
          <p:nvPr/>
        </p:nvSpPr>
        <p:spPr>
          <a:xfrm>
            <a:off x="8458231" y="4966175"/>
            <a:ext cx="3381228" cy="1200329"/>
          </a:xfrm>
          <a:custGeom>
            <a:avLst/>
            <a:gdLst>
              <a:gd name="connsiteX0" fmla="*/ 0 w 3381228"/>
              <a:gd name="connsiteY0" fmla="*/ 0 h 1200329"/>
              <a:gd name="connsiteX1" fmla="*/ 642433 w 3381228"/>
              <a:gd name="connsiteY1" fmla="*/ 0 h 1200329"/>
              <a:gd name="connsiteX2" fmla="*/ 1217242 w 3381228"/>
              <a:gd name="connsiteY2" fmla="*/ 0 h 1200329"/>
              <a:gd name="connsiteX3" fmla="*/ 1961112 w 3381228"/>
              <a:gd name="connsiteY3" fmla="*/ 0 h 1200329"/>
              <a:gd name="connsiteX4" fmla="*/ 2603546 w 3381228"/>
              <a:gd name="connsiteY4" fmla="*/ 0 h 1200329"/>
              <a:gd name="connsiteX5" fmla="*/ 3381228 w 3381228"/>
              <a:gd name="connsiteY5" fmla="*/ 0 h 1200329"/>
              <a:gd name="connsiteX6" fmla="*/ 3381228 w 3381228"/>
              <a:gd name="connsiteY6" fmla="*/ 624171 h 1200329"/>
              <a:gd name="connsiteX7" fmla="*/ 3381228 w 3381228"/>
              <a:gd name="connsiteY7" fmla="*/ 1200329 h 1200329"/>
              <a:gd name="connsiteX8" fmla="*/ 2704982 w 3381228"/>
              <a:gd name="connsiteY8" fmla="*/ 1200329 h 1200329"/>
              <a:gd name="connsiteX9" fmla="*/ 2130174 w 3381228"/>
              <a:gd name="connsiteY9" fmla="*/ 1200329 h 1200329"/>
              <a:gd name="connsiteX10" fmla="*/ 1453928 w 3381228"/>
              <a:gd name="connsiteY10" fmla="*/ 1200329 h 1200329"/>
              <a:gd name="connsiteX11" fmla="*/ 777682 w 3381228"/>
              <a:gd name="connsiteY11" fmla="*/ 1200329 h 1200329"/>
              <a:gd name="connsiteX12" fmla="*/ 0 w 3381228"/>
              <a:gd name="connsiteY12" fmla="*/ 1200329 h 1200329"/>
              <a:gd name="connsiteX13" fmla="*/ 0 w 3381228"/>
              <a:gd name="connsiteY13" fmla="*/ 576158 h 1200329"/>
              <a:gd name="connsiteX14" fmla="*/ 0 w 3381228"/>
              <a:gd name="connsiteY1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1228" h="1200329" extrusionOk="0">
                <a:moveTo>
                  <a:pt x="0" y="0"/>
                </a:moveTo>
                <a:cubicBezTo>
                  <a:pt x="137285" y="20543"/>
                  <a:pt x="498592" y="-26484"/>
                  <a:pt x="642433" y="0"/>
                </a:cubicBezTo>
                <a:cubicBezTo>
                  <a:pt x="786274" y="26484"/>
                  <a:pt x="1065865" y="-25553"/>
                  <a:pt x="1217242" y="0"/>
                </a:cubicBezTo>
                <a:cubicBezTo>
                  <a:pt x="1368619" y="25553"/>
                  <a:pt x="1636419" y="-25066"/>
                  <a:pt x="1961112" y="0"/>
                </a:cubicBezTo>
                <a:cubicBezTo>
                  <a:pt x="2285805" y="25066"/>
                  <a:pt x="2310621" y="-6713"/>
                  <a:pt x="2603546" y="0"/>
                </a:cubicBezTo>
                <a:cubicBezTo>
                  <a:pt x="2896471" y="6713"/>
                  <a:pt x="3191296" y="-6611"/>
                  <a:pt x="3381228" y="0"/>
                </a:cubicBezTo>
                <a:cubicBezTo>
                  <a:pt x="3406487" y="157006"/>
                  <a:pt x="3371859" y="463677"/>
                  <a:pt x="3381228" y="624171"/>
                </a:cubicBezTo>
                <a:cubicBezTo>
                  <a:pt x="3390597" y="784665"/>
                  <a:pt x="3386132" y="928621"/>
                  <a:pt x="3381228" y="1200329"/>
                </a:cubicBezTo>
                <a:cubicBezTo>
                  <a:pt x="3145362" y="1189940"/>
                  <a:pt x="2990830" y="1182747"/>
                  <a:pt x="2704982" y="1200329"/>
                </a:cubicBezTo>
                <a:cubicBezTo>
                  <a:pt x="2419134" y="1217911"/>
                  <a:pt x="2359670" y="1177946"/>
                  <a:pt x="2130174" y="1200329"/>
                </a:cubicBezTo>
                <a:cubicBezTo>
                  <a:pt x="1900678" y="1222712"/>
                  <a:pt x="1676788" y="1233550"/>
                  <a:pt x="1453928" y="1200329"/>
                </a:cubicBezTo>
                <a:cubicBezTo>
                  <a:pt x="1231068" y="1167108"/>
                  <a:pt x="1021045" y="1179690"/>
                  <a:pt x="777682" y="1200329"/>
                </a:cubicBezTo>
                <a:cubicBezTo>
                  <a:pt x="534319" y="1220968"/>
                  <a:pt x="221093" y="1185433"/>
                  <a:pt x="0" y="1200329"/>
                </a:cubicBezTo>
                <a:cubicBezTo>
                  <a:pt x="-27654" y="943873"/>
                  <a:pt x="-24951" y="818798"/>
                  <a:pt x="0" y="576158"/>
                </a:cubicBezTo>
                <a:cubicBezTo>
                  <a:pt x="24951" y="333518"/>
                  <a:pt x="22439" y="28749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it-IT" dirty="0"/>
              <a:t>Veto 1</a:t>
            </a:r>
          </a:p>
          <a:p>
            <a:r>
              <a:rPr lang="it-IT" dirty="0"/>
              <a:t>       ch 11 WD, HV: 1200 V</a:t>
            </a:r>
          </a:p>
          <a:p>
            <a:r>
              <a:rPr lang="it-IT" dirty="0"/>
              <a:t>Nike 1</a:t>
            </a:r>
          </a:p>
          <a:p>
            <a:r>
              <a:rPr lang="it-IT" dirty="0"/>
              <a:t>       ch 14 WD, HV: 1150 – 1200 V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884DCF0-0CAF-E64D-B789-02028BC8D9F5}"/>
              </a:ext>
            </a:extLst>
          </p:cNvPr>
          <p:cNvSpPr txBox="1"/>
          <p:nvPr/>
        </p:nvSpPr>
        <p:spPr>
          <a:xfrm>
            <a:off x="8676631" y="2763047"/>
            <a:ext cx="3333625" cy="1200329"/>
          </a:xfrm>
          <a:custGeom>
            <a:avLst/>
            <a:gdLst>
              <a:gd name="connsiteX0" fmla="*/ 0 w 3333625"/>
              <a:gd name="connsiteY0" fmla="*/ 0 h 1200329"/>
              <a:gd name="connsiteX1" fmla="*/ 555604 w 3333625"/>
              <a:gd name="connsiteY1" fmla="*/ 0 h 1200329"/>
              <a:gd name="connsiteX2" fmla="*/ 1144545 w 3333625"/>
              <a:gd name="connsiteY2" fmla="*/ 0 h 1200329"/>
              <a:gd name="connsiteX3" fmla="*/ 1700149 w 3333625"/>
              <a:gd name="connsiteY3" fmla="*/ 0 h 1200329"/>
              <a:gd name="connsiteX4" fmla="*/ 2289089 w 3333625"/>
              <a:gd name="connsiteY4" fmla="*/ 0 h 1200329"/>
              <a:gd name="connsiteX5" fmla="*/ 3333625 w 3333625"/>
              <a:gd name="connsiteY5" fmla="*/ 0 h 1200329"/>
              <a:gd name="connsiteX6" fmla="*/ 3333625 w 3333625"/>
              <a:gd name="connsiteY6" fmla="*/ 400110 h 1200329"/>
              <a:gd name="connsiteX7" fmla="*/ 3333625 w 3333625"/>
              <a:gd name="connsiteY7" fmla="*/ 812223 h 1200329"/>
              <a:gd name="connsiteX8" fmla="*/ 3333625 w 3333625"/>
              <a:gd name="connsiteY8" fmla="*/ 1200329 h 1200329"/>
              <a:gd name="connsiteX9" fmla="*/ 2744685 w 3333625"/>
              <a:gd name="connsiteY9" fmla="*/ 1200329 h 1200329"/>
              <a:gd name="connsiteX10" fmla="*/ 2122408 w 3333625"/>
              <a:gd name="connsiteY10" fmla="*/ 1200329 h 1200329"/>
              <a:gd name="connsiteX11" fmla="*/ 1600140 w 3333625"/>
              <a:gd name="connsiteY11" fmla="*/ 1200329 h 1200329"/>
              <a:gd name="connsiteX12" fmla="*/ 1011200 w 3333625"/>
              <a:gd name="connsiteY12" fmla="*/ 1200329 h 1200329"/>
              <a:gd name="connsiteX13" fmla="*/ 0 w 3333625"/>
              <a:gd name="connsiteY13" fmla="*/ 1200329 h 1200329"/>
              <a:gd name="connsiteX14" fmla="*/ 0 w 3333625"/>
              <a:gd name="connsiteY14" fmla="*/ 824226 h 1200329"/>
              <a:gd name="connsiteX15" fmla="*/ 0 w 3333625"/>
              <a:gd name="connsiteY15" fmla="*/ 400110 h 1200329"/>
              <a:gd name="connsiteX16" fmla="*/ 0 w 3333625"/>
              <a:gd name="connsiteY16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625" h="1200329" extrusionOk="0">
                <a:moveTo>
                  <a:pt x="0" y="0"/>
                </a:moveTo>
                <a:cubicBezTo>
                  <a:pt x="226131" y="-23413"/>
                  <a:pt x="441456" y="23265"/>
                  <a:pt x="555604" y="0"/>
                </a:cubicBezTo>
                <a:cubicBezTo>
                  <a:pt x="669752" y="-23265"/>
                  <a:pt x="952380" y="7635"/>
                  <a:pt x="1144545" y="0"/>
                </a:cubicBezTo>
                <a:cubicBezTo>
                  <a:pt x="1336710" y="-7635"/>
                  <a:pt x="1584559" y="25174"/>
                  <a:pt x="1700149" y="0"/>
                </a:cubicBezTo>
                <a:cubicBezTo>
                  <a:pt x="1815739" y="-25174"/>
                  <a:pt x="2160385" y="61656"/>
                  <a:pt x="2289089" y="0"/>
                </a:cubicBezTo>
                <a:cubicBezTo>
                  <a:pt x="2417793" y="-61656"/>
                  <a:pt x="2936478" y="54773"/>
                  <a:pt x="3333625" y="0"/>
                </a:cubicBezTo>
                <a:cubicBezTo>
                  <a:pt x="3365078" y="133159"/>
                  <a:pt x="3321576" y="279353"/>
                  <a:pt x="3333625" y="400110"/>
                </a:cubicBezTo>
                <a:cubicBezTo>
                  <a:pt x="3345674" y="520867"/>
                  <a:pt x="3308398" y="707133"/>
                  <a:pt x="3333625" y="812223"/>
                </a:cubicBezTo>
                <a:cubicBezTo>
                  <a:pt x="3358852" y="917313"/>
                  <a:pt x="3332193" y="1028423"/>
                  <a:pt x="3333625" y="1200329"/>
                </a:cubicBezTo>
                <a:cubicBezTo>
                  <a:pt x="3076928" y="1212495"/>
                  <a:pt x="3008784" y="1192599"/>
                  <a:pt x="2744685" y="1200329"/>
                </a:cubicBezTo>
                <a:cubicBezTo>
                  <a:pt x="2480586" y="1208059"/>
                  <a:pt x="2323640" y="1173298"/>
                  <a:pt x="2122408" y="1200329"/>
                </a:cubicBezTo>
                <a:cubicBezTo>
                  <a:pt x="1921176" y="1227360"/>
                  <a:pt x="1827087" y="1195954"/>
                  <a:pt x="1600140" y="1200329"/>
                </a:cubicBezTo>
                <a:cubicBezTo>
                  <a:pt x="1373193" y="1204704"/>
                  <a:pt x="1199993" y="1132300"/>
                  <a:pt x="1011200" y="1200329"/>
                </a:cubicBezTo>
                <a:cubicBezTo>
                  <a:pt x="822407" y="1268358"/>
                  <a:pt x="326861" y="1124364"/>
                  <a:pt x="0" y="1200329"/>
                </a:cubicBezTo>
                <a:cubicBezTo>
                  <a:pt x="-33671" y="1052084"/>
                  <a:pt x="20933" y="959728"/>
                  <a:pt x="0" y="824226"/>
                </a:cubicBezTo>
                <a:cubicBezTo>
                  <a:pt x="-20933" y="688724"/>
                  <a:pt x="19065" y="489326"/>
                  <a:pt x="0" y="400110"/>
                </a:cubicBezTo>
                <a:cubicBezTo>
                  <a:pt x="-19065" y="310894"/>
                  <a:pt x="47696" y="188049"/>
                  <a:pt x="0" y="0"/>
                </a:cubicBezTo>
                <a:close/>
              </a:path>
            </a:pathLst>
          </a:custGeom>
          <a:noFill/>
          <a:ln w="571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it-IT" dirty="0"/>
              <a:t>Veto 2</a:t>
            </a:r>
          </a:p>
          <a:p>
            <a:r>
              <a:rPr lang="it-IT" dirty="0"/>
              <a:t>      ch 13 WD, HV: 1200 V</a:t>
            </a:r>
          </a:p>
          <a:p>
            <a:r>
              <a:rPr lang="it-IT" dirty="0"/>
              <a:t>Nike 2 </a:t>
            </a:r>
          </a:p>
          <a:p>
            <a:r>
              <a:rPr lang="it-IT" dirty="0"/>
              <a:t>       ch 15 WD, HV: 1150 – 1200 V</a:t>
            </a:r>
          </a:p>
        </p:txBody>
      </p:sp>
      <p:pic>
        <p:nvPicPr>
          <p:cNvPr id="17" name="Immagine 16" descr="Immagine che contiene interni, mugnaio&#10;&#10;Descrizione generata automaticamente">
            <a:extLst>
              <a:ext uri="{FF2B5EF4-FFF2-40B4-BE49-F238E27FC236}">
                <a16:creationId xmlns:a16="http://schemas.microsoft.com/office/drawing/2014/main" id="{CED5BEB7-AACC-884E-9CAF-0A4C73E19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723" y="553998"/>
            <a:ext cx="4585519" cy="6039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32B7F1D-63C2-A040-908E-06EF89D43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377" y="526760"/>
            <a:ext cx="4540602" cy="6046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D9500EC-6280-6B4A-B538-35FCD0AA1960}"/>
              </a:ext>
            </a:extLst>
          </p:cNvPr>
          <p:cNvSpPr txBox="1"/>
          <p:nvPr/>
        </p:nvSpPr>
        <p:spPr>
          <a:xfrm>
            <a:off x="-10944" y="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DA4FB39-99A1-7E47-A0E3-BEA26CECE441}"/>
              </a:ext>
            </a:extLst>
          </p:cNvPr>
          <p:cNvSpPr txBox="1"/>
          <p:nvPr/>
        </p:nvSpPr>
        <p:spPr>
          <a:xfrm>
            <a:off x="341597" y="6500636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</a:p>
        </p:txBody>
      </p:sp>
    </p:spTree>
    <p:extLst>
      <p:ext uri="{BB962C8B-B14F-4D97-AF65-F5344CB8AC3E}">
        <p14:creationId xmlns:p14="http://schemas.microsoft.com/office/powerpoint/2010/main" val="54979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impronta piede acquerello">
            <a:extLst>
              <a:ext uri="{FF2B5EF4-FFF2-40B4-BE49-F238E27FC236}">
                <a16:creationId xmlns:a16="http://schemas.microsoft.com/office/drawing/2014/main" id="{6C65DE04-35BE-3F42-AEFD-235242DE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9" b="45185"/>
          <a:stretch/>
        </p:blipFill>
        <p:spPr bwMode="auto">
          <a:xfrm>
            <a:off x="11839459" y="6287149"/>
            <a:ext cx="341596" cy="5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FCC48D-D747-C04A-8E6D-B91E375B5EF7}"/>
              </a:ext>
            </a:extLst>
          </p:cNvPr>
          <p:cNvSpPr txBox="1"/>
          <p:nvPr/>
        </p:nvSpPr>
        <p:spPr>
          <a:xfrm>
            <a:off x="-10944" y="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collected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F23E93-B86F-974F-A870-D053FFAD49C6}"/>
              </a:ext>
            </a:extLst>
          </p:cNvPr>
          <p:cNvSpPr txBox="1"/>
          <p:nvPr/>
        </p:nvSpPr>
        <p:spPr>
          <a:xfrm>
            <a:off x="11803286" y="6403941"/>
            <a:ext cx="4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4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34793D5-594B-DF42-89C2-FF735CACA174}"/>
              </a:ext>
            </a:extLst>
          </p:cNvPr>
          <p:cNvCxnSpPr>
            <a:cxnSpLocks/>
          </p:cNvCxnSpPr>
          <p:nvPr/>
        </p:nvCxnSpPr>
        <p:spPr>
          <a:xfrm>
            <a:off x="341597" y="6403941"/>
            <a:ext cx="11461689" cy="0"/>
          </a:xfrm>
          <a:prstGeom prst="line">
            <a:avLst/>
          </a:prstGeom>
          <a:ln w="38100" cmpd="dbl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829419-ECB1-FB42-BACA-A8FBC4CA8687}"/>
              </a:ext>
            </a:extLst>
          </p:cNvPr>
          <p:cNvCxnSpPr>
            <a:cxnSpLocks/>
          </p:cNvCxnSpPr>
          <p:nvPr/>
        </p:nvCxnSpPr>
        <p:spPr>
          <a:xfrm>
            <a:off x="341597" y="580947"/>
            <a:ext cx="11461689" cy="0"/>
          </a:xfrm>
          <a:prstGeom prst="line">
            <a:avLst/>
          </a:prstGeom>
          <a:ln w="79375" cmpd="thickThin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C3F250-CA96-B242-9993-EF7E94514024}"/>
              </a:ext>
            </a:extLst>
          </p:cNvPr>
          <p:cNvSpPr txBox="1"/>
          <p:nvPr/>
        </p:nvSpPr>
        <p:spPr>
          <a:xfrm>
            <a:off x="3549874" y="6498454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Colombi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912CB0-571A-AE4D-97E3-66A8C92C26DF}"/>
              </a:ext>
            </a:extLst>
          </p:cNvPr>
          <p:cNvSpPr txBox="1"/>
          <p:nvPr/>
        </p:nvSpPr>
        <p:spPr>
          <a:xfrm>
            <a:off x="6758152" y="6498454"/>
            <a:ext cx="50451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physics meeting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EDF8A5-11DD-B147-96D3-F7EE5F3C2C48}"/>
              </a:ext>
            </a:extLst>
          </p:cNvPr>
          <p:cNvSpPr txBox="1"/>
          <p:nvPr/>
        </p:nvSpPr>
        <p:spPr>
          <a:xfrm>
            <a:off x="1648728" y="878521"/>
            <a:ext cx="9271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err="1"/>
              <a:t>All</a:t>
            </a:r>
            <a:r>
              <a:rPr lang="it-IT" sz="2500" dirty="0"/>
              <a:t> the </a:t>
            </a:r>
            <a:r>
              <a:rPr lang="it-IT" sz="2500" dirty="0" err="1"/>
              <a:t>collected</a:t>
            </a:r>
            <a:r>
              <a:rPr lang="it-IT" sz="2500" dirty="0"/>
              <a:t> </a:t>
            </a:r>
            <a:r>
              <a:rPr lang="it-IT" sz="2500" dirty="0" err="1"/>
              <a:t>files</a:t>
            </a:r>
            <a:r>
              <a:rPr lang="it-IT" sz="2500" dirty="0"/>
              <a:t> :  /</a:t>
            </a:r>
            <a:r>
              <a:rPr lang="it-IT" sz="2500" dirty="0" err="1"/>
              <a:t>gpfs_data</a:t>
            </a:r>
            <a:r>
              <a:rPr lang="it-IT" sz="2500" dirty="0"/>
              <a:t>/</a:t>
            </a:r>
            <a:r>
              <a:rPr lang="it-IT" sz="2500" dirty="0" err="1"/>
              <a:t>local</a:t>
            </a:r>
            <a:r>
              <a:rPr lang="it-IT" sz="2500" dirty="0"/>
              <a:t>/</a:t>
            </a:r>
            <a:r>
              <a:rPr lang="it-IT" sz="2500" dirty="0" err="1"/>
              <a:t>foot</a:t>
            </a:r>
            <a:r>
              <a:rPr lang="it-IT" sz="2500" dirty="0"/>
              <a:t>/NeutronsGSI2021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BECA9F-03F1-7F41-BD83-C677119C0F22}"/>
              </a:ext>
            </a:extLst>
          </p:cNvPr>
          <p:cNvSpPr txBox="1"/>
          <p:nvPr/>
        </p:nvSpPr>
        <p:spPr>
          <a:xfrm>
            <a:off x="6121342" y="1871931"/>
            <a:ext cx="588891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MargMaj_16O_200AMeV_5mmC2H4.root             </a:t>
            </a:r>
          </a:p>
          <a:p>
            <a:r>
              <a:rPr lang="it-IT" dirty="0"/>
              <a:t>MargMaj_16O_200AMeV_5mmC.</a:t>
            </a:r>
          </a:p>
          <a:p>
            <a:r>
              <a:rPr lang="it-IT" dirty="0"/>
              <a:t>MargMaj_16O_200AMeV_5mmC_TWmoved.root</a:t>
            </a:r>
          </a:p>
          <a:p>
            <a:r>
              <a:rPr lang="it-IT" dirty="0"/>
              <a:t>MargMaj_16O_200AMeV_notarget.root                </a:t>
            </a:r>
          </a:p>
          <a:p>
            <a:r>
              <a:rPr lang="it-IT" dirty="0"/>
              <a:t>MargMaj_16O_200AMeV_notarget_TWmoving.root   </a:t>
            </a:r>
          </a:p>
          <a:p>
            <a:r>
              <a:rPr lang="it-IT" sz="2500" b="1" dirty="0"/>
              <a:t>MargMaj_16O_400AMeV_10mmC2H4.root</a:t>
            </a:r>
          </a:p>
          <a:p>
            <a:r>
              <a:rPr lang="it-IT" dirty="0"/>
              <a:t>MargMaj_16O_400AMeV_5mmC2H4.root             </a:t>
            </a:r>
          </a:p>
          <a:p>
            <a:r>
              <a:rPr lang="it-IT" dirty="0"/>
              <a:t>MargMaj_16O_400AMeV_5mmC2H4_TWscan.root      </a:t>
            </a:r>
          </a:p>
          <a:p>
            <a:r>
              <a:rPr lang="it-IT" dirty="0"/>
              <a:t>MargMaj_16O_400AMeV_5mmC.root                   </a:t>
            </a:r>
          </a:p>
          <a:p>
            <a:r>
              <a:rPr lang="it-IT" dirty="0"/>
              <a:t>MargMaj_16O_400AMeV_notarget.root      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0D68FA-9659-1542-86A5-29AA6852B1D7}"/>
              </a:ext>
            </a:extLst>
          </p:cNvPr>
          <p:cNvSpPr txBox="1"/>
          <p:nvPr/>
        </p:nvSpPr>
        <p:spPr>
          <a:xfrm>
            <a:off x="341597" y="2466212"/>
            <a:ext cx="59429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Frag_16O_200AMeV_5mmC_calo2deg_MBprescale7.root </a:t>
            </a:r>
          </a:p>
          <a:p>
            <a:r>
              <a:rPr lang="it-IT" dirty="0"/>
              <a:t>Frag_16O_200AMeV_5mmC_calo4deg_MBprescale7.root  </a:t>
            </a:r>
          </a:p>
          <a:p>
            <a:r>
              <a:rPr lang="it-IT" dirty="0"/>
              <a:t>Frag_16O_200AMeV_5mmC_MBprescale10.root          </a:t>
            </a:r>
          </a:p>
          <a:p>
            <a:r>
              <a:rPr lang="it-IT" dirty="0"/>
              <a:t>Frag_16O_200AMeV_5mmC_MBprescale2.root           </a:t>
            </a:r>
          </a:p>
          <a:p>
            <a:r>
              <a:rPr lang="it-IT" dirty="0"/>
              <a:t>Frag_16O_200AMeV_5mmC_MBprescale7.root           </a:t>
            </a:r>
          </a:p>
          <a:p>
            <a:r>
              <a:rPr lang="it-IT" dirty="0"/>
              <a:t>Frag_16O_400AMeV_10mmC2H4_MBprescale10.root      </a:t>
            </a:r>
          </a:p>
          <a:p>
            <a:r>
              <a:rPr lang="it-IT" dirty="0"/>
              <a:t>Frag_16O_400AMeV_5mmC_MBprescale10.root         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76C0D9-6241-264E-B46F-A5C94D3382E8}"/>
              </a:ext>
            </a:extLst>
          </p:cNvPr>
          <p:cNvSpPr txBox="1"/>
          <p:nvPr/>
        </p:nvSpPr>
        <p:spPr>
          <a:xfrm>
            <a:off x="2980986" y="5684913"/>
            <a:ext cx="7209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Lucia Salvi: new master </a:t>
            </a:r>
            <a:r>
              <a:rPr lang="it-IT" sz="2200" dirty="0" err="1"/>
              <a:t>student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going</a:t>
            </a:r>
            <a:r>
              <a:rPr lang="it-IT" sz="2200" dirty="0"/>
              <a:t> to work with </a:t>
            </a:r>
            <a:r>
              <a:rPr lang="it-IT" sz="2200" dirty="0" err="1"/>
              <a:t>us</a:t>
            </a:r>
            <a:endParaRPr lang="it-IT" sz="2200" dirty="0"/>
          </a:p>
        </p:txBody>
      </p:sp>
      <p:pic>
        <p:nvPicPr>
          <p:cNvPr id="15" name="Elemento grafico 14" descr="Cappello di laurea con riempimento a tinta unita">
            <a:extLst>
              <a:ext uri="{FF2B5EF4-FFF2-40B4-BE49-F238E27FC236}">
                <a16:creationId xmlns:a16="http://schemas.microsoft.com/office/drawing/2014/main" id="{8AB3FC03-6A2E-1B45-BD7A-3F64B10F7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1253" y="5390850"/>
            <a:ext cx="989690" cy="98969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8E40F1E-2272-014D-8B67-FC950F16ADD8}"/>
              </a:ext>
            </a:extLst>
          </p:cNvPr>
          <p:cNvSpPr txBox="1"/>
          <p:nvPr/>
        </p:nvSpPr>
        <p:spPr>
          <a:xfrm>
            <a:off x="341597" y="6500636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</a:p>
        </p:txBody>
      </p:sp>
    </p:spTree>
    <p:extLst>
      <p:ext uri="{BB962C8B-B14F-4D97-AF65-F5344CB8AC3E}">
        <p14:creationId xmlns:p14="http://schemas.microsoft.com/office/powerpoint/2010/main" val="268273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impronta piede acquerello">
            <a:extLst>
              <a:ext uri="{FF2B5EF4-FFF2-40B4-BE49-F238E27FC236}">
                <a16:creationId xmlns:a16="http://schemas.microsoft.com/office/drawing/2014/main" id="{6C65DE04-35BE-3F42-AEFD-235242DE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9" b="45185"/>
          <a:stretch/>
        </p:blipFill>
        <p:spPr bwMode="auto">
          <a:xfrm>
            <a:off x="11839459" y="6287149"/>
            <a:ext cx="341596" cy="5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FCC48D-D747-C04A-8E6D-B91E375B5EF7}"/>
              </a:ext>
            </a:extLst>
          </p:cNvPr>
          <p:cNvSpPr txBox="1"/>
          <p:nvPr/>
        </p:nvSpPr>
        <p:spPr>
          <a:xfrm>
            <a:off x="-10944" y="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Occurrence di anticoincidence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F23E93-B86F-974F-A870-D053FFAD49C6}"/>
              </a:ext>
            </a:extLst>
          </p:cNvPr>
          <p:cNvSpPr txBox="1"/>
          <p:nvPr/>
        </p:nvSpPr>
        <p:spPr>
          <a:xfrm>
            <a:off x="11803286" y="6403941"/>
            <a:ext cx="4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5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34793D5-594B-DF42-89C2-FF735CACA174}"/>
              </a:ext>
            </a:extLst>
          </p:cNvPr>
          <p:cNvCxnSpPr>
            <a:cxnSpLocks/>
          </p:cNvCxnSpPr>
          <p:nvPr/>
        </p:nvCxnSpPr>
        <p:spPr>
          <a:xfrm>
            <a:off x="341597" y="6403941"/>
            <a:ext cx="11461689" cy="0"/>
          </a:xfrm>
          <a:prstGeom prst="line">
            <a:avLst/>
          </a:prstGeom>
          <a:ln w="38100" cmpd="dbl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829419-ECB1-FB42-BACA-A8FBC4CA8687}"/>
              </a:ext>
            </a:extLst>
          </p:cNvPr>
          <p:cNvCxnSpPr>
            <a:cxnSpLocks/>
          </p:cNvCxnSpPr>
          <p:nvPr/>
        </p:nvCxnSpPr>
        <p:spPr>
          <a:xfrm>
            <a:off x="341597" y="580947"/>
            <a:ext cx="11461689" cy="0"/>
          </a:xfrm>
          <a:prstGeom prst="line">
            <a:avLst/>
          </a:prstGeom>
          <a:ln w="79375" cmpd="thickThin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C3F250-CA96-B242-9993-EF7E94514024}"/>
              </a:ext>
            </a:extLst>
          </p:cNvPr>
          <p:cNvSpPr txBox="1"/>
          <p:nvPr/>
        </p:nvSpPr>
        <p:spPr>
          <a:xfrm>
            <a:off x="3549874" y="6498454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Colombi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912CB0-571A-AE4D-97E3-66A8C92C26DF}"/>
              </a:ext>
            </a:extLst>
          </p:cNvPr>
          <p:cNvSpPr txBox="1"/>
          <p:nvPr/>
        </p:nvSpPr>
        <p:spPr>
          <a:xfrm>
            <a:off x="6758152" y="6498454"/>
            <a:ext cx="50451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physics meeting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0127E6B-B7F1-E248-85C7-DFA8EF5EA38F}"/>
              </a:ext>
            </a:extLst>
          </p:cNvPr>
          <p:cNvSpPr txBox="1"/>
          <p:nvPr/>
        </p:nvSpPr>
        <p:spPr>
          <a:xfrm rot="19317207">
            <a:off x="718771" y="5012989"/>
            <a:ext cx="204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Anticoincidence</a:t>
            </a:r>
            <a:endParaRPr lang="it-IT" dirty="0"/>
          </a:p>
          <a:p>
            <a:r>
              <a:rPr lang="it-IT" dirty="0"/>
              <a:t>VETO1 – DET1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2805EC6-B422-D840-986C-D384CC8E239F}"/>
              </a:ext>
            </a:extLst>
          </p:cNvPr>
          <p:cNvSpPr txBox="1"/>
          <p:nvPr/>
        </p:nvSpPr>
        <p:spPr>
          <a:xfrm rot="19279918">
            <a:off x="2267786" y="4782904"/>
            <a:ext cx="204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Coincidence</a:t>
            </a:r>
            <a:endParaRPr lang="it-IT" dirty="0"/>
          </a:p>
          <a:p>
            <a:r>
              <a:rPr lang="it-IT" dirty="0"/>
              <a:t>VETO1 – DET1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77406B3-91EE-BB4B-8EF4-32244A5EC9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178"/>
          <a:stretch/>
        </p:blipFill>
        <p:spPr>
          <a:xfrm>
            <a:off x="6595451" y="1059801"/>
            <a:ext cx="3693939" cy="367737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2156B9F-EE0D-314F-9818-B686A5D3106E}"/>
              </a:ext>
            </a:extLst>
          </p:cNvPr>
          <p:cNvSpPr txBox="1"/>
          <p:nvPr/>
        </p:nvSpPr>
        <p:spPr>
          <a:xfrm rot="19381731">
            <a:off x="6225865" y="4920596"/>
            <a:ext cx="177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Anticoincidence</a:t>
            </a:r>
            <a:endParaRPr lang="it-IT" dirty="0"/>
          </a:p>
          <a:p>
            <a:r>
              <a:rPr lang="it-IT" dirty="0"/>
              <a:t>VETO2 – DET2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AFDF47A-F3A6-244B-BD81-0024A2B94993}"/>
              </a:ext>
            </a:extLst>
          </p:cNvPr>
          <p:cNvSpPr txBox="1"/>
          <p:nvPr/>
        </p:nvSpPr>
        <p:spPr>
          <a:xfrm rot="19097387">
            <a:off x="7947998" y="4688454"/>
            <a:ext cx="199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Coincidence</a:t>
            </a:r>
            <a:endParaRPr lang="it-IT" dirty="0"/>
          </a:p>
          <a:p>
            <a:r>
              <a:rPr lang="it-IT" dirty="0"/>
              <a:t>VETO2 – DET2 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F07CF49C-C5BD-0544-80A8-6B87BFCA87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2729"/>
          <a:stretch/>
        </p:blipFill>
        <p:spPr>
          <a:xfrm>
            <a:off x="1026050" y="995537"/>
            <a:ext cx="3693939" cy="387138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69E5D48-4B45-9642-B080-646541887CC8}"/>
              </a:ext>
            </a:extLst>
          </p:cNvPr>
          <p:cNvSpPr txBox="1"/>
          <p:nvPr/>
        </p:nvSpPr>
        <p:spPr>
          <a:xfrm>
            <a:off x="1571741" y="2843861"/>
            <a:ext cx="890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5 %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1F04CB8-366D-A148-9F86-6DA401E32765}"/>
              </a:ext>
            </a:extLst>
          </p:cNvPr>
          <p:cNvSpPr txBox="1"/>
          <p:nvPr/>
        </p:nvSpPr>
        <p:spPr>
          <a:xfrm>
            <a:off x="7104735" y="2454173"/>
            <a:ext cx="890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8 %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53CB19-AF0C-8349-9088-5F9BC657587D}"/>
              </a:ext>
            </a:extLst>
          </p:cNvPr>
          <p:cNvSpPr txBox="1"/>
          <p:nvPr/>
        </p:nvSpPr>
        <p:spPr>
          <a:xfrm>
            <a:off x="3443288" y="1277368"/>
            <a:ext cx="1276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 1</a:t>
            </a:r>
            <a:endParaRPr lang="it-IT" sz="2200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C682EA7-726A-0C48-833E-0702F6B3BEA3}"/>
              </a:ext>
            </a:extLst>
          </p:cNvPr>
          <p:cNvSpPr txBox="1"/>
          <p:nvPr/>
        </p:nvSpPr>
        <p:spPr>
          <a:xfrm>
            <a:off x="9397725" y="1277367"/>
            <a:ext cx="1276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 2</a:t>
            </a:r>
            <a:endParaRPr lang="it-IT" sz="22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1A1800D-161E-1B4C-A5AF-1E94B4932397}"/>
              </a:ext>
            </a:extLst>
          </p:cNvPr>
          <p:cNvSpPr txBox="1"/>
          <p:nvPr/>
        </p:nvSpPr>
        <p:spPr>
          <a:xfrm>
            <a:off x="341597" y="6500636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9CC55E7-05D1-454C-8DDF-EF72EEAF97D4}"/>
              </a:ext>
            </a:extLst>
          </p:cNvPr>
          <p:cNvSpPr/>
          <p:nvPr/>
        </p:nvSpPr>
        <p:spPr>
          <a:xfrm>
            <a:off x="1168400" y="4635500"/>
            <a:ext cx="3551589" cy="16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63A9375-7401-8743-A1B1-6A2B15FFF192}"/>
              </a:ext>
            </a:extLst>
          </p:cNvPr>
          <p:cNvSpPr/>
          <p:nvPr/>
        </p:nvSpPr>
        <p:spPr>
          <a:xfrm>
            <a:off x="6930319" y="4524614"/>
            <a:ext cx="3551589" cy="16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57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impronta piede acquerello">
            <a:extLst>
              <a:ext uri="{FF2B5EF4-FFF2-40B4-BE49-F238E27FC236}">
                <a16:creationId xmlns:a16="http://schemas.microsoft.com/office/drawing/2014/main" id="{6C65DE04-35BE-3F42-AEFD-235242DE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9" b="45185"/>
          <a:stretch/>
        </p:blipFill>
        <p:spPr bwMode="auto">
          <a:xfrm>
            <a:off x="11839459" y="6287149"/>
            <a:ext cx="341596" cy="5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FCC48D-D747-C04A-8E6D-B91E375B5EF7}"/>
              </a:ext>
            </a:extLst>
          </p:cNvPr>
          <p:cNvSpPr txBox="1"/>
          <p:nvPr/>
        </p:nvSpPr>
        <p:spPr>
          <a:xfrm>
            <a:off x="-10944" y="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Waveform and time selection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F23E93-B86F-974F-A870-D053FFAD49C6}"/>
              </a:ext>
            </a:extLst>
          </p:cNvPr>
          <p:cNvSpPr txBox="1"/>
          <p:nvPr/>
        </p:nvSpPr>
        <p:spPr>
          <a:xfrm>
            <a:off x="11803286" y="6403941"/>
            <a:ext cx="4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6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34793D5-594B-DF42-89C2-FF735CACA174}"/>
              </a:ext>
            </a:extLst>
          </p:cNvPr>
          <p:cNvCxnSpPr>
            <a:cxnSpLocks/>
          </p:cNvCxnSpPr>
          <p:nvPr/>
        </p:nvCxnSpPr>
        <p:spPr>
          <a:xfrm>
            <a:off x="341597" y="6403941"/>
            <a:ext cx="11461689" cy="0"/>
          </a:xfrm>
          <a:prstGeom prst="line">
            <a:avLst/>
          </a:prstGeom>
          <a:ln w="38100" cmpd="dbl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829419-ECB1-FB42-BACA-A8FBC4CA8687}"/>
              </a:ext>
            </a:extLst>
          </p:cNvPr>
          <p:cNvCxnSpPr>
            <a:cxnSpLocks/>
          </p:cNvCxnSpPr>
          <p:nvPr/>
        </p:nvCxnSpPr>
        <p:spPr>
          <a:xfrm>
            <a:off x="341597" y="580947"/>
            <a:ext cx="11461689" cy="0"/>
          </a:xfrm>
          <a:prstGeom prst="line">
            <a:avLst/>
          </a:prstGeom>
          <a:ln w="79375" cmpd="thickThin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C3F250-CA96-B242-9993-EF7E94514024}"/>
              </a:ext>
            </a:extLst>
          </p:cNvPr>
          <p:cNvSpPr txBox="1"/>
          <p:nvPr/>
        </p:nvSpPr>
        <p:spPr>
          <a:xfrm>
            <a:off x="3549874" y="6498454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Colombi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B591E78-3D52-6842-BAB4-8858F5545329}"/>
              </a:ext>
            </a:extLst>
          </p:cNvPr>
          <p:cNvCxnSpPr>
            <a:cxnSpLocks/>
          </p:cNvCxnSpPr>
          <p:nvPr/>
        </p:nvCxnSpPr>
        <p:spPr>
          <a:xfrm>
            <a:off x="1906515" y="4194289"/>
            <a:ext cx="0" cy="606497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912CB0-571A-AE4D-97E3-66A8C92C26DF}"/>
              </a:ext>
            </a:extLst>
          </p:cNvPr>
          <p:cNvSpPr txBox="1"/>
          <p:nvPr/>
        </p:nvSpPr>
        <p:spPr>
          <a:xfrm>
            <a:off x="6758152" y="6498454"/>
            <a:ext cx="50451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physics meeting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372B79-9BBE-BD41-A034-4FBAC9BD5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109" y="990432"/>
            <a:ext cx="9432759" cy="466250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C770B1-3147-254F-AD8C-ADFA6D7DE503}"/>
              </a:ext>
            </a:extLst>
          </p:cNvPr>
          <p:cNvSpPr txBox="1"/>
          <p:nvPr/>
        </p:nvSpPr>
        <p:spPr>
          <a:xfrm>
            <a:off x="2024076" y="3925402"/>
            <a:ext cx="1235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30% </a:t>
            </a:r>
            <a:r>
              <a:rPr lang="it-IT" sz="2000" b="1" dirty="0" err="1"/>
              <a:t>peak</a:t>
            </a:r>
            <a:endParaRPr lang="it-IT" sz="2000" b="1" dirty="0"/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2FAA3B7E-AE46-794C-A567-73E410B4ED2E}"/>
              </a:ext>
            </a:extLst>
          </p:cNvPr>
          <p:cNvCxnSpPr>
            <a:cxnSpLocks/>
          </p:cNvCxnSpPr>
          <p:nvPr/>
        </p:nvCxnSpPr>
        <p:spPr>
          <a:xfrm>
            <a:off x="3259080" y="4194289"/>
            <a:ext cx="1541520" cy="0"/>
          </a:xfrm>
          <a:prstGeom prst="line">
            <a:avLst/>
          </a:prstGeom>
          <a:ln w="3810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DBE3DB71-21D9-0142-9AFC-01F105A6697A}"/>
              </a:ext>
            </a:extLst>
          </p:cNvPr>
          <p:cNvCxnSpPr>
            <a:cxnSpLocks/>
          </p:cNvCxnSpPr>
          <p:nvPr/>
        </p:nvCxnSpPr>
        <p:spPr>
          <a:xfrm>
            <a:off x="3777705" y="3925402"/>
            <a:ext cx="0" cy="1849833"/>
          </a:xfrm>
          <a:prstGeom prst="line">
            <a:avLst/>
          </a:prstGeom>
          <a:ln w="38100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36538731-79A7-104E-B2AB-674573C8A001}"/>
                  </a:ext>
                </a:extLst>
              </p:cNvPr>
              <p:cNvSpPr txBox="1"/>
              <p:nvPr/>
            </p:nvSpPr>
            <p:spPr>
              <a:xfrm>
                <a:off x="3422034" y="5722990"/>
                <a:ext cx="164526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500" b="1" dirty="0">
                    <a:solidFill>
                      <a:srgbClr val="76D6FF"/>
                    </a:solidFill>
                  </a:rPr>
                  <a:t>Time </a:t>
                </a:r>
                <a:r>
                  <a:rPr lang="it-IT" sz="25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5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2500" i="1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</m:oMath>
                </a14:m>
                <a:endParaRPr lang="it-IT" sz="2500" b="1" dirty="0">
                  <a:solidFill>
                    <a:srgbClr val="76D6FF"/>
                  </a:solidFill>
                </a:endParaRPr>
              </a:p>
            </p:txBody>
          </p:sp>
        </mc:Choice>
        <mc:Fallback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36538731-79A7-104E-B2AB-674573C8A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034" y="5722990"/>
                <a:ext cx="1645266" cy="477054"/>
              </a:xfrm>
              <a:prstGeom prst="rect">
                <a:avLst/>
              </a:prstGeom>
              <a:blipFill>
                <a:blip r:embed="rId6"/>
                <a:stretch>
                  <a:fillRect l="-6154" t="-10256" b="-282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9DFA980-AAB1-D344-9D24-8FCB76457AFC}"/>
              </a:ext>
            </a:extLst>
          </p:cNvPr>
          <p:cNvSpPr txBox="1"/>
          <p:nvPr/>
        </p:nvSpPr>
        <p:spPr>
          <a:xfrm>
            <a:off x="9119936" y="5564447"/>
            <a:ext cx="102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Seconds</a:t>
            </a:r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D0EEFF4-17B0-AA4A-93B2-19BF926F72D3}"/>
              </a:ext>
            </a:extLst>
          </p:cNvPr>
          <p:cNvSpPr txBox="1"/>
          <p:nvPr/>
        </p:nvSpPr>
        <p:spPr>
          <a:xfrm>
            <a:off x="341597" y="6500636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</a:p>
        </p:txBody>
      </p:sp>
    </p:spTree>
    <p:extLst>
      <p:ext uri="{BB962C8B-B14F-4D97-AF65-F5344CB8AC3E}">
        <p14:creationId xmlns:p14="http://schemas.microsoft.com/office/powerpoint/2010/main" val="110047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impronta piede acquerello">
            <a:extLst>
              <a:ext uri="{FF2B5EF4-FFF2-40B4-BE49-F238E27FC236}">
                <a16:creationId xmlns:a16="http://schemas.microsoft.com/office/drawing/2014/main" id="{6C65DE04-35BE-3F42-AEFD-235242DE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9" b="45185"/>
          <a:stretch/>
        </p:blipFill>
        <p:spPr bwMode="auto">
          <a:xfrm>
            <a:off x="11839459" y="6287149"/>
            <a:ext cx="341596" cy="5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FCC48D-D747-C04A-8E6D-B91E375B5EF7}"/>
              </a:ext>
            </a:extLst>
          </p:cNvPr>
          <p:cNvSpPr txBox="1"/>
          <p:nvPr/>
        </p:nvSpPr>
        <p:spPr>
          <a:xfrm>
            <a:off x="-10944" y="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TOF raw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F23E93-B86F-974F-A870-D053FFAD49C6}"/>
              </a:ext>
            </a:extLst>
          </p:cNvPr>
          <p:cNvSpPr txBox="1"/>
          <p:nvPr/>
        </p:nvSpPr>
        <p:spPr>
          <a:xfrm>
            <a:off x="11803286" y="6403941"/>
            <a:ext cx="4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8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34793D5-594B-DF42-89C2-FF735CACA174}"/>
              </a:ext>
            </a:extLst>
          </p:cNvPr>
          <p:cNvCxnSpPr>
            <a:cxnSpLocks/>
          </p:cNvCxnSpPr>
          <p:nvPr/>
        </p:nvCxnSpPr>
        <p:spPr>
          <a:xfrm>
            <a:off x="341597" y="6403941"/>
            <a:ext cx="11461689" cy="0"/>
          </a:xfrm>
          <a:prstGeom prst="line">
            <a:avLst/>
          </a:prstGeom>
          <a:ln w="38100" cmpd="dbl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829419-ECB1-FB42-BACA-A8FBC4CA8687}"/>
              </a:ext>
            </a:extLst>
          </p:cNvPr>
          <p:cNvCxnSpPr>
            <a:cxnSpLocks/>
          </p:cNvCxnSpPr>
          <p:nvPr/>
        </p:nvCxnSpPr>
        <p:spPr>
          <a:xfrm>
            <a:off x="341597" y="580947"/>
            <a:ext cx="11461689" cy="0"/>
          </a:xfrm>
          <a:prstGeom prst="line">
            <a:avLst/>
          </a:prstGeom>
          <a:ln w="79375" cmpd="thickThin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C3F250-CA96-B242-9993-EF7E94514024}"/>
              </a:ext>
            </a:extLst>
          </p:cNvPr>
          <p:cNvSpPr txBox="1"/>
          <p:nvPr/>
        </p:nvSpPr>
        <p:spPr>
          <a:xfrm>
            <a:off x="3549874" y="6498454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Colombi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B591E78-3D52-6842-BAB4-8858F5545329}"/>
              </a:ext>
            </a:extLst>
          </p:cNvPr>
          <p:cNvCxnSpPr>
            <a:cxnSpLocks/>
          </p:cNvCxnSpPr>
          <p:nvPr/>
        </p:nvCxnSpPr>
        <p:spPr>
          <a:xfrm>
            <a:off x="1906515" y="4194289"/>
            <a:ext cx="0" cy="606497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912CB0-571A-AE4D-97E3-66A8C92C26DF}"/>
              </a:ext>
            </a:extLst>
          </p:cNvPr>
          <p:cNvSpPr txBox="1"/>
          <p:nvPr/>
        </p:nvSpPr>
        <p:spPr>
          <a:xfrm>
            <a:off x="6758152" y="6498454"/>
            <a:ext cx="50451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physics meeting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0F0B09-B2BD-D14F-9977-BFA6E450D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67" y="943490"/>
            <a:ext cx="10190747" cy="504400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E1018A-26EF-1449-AAB9-6F0972AE3F51}"/>
              </a:ext>
            </a:extLst>
          </p:cNvPr>
          <p:cNvSpPr txBox="1"/>
          <p:nvPr/>
        </p:nvSpPr>
        <p:spPr>
          <a:xfrm>
            <a:off x="6388768" y="1262977"/>
            <a:ext cx="4138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Run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&gt; 4290  -&gt; Delay = 593.75 ns </a:t>
            </a:r>
          </a:p>
          <a:p>
            <a:endParaRPr lang="it-IT" dirty="0"/>
          </a:p>
          <a:p>
            <a:r>
              <a:rPr lang="it-IT" dirty="0" err="1"/>
              <a:t>Run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&lt; 4290 -&gt; Delay = 656.25 ns</a:t>
            </a:r>
          </a:p>
          <a:p>
            <a:endParaRPr lang="it-IT" dirty="0"/>
          </a:p>
          <a:p>
            <a:r>
              <a:rPr lang="it-IT" dirty="0"/>
              <a:t>(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LogBook</a:t>
            </a:r>
            <a:r>
              <a:rPr lang="it-IT" dirty="0"/>
              <a:t>)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F05856F-FD5D-B24A-9D96-A07DA34C5C98}"/>
              </a:ext>
            </a:extLst>
          </p:cNvPr>
          <p:cNvSpPr txBox="1"/>
          <p:nvPr/>
        </p:nvSpPr>
        <p:spPr>
          <a:xfrm>
            <a:off x="9480885" y="5869940"/>
            <a:ext cx="145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Nanoseconds</a:t>
            </a:r>
            <a:endParaRPr lang="it-IT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024255F-FEFA-F542-9FBA-E196CB9749CB}"/>
              </a:ext>
            </a:extLst>
          </p:cNvPr>
          <p:cNvCxnSpPr/>
          <p:nvPr/>
        </p:nvCxnSpPr>
        <p:spPr>
          <a:xfrm>
            <a:off x="2538663" y="4194289"/>
            <a:ext cx="1522274" cy="0"/>
          </a:xfrm>
          <a:prstGeom prst="straightConnector1">
            <a:avLst/>
          </a:prstGeom>
          <a:ln w="28575">
            <a:solidFill>
              <a:srgbClr val="76D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2531E57F-D33C-0F44-8C1C-1ECF391082E2}"/>
              </a:ext>
            </a:extLst>
          </p:cNvPr>
          <p:cNvCxnSpPr/>
          <p:nvPr/>
        </p:nvCxnSpPr>
        <p:spPr>
          <a:xfrm>
            <a:off x="5723021" y="3769174"/>
            <a:ext cx="1522274" cy="0"/>
          </a:xfrm>
          <a:prstGeom prst="straightConnector1">
            <a:avLst/>
          </a:prstGeom>
          <a:ln w="28575">
            <a:solidFill>
              <a:srgbClr val="76D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69AD833-7EDE-9141-9BBD-C1B3888888F0}"/>
              </a:ext>
            </a:extLst>
          </p:cNvPr>
          <p:cNvSpPr txBox="1"/>
          <p:nvPr/>
        </p:nvSpPr>
        <p:spPr>
          <a:xfrm>
            <a:off x="341597" y="6500636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</a:p>
        </p:txBody>
      </p:sp>
    </p:spTree>
    <p:extLst>
      <p:ext uri="{BB962C8B-B14F-4D97-AF65-F5344CB8AC3E}">
        <p14:creationId xmlns:p14="http://schemas.microsoft.com/office/powerpoint/2010/main" val="130639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impronta piede acquerello">
            <a:extLst>
              <a:ext uri="{FF2B5EF4-FFF2-40B4-BE49-F238E27FC236}">
                <a16:creationId xmlns:a16="http://schemas.microsoft.com/office/drawing/2014/main" id="{6C65DE04-35BE-3F42-AEFD-235242DE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9" b="45185"/>
          <a:stretch/>
        </p:blipFill>
        <p:spPr bwMode="auto">
          <a:xfrm>
            <a:off x="11839459" y="6287149"/>
            <a:ext cx="341596" cy="5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FCC48D-D747-C04A-8E6D-B91E375B5EF7}"/>
              </a:ext>
            </a:extLst>
          </p:cNvPr>
          <p:cNvSpPr txBox="1"/>
          <p:nvPr/>
        </p:nvSpPr>
        <p:spPr>
          <a:xfrm>
            <a:off x="-10944" y="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TOF raw: delay correction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F23E93-B86F-974F-A870-D053FFAD49C6}"/>
              </a:ext>
            </a:extLst>
          </p:cNvPr>
          <p:cNvSpPr txBox="1"/>
          <p:nvPr/>
        </p:nvSpPr>
        <p:spPr>
          <a:xfrm>
            <a:off x="11803286" y="6403941"/>
            <a:ext cx="4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9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34793D5-594B-DF42-89C2-FF735CACA174}"/>
              </a:ext>
            </a:extLst>
          </p:cNvPr>
          <p:cNvCxnSpPr>
            <a:cxnSpLocks/>
          </p:cNvCxnSpPr>
          <p:nvPr/>
        </p:nvCxnSpPr>
        <p:spPr>
          <a:xfrm>
            <a:off x="341597" y="6403941"/>
            <a:ext cx="11461689" cy="0"/>
          </a:xfrm>
          <a:prstGeom prst="line">
            <a:avLst/>
          </a:prstGeom>
          <a:ln w="38100" cmpd="dbl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829419-ECB1-FB42-BACA-A8FBC4CA8687}"/>
              </a:ext>
            </a:extLst>
          </p:cNvPr>
          <p:cNvCxnSpPr>
            <a:cxnSpLocks/>
          </p:cNvCxnSpPr>
          <p:nvPr/>
        </p:nvCxnSpPr>
        <p:spPr>
          <a:xfrm>
            <a:off x="341597" y="580947"/>
            <a:ext cx="11461689" cy="0"/>
          </a:xfrm>
          <a:prstGeom prst="line">
            <a:avLst/>
          </a:prstGeom>
          <a:ln w="79375" cmpd="thickThin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C3F250-CA96-B242-9993-EF7E94514024}"/>
              </a:ext>
            </a:extLst>
          </p:cNvPr>
          <p:cNvSpPr txBox="1"/>
          <p:nvPr/>
        </p:nvSpPr>
        <p:spPr>
          <a:xfrm>
            <a:off x="3549874" y="6498454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Colombi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B591E78-3D52-6842-BAB4-8858F5545329}"/>
              </a:ext>
            </a:extLst>
          </p:cNvPr>
          <p:cNvCxnSpPr>
            <a:cxnSpLocks/>
          </p:cNvCxnSpPr>
          <p:nvPr/>
        </p:nvCxnSpPr>
        <p:spPr>
          <a:xfrm>
            <a:off x="1906515" y="4194289"/>
            <a:ext cx="0" cy="606497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912CB0-571A-AE4D-97E3-66A8C92C26DF}"/>
              </a:ext>
            </a:extLst>
          </p:cNvPr>
          <p:cNvSpPr txBox="1"/>
          <p:nvPr/>
        </p:nvSpPr>
        <p:spPr>
          <a:xfrm>
            <a:off x="6758152" y="6498454"/>
            <a:ext cx="50451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physics meeting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1714AAF-2F1D-FB49-80A3-F313BCCCF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97" y="675173"/>
            <a:ext cx="6203582" cy="4676426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8B6A907-8D9B-FC41-AA82-4F530260CDE7}"/>
              </a:ext>
            </a:extLst>
          </p:cNvPr>
          <p:cNvSpPr txBox="1"/>
          <p:nvPr/>
        </p:nvSpPr>
        <p:spPr>
          <a:xfrm>
            <a:off x="341597" y="6500636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</a:p>
        </p:txBody>
      </p:sp>
    </p:spTree>
    <p:extLst>
      <p:ext uri="{BB962C8B-B14F-4D97-AF65-F5344CB8AC3E}">
        <p14:creationId xmlns:p14="http://schemas.microsoft.com/office/powerpoint/2010/main" val="375875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impronta piede acquerello">
            <a:extLst>
              <a:ext uri="{FF2B5EF4-FFF2-40B4-BE49-F238E27FC236}">
                <a16:creationId xmlns:a16="http://schemas.microsoft.com/office/drawing/2014/main" id="{6C65DE04-35BE-3F42-AEFD-235242DE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9" b="45185"/>
          <a:stretch/>
        </p:blipFill>
        <p:spPr bwMode="auto">
          <a:xfrm>
            <a:off x="11839459" y="6287149"/>
            <a:ext cx="341596" cy="5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FCC48D-D747-C04A-8E6D-B91E375B5EF7}"/>
              </a:ext>
            </a:extLst>
          </p:cNvPr>
          <p:cNvSpPr txBox="1"/>
          <p:nvPr/>
        </p:nvSpPr>
        <p:spPr>
          <a:xfrm>
            <a:off x="-10944" y="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TOF raw: delay correction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F23E93-B86F-974F-A870-D053FFAD49C6}"/>
              </a:ext>
            </a:extLst>
          </p:cNvPr>
          <p:cNvSpPr txBox="1"/>
          <p:nvPr/>
        </p:nvSpPr>
        <p:spPr>
          <a:xfrm>
            <a:off x="11803286" y="6403941"/>
            <a:ext cx="4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9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34793D5-594B-DF42-89C2-FF735CACA174}"/>
              </a:ext>
            </a:extLst>
          </p:cNvPr>
          <p:cNvCxnSpPr>
            <a:cxnSpLocks/>
          </p:cNvCxnSpPr>
          <p:nvPr/>
        </p:nvCxnSpPr>
        <p:spPr>
          <a:xfrm>
            <a:off x="341597" y="6403941"/>
            <a:ext cx="11461689" cy="0"/>
          </a:xfrm>
          <a:prstGeom prst="line">
            <a:avLst/>
          </a:prstGeom>
          <a:ln w="38100" cmpd="dbl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D829419-ECB1-FB42-BACA-A8FBC4CA8687}"/>
              </a:ext>
            </a:extLst>
          </p:cNvPr>
          <p:cNvCxnSpPr>
            <a:cxnSpLocks/>
          </p:cNvCxnSpPr>
          <p:nvPr/>
        </p:nvCxnSpPr>
        <p:spPr>
          <a:xfrm>
            <a:off x="341597" y="580947"/>
            <a:ext cx="11461689" cy="0"/>
          </a:xfrm>
          <a:prstGeom prst="line">
            <a:avLst/>
          </a:prstGeom>
          <a:ln w="79375" cmpd="thickThin">
            <a:solidFill>
              <a:srgbClr val="76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C3F250-CA96-B242-9993-EF7E94514024}"/>
              </a:ext>
            </a:extLst>
          </p:cNvPr>
          <p:cNvSpPr txBox="1"/>
          <p:nvPr/>
        </p:nvSpPr>
        <p:spPr>
          <a:xfrm>
            <a:off x="3549874" y="6498454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Colombi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B591E78-3D52-6842-BAB4-8858F5545329}"/>
              </a:ext>
            </a:extLst>
          </p:cNvPr>
          <p:cNvCxnSpPr>
            <a:cxnSpLocks/>
          </p:cNvCxnSpPr>
          <p:nvPr/>
        </p:nvCxnSpPr>
        <p:spPr>
          <a:xfrm>
            <a:off x="1906515" y="4194289"/>
            <a:ext cx="0" cy="606497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912CB0-571A-AE4D-97E3-66A8C92C26DF}"/>
              </a:ext>
            </a:extLst>
          </p:cNvPr>
          <p:cNvSpPr txBox="1"/>
          <p:nvPr/>
        </p:nvSpPr>
        <p:spPr>
          <a:xfrm>
            <a:off x="6758152" y="6498454"/>
            <a:ext cx="50451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physics meeting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1714AAF-2F1D-FB49-80A3-F313BCCCF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97" y="675173"/>
            <a:ext cx="6203582" cy="46764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AFD8329-BE1A-1749-9B1C-D95A0664B6FA}"/>
              </a:ext>
            </a:extLst>
          </p:cNvPr>
          <p:cNvSpPr txBox="1"/>
          <p:nvPr/>
        </p:nvSpPr>
        <p:spPr>
          <a:xfrm>
            <a:off x="1985562" y="898457"/>
            <a:ext cx="2915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solidFill>
                  <a:srgbClr val="FF0000"/>
                </a:solidFill>
              </a:rPr>
              <a:t>Prompt</a:t>
            </a:r>
            <a:r>
              <a:rPr lang="it-IT" sz="2200" dirty="0">
                <a:solidFill>
                  <a:srgbClr val="FF0000"/>
                </a:solidFill>
              </a:rPr>
              <a:t> gamma </a:t>
            </a:r>
            <a:r>
              <a:rPr lang="it-IT" sz="2200" dirty="0" err="1">
                <a:solidFill>
                  <a:srgbClr val="FF0000"/>
                </a:solidFill>
              </a:rPr>
              <a:t>peak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FE7EDA1-8871-C945-B2C7-F2ACFABC8A1F}"/>
              </a:ext>
            </a:extLst>
          </p:cNvPr>
          <p:cNvSpPr txBox="1"/>
          <p:nvPr/>
        </p:nvSpPr>
        <p:spPr>
          <a:xfrm>
            <a:off x="2332344" y="3844308"/>
            <a:ext cx="3345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solidFill>
                  <a:schemeClr val="accent2"/>
                </a:solidFill>
              </a:rPr>
              <a:t>Neutrons</a:t>
            </a:r>
            <a:r>
              <a:rPr lang="it-IT" sz="2200" dirty="0">
                <a:solidFill>
                  <a:schemeClr val="accent2"/>
                </a:solidFill>
              </a:rPr>
              <a:t> + delay </a:t>
            </a:r>
            <a:r>
              <a:rPr lang="it-IT" sz="2200" dirty="0" err="1">
                <a:solidFill>
                  <a:schemeClr val="accent2"/>
                </a:solidFill>
              </a:rPr>
              <a:t>gammas</a:t>
            </a:r>
            <a:endParaRPr lang="it-IT" sz="2200" dirty="0">
              <a:solidFill>
                <a:schemeClr val="accent2"/>
              </a:solidFill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DB51225-09F8-FA43-9B23-99ECC4FE5776}"/>
              </a:ext>
            </a:extLst>
          </p:cNvPr>
          <p:cNvSpPr/>
          <p:nvPr/>
        </p:nvSpPr>
        <p:spPr>
          <a:xfrm>
            <a:off x="1388780" y="824384"/>
            <a:ext cx="681790" cy="4357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B538150-7FF3-D444-B674-E26244A71D33}"/>
              </a:ext>
            </a:extLst>
          </p:cNvPr>
          <p:cNvSpPr/>
          <p:nvPr/>
        </p:nvSpPr>
        <p:spPr>
          <a:xfrm rot="16200000">
            <a:off x="2796648" y="2909223"/>
            <a:ext cx="906818" cy="363876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8B6A907-8D9B-FC41-AA82-4F530260CDE7}"/>
              </a:ext>
            </a:extLst>
          </p:cNvPr>
          <p:cNvSpPr txBox="1"/>
          <p:nvPr/>
        </p:nvSpPr>
        <p:spPr>
          <a:xfrm>
            <a:off x="341597" y="6500636"/>
            <a:ext cx="1022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06/10/2021</a:t>
            </a:r>
          </a:p>
        </p:txBody>
      </p:sp>
    </p:spTree>
    <p:extLst>
      <p:ext uri="{BB962C8B-B14F-4D97-AF65-F5344CB8AC3E}">
        <p14:creationId xmlns:p14="http://schemas.microsoft.com/office/powerpoint/2010/main" val="3787261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10960</TotalTime>
  <Words>579</Words>
  <Application>Microsoft Macintosh PowerPoint</Application>
  <PresentationFormat>Widescreen</PresentationFormat>
  <Paragraphs>143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Sofia Colombi</dc:creator>
  <cp:lastModifiedBy>Sofia Colombi</cp:lastModifiedBy>
  <cp:revision>113</cp:revision>
  <dcterms:created xsi:type="dcterms:W3CDTF">2021-01-27T11:29:30Z</dcterms:created>
  <dcterms:modified xsi:type="dcterms:W3CDTF">2021-10-06T13:19:39Z</dcterms:modified>
</cp:coreProperties>
</file>