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6"/>
  </p:notesMasterIdLst>
  <p:handoutMasterIdLst>
    <p:handoutMasterId r:id="rId107"/>
  </p:handoutMasterIdLst>
  <p:sldIdLst>
    <p:sldId id="378" r:id="rId2"/>
    <p:sldId id="380" r:id="rId3"/>
    <p:sldId id="418" r:id="rId4"/>
    <p:sldId id="419" r:id="rId5"/>
    <p:sldId id="383" r:id="rId6"/>
    <p:sldId id="382" r:id="rId7"/>
    <p:sldId id="447" r:id="rId8"/>
    <p:sldId id="405" r:id="rId9"/>
    <p:sldId id="446" r:id="rId10"/>
    <p:sldId id="389" r:id="rId11"/>
    <p:sldId id="391" r:id="rId12"/>
    <p:sldId id="460" r:id="rId13"/>
    <p:sldId id="417" r:id="rId14"/>
    <p:sldId id="379" r:id="rId15"/>
    <p:sldId id="406" r:id="rId16"/>
    <p:sldId id="386" r:id="rId17"/>
    <p:sldId id="395" r:id="rId18"/>
    <p:sldId id="396" r:id="rId19"/>
    <p:sldId id="397" r:id="rId20"/>
    <p:sldId id="398" r:id="rId21"/>
    <p:sldId id="432" r:id="rId22"/>
    <p:sldId id="399" r:id="rId23"/>
    <p:sldId id="430" r:id="rId24"/>
    <p:sldId id="448" r:id="rId25"/>
    <p:sldId id="415" r:id="rId26"/>
    <p:sldId id="416" r:id="rId27"/>
    <p:sldId id="449" r:id="rId28"/>
    <p:sldId id="467" r:id="rId29"/>
    <p:sldId id="505" r:id="rId30"/>
    <p:sldId id="455" r:id="rId31"/>
    <p:sldId id="451" r:id="rId32"/>
    <p:sldId id="454" r:id="rId33"/>
    <p:sldId id="433" r:id="rId34"/>
    <p:sldId id="413" r:id="rId35"/>
    <p:sldId id="414" r:id="rId36"/>
    <p:sldId id="456" r:id="rId37"/>
    <p:sldId id="453" r:id="rId38"/>
    <p:sldId id="457" r:id="rId39"/>
    <p:sldId id="458" r:id="rId40"/>
    <p:sldId id="459" r:id="rId41"/>
    <p:sldId id="464" r:id="rId42"/>
    <p:sldId id="499" r:id="rId43"/>
    <p:sldId id="400" r:id="rId44"/>
    <p:sldId id="461" r:id="rId45"/>
    <p:sldId id="462" r:id="rId46"/>
    <p:sldId id="506" r:id="rId47"/>
    <p:sldId id="387" r:id="rId48"/>
    <p:sldId id="501" r:id="rId49"/>
    <p:sldId id="502" r:id="rId50"/>
    <p:sldId id="401" r:id="rId51"/>
    <p:sldId id="487" r:id="rId52"/>
    <p:sldId id="486" r:id="rId53"/>
    <p:sldId id="488" r:id="rId54"/>
    <p:sldId id="480" r:id="rId55"/>
    <p:sldId id="481" r:id="rId56"/>
    <p:sldId id="482" r:id="rId57"/>
    <p:sldId id="402" r:id="rId58"/>
    <p:sldId id="483" r:id="rId59"/>
    <p:sldId id="421" r:id="rId60"/>
    <p:sldId id="403" r:id="rId61"/>
    <p:sldId id="385" r:id="rId62"/>
    <p:sldId id="393" r:id="rId63"/>
    <p:sldId id="436" r:id="rId64"/>
    <p:sldId id="440" r:id="rId65"/>
    <p:sldId id="442" r:id="rId66"/>
    <p:sldId id="423" r:id="rId67"/>
    <p:sldId id="473" r:id="rId68"/>
    <p:sldId id="484" r:id="rId69"/>
    <p:sldId id="470" r:id="rId70"/>
    <p:sldId id="469" r:id="rId71"/>
    <p:sldId id="485" r:id="rId72"/>
    <p:sldId id="444" r:id="rId73"/>
    <p:sldId id="472" r:id="rId74"/>
    <p:sldId id="474" r:id="rId75"/>
    <p:sldId id="475" r:id="rId76"/>
    <p:sldId id="477" r:id="rId77"/>
    <p:sldId id="504" r:id="rId78"/>
    <p:sldId id="478" r:id="rId79"/>
    <p:sldId id="476" r:id="rId80"/>
    <p:sldId id="479" r:id="rId81"/>
    <p:sldId id="498" r:id="rId82"/>
    <p:sldId id="407" r:id="rId83"/>
    <p:sldId id="408" r:id="rId84"/>
    <p:sldId id="409" r:id="rId85"/>
    <p:sldId id="420" r:id="rId86"/>
    <p:sldId id="390" r:id="rId87"/>
    <p:sldId id="388" r:id="rId88"/>
    <p:sldId id="426" r:id="rId89"/>
    <p:sldId id="424" r:id="rId90"/>
    <p:sldId id="425" r:id="rId91"/>
    <p:sldId id="503" r:id="rId92"/>
    <p:sldId id="452" r:id="rId93"/>
    <p:sldId id="489" r:id="rId94"/>
    <p:sldId id="491" r:id="rId95"/>
    <p:sldId id="490" r:id="rId96"/>
    <p:sldId id="492" r:id="rId97"/>
    <p:sldId id="493" r:id="rId98"/>
    <p:sldId id="494" r:id="rId99"/>
    <p:sldId id="495" r:id="rId100"/>
    <p:sldId id="496" r:id="rId101"/>
    <p:sldId id="497" r:id="rId102"/>
    <p:sldId id="450" r:id="rId103"/>
    <p:sldId id="445" r:id="rId104"/>
    <p:sldId id="306" r:id="rId105"/>
  </p:sldIdLst>
  <p:sldSz cx="9144000" cy="5715000" type="screen16x1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16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229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345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459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5574" algn="l" defTabSz="457116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2688" algn="l" defTabSz="457116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199803" algn="l" defTabSz="457116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6917" algn="l" defTabSz="457116" rtl="0" eaLnBrk="1" latinLnBrk="0" hangingPunct="1">
      <a:defRPr sz="16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69A7DE"/>
    <a:srgbClr val="D2672C"/>
    <a:srgbClr val="DAA52B"/>
    <a:srgbClr val="8E6ADA"/>
    <a:srgbClr val="2F34B9"/>
    <a:srgbClr val="4169E1"/>
    <a:srgbClr val="6CE1D1"/>
    <a:srgbClr val="C83F84"/>
    <a:srgbClr val="244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28" autoAdjust="0"/>
    <p:restoredTop sz="98168" autoAdjust="0"/>
  </p:normalViewPr>
  <p:slideViewPr>
    <p:cSldViewPr snapToGrid="0" snapToObjects="1">
      <p:cViewPr varScale="1">
        <p:scale>
          <a:sx n="143" d="100"/>
          <a:sy n="143" d="100"/>
        </p:scale>
        <p:origin x="512" y="192"/>
      </p:cViewPr>
      <p:guideLst>
        <p:guide orient="horz" pos="1801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8" d="100"/>
        <a:sy n="138" d="100"/>
      </p:scale>
      <p:origin x="0" y="1224"/>
    </p:cViewPr>
  </p:sorterViewPr>
  <p:notesViewPr>
    <p:cSldViewPr>
      <p:cViewPr varScale="1">
        <p:scale>
          <a:sx n="74" d="100"/>
          <a:sy n="74" d="100"/>
        </p:scale>
        <p:origin x="-2412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i="0" baseline="0" dirty="0">
                <a:effectLst/>
              </a:rPr>
              <a:t>Nuovi casi</a:t>
            </a:r>
            <a:endParaRPr lang="it-IT" sz="2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8.8117524210370418E-2"/>
          <c:y val="0.10693311520924824"/>
          <c:w val="0.88507771539880786"/>
          <c:h val="0.75473022305588977"/>
        </c:manualLayout>
      </c:layout>
      <c:scatterChart>
        <c:scatterStyle val="lineMarker"/>
        <c:varyColors val="0"/>
        <c:ser>
          <c:idx val="0"/>
          <c:order val="0"/>
          <c:tx>
            <c:v>Nuovi casi</c:v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635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Foglio1!$A$1:$A$10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Foglio1!$B$1:$B$10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9</c:v>
                </c:pt>
                <c:pt idx="3">
                  <c:v>27</c:v>
                </c:pt>
                <c:pt idx="4">
                  <c:v>81</c:v>
                </c:pt>
                <c:pt idx="5">
                  <c:v>243</c:v>
                </c:pt>
                <c:pt idx="6">
                  <c:v>729</c:v>
                </c:pt>
                <c:pt idx="7">
                  <c:v>2187</c:v>
                </c:pt>
                <c:pt idx="8">
                  <c:v>6561</c:v>
                </c:pt>
                <c:pt idx="9">
                  <c:v>19683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AA-B847-92B1-D100862E96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983343"/>
        <c:axId val="240984975"/>
      </c:scatterChart>
      <c:valAx>
        <c:axId val="240983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4975"/>
        <c:crosses val="autoZero"/>
        <c:crossBetween val="midCat"/>
      </c:valAx>
      <c:valAx>
        <c:axId val="240984975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33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i="0" baseline="0" dirty="0">
                <a:effectLst/>
              </a:rPr>
              <a:t>Nuovi casi</a:t>
            </a:r>
            <a:endParaRPr lang="it-IT" sz="2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8.8117524210370418E-2"/>
          <c:y val="0.10693311520924824"/>
          <c:w val="0.88507771539880786"/>
          <c:h val="0.75473022305588977"/>
        </c:manualLayout>
      </c:layout>
      <c:scatterChart>
        <c:scatterStyle val="lineMarker"/>
        <c:varyColors val="0"/>
        <c:ser>
          <c:idx val="0"/>
          <c:order val="0"/>
          <c:tx>
            <c:v>Nuovi casi</c:v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635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Foglio1!$A$1:$A$10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Foglio1!$B$1:$B$10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9</c:v>
                </c:pt>
                <c:pt idx="3">
                  <c:v>27</c:v>
                </c:pt>
                <c:pt idx="4">
                  <c:v>81</c:v>
                </c:pt>
                <c:pt idx="5">
                  <c:v>243</c:v>
                </c:pt>
                <c:pt idx="6">
                  <c:v>729</c:v>
                </c:pt>
                <c:pt idx="7">
                  <c:v>2187</c:v>
                </c:pt>
                <c:pt idx="8">
                  <c:v>6561</c:v>
                </c:pt>
                <c:pt idx="9">
                  <c:v>19683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3E-8642-9092-65405661C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983343"/>
        <c:axId val="240984975"/>
      </c:scatterChart>
      <c:valAx>
        <c:axId val="240983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4975"/>
        <c:crosses val="autoZero"/>
        <c:crossBetween val="midCat"/>
      </c:valAx>
      <c:valAx>
        <c:axId val="240984975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33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i="0" baseline="0" dirty="0">
                <a:effectLst/>
              </a:rPr>
              <a:t>Nuovi casi</a:t>
            </a:r>
            <a:endParaRPr lang="it-IT" sz="2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8.8117524210370418E-2"/>
          <c:y val="0.10693311520924824"/>
          <c:w val="0.88507771539880786"/>
          <c:h val="0.75473022305588977"/>
        </c:manualLayout>
      </c:layout>
      <c:scatterChart>
        <c:scatterStyle val="lineMarker"/>
        <c:varyColors val="0"/>
        <c:ser>
          <c:idx val="0"/>
          <c:order val="0"/>
          <c:tx>
            <c:v>Nuovi casi</c:v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635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Foglio1!$A$1:$A$10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Foglio1!$B$1:$B$10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9</c:v>
                </c:pt>
                <c:pt idx="3">
                  <c:v>27</c:v>
                </c:pt>
                <c:pt idx="4">
                  <c:v>81</c:v>
                </c:pt>
                <c:pt idx="5">
                  <c:v>243</c:v>
                </c:pt>
                <c:pt idx="6">
                  <c:v>729</c:v>
                </c:pt>
                <c:pt idx="7">
                  <c:v>2187</c:v>
                </c:pt>
                <c:pt idx="8">
                  <c:v>6561</c:v>
                </c:pt>
                <c:pt idx="9">
                  <c:v>19683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3E-8642-9092-65405661C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983343"/>
        <c:axId val="240984975"/>
      </c:scatterChart>
      <c:valAx>
        <c:axId val="240983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4975"/>
        <c:crosses val="autoZero"/>
        <c:crossBetween val="midCat"/>
      </c:valAx>
      <c:valAx>
        <c:axId val="240984975"/>
        <c:scaling>
          <c:orientation val="minMax"/>
          <c:max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33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i="0" baseline="0" dirty="0">
                <a:effectLst/>
              </a:rPr>
              <a:t>Nuovi casi</a:t>
            </a:r>
            <a:endParaRPr lang="it-IT" sz="2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8.8117524210370418E-2"/>
          <c:y val="0.10693311520924824"/>
          <c:w val="0.88507771539880786"/>
          <c:h val="0.75473022305588977"/>
        </c:manualLayout>
      </c:layout>
      <c:scatterChart>
        <c:scatterStyle val="lineMarker"/>
        <c:varyColors val="0"/>
        <c:ser>
          <c:idx val="0"/>
          <c:order val="0"/>
          <c:tx>
            <c:v>Nuovi casi</c:v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635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Foglio1!$A$1:$A$10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Foglio1!$B$1:$B$10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9</c:v>
                </c:pt>
                <c:pt idx="3">
                  <c:v>27</c:v>
                </c:pt>
                <c:pt idx="4">
                  <c:v>81</c:v>
                </c:pt>
                <c:pt idx="5">
                  <c:v>243</c:v>
                </c:pt>
                <c:pt idx="6">
                  <c:v>729</c:v>
                </c:pt>
                <c:pt idx="7">
                  <c:v>2187</c:v>
                </c:pt>
                <c:pt idx="8">
                  <c:v>6561</c:v>
                </c:pt>
                <c:pt idx="9">
                  <c:v>19683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F7-0C40-8E5D-33AA2B47C6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983343"/>
        <c:axId val="240984975"/>
      </c:scatterChart>
      <c:valAx>
        <c:axId val="240983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4975"/>
        <c:crosses val="autoZero"/>
        <c:crossBetween val="midCat"/>
      </c:valAx>
      <c:valAx>
        <c:axId val="240984975"/>
        <c:scaling>
          <c:logBase val="10"/>
          <c:orientation val="minMax"/>
          <c:max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33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i="0" baseline="0" dirty="0">
                <a:effectLst/>
              </a:rPr>
              <a:t>Nuovi casi</a:t>
            </a:r>
            <a:endParaRPr lang="it-IT" sz="20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8.8117524210370418E-2"/>
          <c:y val="0.10693311520924824"/>
          <c:w val="0.88507771539880786"/>
          <c:h val="0.75473022305588977"/>
        </c:manualLayout>
      </c:layout>
      <c:scatterChart>
        <c:scatterStyle val="lineMarker"/>
        <c:varyColors val="0"/>
        <c:ser>
          <c:idx val="0"/>
          <c:order val="0"/>
          <c:tx>
            <c:v>Nuovi casi</c:v>
          </c:tx>
          <c:spPr>
            <a:ln w="25400" cap="rnd">
              <a:noFill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63500" cap="rnd">
                <a:solidFill>
                  <a:schemeClr val="accent1"/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Foglio1!$A$1:$A$10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</c:numCache>
            </c:numRef>
          </c:xVal>
          <c:yVal>
            <c:numRef>
              <c:f>Foglio1!$B$1:$B$10</c:f>
              <c:numCache>
                <c:formatCode>General</c:formatCode>
                <c:ptCount val="10"/>
                <c:pt idx="0">
                  <c:v>1</c:v>
                </c:pt>
                <c:pt idx="1">
                  <c:v>3</c:v>
                </c:pt>
                <c:pt idx="2">
                  <c:v>9</c:v>
                </c:pt>
                <c:pt idx="3">
                  <c:v>27</c:v>
                </c:pt>
                <c:pt idx="4">
                  <c:v>81</c:v>
                </c:pt>
                <c:pt idx="5">
                  <c:v>243</c:v>
                </c:pt>
                <c:pt idx="6">
                  <c:v>729</c:v>
                </c:pt>
                <c:pt idx="7">
                  <c:v>2187</c:v>
                </c:pt>
                <c:pt idx="8">
                  <c:v>6561</c:v>
                </c:pt>
                <c:pt idx="9">
                  <c:v>19683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19-D944-AC51-1789BF252E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983343"/>
        <c:axId val="240984975"/>
      </c:scatterChart>
      <c:valAx>
        <c:axId val="240983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4975"/>
        <c:crosses val="autoZero"/>
        <c:crossBetween val="midCat"/>
      </c:valAx>
      <c:valAx>
        <c:axId val="240984975"/>
        <c:scaling>
          <c:logBase val="10"/>
          <c:orientation val="minMax"/>
          <c:max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098334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87688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82" tIns="48691" rIns="97382" bIns="48691" numCol="1" anchor="t" anchorCtr="0" compatLnSpc="1">
            <a:prstTxWarp prst="textNoShape">
              <a:avLst/>
            </a:prstTxWarp>
          </a:bodyPr>
          <a:lstStyle>
            <a:lvl1pPr defTabSz="97313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8927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82" tIns="48691" rIns="97382" bIns="48691" numCol="1" anchor="t" anchorCtr="0" compatLnSpc="1">
            <a:prstTxWarp prst="textNoShape">
              <a:avLst/>
            </a:prstTxWarp>
          </a:bodyPr>
          <a:lstStyle>
            <a:lvl1pPr algn="r" defTabSz="97313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02800"/>
            <a:ext cx="3087688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82" tIns="48691" rIns="97382" bIns="48691" numCol="1" anchor="b" anchorCtr="0" compatLnSpc="1">
            <a:prstTxWarp prst="textNoShape">
              <a:avLst/>
            </a:prstTxWarp>
          </a:bodyPr>
          <a:lstStyle>
            <a:lvl1pPr defTabSz="97313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02800"/>
            <a:ext cx="30892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82" tIns="48691" rIns="97382" bIns="48691" numCol="1" anchor="b" anchorCtr="0" compatLnSpc="1">
            <a:prstTxWarp prst="textNoShape">
              <a:avLst/>
            </a:prstTxWarp>
          </a:bodyPr>
          <a:lstStyle>
            <a:lvl1pPr algn="r" defTabSz="973138">
              <a:defRPr sz="1300"/>
            </a:lvl1pPr>
          </a:lstStyle>
          <a:p>
            <a:pPr>
              <a:defRPr/>
            </a:pPr>
            <a:fld id="{DB672548-3A0D-2B47-B491-5EE5F47D0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4407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7" tIns="49514" rIns="99027" bIns="49514" numCol="1" anchor="t" anchorCtr="0" compatLnSpc="1">
            <a:prstTxWarp prst="textNoShape">
              <a:avLst/>
            </a:prstTxWarp>
          </a:bodyPr>
          <a:lstStyle>
            <a:lvl1pPr defTabSz="9921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7" tIns="49514" rIns="99027" bIns="49514" numCol="1" anchor="t" anchorCtr="0" compatLnSpc="1">
            <a:prstTxWarp prst="textNoShape">
              <a:avLst/>
            </a:prstTxWarp>
          </a:bodyPr>
          <a:lstStyle>
            <a:lvl1pPr algn="r" defTabSz="9921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79425" y="766763"/>
            <a:ext cx="614045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2513"/>
            <a:ext cx="5207000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7" tIns="49514" rIns="99027" bIns="495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7" tIns="49514" rIns="99027" bIns="49514" numCol="1" anchor="b" anchorCtr="0" compatLnSpc="1">
            <a:prstTxWarp prst="textNoShape">
              <a:avLst/>
            </a:prstTxWarp>
          </a:bodyPr>
          <a:lstStyle>
            <a:lvl1pPr defTabSz="9921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18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27" tIns="49514" rIns="99027" bIns="49514" numCol="1" anchor="b" anchorCtr="0" compatLnSpc="1">
            <a:prstTxWarp prst="textNoShape">
              <a:avLst/>
            </a:prstTxWarp>
          </a:bodyPr>
          <a:lstStyle>
            <a:lvl1pPr algn="r" defTabSz="992188">
              <a:defRPr sz="1300"/>
            </a:lvl1pPr>
          </a:lstStyle>
          <a:p>
            <a:pPr>
              <a:defRPr/>
            </a:pPr>
            <a:fld id="{2D7639A1-0565-7846-AE70-1F10FA3562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9161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1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22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34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4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5574" algn="l" defTabSz="457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88" algn="l" defTabSz="457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03" algn="l" defTabSz="457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17" algn="l" defTabSz="45711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79425" y="766763"/>
            <a:ext cx="6140450" cy="3838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04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79425" y="766763"/>
            <a:ext cx="6140450" cy="3838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541C3-D4ED-4EBC-9653-BFF768B2DF4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022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1" y="1775357"/>
            <a:ext cx="7772401" cy="1225021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1" y="3238501"/>
            <a:ext cx="6400800" cy="1460499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8" name="Line 9">
            <a:extLst>
              <a:ext uri="{FF2B5EF4-FFF2-40B4-BE49-F238E27FC236}">
                <a16:creationId xmlns:a16="http://schemas.microsoft.com/office/drawing/2014/main" id="{6E14D4D2-DEF8-DD46-BA8B-E4778CDF148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95290" y="5464147"/>
            <a:ext cx="8353426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GB" sz="704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89D1F-4E18-624A-986F-23EF96F77F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201084"/>
            <a:ext cx="1943100" cy="4878917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4215" y="201084"/>
            <a:ext cx="5678487" cy="48789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E297D-BF5B-344E-AC36-87975C3549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4215" y="201085"/>
            <a:ext cx="7343774" cy="52784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937948"/>
            <a:ext cx="3810000" cy="414205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37948"/>
            <a:ext cx="3810000" cy="414205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5F4E1-847E-8940-B04D-AA85EB5AAA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502833"/>
            <a:ext cx="8153400" cy="3640667"/>
          </a:xfrm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C93B63C2-8A3F-6C4F-8206-6863A5DC618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Luca Lista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3B602DE-818E-2B4A-A181-DE5C7C8CD1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Pandemia e fisica</a:t>
            </a:r>
            <a:endParaRPr lang="it-IT" altLang="it-IT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89476600-0F50-594C-AFB3-927037341B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CB01A-D69A-5046-8467-44423397AD0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67677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1" y="937950"/>
            <a:ext cx="7772401" cy="441528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90803" y="5479521"/>
            <a:ext cx="3959225" cy="1905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E7E4D-E47C-EF45-8636-00182ED0BC5B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4" y="3672418"/>
            <a:ext cx="7772401" cy="1135062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4" y="2422263"/>
            <a:ext cx="7772401" cy="1250156"/>
          </a:xfrm>
        </p:spPr>
        <p:txBody>
          <a:bodyPr anchor="b"/>
          <a:lstStyle>
            <a:lvl1pPr marL="0" indent="0">
              <a:buNone/>
              <a:defRPr sz="1667"/>
            </a:lvl1pPr>
            <a:lvl2pPr marL="381021" indent="0">
              <a:buNone/>
              <a:defRPr sz="1501"/>
            </a:lvl2pPr>
            <a:lvl3pPr marL="762040" indent="0">
              <a:buNone/>
              <a:defRPr sz="1333"/>
            </a:lvl3pPr>
            <a:lvl4pPr marL="1143061" indent="0">
              <a:buNone/>
              <a:defRPr sz="1167"/>
            </a:lvl4pPr>
            <a:lvl5pPr marL="1524082" indent="0">
              <a:buNone/>
              <a:defRPr sz="1167"/>
            </a:lvl5pPr>
            <a:lvl6pPr marL="1905102" indent="0">
              <a:buNone/>
              <a:defRPr sz="1167"/>
            </a:lvl6pPr>
            <a:lvl7pPr marL="2286122" indent="0">
              <a:buNone/>
              <a:defRPr sz="1167"/>
            </a:lvl7pPr>
            <a:lvl8pPr marL="2667142" indent="0">
              <a:buNone/>
              <a:defRPr sz="1167"/>
            </a:lvl8pPr>
            <a:lvl9pPr marL="3048163" indent="0">
              <a:buNone/>
              <a:defRPr sz="116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641E31-1AA3-9742-A2C0-65D11238FA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stile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14672" y="937948"/>
            <a:ext cx="4081129" cy="4353143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1" y="937948"/>
            <a:ext cx="4081129" cy="4353143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1"/>
            </a:lvl4pPr>
            <a:lvl5pPr>
              <a:defRPr sz="1501"/>
            </a:lvl5pPr>
            <a:lvl6pPr>
              <a:defRPr sz="1501"/>
            </a:lvl6pPr>
            <a:lvl7pPr>
              <a:defRPr sz="1501"/>
            </a:lvl7pPr>
            <a:lvl8pPr>
              <a:defRPr sz="1501"/>
            </a:lvl8pPr>
            <a:lvl9pPr>
              <a:defRPr sz="150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A4E04-8F04-924B-9455-59498B390D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28866"/>
            <a:ext cx="8229601" cy="952501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Fare clic per modificare stile</a:t>
            </a:r>
            <a:endParaRPr lang="en-GB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021" indent="0">
              <a:buNone/>
              <a:defRPr sz="1667" b="1"/>
            </a:lvl2pPr>
            <a:lvl3pPr marL="762040" indent="0">
              <a:buNone/>
              <a:defRPr sz="1501" b="1"/>
            </a:lvl3pPr>
            <a:lvl4pPr marL="1143061" indent="0">
              <a:buNone/>
              <a:defRPr sz="1333" b="1"/>
            </a:lvl4pPr>
            <a:lvl5pPr marL="1524082" indent="0">
              <a:buNone/>
              <a:defRPr sz="1333" b="1"/>
            </a:lvl5pPr>
            <a:lvl6pPr marL="1905102" indent="0">
              <a:buNone/>
              <a:defRPr sz="1333" b="1"/>
            </a:lvl6pPr>
            <a:lvl7pPr marL="2286122" indent="0">
              <a:buNone/>
              <a:defRPr sz="1333" b="1"/>
            </a:lvl7pPr>
            <a:lvl8pPr marL="2667142" indent="0">
              <a:buNone/>
              <a:defRPr sz="1333" b="1"/>
            </a:lvl8pPr>
            <a:lvl9pPr marL="3048163" indent="0">
              <a:buNone/>
              <a:defRPr sz="1333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812397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1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021" indent="0">
              <a:buNone/>
              <a:defRPr sz="1667" b="1"/>
            </a:lvl2pPr>
            <a:lvl3pPr marL="762040" indent="0">
              <a:buNone/>
              <a:defRPr sz="1501" b="1"/>
            </a:lvl3pPr>
            <a:lvl4pPr marL="1143061" indent="0">
              <a:buNone/>
              <a:defRPr sz="1333" b="1"/>
            </a:lvl4pPr>
            <a:lvl5pPr marL="1524082" indent="0">
              <a:buNone/>
              <a:defRPr sz="1333" b="1"/>
            </a:lvl5pPr>
            <a:lvl6pPr marL="1905102" indent="0">
              <a:buNone/>
              <a:defRPr sz="1333" b="1"/>
            </a:lvl6pPr>
            <a:lvl7pPr marL="2286122" indent="0">
              <a:buNone/>
              <a:defRPr sz="1333" b="1"/>
            </a:lvl7pPr>
            <a:lvl8pPr marL="2667142" indent="0">
              <a:buNone/>
              <a:defRPr sz="1333" b="1"/>
            </a:lvl8pPr>
            <a:lvl9pPr marL="3048163" indent="0">
              <a:buNone/>
              <a:defRPr sz="1333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812397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1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2A582-F2FF-894D-96AA-C42A008ED9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90803" y="5479521"/>
            <a:ext cx="3959225" cy="1905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9110C-F7DF-CC4A-AC85-5D317F5155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ED179-A644-2447-B3F6-D8A487A6EC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27544"/>
            <a:ext cx="5111751" cy="4877593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8"/>
          </a:xfrm>
        </p:spPr>
        <p:txBody>
          <a:bodyPr/>
          <a:lstStyle>
            <a:lvl1pPr marL="0" indent="0">
              <a:buNone/>
              <a:defRPr sz="1167"/>
            </a:lvl1pPr>
            <a:lvl2pPr marL="381021" indent="0">
              <a:buNone/>
              <a:defRPr sz="1000"/>
            </a:lvl2pPr>
            <a:lvl3pPr marL="762040" indent="0">
              <a:buNone/>
              <a:defRPr sz="832"/>
            </a:lvl3pPr>
            <a:lvl4pPr marL="1143061" indent="0">
              <a:buNone/>
              <a:defRPr sz="750"/>
            </a:lvl4pPr>
            <a:lvl5pPr marL="1524082" indent="0">
              <a:buNone/>
              <a:defRPr sz="750"/>
            </a:lvl5pPr>
            <a:lvl6pPr marL="1905102" indent="0">
              <a:buNone/>
              <a:defRPr sz="750"/>
            </a:lvl6pPr>
            <a:lvl7pPr marL="2286122" indent="0">
              <a:buNone/>
              <a:defRPr sz="750"/>
            </a:lvl7pPr>
            <a:lvl8pPr marL="2667142" indent="0">
              <a:buNone/>
              <a:defRPr sz="750"/>
            </a:lvl8pPr>
            <a:lvl9pPr marL="3048163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1323A-BE7D-E64C-B222-631EF6E421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9" y="4000499"/>
            <a:ext cx="5486400" cy="472283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9" y="510648"/>
            <a:ext cx="5486400" cy="3429000"/>
          </a:xfrm>
        </p:spPr>
        <p:txBody>
          <a:bodyPr/>
          <a:lstStyle>
            <a:lvl1pPr marL="0" indent="0">
              <a:buNone/>
              <a:defRPr sz="2667"/>
            </a:lvl1pPr>
            <a:lvl2pPr marL="381021" indent="0">
              <a:buNone/>
              <a:defRPr sz="2333"/>
            </a:lvl2pPr>
            <a:lvl3pPr marL="762040" indent="0">
              <a:buNone/>
              <a:defRPr sz="2000"/>
            </a:lvl3pPr>
            <a:lvl4pPr marL="1143061" indent="0">
              <a:buNone/>
              <a:defRPr sz="1667"/>
            </a:lvl4pPr>
            <a:lvl5pPr marL="1524082" indent="0">
              <a:buNone/>
              <a:defRPr sz="1667"/>
            </a:lvl5pPr>
            <a:lvl6pPr marL="1905102" indent="0">
              <a:buNone/>
              <a:defRPr sz="1667"/>
            </a:lvl6pPr>
            <a:lvl7pPr marL="2286122" indent="0">
              <a:buNone/>
              <a:defRPr sz="1667"/>
            </a:lvl7pPr>
            <a:lvl8pPr marL="2667142" indent="0">
              <a:buNone/>
              <a:defRPr sz="1667"/>
            </a:lvl8pPr>
            <a:lvl9pPr marL="3048163" indent="0">
              <a:buNone/>
              <a:defRPr sz="1667"/>
            </a:lvl9pPr>
          </a:lstStyle>
          <a:p>
            <a:pPr lvl="0"/>
            <a:endParaRPr lang="en-GB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9" y="4472782"/>
            <a:ext cx="5486400" cy="670718"/>
          </a:xfrm>
        </p:spPr>
        <p:txBody>
          <a:bodyPr/>
          <a:lstStyle>
            <a:lvl1pPr marL="0" indent="0">
              <a:buNone/>
              <a:defRPr sz="1167"/>
            </a:lvl1pPr>
            <a:lvl2pPr marL="381021" indent="0">
              <a:buNone/>
              <a:defRPr sz="1000"/>
            </a:lvl2pPr>
            <a:lvl3pPr marL="762040" indent="0">
              <a:buNone/>
              <a:defRPr sz="832"/>
            </a:lvl3pPr>
            <a:lvl4pPr marL="1143061" indent="0">
              <a:buNone/>
              <a:defRPr sz="750"/>
            </a:lvl4pPr>
            <a:lvl5pPr marL="1524082" indent="0">
              <a:buNone/>
              <a:defRPr sz="750"/>
            </a:lvl5pPr>
            <a:lvl6pPr marL="1905102" indent="0">
              <a:buNone/>
              <a:defRPr sz="750"/>
            </a:lvl6pPr>
            <a:lvl7pPr marL="2286122" indent="0">
              <a:buNone/>
              <a:defRPr sz="750"/>
            </a:lvl7pPr>
            <a:lvl8pPr marL="2667142" indent="0">
              <a:buNone/>
              <a:defRPr sz="750"/>
            </a:lvl8pPr>
            <a:lvl9pPr marL="3048163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FBA933-EB72-264E-B921-3AE48E47F3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84523" y="201084"/>
            <a:ext cx="6985590" cy="52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lo stile del </a:t>
            </a:r>
            <a:r>
              <a:rPr lang="en-US" dirty="0" err="1"/>
              <a:t>titolo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937949"/>
            <a:ext cx="7772401" cy="441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stili</a:t>
            </a:r>
            <a:r>
              <a:rPr lang="en-US" dirty="0"/>
              <a:t> del </a:t>
            </a:r>
            <a:r>
              <a:rPr lang="en-US" dirty="0" err="1"/>
              <a:t>testo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schema</a:t>
            </a:r>
          </a:p>
          <a:p>
            <a:pPr lvl="1"/>
            <a:r>
              <a:rPr lang="en-US" dirty="0"/>
              <a:t>Secondo </a:t>
            </a:r>
            <a:r>
              <a:rPr lang="en-US" dirty="0" err="1"/>
              <a:t>livello</a:t>
            </a:r>
            <a:endParaRPr lang="en-US" dirty="0"/>
          </a:p>
          <a:p>
            <a:pPr lvl="2"/>
            <a:r>
              <a:rPr lang="en-US" dirty="0" err="1"/>
              <a:t>Terzo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  <a:p>
            <a:pPr lvl="3"/>
            <a:r>
              <a:rPr lang="en-US" dirty="0"/>
              <a:t>Quarto </a:t>
            </a:r>
            <a:r>
              <a:rPr lang="en-US" dirty="0" err="1"/>
              <a:t>livello</a:t>
            </a:r>
            <a:endParaRPr lang="en-US" dirty="0"/>
          </a:p>
          <a:p>
            <a:pPr lvl="4"/>
            <a:r>
              <a:rPr lang="en-US" dirty="0"/>
              <a:t>Quinto </a:t>
            </a:r>
            <a:r>
              <a:rPr lang="en-US" dirty="0" err="1"/>
              <a:t>livello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3" y="5479521"/>
            <a:ext cx="2666999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3976" y="5479521"/>
            <a:ext cx="395922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479521"/>
            <a:ext cx="1905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67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A68F3C59-2C38-4942-A634-31499AC755B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95290" y="5464147"/>
            <a:ext cx="8353426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GB" sz="704"/>
          </a:p>
        </p:txBody>
      </p:sp>
      <p:pic>
        <p:nvPicPr>
          <p:cNvPr id="2" name="Picture 2" descr="logo federico II blu | Area Comunicazione">
            <a:extLst>
              <a:ext uri="{FF2B5EF4-FFF2-40B4-BE49-F238E27FC236}">
                <a16:creationId xmlns:a16="http://schemas.microsoft.com/office/drawing/2014/main" id="{E72349E1-3BED-CE47-84B6-FDDF6F8732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55" y="110217"/>
            <a:ext cx="722824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95DEE284-DF74-4B42-8DD4-33A5F40466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834" y="221934"/>
            <a:ext cx="853139" cy="43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700" r:id="rId13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Oswald" panose="02000503000000000000" pitchFamily="2" charset="0"/>
          <a:ea typeface="ＭＳ Ｐゴシック" charset="-128"/>
          <a:cs typeface="Oswald" panose="02000503000000000000" pitchFamily="2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33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33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33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33">
          <a:solidFill>
            <a:schemeClr val="accent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381021" algn="l" rtl="0" eaLnBrk="0" fontAlgn="base" hangingPunct="0">
        <a:spcBef>
          <a:spcPct val="0"/>
        </a:spcBef>
        <a:spcAft>
          <a:spcPct val="0"/>
        </a:spcAft>
        <a:defRPr sz="3333">
          <a:solidFill>
            <a:schemeClr val="accent2"/>
          </a:solidFill>
          <a:latin typeface="Times New Roman" charset="0"/>
        </a:defRPr>
      </a:lvl6pPr>
      <a:lvl7pPr marL="762040" algn="l" rtl="0" eaLnBrk="0" fontAlgn="base" hangingPunct="0">
        <a:spcBef>
          <a:spcPct val="0"/>
        </a:spcBef>
        <a:spcAft>
          <a:spcPct val="0"/>
        </a:spcAft>
        <a:defRPr sz="3333">
          <a:solidFill>
            <a:schemeClr val="accent2"/>
          </a:solidFill>
          <a:latin typeface="Times New Roman" charset="0"/>
        </a:defRPr>
      </a:lvl7pPr>
      <a:lvl8pPr marL="1143061" algn="l" rtl="0" eaLnBrk="0" fontAlgn="base" hangingPunct="0">
        <a:spcBef>
          <a:spcPct val="0"/>
        </a:spcBef>
        <a:spcAft>
          <a:spcPct val="0"/>
        </a:spcAft>
        <a:defRPr sz="3333">
          <a:solidFill>
            <a:schemeClr val="accent2"/>
          </a:solidFill>
          <a:latin typeface="Times New Roman" charset="0"/>
        </a:defRPr>
      </a:lvl8pPr>
      <a:lvl9pPr marL="1524082" algn="l" rtl="0" eaLnBrk="0" fontAlgn="base" hangingPunct="0">
        <a:spcBef>
          <a:spcPct val="0"/>
        </a:spcBef>
        <a:spcAft>
          <a:spcPct val="0"/>
        </a:spcAft>
        <a:defRPr sz="3333">
          <a:solidFill>
            <a:schemeClr val="accent2"/>
          </a:solidFill>
          <a:latin typeface="Times New Roman" charset="0"/>
        </a:defRPr>
      </a:lvl9pPr>
    </p:titleStyle>
    <p:bodyStyle>
      <a:lvl1pPr marL="285765" indent="-285765" algn="l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1pPr>
      <a:lvl2pPr marL="619159" indent="-238138" algn="l" rtl="0" eaLnBrk="0" fontAlgn="base" hangingPunct="0">
        <a:spcBef>
          <a:spcPct val="20000"/>
        </a:spcBef>
        <a:spcAft>
          <a:spcPct val="0"/>
        </a:spcAft>
        <a:buChar char="–"/>
        <a:defRPr sz="2333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2pPr>
      <a:lvl3pPr marL="952552" indent="-190511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3pPr>
      <a:lvl4pPr marL="1333572" indent="-190511" algn="l" rtl="0" eaLnBrk="0" fontAlgn="base" hangingPunct="0">
        <a:spcBef>
          <a:spcPct val="20000"/>
        </a:spcBef>
        <a:spcAft>
          <a:spcPct val="0"/>
        </a:spcAft>
        <a:buChar char="–"/>
        <a:defRPr sz="1667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4pPr>
      <a:lvl5pPr marL="1714592" indent="-190511" algn="l" rtl="0" eaLnBrk="0" fontAlgn="base" hangingPunct="0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Calibri" panose="020F0502020204030204" pitchFamily="34" charset="0"/>
          <a:ea typeface="ＭＳ Ｐゴシック" charset="-128"/>
          <a:cs typeface="Calibri" panose="020F0502020204030204" pitchFamily="34" charset="0"/>
        </a:defRPr>
      </a:lvl5pPr>
      <a:lvl6pPr marL="2095613" indent="-190511" algn="l" rtl="0" eaLnBrk="0" fontAlgn="base" hangingPunct="0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  <a:ea typeface="ＭＳ Ｐゴシック" charset="-128"/>
        </a:defRPr>
      </a:lvl6pPr>
      <a:lvl7pPr marL="2476633" indent="-190511" algn="l" rtl="0" eaLnBrk="0" fontAlgn="base" hangingPunct="0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  <a:ea typeface="ＭＳ Ｐゴシック" charset="-128"/>
        </a:defRPr>
      </a:lvl7pPr>
      <a:lvl8pPr marL="2857654" indent="-190511" algn="l" rtl="0" eaLnBrk="0" fontAlgn="base" hangingPunct="0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  <a:ea typeface="ＭＳ Ｐゴシック" charset="-128"/>
        </a:defRPr>
      </a:lvl8pPr>
      <a:lvl9pPr marL="3238674" indent="-190511" algn="l" rtl="0" eaLnBrk="0" fontAlgn="base" hangingPunct="0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381021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1pPr>
      <a:lvl2pPr marL="381021" algn="l" defTabSz="381021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2pPr>
      <a:lvl3pPr marL="762040" algn="l" defTabSz="381021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3pPr>
      <a:lvl4pPr marL="1143061" algn="l" defTabSz="381021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4pPr>
      <a:lvl5pPr marL="1524082" algn="l" defTabSz="381021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5pPr>
      <a:lvl6pPr marL="1905102" algn="l" defTabSz="381021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6pPr>
      <a:lvl7pPr marL="2286122" algn="l" defTabSz="381021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7pPr>
      <a:lvl8pPr marL="2667142" algn="l" defTabSz="381021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8pPr>
      <a:lvl9pPr marL="3048163" algn="l" defTabSz="381021" rtl="0" eaLnBrk="1" latinLnBrk="0" hangingPunct="1">
        <a:defRPr sz="15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ronavirus.jhu.edu/map.html" TargetMode="External"/><Relationship Id="rId2" Type="http://schemas.openxmlformats.org/officeDocument/2006/relationships/hyperlink" Target="https://github.com/pcm-dpc/COVID-19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tif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30.png"/><Relationship Id="rId4" Type="http://schemas.openxmlformats.org/officeDocument/2006/relationships/image" Target="../media/image72.tif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0.png"/><Relationship Id="rId5" Type="http://schemas.openxmlformats.org/officeDocument/2006/relationships/image" Target="../media/image72.tiff"/><Relationship Id="rId4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 descr="Immagine che contiene testo, disegnando&#10;&#10;Descrizione generata automaticamente">
            <a:extLst>
              <a:ext uri="{FF2B5EF4-FFF2-40B4-BE49-F238E27FC236}">
                <a16:creationId xmlns:a16="http://schemas.microsoft.com/office/drawing/2014/main" id="{B7D8AFAF-5A5E-D14F-B5C9-4D50954F4A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400" b="25407"/>
          <a:stretch/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63517"/>
            <a:ext cx="9144000" cy="736582"/>
          </a:xfrm>
        </p:spPr>
        <p:txBody>
          <a:bodyPr/>
          <a:lstStyle/>
          <a:p>
            <a:r>
              <a:rPr lang="it-IT" dirty="0">
                <a:effectLst>
                  <a:glow rad="330200">
                    <a:schemeClr val="bg1">
                      <a:alpha val="45000"/>
                    </a:schemeClr>
                  </a:glow>
                </a:effectLst>
              </a:rPr>
              <a:t>La pandemia vista da un fisico sperimentale</a:t>
            </a:r>
            <a:endParaRPr lang="it-IT" dirty="0">
              <a:effectLst>
                <a:glow rad="330200">
                  <a:schemeClr val="bg1">
                    <a:alpha val="45000"/>
                  </a:schemeClr>
                </a:glow>
              </a:effectLst>
              <a:latin typeface="Oswald Light" panose="02000303000000000000" pitchFamily="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6791" y="3542152"/>
            <a:ext cx="2832276" cy="1504629"/>
          </a:xfrm>
        </p:spPr>
        <p:txBody>
          <a:bodyPr/>
          <a:lstStyle/>
          <a:p>
            <a:pPr algn="l"/>
            <a:r>
              <a:rPr lang="it-IT" sz="4000" dirty="0">
                <a:solidFill>
                  <a:schemeClr val="accent6">
                    <a:lumMod val="50000"/>
                  </a:schemeClr>
                </a:solidFill>
                <a:latin typeface="Oswald" pitchFamily="2" charset="77"/>
                <a:cs typeface="Adobe Arabic" panose="02040503050201020203" pitchFamily="18" charset="-78"/>
              </a:rPr>
              <a:t>Luca Lista</a:t>
            </a:r>
          </a:p>
          <a:p>
            <a:pPr algn="l"/>
            <a:r>
              <a:rPr lang="it-IT" sz="2333" dirty="0">
                <a:latin typeface="Oswald Light" panose="02000303000000000000" pitchFamily="2" charset="0"/>
                <a:cs typeface="Adobe Arabic" panose="02040503050201020203" pitchFamily="18" charset="-78"/>
              </a:rPr>
              <a:t>Università Federico II</a:t>
            </a:r>
          </a:p>
          <a:p>
            <a:pPr algn="l"/>
            <a:r>
              <a:rPr lang="it-IT" sz="2333" dirty="0">
                <a:latin typeface="Oswald Light" panose="02000303000000000000" pitchFamily="2" charset="0"/>
                <a:cs typeface="Adobe Arabic" panose="02040503050201020203" pitchFamily="18" charset="-78"/>
              </a:rPr>
              <a:t>INFN Napoli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EB991DD-70FA-9544-948A-48D9E6A5D852}"/>
              </a:ext>
            </a:extLst>
          </p:cNvPr>
          <p:cNvSpPr/>
          <p:nvPr/>
        </p:nvSpPr>
        <p:spPr>
          <a:xfrm>
            <a:off x="6786281" y="3914102"/>
            <a:ext cx="24089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n-lt"/>
              </a:rPr>
              <a:t>Il Gruppo </a:t>
            </a:r>
            <a:r>
              <a:rPr lang="en-US" sz="1400" dirty="0" err="1">
                <a:solidFill>
                  <a:schemeClr val="accent2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n-lt"/>
              </a:rPr>
              <a:t>CovidStat</a:t>
            </a:r>
            <a:r>
              <a:rPr lang="en-US" sz="1400" dirty="0">
                <a:solidFill>
                  <a:schemeClr val="accent2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n-lt"/>
              </a:rPr>
              <a:t> INFN</a:t>
            </a:r>
          </a:p>
          <a:p>
            <a:r>
              <a:rPr lang="en-US" sz="1400" dirty="0">
                <a:latin typeface="+mn-lt"/>
              </a:rPr>
              <a:t>Gianluca Bonifazi (</a:t>
            </a:r>
            <a:r>
              <a:rPr lang="en-US" sz="1400" dirty="0" err="1">
                <a:latin typeface="+mn-lt"/>
              </a:rPr>
              <a:t>UnivPM</a:t>
            </a:r>
            <a:r>
              <a:rPr lang="en-US" sz="1400" dirty="0">
                <a:latin typeface="+mn-lt"/>
              </a:rPr>
              <a:t>)</a:t>
            </a:r>
          </a:p>
          <a:p>
            <a:r>
              <a:rPr lang="en-US" sz="1400" dirty="0">
                <a:latin typeface="+mn-lt"/>
              </a:rPr>
              <a:t>Luca Lista (NA)</a:t>
            </a:r>
          </a:p>
          <a:p>
            <a:r>
              <a:rPr lang="en-US" sz="1400" dirty="0">
                <a:latin typeface="+mn-lt"/>
              </a:rPr>
              <a:t>Dario </a:t>
            </a:r>
            <a:r>
              <a:rPr lang="en-US" sz="1400" dirty="0" err="1">
                <a:latin typeface="+mn-lt"/>
              </a:rPr>
              <a:t>Menasce</a:t>
            </a:r>
            <a:r>
              <a:rPr lang="en-US" sz="1400" dirty="0">
                <a:latin typeface="+mn-lt"/>
              </a:rPr>
              <a:t> (MI)</a:t>
            </a:r>
          </a:p>
          <a:p>
            <a:r>
              <a:rPr lang="en-US" sz="1400" dirty="0">
                <a:latin typeface="+mn-lt"/>
              </a:rPr>
              <a:t>Mauro </a:t>
            </a:r>
            <a:r>
              <a:rPr lang="en-US" sz="1400" dirty="0" err="1">
                <a:latin typeface="+mn-lt"/>
              </a:rPr>
              <a:t>Mezzetto</a:t>
            </a:r>
            <a:r>
              <a:rPr lang="en-US" sz="1400" dirty="0">
                <a:latin typeface="+mn-lt"/>
              </a:rPr>
              <a:t> (PD)</a:t>
            </a:r>
          </a:p>
          <a:p>
            <a:r>
              <a:rPr lang="en-US" sz="1400" dirty="0">
                <a:latin typeface="+mn-lt"/>
              </a:rPr>
              <a:t>Daniele </a:t>
            </a:r>
            <a:r>
              <a:rPr lang="en-US" sz="1400" dirty="0" err="1">
                <a:latin typeface="+mn-lt"/>
              </a:rPr>
              <a:t>Pedrini</a:t>
            </a:r>
            <a:r>
              <a:rPr lang="en-US" sz="1400" dirty="0">
                <a:latin typeface="+mn-lt"/>
              </a:rPr>
              <a:t> (MI)</a:t>
            </a:r>
          </a:p>
          <a:p>
            <a:r>
              <a:rPr lang="en-US" sz="1400" dirty="0">
                <a:latin typeface="+mn-lt"/>
              </a:rPr>
              <a:t>Roberto </a:t>
            </a:r>
            <a:r>
              <a:rPr lang="en-US" sz="1400" dirty="0" err="1">
                <a:latin typeface="+mn-lt"/>
              </a:rPr>
              <a:t>Spighi</a:t>
            </a:r>
            <a:r>
              <a:rPr lang="en-US" sz="1400" dirty="0">
                <a:latin typeface="+mn-lt"/>
              </a:rPr>
              <a:t> (BO)</a:t>
            </a:r>
          </a:p>
          <a:p>
            <a:r>
              <a:rPr lang="en-US" sz="1400" dirty="0">
                <a:latin typeface="+mn-lt"/>
              </a:rPr>
              <a:t>Antonio </a:t>
            </a:r>
            <a:r>
              <a:rPr lang="en-US" sz="1400" dirty="0" err="1">
                <a:latin typeface="+mn-lt"/>
              </a:rPr>
              <a:t>Zoccoli</a:t>
            </a:r>
            <a:r>
              <a:rPr lang="en-US" sz="1400" dirty="0">
                <a:latin typeface="+mn-lt"/>
              </a:rPr>
              <a:t> (BO)</a:t>
            </a:r>
            <a:endParaRPr lang="it-IT" sz="1400" dirty="0">
              <a:latin typeface="+mn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4DF66B-4684-F04C-AE8F-616FF34315CF}"/>
              </a:ext>
            </a:extLst>
          </p:cNvPr>
          <p:cNvSpPr txBox="1"/>
          <p:nvPr/>
        </p:nvSpPr>
        <p:spPr>
          <a:xfrm>
            <a:off x="5316280" y="5174512"/>
            <a:ext cx="184731" cy="200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704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DE52A54-D0A3-864D-820F-6CA840416F1C}"/>
              </a:ext>
            </a:extLst>
          </p:cNvPr>
          <p:cNvSpPr txBox="1"/>
          <p:nvPr/>
        </p:nvSpPr>
        <p:spPr>
          <a:xfrm>
            <a:off x="51267" y="5445179"/>
            <a:ext cx="2203008" cy="271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67" dirty="0">
                <a:solidFill>
                  <a:schemeClr val="bg2"/>
                </a:solidFill>
                <a:latin typeface="+mn-lt"/>
              </a:rPr>
              <a:t>Illustrazione di Milo Manara.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0369C4-6827-8F41-B481-E7A5EC902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0" y="5174512"/>
            <a:ext cx="730973" cy="2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806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estion,mark,symbol,box,cube - free image from needpix.com">
            <a:extLst>
              <a:ext uri="{FF2B5EF4-FFF2-40B4-BE49-F238E27FC236}">
                <a16:creationId xmlns:a16="http://schemas.microsoft.com/office/drawing/2014/main" id="{9EFAF17F-7745-654C-B784-29A46E2EE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211" y="1781595"/>
            <a:ext cx="3292428" cy="329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6A2F0F6-48A4-994C-8021-64419570E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ci dicono i bollettini?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995B63-BEFE-824E-B89B-0578B758D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13" y="937949"/>
            <a:ext cx="8054790" cy="4484283"/>
          </a:xfrm>
        </p:spPr>
        <p:txBody>
          <a:bodyPr/>
          <a:lstStyle/>
          <a:p>
            <a:r>
              <a:rPr lang="it-IT" sz="2000" dirty="0">
                <a:solidFill>
                  <a:srgbClr val="C00000"/>
                </a:solidFill>
              </a:rPr>
              <a:t>I numeri da soli non aiutano a capire la situazione</a:t>
            </a:r>
          </a:p>
          <a:p>
            <a:pPr lvl="1"/>
            <a:r>
              <a:rPr lang="it-IT" sz="1667" dirty="0"/>
              <a:t>Ieri </a:t>
            </a:r>
            <a:r>
              <a:rPr lang="it-IT" sz="1667" dirty="0">
                <a:solidFill>
                  <a:schemeClr val="accent6"/>
                </a:solidFill>
              </a:rPr>
              <a:t>14.839 nuovi positivi</a:t>
            </a:r>
            <a:r>
              <a:rPr lang="it-IT" sz="1667" dirty="0"/>
              <a:t>: sono molti o pochi?</a:t>
            </a:r>
          </a:p>
          <a:p>
            <a:pPr lvl="1"/>
            <a:r>
              <a:rPr lang="it-IT" sz="1667" dirty="0">
                <a:solidFill>
                  <a:schemeClr val="accent6"/>
                </a:solidFill>
              </a:rPr>
              <a:t>3.003 posti occupati in terapia </a:t>
            </a:r>
            <a:r>
              <a:rPr lang="it-IT" sz="1667" dirty="0"/>
              <a:t>intensiva: è grave?</a:t>
            </a:r>
          </a:p>
          <a:p>
            <a:r>
              <a:rPr lang="it-IT" sz="2000" dirty="0">
                <a:solidFill>
                  <a:srgbClr val="C00000"/>
                </a:solidFill>
              </a:rPr>
              <a:t>I numeri «ballano» da un giorno all’altro</a:t>
            </a:r>
          </a:p>
          <a:p>
            <a:pPr lvl="1"/>
            <a:r>
              <a:rPr lang="it-IT" sz="1667" dirty="0"/>
              <a:t>Un giorno i contagi aumentano, l’altro diminuiscono</a:t>
            </a:r>
          </a:p>
          <a:p>
            <a:pPr lvl="1"/>
            <a:r>
              <a:rPr lang="it-IT" sz="1667" dirty="0"/>
              <a:t>Che sta succedendo «veramente»?</a:t>
            </a:r>
          </a:p>
          <a:p>
            <a:r>
              <a:rPr lang="it-IT" sz="2000" dirty="0">
                <a:solidFill>
                  <a:srgbClr val="C00000"/>
                </a:solidFill>
              </a:rPr>
              <a:t>Non è facile capire le tendenze</a:t>
            </a:r>
          </a:p>
          <a:p>
            <a:pPr lvl="1"/>
            <a:r>
              <a:rPr lang="it-IT" sz="1667" dirty="0"/>
              <a:t>Dove stiamo andando? Quali misure prendere?</a:t>
            </a:r>
          </a:p>
          <a:p>
            <a:r>
              <a:rPr lang="it-IT" sz="2000" dirty="0">
                <a:solidFill>
                  <a:srgbClr val="C00000"/>
                </a:solidFill>
              </a:rPr>
              <a:t>Non è immediato il confronto tra regioni</a:t>
            </a:r>
          </a:p>
          <a:p>
            <a:pPr lvl="1"/>
            <a:r>
              <a:rPr lang="it-IT" sz="1667" dirty="0"/>
              <a:t>Es.: popolazione diversa</a:t>
            </a:r>
          </a:p>
          <a:p>
            <a:pPr lvl="1"/>
            <a:r>
              <a:rPr lang="it-IT" sz="1667" dirty="0"/>
              <a:t>Meglio confrontare il n. di casi/100.00 abitanti</a:t>
            </a:r>
          </a:p>
          <a:p>
            <a:r>
              <a:rPr lang="it-IT" sz="2000" dirty="0">
                <a:solidFill>
                  <a:srgbClr val="C00000"/>
                </a:solidFill>
              </a:rPr>
              <a:t>La stima di ogni indicatore ha sempre un’incertezza</a:t>
            </a:r>
          </a:p>
          <a:p>
            <a:pPr lvl="1"/>
            <a:r>
              <a:rPr lang="it-IT" sz="1667" dirty="0"/>
              <a:t>…ma l’incertezza sparisce quasi sempre sui media</a:t>
            </a:r>
          </a:p>
          <a:p>
            <a:endParaRPr lang="it-IT" sz="20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43FCD9-9C18-7E43-A3ED-8AE1B4CEB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520509-49F5-9749-A699-D54675EC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309ABA-B42F-E844-AA2D-456996E25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909763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6335DF-5F21-1247-BB28-54E44150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Brasile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074222-FE7C-974A-950F-B52AB3A8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D9D1DE-4AC9-914D-AED3-F960B6F6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06B27-163F-1C4F-99F5-1C86C1F2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100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2D1FC1D-2010-A04B-8EE0-05229A339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3501" y="998839"/>
            <a:ext cx="6530763" cy="438726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A14CB79-3F8E-2045-8D0E-FBC3F87F363E}"/>
              </a:ext>
            </a:extLst>
          </p:cNvPr>
          <p:cNvSpPr txBox="1"/>
          <p:nvPr/>
        </p:nvSpPr>
        <p:spPr>
          <a:xfrm rot="16200000">
            <a:off x="-494164" y="2847963"/>
            <a:ext cx="3175869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</p:spTree>
    <p:extLst>
      <p:ext uri="{BB962C8B-B14F-4D97-AF65-F5344CB8AC3E}">
        <p14:creationId xmlns:p14="http://schemas.microsoft.com/office/powerpoint/2010/main" val="13813079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6335DF-5F21-1247-BB28-54E44150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Giappone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074222-FE7C-974A-950F-B52AB3A8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D9D1DE-4AC9-914D-AED3-F960B6F6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06B27-163F-1C4F-99F5-1C86C1F2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101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2D1FC1D-2010-A04B-8EE0-05229A339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3502" y="998839"/>
            <a:ext cx="6530762" cy="438726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8CB1935-6ECB-454B-9C61-6A88F85FB240}"/>
              </a:ext>
            </a:extLst>
          </p:cNvPr>
          <p:cNvSpPr txBox="1"/>
          <p:nvPr/>
        </p:nvSpPr>
        <p:spPr>
          <a:xfrm rot="16200000">
            <a:off x="-494164" y="2847963"/>
            <a:ext cx="3175869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</p:spTree>
    <p:extLst>
      <p:ext uri="{BB962C8B-B14F-4D97-AF65-F5344CB8AC3E}">
        <p14:creationId xmlns:p14="http://schemas.microsoft.com/office/powerpoint/2010/main" val="34346233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6A66DD65-F16F-3D4D-A3CB-A7F933E10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5B55F39C-6C47-B644-A5F7-952CBD302C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320" y="937949"/>
            <a:ext cx="6057899" cy="4142052"/>
          </a:xfrm>
        </p:spPr>
        <p:txBody>
          <a:bodyPr/>
          <a:lstStyle/>
          <a:p>
            <a:r>
              <a:rPr lang="it-IT" sz="1800" dirty="0"/>
              <a:t>Le scelte politiche e personali sono razionali e consapevoli se si tiene conto delle conseguenze che si possono prevedere in base ai dati</a:t>
            </a:r>
          </a:p>
          <a:p>
            <a:r>
              <a:rPr lang="it-IT" sz="1800" dirty="0"/>
              <a:t>Ogni previsione ha delle incertezze che possono essere stimante, ma le incertezze possono anche essere grandi</a:t>
            </a:r>
          </a:p>
          <a:p>
            <a:r>
              <a:rPr lang="it-IT" sz="1800" dirty="0"/>
              <a:t>Le incertezze si riducono se sono disponibili più dati e di migliore qualità</a:t>
            </a:r>
          </a:p>
          <a:p>
            <a:endParaRPr lang="it-IT" sz="1800" dirty="0"/>
          </a:p>
          <a:p>
            <a:r>
              <a:rPr lang="it-IT" sz="1800" dirty="0"/>
              <a:t>Il confronto tra esperti in materie complementari è </a:t>
            </a:r>
            <a:r>
              <a:rPr lang="it-IT" sz="1800"/>
              <a:t>utile quando </a:t>
            </a:r>
            <a:r>
              <a:rPr lang="it-IT" sz="1800" dirty="0"/>
              <a:t>c’è collaborazione</a:t>
            </a:r>
          </a:p>
          <a:p>
            <a:r>
              <a:rPr lang="it-IT" sz="1800" dirty="0">
                <a:solidFill>
                  <a:srgbClr val="C00000"/>
                </a:solidFill>
              </a:rPr>
              <a:t>Chi non ha strumenti per fare valutazioni attendibili è meglio che ascolti chi ha competenza specifica piuttosto che le opinioni di chi si informa in rete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4E31BA6-A140-7843-AFB7-EBD197B1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2F7758C-DB12-C041-A5FC-D37169213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93C012-9EEE-FE47-890B-58B2A467E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102</a:t>
            </a:fld>
            <a:endParaRPr lang="it-IT"/>
          </a:p>
        </p:txBody>
      </p:sp>
      <p:pic>
        <p:nvPicPr>
          <p:cNvPr id="3074" name="Picture 2" descr="Nuovo Dpcm, l'informativa di Conte oggi alla Camera">
            <a:extLst>
              <a:ext uri="{FF2B5EF4-FFF2-40B4-BE49-F238E27FC236}">
                <a16:creationId xmlns:a16="http://schemas.microsoft.com/office/drawing/2014/main" id="{291626B9-50EC-2D42-8AF0-482688E5B5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6" r="18710"/>
          <a:stretch/>
        </p:blipFill>
        <p:spPr bwMode="auto">
          <a:xfrm>
            <a:off x="6565604" y="824263"/>
            <a:ext cx="2578396" cy="425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6AD3C20-81B9-9C4B-804D-62AD2D16DC35}"/>
              </a:ext>
            </a:extLst>
          </p:cNvPr>
          <p:cNvSpPr/>
          <p:nvPr/>
        </p:nvSpPr>
        <p:spPr>
          <a:xfrm>
            <a:off x="2350123" y="4888913"/>
            <a:ext cx="1906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accent6"/>
                </a:solidFill>
                <a:latin typeface="+mn-lt"/>
              </a:rPr>
              <a:t>covid19.infn.it</a:t>
            </a:r>
          </a:p>
        </p:txBody>
      </p:sp>
    </p:spTree>
    <p:extLst>
      <p:ext uri="{BB962C8B-B14F-4D97-AF65-F5344CB8AC3E}">
        <p14:creationId xmlns:p14="http://schemas.microsoft.com/office/powerpoint/2010/main" val="13074732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FBEB831-F5FE-B344-A281-717699B63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1" y="2141117"/>
            <a:ext cx="7772401" cy="1225021"/>
          </a:xfrm>
        </p:spPr>
        <p:txBody>
          <a:bodyPr/>
          <a:lstStyle/>
          <a:p>
            <a:r>
              <a:rPr lang="it-IT" dirty="0"/>
              <a:t>Backup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0F5240-AA1B-214F-9460-4E536C14C6C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62001" y="5479522"/>
            <a:ext cx="2222500" cy="190500"/>
          </a:xfrm>
        </p:spPr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AB4FFA-AE52-6248-8F58-5FAC975A837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62002" y="5479522"/>
            <a:ext cx="3299355" cy="190500"/>
          </a:xfrm>
        </p:spPr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F16D99-C1CB-7F47-9DDA-92FFC8A2F9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794501" y="5479522"/>
            <a:ext cx="1587499" cy="190500"/>
          </a:xfrm>
        </p:spPr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103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250360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0E003752-C348-C94F-8212-5996275D8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Cronologia </a:t>
            </a:r>
            <a:r>
              <a:rPr lang="it-IT" dirty="0" err="1"/>
              <a:t>Covid</a:t>
            </a:r>
            <a:r>
              <a:rPr lang="it-IT" dirty="0"/>
              <a:t> 19</a:t>
            </a:r>
          </a:p>
        </p:txBody>
      </p:sp>
      <p:sp>
        <p:nvSpPr>
          <p:cNvPr id="14" name="Segnaposto contenuto 13">
            <a:extLst>
              <a:ext uri="{FF2B5EF4-FFF2-40B4-BE49-F238E27FC236}">
                <a16:creationId xmlns:a16="http://schemas.microsoft.com/office/drawing/2014/main" id="{A1C2713F-D66D-B542-ADDB-3CDC55B3E48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1400" b="1" dirty="0"/>
              <a:t>17/11/2019</a:t>
            </a:r>
            <a:r>
              <a:rPr lang="it-IT" sz="1400" dirty="0"/>
              <a:t>: </a:t>
            </a:r>
            <a:r>
              <a:rPr lang="it-IT" sz="1400" dirty="0">
                <a:solidFill>
                  <a:schemeClr val="accent2"/>
                </a:solidFill>
              </a:rPr>
              <a:t>primo caso nella provincia di </a:t>
            </a:r>
            <a:r>
              <a:rPr lang="it-IT" sz="1400" dirty="0" err="1">
                <a:solidFill>
                  <a:schemeClr val="accent2"/>
                </a:solidFill>
              </a:rPr>
              <a:t>Hubei</a:t>
            </a:r>
            <a:r>
              <a:rPr lang="it-IT" sz="1400" dirty="0">
                <a:solidFill>
                  <a:schemeClr val="accent2"/>
                </a:solidFill>
              </a:rPr>
              <a:t>, non riconosciuto </a:t>
            </a:r>
          </a:p>
          <a:p>
            <a:pPr marL="0" indent="0">
              <a:buNone/>
            </a:pPr>
            <a:r>
              <a:rPr lang="it-IT" sz="1400" b="1" dirty="0"/>
              <a:t>31/12/2019</a:t>
            </a:r>
            <a:r>
              <a:rPr lang="it-IT" sz="1400" dirty="0"/>
              <a:t>: avvisata Organizzazione Mondiale della Sanità (OMS)</a:t>
            </a:r>
          </a:p>
          <a:p>
            <a:pPr marL="0" indent="0">
              <a:buNone/>
            </a:pPr>
            <a:r>
              <a:rPr lang="it-IT" sz="1400" b="1" dirty="0"/>
              <a:t>14/1/2020</a:t>
            </a:r>
            <a:r>
              <a:rPr lang="it-IT" sz="1400" dirty="0"/>
              <a:t>: </a:t>
            </a:r>
            <a:r>
              <a:rPr lang="it-IT" sz="1400" dirty="0" err="1"/>
              <a:t>Cina+OMS</a:t>
            </a:r>
            <a:r>
              <a:rPr lang="it-IT" sz="1400" dirty="0"/>
              <a:t>: non c’è prova di trasmissione uomo-uomo</a:t>
            </a:r>
          </a:p>
          <a:p>
            <a:pPr marL="0" indent="0">
              <a:buNone/>
            </a:pPr>
            <a:r>
              <a:rPr lang="it-IT" sz="1400" b="1" dirty="0"/>
              <a:t>22-23/1/2020</a:t>
            </a:r>
            <a:r>
              <a:rPr lang="it-IT" sz="1400" dirty="0"/>
              <a:t>: </a:t>
            </a:r>
            <a:r>
              <a:rPr lang="it-IT" sz="1400" dirty="0" err="1">
                <a:solidFill>
                  <a:schemeClr val="accent2"/>
                </a:solidFill>
              </a:rPr>
              <a:t>lockdown</a:t>
            </a:r>
            <a:r>
              <a:rPr lang="it-IT" sz="1400" dirty="0">
                <a:solidFill>
                  <a:schemeClr val="accent2"/>
                </a:solidFill>
              </a:rPr>
              <a:t> Wuhan e provincia </a:t>
            </a:r>
            <a:r>
              <a:rPr lang="it-IT" sz="1400" dirty="0" err="1">
                <a:solidFill>
                  <a:schemeClr val="accent2"/>
                </a:solidFill>
              </a:rPr>
              <a:t>Hubei</a:t>
            </a:r>
            <a:r>
              <a:rPr lang="it-IT" sz="1400" dirty="0">
                <a:solidFill>
                  <a:schemeClr val="accent2"/>
                </a:solidFill>
              </a:rPr>
              <a:t> (60 milioni di abitanti)</a:t>
            </a:r>
          </a:p>
          <a:p>
            <a:pPr marL="0" indent="0">
              <a:buNone/>
            </a:pPr>
            <a:r>
              <a:rPr lang="it-IT" sz="1400" b="1" dirty="0"/>
              <a:t>30/1/2020</a:t>
            </a:r>
            <a:r>
              <a:rPr lang="it-IT" sz="1400" dirty="0"/>
              <a:t>: </a:t>
            </a:r>
            <a:r>
              <a:rPr lang="it-IT" sz="1400" dirty="0">
                <a:solidFill>
                  <a:schemeClr val="accent2"/>
                </a:solidFill>
              </a:rPr>
              <a:t>primi 2 casi in Italia (turisti cinesi)</a:t>
            </a:r>
          </a:p>
          <a:p>
            <a:pPr marL="0" indent="0">
              <a:buNone/>
            </a:pPr>
            <a:r>
              <a:rPr lang="it-IT" sz="1400" b="1" dirty="0"/>
              <a:t>12/2/2020</a:t>
            </a:r>
            <a:r>
              <a:rPr lang="it-IT" sz="1400" dirty="0"/>
              <a:t>: Cina inizia a considerare anche gli asintomatici</a:t>
            </a:r>
          </a:p>
          <a:p>
            <a:pPr marL="0" indent="0">
              <a:buNone/>
            </a:pPr>
            <a:r>
              <a:rPr lang="it-IT" sz="1400" b="1" dirty="0"/>
              <a:t>23/2/2020</a:t>
            </a:r>
            <a:r>
              <a:rPr lang="it-IT" sz="1400" dirty="0"/>
              <a:t>: Italia, quarantena per 11 comuni (50.000 abitanti)</a:t>
            </a:r>
          </a:p>
          <a:p>
            <a:pPr marL="0" indent="0">
              <a:buNone/>
            </a:pPr>
            <a:r>
              <a:rPr lang="it-IT" sz="1400" b="1" dirty="0"/>
              <a:t>4/3/2020</a:t>
            </a:r>
            <a:r>
              <a:rPr lang="it-IT" sz="1400" dirty="0"/>
              <a:t>: Italia, chiusura scuole</a:t>
            </a:r>
          </a:p>
          <a:p>
            <a:pPr marL="0" indent="0">
              <a:buNone/>
            </a:pPr>
            <a:r>
              <a:rPr lang="it-IT" sz="1400" b="1" dirty="0"/>
              <a:t>7/3/2020</a:t>
            </a:r>
            <a:r>
              <a:rPr lang="it-IT" sz="1400" dirty="0"/>
              <a:t>: Nicola </a:t>
            </a:r>
            <a:r>
              <a:rPr lang="it-IT" sz="1400" dirty="0" err="1"/>
              <a:t>Zigaretti</a:t>
            </a:r>
            <a:r>
              <a:rPr lang="it-IT" sz="1400" dirty="0"/>
              <a:t> positivo</a:t>
            </a:r>
          </a:p>
          <a:p>
            <a:pPr marL="0" indent="0">
              <a:buNone/>
            </a:pPr>
            <a:r>
              <a:rPr lang="it-IT" sz="1400" b="1" dirty="0"/>
              <a:t>8/3/2020</a:t>
            </a:r>
            <a:r>
              <a:rPr lang="it-IT" sz="1400" dirty="0"/>
              <a:t>: </a:t>
            </a:r>
            <a:r>
              <a:rPr lang="it-IT" sz="1400" dirty="0" err="1"/>
              <a:t>lockdown</a:t>
            </a:r>
            <a:r>
              <a:rPr lang="it-IT" sz="1400" dirty="0"/>
              <a:t> Lombardia e varie province (16 milioni abitanti)</a:t>
            </a:r>
          </a:p>
          <a:p>
            <a:pPr marL="0" indent="0">
              <a:buNone/>
            </a:pPr>
            <a:endParaRPr lang="it-IT" sz="1400" dirty="0"/>
          </a:p>
          <a:p>
            <a:endParaRPr lang="it-IT" sz="1400" dirty="0"/>
          </a:p>
          <a:p>
            <a:endParaRPr lang="it-IT" sz="1400" dirty="0"/>
          </a:p>
          <a:p>
            <a:endParaRPr lang="it-IT" sz="1400" dirty="0"/>
          </a:p>
        </p:txBody>
      </p:sp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40D654D2-6D15-614F-BBA0-5280CDB567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sz="1400" b="1" dirty="0"/>
              <a:t>9/3/2020</a:t>
            </a:r>
            <a:r>
              <a:rPr lang="it-IT" sz="1400" dirty="0"/>
              <a:t>: </a:t>
            </a:r>
            <a:r>
              <a:rPr lang="it-IT" sz="1400" dirty="0" err="1">
                <a:solidFill>
                  <a:schemeClr val="accent2"/>
                </a:solidFill>
              </a:rPr>
              <a:t>lockdown</a:t>
            </a:r>
            <a:r>
              <a:rPr lang="it-IT" sz="1400" dirty="0">
                <a:solidFill>
                  <a:schemeClr val="accent2"/>
                </a:solidFill>
              </a:rPr>
              <a:t> Italia</a:t>
            </a:r>
            <a:endParaRPr lang="it-IT" sz="1400" b="1" dirty="0"/>
          </a:p>
          <a:p>
            <a:pPr marL="0" indent="0">
              <a:buNone/>
            </a:pPr>
            <a:r>
              <a:rPr lang="it-IT" sz="1400" b="1" dirty="0"/>
              <a:t>15/4/2020</a:t>
            </a:r>
            <a:r>
              <a:rPr lang="it-IT" sz="1400" dirty="0"/>
              <a:t>: Cina cambia il conteggio dei decessi (+50%)</a:t>
            </a:r>
          </a:p>
          <a:p>
            <a:pPr marL="0" indent="0">
              <a:buNone/>
            </a:pPr>
            <a:r>
              <a:rPr lang="it-IT" sz="1400" b="1" dirty="0"/>
              <a:t>4/5/2020</a:t>
            </a:r>
            <a:r>
              <a:rPr lang="it-IT" sz="1400" dirty="0"/>
              <a:t>: prima fase riapertura Italia</a:t>
            </a:r>
          </a:p>
          <a:p>
            <a:pPr marL="0" indent="0">
              <a:buNone/>
            </a:pPr>
            <a:r>
              <a:rPr lang="it-IT" sz="1400" b="1" dirty="0"/>
              <a:t>18/5/2020</a:t>
            </a:r>
            <a:r>
              <a:rPr lang="it-IT" sz="1400" dirty="0"/>
              <a:t>: </a:t>
            </a:r>
            <a:r>
              <a:rPr lang="it-IT" sz="1400" dirty="0">
                <a:solidFill>
                  <a:schemeClr val="accent2"/>
                </a:solidFill>
              </a:rPr>
              <a:t>seconda fase riapertura Italia</a:t>
            </a:r>
          </a:p>
          <a:p>
            <a:pPr marL="0" indent="0">
              <a:buNone/>
            </a:pPr>
            <a:r>
              <a:rPr lang="it-IT" sz="1400" b="1" dirty="0"/>
              <a:t>16/8/2020</a:t>
            </a:r>
            <a:r>
              <a:rPr lang="it-IT" sz="1400" dirty="0"/>
              <a:t>: </a:t>
            </a:r>
            <a:r>
              <a:rPr lang="it-IT" sz="1400" dirty="0">
                <a:solidFill>
                  <a:schemeClr val="accent6"/>
                </a:solidFill>
              </a:rPr>
              <a:t>chiusura discoteche </a:t>
            </a:r>
            <a:r>
              <a:rPr lang="it-IT" sz="1400" dirty="0"/>
              <a:t>dopo i contagi in Sardegna</a:t>
            </a:r>
          </a:p>
          <a:p>
            <a:pPr marL="0" indent="0">
              <a:buNone/>
            </a:pPr>
            <a:r>
              <a:rPr lang="it-IT" sz="1400" b="1" dirty="0"/>
              <a:t>26/8/2020</a:t>
            </a:r>
            <a:r>
              <a:rPr lang="it-IT" sz="1400" dirty="0"/>
              <a:t>:</a:t>
            </a:r>
            <a:r>
              <a:rPr lang="it-IT" sz="1400" b="1" dirty="0"/>
              <a:t> </a:t>
            </a:r>
            <a:r>
              <a:rPr lang="it-IT" sz="1400" dirty="0"/>
              <a:t>Flavio Briatore positivo</a:t>
            </a:r>
          </a:p>
          <a:p>
            <a:pPr marL="0" indent="0">
              <a:buNone/>
            </a:pPr>
            <a:r>
              <a:rPr lang="it-IT" sz="1400" b="1" dirty="0"/>
              <a:t>2/9/2020</a:t>
            </a:r>
            <a:r>
              <a:rPr lang="it-IT" sz="1400" dirty="0"/>
              <a:t>: Silvio Berlusconi positivo</a:t>
            </a:r>
          </a:p>
          <a:p>
            <a:pPr marL="0" indent="0">
              <a:buNone/>
            </a:pPr>
            <a:r>
              <a:rPr lang="it-IT" sz="1400" b="1" dirty="0"/>
              <a:t>14/9/2020</a:t>
            </a:r>
            <a:r>
              <a:rPr lang="it-IT" sz="1400" dirty="0"/>
              <a:t>: riapertura scuole</a:t>
            </a:r>
          </a:p>
          <a:p>
            <a:pPr marL="0" indent="0">
              <a:buNone/>
            </a:pPr>
            <a:r>
              <a:rPr lang="it-IT" sz="1400" b="1" dirty="0"/>
              <a:t>24/10/2020</a:t>
            </a:r>
            <a:r>
              <a:rPr lang="it-IT" sz="1400" dirty="0"/>
              <a:t>: </a:t>
            </a:r>
            <a:r>
              <a:rPr lang="it-IT" sz="1400" dirty="0">
                <a:solidFill>
                  <a:schemeClr val="accent2"/>
                </a:solidFill>
              </a:rPr>
              <a:t>chiusura palestre, teatri e locali alle 18</a:t>
            </a:r>
          </a:p>
          <a:p>
            <a:pPr marL="0" indent="0">
              <a:buNone/>
            </a:pPr>
            <a:r>
              <a:rPr lang="it-IT" sz="1400" b="1" dirty="0"/>
              <a:t>6/11/2020</a:t>
            </a:r>
            <a:r>
              <a:rPr lang="it-IT" sz="1400" dirty="0">
                <a:solidFill>
                  <a:schemeClr val="accent2"/>
                </a:solidFill>
              </a:rPr>
              <a:t>: definizione zone gialle, arancioni, rosse.</a:t>
            </a:r>
          </a:p>
          <a:p>
            <a:pPr marL="0" indent="0">
              <a:buNone/>
            </a:pPr>
            <a:r>
              <a:rPr lang="it-IT" sz="1400" b="1" dirty="0"/>
              <a:t>15/11/2020</a:t>
            </a:r>
            <a:r>
              <a:rPr lang="it-IT" sz="1400" dirty="0"/>
              <a:t>: Campania in zona rossa</a:t>
            </a:r>
          </a:p>
          <a:p>
            <a:pPr marL="0" indent="0">
              <a:buNone/>
            </a:pPr>
            <a:r>
              <a:rPr lang="it-IT" sz="1400" b="1" dirty="0"/>
              <a:t>4/12/2020</a:t>
            </a:r>
            <a:r>
              <a:rPr lang="it-IT" sz="1400" dirty="0"/>
              <a:t>: Campania in zona arancione</a:t>
            </a:r>
          </a:p>
          <a:p>
            <a:pPr marL="0" indent="0">
              <a:buNone/>
            </a:pPr>
            <a:r>
              <a:rPr lang="it-IT" sz="1400" b="1" dirty="0"/>
              <a:t>10/12/2020</a:t>
            </a:r>
            <a:r>
              <a:rPr lang="it-IT" sz="1400" dirty="0"/>
              <a:t>: </a:t>
            </a:r>
            <a:r>
              <a:rPr lang="it-IT" sz="1400" dirty="0">
                <a:solidFill>
                  <a:schemeClr val="accent2"/>
                </a:solidFill>
              </a:rPr>
              <a:t>Pubblicati i primi risultati sull’efficacia del vaccino</a:t>
            </a:r>
          </a:p>
          <a:p>
            <a:pPr marL="0" indent="0">
              <a:buNone/>
            </a:pPr>
            <a:endParaRPr lang="it-IT" sz="1400" dirty="0">
              <a:solidFill>
                <a:schemeClr val="accent2"/>
              </a:solidFill>
            </a:endParaRPr>
          </a:p>
          <a:p>
            <a:endParaRPr lang="it-IT" sz="1400" dirty="0"/>
          </a:p>
        </p:txBody>
      </p:sp>
      <p:sp>
        <p:nvSpPr>
          <p:cNvPr id="16" name="Segnaposto data 15">
            <a:extLst>
              <a:ext uri="{FF2B5EF4-FFF2-40B4-BE49-F238E27FC236}">
                <a16:creationId xmlns:a16="http://schemas.microsoft.com/office/drawing/2014/main" id="{9D5B93FB-EE5C-9C49-A2B2-DBEF0AEB2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17" name="Segnaposto piè di pagina 16">
            <a:extLst>
              <a:ext uri="{FF2B5EF4-FFF2-40B4-BE49-F238E27FC236}">
                <a16:creationId xmlns:a16="http://schemas.microsoft.com/office/drawing/2014/main" id="{CD27011D-3BC1-5445-8A5E-79A0F0FD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FA61A2A5-5956-4148-A818-CE2A5F16B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104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7297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4F7C27-C061-0249-8A17-F2FABD49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ci dicono i media?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F33B09-5983-BA40-AA74-1F013EE0E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1694" y="937948"/>
            <a:ext cx="7180730" cy="4386980"/>
          </a:xfrm>
        </p:spPr>
        <p:txBody>
          <a:bodyPr/>
          <a:lstStyle/>
          <a:p>
            <a:r>
              <a:rPr lang="it-IT" sz="2400" dirty="0">
                <a:solidFill>
                  <a:srgbClr val="C00000"/>
                </a:solidFill>
              </a:rPr>
              <a:t>Affermazioni contraddittorie, questioni mal poste</a:t>
            </a:r>
          </a:p>
          <a:p>
            <a:pPr marL="449816" lvl="1"/>
            <a:r>
              <a:rPr lang="it-IT" sz="1800" dirty="0"/>
              <a:t>Liti in diretta, opinioni personali</a:t>
            </a:r>
            <a:br>
              <a:rPr lang="it-IT" sz="1800" dirty="0"/>
            </a:br>
            <a:r>
              <a:rPr lang="it-IT" sz="1800" dirty="0"/>
              <a:t>che prevalgono sui fatti</a:t>
            </a:r>
          </a:p>
          <a:p>
            <a:pPr marL="298995" indent="-298995"/>
            <a:r>
              <a:rPr lang="it-IT" sz="2000" i="1" dirty="0">
                <a:solidFill>
                  <a:srgbClr val="84511D"/>
                </a:solidFill>
              </a:rPr>
              <a:t>« Due infetti insieme contagiano</a:t>
            </a:r>
            <a:br>
              <a:rPr lang="it-IT" sz="2000" i="1" dirty="0">
                <a:solidFill>
                  <a:srgbClr val="84511D"/>
                </a:solidFill>
              </a:rPr>
            </a:br>
            <a:r>
              <a:rPr lang="it-IT" sz="2000" i="1" dirty="0">
                <a:solidFill>
                  <a:srgbClr val="84511D"/>
                </a:solidFill>
              </a:rPr>
              <a:t>una persona »</a:t>
            </a:r>
          </a:p>
          <a:p>
            <a:pPr marL="298995" indent="-298995"/>
            <a:r>
              <a:rPr lang="it-IT" sz="2000" i="1" dirty="0">
                <a:solidFill>
                  <a:srgbClr val="84511D"/>
                </a:solidFill>
              </a:rPr>
              <a:t>«Il virus è clinicamente morto»</a:t>
            </a:r>
          </a:p>
          <a:p>
            <a:pPr marL="298995" indent="-298995"/>
            <a:r>
              <a:rPr lang="it-IT" sz="2000" i="1" dirty="0">
                <a:solidFill>
                  <a:srgbClr val="84511D"/>
                </a:solidFill>
              </a:rPr>
              <a:t>«Ma perché dovrebbe esserci</a:t>
            </a:r>
            <a:br>
              <a:rPr lang="it-IT" sz="2000" i="1" dirty="0">
                <a:solidFill>
                  <a:srgbClr val="84511D"/>
                </a:solidFill>
              </a:rPr>
            </a:br>
            <a:r>
              <a:rPr lang="it-IT" sz="2000" i="1" dirty="0">
                <a:solidFill>
                  <a:srgbClr val="84511D"/>
                </a:solidFill>
              </a:rPr>
              <a:t>una seconda ondata di contagi?» </a:t>
            </a:r>
          </a:p>
          <a:p>
            <a:pPr marL="298995" indent="-298995"/>
            <a:r>
              <a:rPr lang="it-IT" sz="2000" i="1" dirty="0">
                <a:solidFill>
                  <a:srgbClr val="84511D"/>
                </a:solidFill>
              </a:rPr>
              <a:t>«Non direi che è in corso una</a:t>
            </a:r>
            <a:br>
              <a:rPr lang="it-IT" sz="2000" i="1" dirty="0">
                <a:solidFill>
                  <a:srgbClr val="84511D"/>
                </a:solidFill>
              </a:rPr>
            </a:br>
            <a:r>
              <a:rPr lang="it-IT" sz="2000" i="1" dirty="0">
                <a:solidFill>
                  <a:srgbClr val="84511D"/>
                </a:solidFill>
              </a:rPr>
              <a:t>crescita esponenziale»</a:t>
            </a:r>
          </a:p>
          <a:p>
            <a:pPr marL="298995" indent="-298995"/>
            <a:r>
              <a:rPr lang="it-IT" sz="2000" i="1" dirty="0">
                <a:solidFill>
                  <a:srgbClr val="84511D"/>
                </a:solidFill>
              </a:rPr>
              <a:t>«Ridurre l’ipertrofica fiducia nella</a:t>
            </a:r>
            <a:br>
              <a:rPr lang="it-IT" sz="2000" i="1" dirty="0">
                <a:solidFill>
                  <a:srgbClr val="84511D"/>
                </a:solidFill>
              </a:rPr>
            </a:br>
            <a:r>
              <a:rPr lang="it-IT" sz="2000" i="1" dirty="0">
                <a:solidFill>
                  <a:srgbClr val="84511D"/>
                </a:solidFill>
              </a:rPr>
              <a:t>matematica»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8D77CF-F800-9D4B-9EE6-1261D045E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12B83A-1377-764C-A897-B2B3913F6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pic>
        <p:nvPicPr>
          <p:cNvPr id="7" name="Segnaposto contenuto 6" descr="Immagine che contiene persona, uomo, sedendo, persone&#10;&#10;Descrizione generata automaticamente">
            <a:extLst>
              <a:ext uri="{FF2B5EF4-FFF2-40B4-BE49-F238E27FC236}">
                <a16:creationId xmlns:a16="http://schemas.microsoft.com/office/drawing/2014/main" id="{A48E08D5-2887-FC46-9284-23A78D2CFC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60259" y="1494823"/>
            <a:ext cx="4159624" cy="3830105"/>
          </a:xfrm>
          <a:prstGeom prst="rect">
            <a:avLst/>
          </a:prstGeom>
        </p:spPr>
      </p:pic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1EE641E-8472-EC4A-97C1-D7251000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2414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4F7C27-C061-0249-8A17-F2FABD49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Conseguenze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FF33B09-5983-BA40-AA74-1F013EE0E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338" y="875195"/>
            <a:ext cx="4087163" cy="1507539"/>
          </a:xfrm>
        </p:spPr>
        <p:txBody>
          <a:bodyPr/>
          <a:lstStyle/>
          <a:p>
            <a:r>
              <a:rPr lang="it-IT" sz="1800" dirty="0">
                <a:solidFill>
                  <a:srgbClr val="C00000"/>
                </a:solidFill>
              </a:rPr>
              <a:t>Molti hanno scarsa fiducia verso </a:t>
            </a:r>
            <a:br>
              <a:rPr lang="it-IT" sz="1800" dirty="0">
                <a:solidFill>
                  <a:srgbClr val="C00000"/>
                </a:solidFill>
              </a:rPr>
            </a:br>
            <a:r>
              <a:rPr lang="it-IT" sz="1800" dirty="0">
                <a:solidFill>
                  <a:srgbClr val="C00000"/>
                </a:solidFill>
              </a:rPr>
              <a:t>le comunità di riferimento</a:t>
            </a:r>
          </a:p>
          <a:p>
            <a:pPr marL="449816" lvl="1"/>
            <a:r>
              <a:rPr lang="it-IT" sz="1600" dirty="0"/>
              <a:t>Politici, medici, scienziati, …</a:t>
            </a:r>
          </a:p>
          <a:p>
            <a:pPr marL="449816" lvl="1"/>
            <a:r>
              <a:rPr lang="it-IT" sz="1600" dirty="0"/>
              <a:t>Ma quali «scienziati» ascoltare?</a:t>
            </a:r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E11C3EE7-61DE-5242-8FA7-0EC29D511C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5500" y="875195"/>
            <a:ext cx="4119181" cy="1507539"/>
          </a:xfrm>
        </p:spPr>
        <p:txBody>
          <a:bodyPr/>
          <a:lstStyle/>
          <a:p>
            <a:r>
              <a:rPr lang="it-IT" sz="1800" dirty="0">
                <a:solidFill>
                  <a:srgbClr val="C00000"/>
                </a:solidFill>
              </a:rPr>
              <a:t>Proliferano negazionisti,</a:t>
            </a:r>
            <a:br>
              <a:rPr lang="it-IT" sz="1800" dirty="0">
                <a:solidFill>
                  <a:srgbClr val="C00000"/>
                </a:solidFill>
              </a:rPr>
            </a:br>
            <a:r>
              <a:rPr lang="it-IT" sz="1800" dirty="0">
                <a:solidFill>
                  <a:srgbClr val="C00000"/>
                </a:solidFill>
              </a:rPr>
              <a:t>complottisti e bufale</a:t>
            </a:r>
          </a:p>
          <a:p>
            <a:pPr lvl="1"/>
            <a:r>
              <a:rPr lang="it-IT" sz="1600" dirty="0"/>
              <a:t>Virus artificiale, 5G, cure improbabili che hanno fatto male a qualcuno, …</a:t>
            </a:r>
          </a:p>
          <a:p>
            <a:endParaRPr lang="it-IT" sz="18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8D77CF-F800-9D4B-9EE6-1261D045E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12B83A-1377-764C-A897-B2B3913F6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31EE641E-8472-EC4A-97C1-D7251000C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pic>
        <p:nvPicPr>
          <p:cNvPr id="1026" name="Picture 2" descr="Covid, duemila negazionisti a Roma senza mascherina. Speranza: «Piazza che  fa paura»">
            <a:extLst>
              <a:ext uri="{FF2B5EF4-FFF2-40B4-BE49-F238E27FC236}">
                <a16:creationId xmlns:a16="http://schemas.microsoft.com/office/drawing/2014/main" id="{8A874350-791D-EA4E-A584-BD6A0F691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4" t="14282" b="2968"/>
          <a:stretch/>
        </p:blipFill>
        <p:spPr bwMode="auto">
          <a:xfrm>
            <a:off x="2781687" y="2216030"/>
            <a:ext cx="5972995" cy="318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 piazza i negazionisti del Covid: &quot;Basta dittatura, il governo liberi i  bambini&quot; - DIRE.it">
            <a:extLst>
              <a:ext uri="{FF2B5EF4-FFF2-40B4-BE49-F238E27FC236}">
                <a16:creationId xmlns:a16="http://schemas.microsoft.com/office/drawing/2014/main" id="{F653E7A7-7D30-DE49-BA49-FEDF914EF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0" r="50000" b="18534"/>
          <a:stretch/>
        </p:blipFill>
        <p:spPr bwMode="auto">
          <a:xfrm>
            <a:off x="394962" y="2216030"/>
            <a:ext cx="2265504" cy="318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97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CA3214B-BFB2-8F4C-9AC2-9AD8E3D1F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Perché analizzare i dati covid-19?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040D89F-97E9-0842-B1A1-65AC97EBEF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>
                <a:solidFill>
                  <a:srgbClr val="C00000"/>
                </a:solidFill>
              </a:rPr>
              <a:t>I dati pubblicati da soli non  sono sufficienti a dare un’idea chiara della situazione e dell’evoluzione del fenomeno</a:t>
            </a:r>
          </a:p>
          <a:p>
            <a:endParaRPr lang="it-IT" sz="2800" dirty="0">
              <a:solidFill>
                <a:srgbClr val="C00000"/>
              </a:solidFill>
            </a:endParaRPr>
          </a:p>
          <a:p>
            <a:r>
              <a:rPr lang="it-IT" sz="2800" dirty="0">
                <a:solidFill>
                  <a:schemeClr val="accent6"/>
                </a:solidFill>
              </a:rPr>
              <a:t>L’</a:t>
            </a:r>
            <a:r>
              <a:rPr lang="it-IT" sz="2800" b="1" dirty="0">
                <a:solidFill>
                  <a:schemeClr val="accent6"/>
                </a:solidFill>
              </a:rPr>
              <a:t>Istituto Nazionale di Fisica Nucleare </a:t>
            </a:r>
            <a:r>
              <a:rPr lang="it-IT" sz="2800" dirty="0">
                <a:solidFill>
                  <a:schemeClr val="accent6"/>
                </a:solidFill>
              </a:rPr>
              <a:t>ha deciso di sviluppare un sito web che offre una visualizzazione dei dati e gli andamenti di alcuni indicatori</a:t>
            </a:r>
          </a:p>
          <a:p>
            <a:pPr marL="0" indent="0" algn="ctr">
              <a:buNone/>
            </a:pPr>
            <a:r>
              <a:rPr lang="it-IT" sz="2800" b="1" dirty="0"/>
              <a:t>covid19.infn.it</a:t>
            </a:r>
            <a:endParaRPr lang="it-IT" sz="2800" b="1" dirty="0">
              <a:solidFill>
                <a:schemeClr val="accent6"/>
              </a:solidFill>
            </a:endParaRPr>
          </a:p>
          <a:p>
            <a:pPr marL="0" indent="0">
              <a:buNone/>
            </a:pPr>
            <a:endParaRPr lang="it-IT" sz="2800" dirty="0">
              <a:solidFill>
                <a:schemeClr val="accent6"/>
              </a:solidFill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E7F7751-E660-5540-976F-B85DCE26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2E9330A-0CDE-5049-B9D5-319356BE1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3233BEA7-819C-5147-9506-9D04DEA3A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6543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FC119B-C1D4-D74C-8C11-0AE438DA1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sito covid19.infn.it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E3B4D96-230E-2F4A-AA27-F546A2F4E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4672" y="937948"/>
            <a:ext cx="4354552" cy="4142053"/>
          </a:xfrm>
        </p:spPr>
        <p:txBody>
          <a:bodyPr/>
          <a:lstStyle/>
          <a:p>
            <a:r>
              <a:rPr lang="it-IT" sz="1800" dirty="0">
                <a:solidFill>
                  <a:schemeClr val="accent6"/>
                </a:solidFill>
              </a:rPr>
              <a:t>Presentazione della situazione attuale con indicatori e strumenti statistici </a:t>
            </a:r>
          </a:p>
          <a:p>
            <a:r>
              <a:rPr lang="it-IT" sz="1800" dirty="0">
                <a:solidFill>
                  <a:schemeClr val="accent6"/>
                </a:solidFill>
              </a:rPr>
              <a:t>Oltre 3000 grafici</a:t>
            </a:r>
          </a:p>
          <a:p>
            <a:r>
              <a:rPr lang="it-IT" sz="1800" dirty="0">
                <a:solidFill>
                  <a:schemeClr val="accent6"/>
                </a:solidFill>
              </a:rPr>
              <a:t>Aggiornato automaticamente ogni giorno dopo le 17:00</a:t>
            </a:r>
          </a:p>
          <a:p>
            <a:r>
              <a:rPr lang="it-IT" sz="1800" dirty="0"/>
              <a:t>Usiamo dati pubblici:</a:t>
            </a:r>
          </a:p>
          <a:p>
            <a:pPr lvl="1"/>
            <a:r>
              <a:rPr lang="it-IT" sz="1600" dirty="0"/>
              <a:t>Italia: </a:t>
            </a:r>
            <a:r>
              <a:rPr lang="it-IT" sz="1600" dirty="0" err="1"/>
              <a:t>Dip</a:t>
            </a:r>
            <a:r>
              <a:rPr lang="it-IT" sz="1600" dirty="0"/>
              <a:t>. Protezione Civile</a:t>
            </a:r>
            <a:br>
              <a:rPr lang="it-IT" sz="1600" dirty="0"/>
            </a:br>
            <a:r>
              <a:rPr lang="it-IT" sz="1600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https://github.com/pcm-dpc/COVID-19</a:t>
            </a:r>
            <a:r>
              <a:rPr lang="it-IT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1"/>
            <a:r>
              <a:rPr lang="it-IT" sz="1600" dirty="0"/>
              <a:t>Estero: Johns Hopkins </a:t>
            </a:r>
            <a:r>
              <a:rPr lang="it-IT" sz="1600" dirty="0" err="1"/>
              <a:t>University</a:t>
            </a:r>
            <a:br>
              <a:rPr lang="it-IT" sz="1600" dirty="0"/>
            </a:br>
            <a:r>
              <a:rPr lang="it-IT" sz="1600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https://coronavirus.jhu.edu/map.html</a:t>
            </a:r>
            <a:endParaRPr lang="it-IT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it-IT" sz="1800" dirty="0">
                <a:solidFill>
                  <a:srgbClr val="C00000"/>
                </a:solidFill>
              </a:rPr>
              <a:t>Non vogliamo fare previsioni</a:t>
            </a:r>
          </a:p>
          <a:p>
            <a:r>
              <a:rPr lang="it-IT" sz="1800" dirty="0">
                <a:solidFill>
                  <a:srgbClr val="C00000"/>
                </a:solidFill>
              </a:rPr>
              <a:t>Non abbiamo dati più dettagliati che ha invece a disposizione l’ISS che da poco ne ha pubblicati una parte</a:t>
            </a:r>
          </a:p>
          <a:p>
            <a:endParaRPr lang="it-IT" sz="2400" dirty="0"/>
          </a:p>
        </p:txBody>
      </p:sp>
      <p:pic>
        <p:nvPicPr>
          <p:cNvPr id="8" name="Segnaposto contenuto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A1BE6AB0-7DA8-F540-B89D-027ECAFCDF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85765" y="723865"/>
            <a:ext cx="4258235" cy="4690484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11276EF-2A4E-3240-A6EE-4A039D2B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E785ABC-B3D0-394E-80BB-20932916D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A73D2EE-97AF-7F47-9676-B80AD3EE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8726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90AE8A53-91D7-C249-B611-948FB0A92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175" y="2665587"/>
            <a:ext cx="1643001" cy="16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8EE7EE6-B166-D64A-987E-37420FFAB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7" t="27375"/>
          <a:stretch/>
        </p:blipFill>
        <p:spPr bwMode="auto">
          <a:xfrm>
            <a:off x="0" y="9599"/>
            <a:ext cx="2047998" cy="214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F17B3CEF-216C-F840-AA3D-2A069BCEA4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5001" dirty="0"/>
              <a:t>Facciamo un po’ di ordine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E2462E-B651-2D4F-9000-14B5373A675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62001" y="5479522"/>
            <a:ext cx="2222500" cy="190500"/>
          </a:xfrm>
        </p:spPr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6D3F323-5CCE-3348-A43A-5AC00FCD737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082647" y="5479522"/>
            <a:ext cx="3299355" cy="190500"/>
          </a:xfrm>
        </p:spPr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588CDC80-B942-4944-B77C-164A0DA30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772" y="542397"/>
            <a:ext cx="1040324" cy="104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FCB38D4-C622-7A47-B431-E3C800D2E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765" y="2412418"/>
            <a:ext cx="926673" cy="92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5CDFC7B5-83FC-A341-AA27-E41B0335C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229" y="668104"/>
            <a:ext cx="767293" cy="76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43DE76E-E4DA-0C47-BCF3-2FDED5F02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03" y="2952967"/>
            <a:ext cx="846177" cy="84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D97BD2F6-A85B-E34D-AC7C-55EB73752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0"/>
          <a:stretch/>
        </p:blipFill>
        <p:spPr bwMode="auto">
          <a:xfrm>
            <a:off x="6159501" y="3991086"/>
            <a:ext cx="2471207" cy="172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64B9BAF1-641C-8C48-90DD-DEA67A9E1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759" y="581162"/>
            <a:ext cx="497723" cy="49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22446DC-6306-CF44-93D4-B5D2216A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866" y="4491269"/>
            <a:ext cx="846175" cy="8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7550665-E180-0E4D-8A86-AAF5802EE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61" y="3012687"/>
            <a:ext cx="497723" cy="49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3B3C353-B400-C74A-8FD5-CD4EAEB58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78" y="3510410"/>
            <a:ext cx="497723" cy="49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E2D7A2E-8E04-FF42-B558-3F583F1B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27" y="960532"/>
            <a:ext cx="497723" cy="49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FE69F17D-4995-0D41-96FA-FD869D26F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97" y="1406756"/>
            <a:ext cx="277257" cy="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2914BEBB-C55E-3F45-83BC-82597C8E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08" y="4292900"/>
            <a:ext cx="388569" cy="3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5E038E9-AC49-4748-BF9F-E5DB451AB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8" t="25740" r="-1"/>
          <a:stretch/>
        </p:blipFill>
        <p:spPr bwMode="auto">
          <a:xfrm>
            <a:off x="5261277" y="0"/>
            <a:ext cx="397458" cy="28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667E665F-582A-7640-B451-31B47016E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363" y="1636727"/>
            <a:ext cx="277257" cy="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327A5FC6-745B-6F43-A305-D2E1EED2C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871" y="1696475"/>
            <a:ext cx="277257" cy="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C1F29548-E652-A742-AA10-66B8D4DB8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019" y="2410157"/>
            <a:ext cx="277257" cy="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9CDF5FD8-0C43-2748-8244-9C7B41F6C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96" y="4766136"/>
            <a:ext cx="277257" cy="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BF31D6B7-6833-364E-801D-B355EA93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38" y="3852458"/>
            <a:ext cx="277257" cy="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C6E9522C-5BE8-1948-A803-D687D3510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810" y="303905"/>
            <a:ext cx="277257" cy="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A25932C6-1A49-C44D-8754-23BC3EAD1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477" y="3339091"/>
            <a:ext cx="277257" cy="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6E97D000-A0CC-3543-A460-5E7D72219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837" y="192562"/>
            <a:ext cx="277257" cy="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FB1AD895-1232-3341-8509-16924CE83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282" y="3816358"/>
            <a:ext cx="277257" cy="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3BB7E290-7E7C-1A44-A761-D0F21D99A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994" y="4484725"/>
            <a:ext cx="277257" cy="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3435DCCA-A54F-CE40-95E1-F2571DBEE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319" y="4434881"/>
            <a:ext cx="277257" cy="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DC175AD2-BB66-E448-B278-8FFFFCBBD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297" y="4775729"/>
            <a:ext cx="277257" cy="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0559D3FB-DD35-0045-B8AC-969DF7ECF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384" y="258527"/>
            <a:ext cx="277257" cy="27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267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90168C-E06C-284E-9305-0B46DE62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si trasmette il virus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B5CF56F-4742-914F-97C5-2998AA1E6B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sz="2000" dirty="0">
                    <a:solidFill>
                      <a:srgbClr val="C00000"/>
                    </a:solidFill>
                  </a:rPr>
                  <a:t>I virus si trasmettono </a:t>
                </a:r>
                <a:r>
                  <a:rPr lang="it-IT" sz="2000" dirty="0"/>
                  <a:t>attraverso alcuni meccanismi biologici</a:t>
                </a:r>
              </a:p>
              <a:p>
                <a:pPr lvl="1"/>
                <a:r>
                  <a:rPr lang="it-IT" sz="1800" dirty="0"/>
                  <a:t>Sars-Cov-2, come l’influenza, </a:t>
                </a:r>
                <a:r>
                  <a:rPr lang="it-IT" sz="1800" dirty="0">
                    <a:solidFill>
                      <a:schemeClr val="accent6"/>
                    </a:solidFill>
                  </a:rPr>
                  <a:t>si trasmette per via aerea</a:t>
                </a:r>
              </a:p>
              <a:p>
                <a:r>
                  <a:rPr lang="it-IT" sz="2000" dirty="0"/>
                  <a:t>Una persona infetta contagia </a:t>
                </a:r>
                <a:r>
                  <a:rPr lang="it-IT" sz="2000" i="1" dirty="0">
                    <a:solidFill>
                      <a:schemeClr val="accent6"/>
                    </a:solidFill>
                  </a:rPr>
                  <a:t>in media </a:t>
                </a:r>
                <a:r>
                  <a:rPr lang="it-IT" sz="2000" dirty="0"/>
                  <a:t>un numero </a:t>
                </a:r>
                <a14:m>
                  <m:oMath xmlns:m="http://schemas.openxmlformats.org/officeDocument/2006/math">
                    <m:r>
                      <a:rPr lang="it-IT" sz="20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sz="2000" dirty="0"/>
                  <a:t> di persone nel periodo di tempo in cui è contagiosa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it-IT" sz="18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sz="1800" dirty="0"/>
                  <a:t> è stimato tra 2 e 3 per il Sars-Cov-2</a:t>
                </a:r>
                <a:br>
                  <a:rPr lang="it-IT" sz="1800" dirty="0"/>
                </a:br>
                <a:r>
                  <a:rPr lang="it-IT" sz="1800" dirty="0"/>
                  <a:t>senza misure preventive</a:t>
                </a:r>
              </a:p>
              <a:p>
                <a:r>
                  <a:rPr lang="it-IT" sz="2000" dirty="0"/>
                  <a:t>Ciascuno infetto, a sua volta, </a:t>
                </a:r>
                <a:r>
                  <a:rPr lang="it-IT" sz="2000" i="1" dirty="0">
                    <a:solidFill>
                      <a:schemeClr val="accent6"/>
                    </a:solidFill>
                  </a:rPr>
                  <a:t>in media</a:t>
                </a:r>
                <a:r>
                  <a:rPr lang="it-IT" sz="2000" dirty="0"/>
                  <a:t>,</a:t>
                </a:r>
                <a:br>
                  <a:rPr lang="it-IT" sz="2000" dirty="0"/>
                </a:br>
                <a:r>
                  <a:rPr lang="it-IT" sz="2000" dirty="0"/>
                  <a:t>infetta altre </a:t>
                </a:r>
                <a14:m>
                  <m:oMath xmlns:m="http://schemas.openxmlformats.org/officeDocument/2006/math">
                    <m:r>
                      <a:rPr lang="it-IT" sz="20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sz="2000" dirty="0">
                    <a:solidFill>
                      <a:schemeClr val="accent2"/>
                    </a:solidFill>
                  </a:rPr>
                  <a:t>  </a:t>
                </a:r>
                <a:r>
                  <a:rPr lang="it-IT" sz="2000" dirty="0"/>
                  <a:t>persone</a:t>
                </a:r>
                <a:endParaRPr lang="it-IT" sz="2000" i="1" dirty="0">
                  <a:solidFill>
                    <a:schemeClr val="accent6"/>
                  </a:solidFill>
                </a:endParaRPr>
              </a:p>
              <a:p>
                <a:r>
                  <a:rPr lang="it-IT" sz="2000" dirty="0"/>
                  <a:t>Se </a:t>
                </a:r>
                <a14:m>
                  <m:oMath xmlns:m="http://schemas.openxmlformats.org/officeDocument/2006/math">
                    <m:r>
                      <a:rPr lang="it-IT" sz="20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20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it-IT" sz="2000" dirty="0">
                    <a:solidFill>
                      <a:schemeClr val="accent2"/>
                    </a:solidFill>
                  </a:rPr>
                  <a:t> </a:t>
                </a:r>
                <a:r>
                  <a:rPr lang="it-IT" sz="2000" dirty="0"/>
                  <a:t>l’infezione si spegne</a:t>
                </a:r>
                <a:br>
                  <a:rPr lang="it-IT" sz="2000" dirty="0"/>
                </a:br>
                <a:r>
                  <a:rPr lang="it-IT" sz="2000" dirty="0"/>
                  <a:t>spontaneamente perché gli infetti</a:t>
                </a:r>
                <a:br>
                  <a:rPr lang="it-IT" sz="2000" dirty="0"/>
                </a:br>
                <a:r>
                  <a:rPr lang="it-IT" sz="2000" dirty="0"/>
                  <a:t>guariscono (o muoiono) più rapidamente</a:t>
                </a:r>
                <a:br>
                  <a:rPr lang="it-IT" sz="2000" dirty="0"/>
                </a:br>
                <a:r>
                  <a:rPr lang="it-IT" sz="2000" dirty="0"/>
                  <a:t>di quanto si diffonde il virus</a:t>
                </a:r>
              </a:p>
              <a:p>
                <a:r>
                  <a:rPr lang="it-IT" sz="2000" dirty="0">
                    <a:solidFill>
                      <a:srgbClr val="C00000"/>
                    </a:solidFill>
                  </a:rPr>
                  <a:t>Altrimenti…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B5CF56F-4742-914F-97C5-2998AA1E6B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79" t="-5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4E0F00-E17C-DE42-BCEA-7536123D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2EB50C-3F08-8E42-8421-8A4C95C4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A0B92693-27E7-DA4D-840B-04B47F37B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16</a:t>
            </a:fld>
            <a:endParaRPr lang="it-IT" dirty="0"/>
          </a:p>
        </p:txBody>
      </p:sp>
      <p:pic>
        <p:nvPicPr>
          <p:cNvPr id="7" name="Immagine 6" descr="Immagine che contiene persona, uomo, guardando, indossando&#10;&#10;Descrizione generata automaticamente">
            <a:extLst>
              <a:ext uri="{FF2B5EF4-FFF2-40B4-BE49-F238E27FC236}">
                <a16:creationId xmlns:a16="http://schemas.microsoft.com/office/drawing/2014/main" id="{30FBC598-25F0-AD4E-B8B5-AD31732696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380" r="-1"/>
          <a:stretch/>
        </p:blipFill>
        <p:spPr>
          <a:xfrm>
            <a:off x="5486400" y="2127738"/>
            <a:ext cx="3657599" cy="32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67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90168C-E06C-284E-9305-0B46DE62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Infetti: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4E0F00-E17C-DE42-BCEA-7536123D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2EB50C-3F08-8E42-8421-8A4C95C4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6E13006-A785-F74F-AE2B-59529D245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05" y="1994856"/>
            <a:ext cx="612284" cy="6122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933933-074C-7F46-A39A-3A8D8D125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465" y="1771404"/>
            <a:ext cx="612284" cy="61228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D36DFC3-25A0-3943-A8B7-2C8C11E55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866" y="2429269"/>
            <a:ext cx="612284" cy="61228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7919FA8-C965-AD49-AB8F-C1EBA110D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829" y="3173366"/>
            <a:ext cx="612284" cy="61228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12EADB1-D40A-664A-A600-40006ADFD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6048" y="1224867"/>
            <a:ext cx="612284" cy="61228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1A96733-B200-614C-B30C-65AC939B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23" y="1433156"/>
            <a:ext cx="612284" cy="61228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F63A08F-8A7D-0147-9FF8-EE446CC1A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397" y="2491941"/>
            <a:ext cx="612284" cy="61228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3D885E0-D280-254D-AE0C-614EDBE33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717" y="3429595"/>
            <a:ext cx="612284" cy="61228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7F0BA77-4CA9-6B4A-AB0F-2FBC8C999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924" y="2555521"/>
            <a:ext cx="612284" cy="61228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8D68381-DC3F-3943-B075-F3375FE92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710" y="3116837"/>
            <a:ext cx="612284" cy="61228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9B266F7-0560-4740-8447-2749915E6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246" y="2883976"/>
            <a:ext cx="612284" cy="61228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5BB0025-43AB-374B-9584-2C25A76F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355" y="1062646"/>
            <a:ext cx="612284" cy="61228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79FCB54-3DCD-B347-852F-57237C429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756" y="2510291"/>
            <a:ext cx="612284" cy="61228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564F595-7C24-EF40-BB26-6E363DBBA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705" y="3983746"/>
            <a:ext cx="612284" cy="61228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8772FB4-3E83-2A45-89D8-AA7B14503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556" y="4375781"/>
            <a:ext cx="612284" cy="612284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0CE1426-A455-5548-917E-55BB51BFA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519" y="3343993"/>
            <a:ext cx="612284" cy="61228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C803151F-6C07-B949-81FA-EBC84CA0F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141" y="3963044"/>
            <a:ext cx="612284" cy="612284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C1A84141-663E-0D41-986E-71E6ECF6F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569" y="4558077"/>
            <a:ext cx="612284" cy="61228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9C862BA-FD57-6C44-811C-40DD2560A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843" y="3060616"/>
            <a:ext cx="612284" cy="612284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278A0049-DC53-8C48-A3A3-C6595A2CC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541" y="2038120"/>
            <a:ext cx="612284" cy="61228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2E6A2A46-2FF3-9342-9B8C-E7B63D2F5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126" y="1491583"/>
            <a:ext cx="612284" cy="61228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7F68F6B-CCE4-6E4C-B826-799F751E8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432" y="1329362"/>
            <a:ext cx="612284" cy="612284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DB5452D-389C-3A41-9C02-664A7C568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961" y="2684100"/>
            <a:ext cx="612284" cy="61228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FE749EB1-8ABC-4A45-B592-2F72F2468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546" y="2137563"/>
            <a:ext cx="612284" cy="612284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1A2E61F-83DE-AB46-94B5-3F1489D9B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853" y="1975342"/>
            <a:ext cx="612284" cy="612284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186C43A-D3A7-E042-9FFA-98C436108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526" y="3938219"/>
            <a:ext cx="612284" cy="612284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95C1E11E-BC8E-C243-BD14-5EBABF353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068" y="3735736"/>
            <a:ext cx="612284" cy="612284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32647D2C-D432-B846-9F7C-809BCD677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8375" y="3573517"/>
            <a:ext cx="612284" cy="612284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EA0D68FE-1AD8-3347-A285-4EF7B16B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987" y="1645758"/>
            <a:ext cx="612284" cy="612284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23E700C0-B60A-1F46-AAE2-68A0D641B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572" y="1099221"/>
            <a:ext cx="612284" cy="612284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64F3C8FF-A6B6-8649-AB1D-0558CD4DF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879" y="937001"/>
            <a:ext cx="612284" cy="612284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3E34B0B8-907D-7F47-AA6D-C7AC7EE7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74" y="3761626"/>
            <a:ext cx="612284" cy="612284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0DC5A428-3958-5E46-A449-E77941755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757" y="3215086"/>
            <a:ext cx="612284" cy="612284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C00EC270-70C8-8744-88BB-22B129694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326" y="4733703"/>
            <a:ext cx="612284" cy="612284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C1E4CA53-6E3A-564B-A971-EDFD630B4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968" y="2177262"/>
            <a:ext cx="612284" cy="612284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30569F9A-9F77-2142-9172-9440E51E3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554" y="1630723"/>
            <a:ext cx="612284" cy="612284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9E6A381C-CD21-E94B-A34B-780368DA8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301" y="1212266"/>
            <a:ext cx="612284" cy="612284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3E106208-3DF8-864B-88D7-8BF714518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177" y="4555251"/>
            <a:ext cx="612284" cy="612284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F5086464-E4BC-0448-ABD7-BE609A2AB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779" y="2781360"/>
            <a:ext cx="612284" cy="612284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1280B967-7FD6-934A-BB38-50394C087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696" y="3744948"/>
            <a:ext cx="612284" cy="612284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1A37819F-C782-9A45-999D-6A293C9D7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5171" y="4757331"/>
            <a:ext cx="612284" cy="612284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8240E10A-5F5A-4947-9E04-3FCFE44DE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724" y="3889915"/>
            <a:ext cx="612284" cy="612284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049EB75E-DA37-B945-A8B7-AE9B1537A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222" y="4683911"/>
            <a:ext cx="612284" cy="612284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34E91D86-74DA-1442-B737-CD3258318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371" y="3849256"/>
            <a:ext cx="612284" cy="612284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0E226FEA-C057-844D-8F72-1E8B460B9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097" y="4284572"/>
            <a:ext cx="612284" cy="612284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324BACE-9967-554C-99DC-878EEB664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124" y="2277900"/>
            <a:ext cx="612284" cy="612284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BE28F3E4-063C-3A45-A0EC-767FE5A25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333" y="1033411"/>
            <a:ext cx="612284" cy="612284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5596438B-C776-A246-8C81-F3DD8A7D2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96" y="2990241"/>
            <a:ext cx="612284" cy="612284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C5DF29DE-1208-EE4A-9938-CBCB6C2E5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891" y="4676836"/>
            <a:ext cx="612284" cy="612284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B55B1325-D53B-2E4E-9B2C-A67D9A9E4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026" y="4596030"/>
            <a:ext cx="612284" cy="612284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67A26CD-CC9C-FA47-9BEA-79958D8FF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3993" y="1805194"/>
            <a:ext cx="612284" cy="612284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0CDC5AEA-26EF-704F-A508-43371393B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714" y="2779949"/>
            <a:ext cx="612284" cy="612284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DB5F5404-E805-084C-8ECB-468BA64F6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881" y="4615783"/>
            <a:ext cx="612284" cy="612284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DF784CD0-906F-C94D-AB4F-66D1A3A5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633" y="1058792"/>
            <a:ext cx="612284" cy="612284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D4BBE39B-EECE-444F-8AF3-C32F4701D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028" y="885253"/>
            <a:ext cx="612284" cy="612284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BF5D958E-D549-DB4D-942C-7997B0CAB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745" y="1033411"/>
            <a:ext cx="612284" cy="612284"/>
          </a:xfrm>
          <a:prstGeom prst="rect">
            <a:avLst/>
          </a:prstGeom>
        </p:spPr>
      </p:pic>
      <p:pic>
        <p:nvPicPr>
          <p:cNvPr id="67" name="Immagine 66">
            <a:extLst>
              <a:ext uri="{FF2B5EF4-FFF2-40B4-BE49-F238E27FC236}">
                <a16:creationId xmlns:a16="http://schemas.microsoft.com/office/drawing/2014/main" id="{7D730433-5F80-A34F-A78F-C5E3647BB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462" y="736493"/>
            <a:ext cx="612284" cy="612284"/>
          </a:xfrm>
          <a:prstGeom prst="rect">
            <a:avLst/>
          </a:prstGeom>
        </p:spPr>
      </p:pic>
      <p:pic>
        <p:nvPicPr>
          <p:cNvPr id="68" name="Immagine 67">
            <a:extLst>
              <a:ext uri="{FF2B5EF4-FFF2-40B4-BE49-F238E27FC236}">
                <a16:creationId xmlns:a16="http://schemas.microsoft.com/office/drawing/2014/main" id="{8D64E4F5-D74A-7349-BCD7-D90E4A5D1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943" y="781134"/>
            <a:ext cx="612284" cy="612284"/>
          </a:xfrm>
          <a:prstGeom prst="rect">
            <a:avLst/>
          </a:prstGeom>
        </p:spPr>
      </p:pic>
      <p:pic>
        <p:nvPicPr>
          <p:cNvPr id="69" name="Immagine 68">
            <a:extLst>
              <a:ext uri="{FF2B5EF4-FFF2-40B4-BE49-F238E27FC236}">
                <a16:creationId xmlns:a16="http://schemas.microsoft.com/office/drawing/2014/main" id="{70E26095-12E7-CB43-A91A-5C23BC37E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745" y="2374631"/>
            <a:ext cx="612284" cy="612284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448E8F46-3E6A-FD4A-B9CC-BAFC551D1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0423" y="3396727"/>
            <a:ext cx="612284" cy="612284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AC24776C-037E-E648-AEE1-EE86AA376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877" y="4269185"/>
            <a:ext cx="612284" cy="612284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4B46029-6B28-D747-83F3-71790088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65361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90168C-E06C-284E-9305-0B46DE62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Infetti: 1 +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it-IT" dirty="0"/>
              <a:t> = 4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4E0F00-E17C-DE42-BCEA-7536123D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2EB50C-3F08-8E42-8421-8A4C95C4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6E13006-A785-F74F-AE2B-59529D245E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27705" y="1994856"/>
            <a:ext cx="612284" cy="6122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933933-074C-7F46-A39A-3A8D8D1255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989465" y="1771404"/>
            <a:ext cx="612284" cy="61228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D36DFC3-25A0-3943-A8B7-2C8C11E55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0866" y="2429269"/>
            <a:ext cx="612284" cy="61228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7919FA8-C965-AD49-AB8F-C1EBA110D7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39829" y="3173366"/>
            <a:ext cx="612284" cy="61228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12EADB1-D40A-664A-A600-40006ADF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048" y="1224867"/>
            <a:ext cx="612284" cy="61228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1A96733-B200-614C-B30C-65AC939B2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923" y="1433156"/>
            <a:ext cx="612284" cy="612284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F63A08F-8A7D-0147-9FF8-EE446CC1A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397" y="2491941"/>
            <a:ext cx="612284" cy="61228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3D885E0-D280-254D-AE0C-614EDBE3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717" y="3429595"/>
            <a:ext cx="612284" cy="61228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7F0BA77-4CA9-6B4A-AB0F-2FBC8C999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924" y="2555521"/>
            <a:ext cx="612284" cy="61228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8D68381-DC3F-3943-B075-F3375FE92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710" y="3116837"/>
            <a:ext cx="612284" cy="61228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9B266F7-0560-4740-8447-2749915E6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246" y="2883976"/>
            <a:ext cx="612284" cy="61228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5BB0025-43AB-374B-9584-2C25A76FF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355" y="1062646"/>
            <a:ext cx="612284" cy="61228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79FCB54-3DCD-B347-852F-57237C429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756" y="2510291"/>
            <a:ext cx="612284" cy="61228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564F595-7C24-EF40-BB26-6E363DBBA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705" y="3983746"/>
            <a:ext cx="612284" cy="61228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8772FB4-3E83-2A45-89D8-AA7B14503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556" y="4375781"/>
            <a:ext cx="612284" cy="612284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0CE1426-A455-5548-917E-55BB51BF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519" y="3343993"/>
            <a:ext cx="612284" cy="61228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C803151F-6C07-B949-81FA-EBC84CA0F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141" y="3963044"/>
            <a:ext cx="612284" cy="612284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C1A84141-663E-0D41-986E-71E6ECF6F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569" y="4558077"/>
            <a:ext cx="612284" cy="61228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9C862BA-FD57-6C44-811C-40DD2560A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843" y="3060616"/>
            <a:ext cx="612284" cy="612284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278A0049-DC53-8C48-A3A3-C6595A2CC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541" y="2038120"/>
            <a:ext cx="612284" cy="61228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2E6A2A46-2FF3-9342-9B8C-E7B63D2F5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26" y="1491583"/>
            <a:ext cx="612284" cy="61228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7F68F6B-CCE4-6E4C-B826-799F751E8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432" y="1329362"/>
            <a:ext cx="612284" cy="612284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DB5452D-389C-3A41-9C02-664A7C568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961" y="2684100"/>
            <a:ext cx="612284" cy="61228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FE749EB1-8ABC-4A45-B592-2F72F2468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546" y="2137563"/>
            <a:ext cx="612284" cy="612284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1A2E61F-83DE-AB46-94B5-3F1489D9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853" y="1975342"/>
            <a:ext cx="612284" cy="612284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186C43A-D3A7-E042-9FFA-98C436108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526" y="3938219"/>
            <a:ext cx="612284" cy="612284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95C1E11E-BC8E-C243-BD14-5EBABF353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068" y="3735736"/>
            <a:ext cx="612284" cy="612284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32647D2C-D432-B846-9F7C-809BCD677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375" y="3573517"/>
            <a:ext cx="612284" cy="612284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EA0D68FE-1AD8-3347-A285-4EF7B16B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87" y="1645758"/>
            <a:ext cx="612284" cy="612284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23E700C0-B60A-1F46-AAE2-68A0D641B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572" y="1099221"/>
            <a:ext cx="612284" cy="612284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64F3C8FF-A6B6-8649-AB1D-0558CD4DF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879" y="937001"/>
            <a:ext cx="612284" cy="612284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3E34B0B8-907D-7F47-AA6D-C7AC7EE7E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74" y="3761626"/>
            <a:ext cx="612284" cy="612284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0DC5A428-3958-5E46-A449-E77941755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757" y="3215086"/>
            <a:ext cx="612284" cy="612284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C00EC270-70C8-8744-88BB-22B129694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26" y="4733703"/>
            <a:ext cx="612284" cy="612284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C1E4CA53-6E3A-564B-A971-EDFD630B4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68" y="2177262"/>
            <a:ext cx="612284" cy="612284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30569F9A-9F77-2142-9172-9440E51E3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554" y="1630723"/>
            <a:ext cx="612284" cy="612284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9E6A381C-CD21-E94B-A34B-780368DA8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301" y="1212266"/>
            <a:ext cx="612284" cy="612284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3E106208-3DF8-864B-88D7-8BF714518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177" y="4555251"/>
            <a:ext cx="612284" cy="612284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F5086464-E4BC-0448-ABD7-BE609A2AB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779" y="2781360"/>
            <a:ext cx="612284" cy="612284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1280B967-7FD6-934A-BB38-50394C08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696" y="3744948"/>
            <a:ext cx="612284" cy="612284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1A37819F-C782-9A45-999D-6A293C9D7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171" y="4757331"/>
            <a:ext cx="612284" cy="612284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8240E10A-5F5A-4947-9E04-3FCFE44DE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5724" y="3889915"/>
            <a:ext cx="612284" cy="612284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049EB75E-DA37-B945-A8B7-AE9B1537A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222" y="4683911"/>
            <a:ext cx="612284" cy="612284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34E91D86-74DA-1442-B737-CD3258318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371" y="3849256"/>
            <a:ext cx="612284" cy="612284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0E226FEA-C057-844D-8F72-1E8B460B9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097" y="4284572"/>
            <a:ext cx="612284" cy="612284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324BACE-9967-554C-99DC-878EEB664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24" y="2277900"/>
            <a:ext cx="612284" cy="612284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BE28F3E4-063C-3A45-A0EC-767FE5A2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333" y="1033411"/>
            <a:ext cx="612284" cy="612284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5596438B-C776-A246-8C81-F3DD8A7D2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96" y="2990241"/>
            <a:ext cx="612284" cy="612284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C5DF29DE-1208-EE4A-9938-CBCB6C2E5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891" y="4676836"/>
            <a:ext cx="612284" cy="612284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B55B1325-D53B-2E4E-9B2C-A67D9A9E4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026" y="4596030"/>
            <a:ext cx="612284" cy="612284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67A26CD-CC9C-FA47-9BEA-79958D8FF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993" y="1805194"/>
            <a:ext cx="612284" cy="612284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0CDC5AEA-26EF-704F-A508-43371393B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714" y="2779949"/>
            <a:ext cx="612284" cy="612284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DB5F5404-E805-084C-8ECB-468BA64F6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881" y="4615783"/>
            <a:ext cx="612284" cy="612284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DF784CD0-906F-C94D-AB4F-66D1A3A53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2633" y="1058792"/>
            <a:ext cx="612284" cy="612284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D4BBE39B-EECE-444F-8AF3-C32F4701D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028" y="885253"/>
            <a:ext cx="612284" cy="612284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BF5D958E-D549-DB4D-942C-7997B0CAB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745" y="1033411"/>
            <a:ext cx="612284" cy="612284"/>
          </a:xfrm>
          <a:prstGeom prst="rect">
            <a:avLst/>
          </a:prstGeom>
        </p:spPr>
      </p:pic>
      <p:pic>
        <p:nvPicPr>
          <p:cNvPr id="67" name="Immagine 66">
            <a:extLst>
              <a:ext uri="{FF2B5EF4-FFF2-40B4-BE49-F238E27FC236}">
                <a16:creationId xmlns:a16="http://schemas.microsoft.com/office/drawing/2014/main" id="{7D730433-5F80-A34F-A78F-C5E3647B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462" y="736493"/>
            <a:ext cx="612284" cy="612284"/>
          </a:xfrm>
          <a:prstGeom prst="rect">
            <a:avLst/>
          </a:prstGeom>
        </p:spPr>
      </p:pic>
      <p:pic>
        <p:nvPicPr>
          <p:cNvPr id="68" name="Immagine 67">
            <a:extLst>
              <a:ext uri="{FF2B5EF4-FFF2-40B4-BE49-F238E27FC236}">
                <a16:creationId xmlns:a16="http://schemas.microsoft.com/office/drawing/2014/main" id="{8D64E4F5-D74A-7349-BCD7-D90E4A5D1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43" y="781134"/>
            <a:ext cx="612284" cy="612284"/>
          </a:xfrm>
          <a:prstGeom prst="rect">
            <a:avLst/>
          </a:prstGeom>
        </p:spPr>
      </p:pic>
      <p:pic>
        <p:nvPicPr>
          <p:cNvPr id="69" name="Immagine 68">
            <a:extLst>
              <a:ext uri="{FF2B5EF4-FFF2-40B4-BE49-F238E27FC236}">
                <a16:creationId xmlns:a16="http://schemas.microsoft.com/office/drawing/2014/main" id="{70E26095-12E7-CB43-A91A-5C23BC37E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745" y="2374631"/>
            <a:ext cx="612284" cy="612284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448E8F46-3E6A-FD4A-B9CC-BAFC551D1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423" y="3396727"/>
            <a:ext cx="612284" cy="612284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AC24776C-037E-E648-AEE1-EE86AA376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877" y="4269185"/>
            <a:ext cx="612284" cy="612284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39B3288-035E-B148-81D5-3C944B7FF7E4}"/>
              </a:ext>
            </a:extLst>
          </p:cNvPr>
          <p:cNvCxnSpPr>
            <a:cxnSpLocks/>
          </p:cNvCxnSpPr>
          <p:nvPr/>
        </p:nvCxnSpPr>
        <p:spPr bwMode="auto">
          <a:xfrm flipV="1">
            <a:off x="4928732" y="2238868"/>
            <a:ext cx="163463" cy="31193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Connettore 2 71">
            <a:extLst>
              <a:ext uri="{FF2B5EF4-FFF2-40B4-BE49-F238E27FC236}">
                <a16:creationId xmlns:a16="http://schemas.microsoft.com/office/drawing/2014/main" id="{532B021F-C132-FA4B-817B-B37808E0213A}"/>
              </a:ext>
            </a:extLst>
          </p:cNvPr>
          <p:cNvCxnSpPr/>
          <p:nvPr/>
        </p:nvCxnSpPr>
        <p:spPr bwMode="auto">
          <a:xfrm flipH="1" flipV="1">
            <a:off x="4448283" y="2219853"/>
            <a:ext cx="213863" cy="2776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8281273E-5C24-AE4C-8C40-94F6C4CD6AFF}"/>
              </a:ext>
            </a:extLst>
          </p:cNvPr>
          <p:cNvCxnSpPr>
            <a:cxnSpLocks/>
            <a:endCxn id="14" idx="0"/>
          </p:cNvCxnSpPr>
          <p:nvPr/>
        </p:nvCxnSpPr>
        <p:spPr bwMode="auto">
          <a:xfrm flipH="1">
            <a:off x="4445971" y="2931888"/>
            <a:ext cx="161118" cy="24147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7EFDED5-5FAA-EC4A-A64D-1C168146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8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590168C-E06C-284E-9305-0B46DE620CD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/>
                  <a:t>Infetti: 1 + 3 + </a:t>
                </a:r>
                <a:r>
                  <a:rPr lang="it-IT" dirty="0">
                    <a:solidFill>
                      <a:schemeClr val="accent1">
                        <a:lumMod val="50000"/>
                      </a:schemeClr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>
                    <a:solidFill>
                      <a:schemeClr val="accent1">
                        <a:lumMod val="50000"/>
                      </a:schemeClr>
                    </a:solidFill>
                  </a:rPr>
                  <a:t>3</a:t>
                </a:r>
                <a:r>
                  <a:rPr lang="it-IT" dirty="0"/>
                  <a:t> = 13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590168C-E06C-284E-9305-0B46DE620C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4E0F00-E17C-DE42-BCEA-7536123D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2EB50C-3F08-8E42-8421-8A4C95C4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6F63A08F-8A7D-0147-9FF8-EE446CC1A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397" y="2491941"/>
            <a:ext cx="612284" cy="61228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3D885E0-D280-254D-AE0C-614EDBE3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717" y="3429595"/>
            <a:ext cx="612284" cy="61228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7F0BA77-4CA9-6B4A-AB0F-2FBC8C999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924" y="2555521"/>
            <a:ext cx="612284" cy="61228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8D68381-DC3F-3943-B075-F3375FE92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710" y="3116837"/>
            <a:ext cx="612284" cy="61228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9B266F7-0560-4740-8447-2749915E6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246" y="2883976"/>
            <a:ext cx="612284" cy="61228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564F595-7C24-EF40-BB26-6E363DBBA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705" y="3983746"/>
            <a:ext cx="612284" cy="61228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8772FB4-3E83-2A45-89D8-AA7B14503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556" y="4375781"/>
            <a:ext cx="612284" cy="612284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0CE1426-A455-5548-917E-55BB51BF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0519" y="3343993"/>
            <a:ext cx="612284" cy="61228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C803151F-6C07-B949-81FA-EBC84CA0F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141" y="3963044"/>
            <a:ext cx="612284" cy="612284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C1A84141-663E-0D41-986E-71E6ECF6F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569" y="4558077"/>
            <a:ext cx="612284" cy="612284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278A0049-DC53-8C48-A3A3-C6595A2CC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541" y="2038120"/>
            <a:ext cx="612284" cy="61228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2E6A2A46-2FF3-9342-9B8C-E7B63D2F5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26" y="1491583"/>
            <a:ext cx="612284" cy="61228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E7F68F6B-CCE4-6E4C-B826-799F751E8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432" y="1329362"/>
            <a:ext cx="612284" cy="612284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DB5452D-389C-3A41-9C02-664A7C568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961" y="2684100"/>
            <a:ext cx="612284" cy="61228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FE749EB1-8ABC-4A45-B592-2F72F2468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546" y="2137563"/>
            <a:ext cx="612284" cy="612284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9186C43A-D3A7-E042-9FFA-98C436108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526" y="3938219"/>
            <a:ext cx="612284" cy="612284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95C1E11E-BC8E-C243-BD14-5EBABF353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068" y="3735736"/>
            <a:ext cx="612284" cy="612284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32647D2C-D432-B846-9F7C-809BCD677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375" y="3573517"/>
            <a:ext cx="612284" cy="612284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EA0D68FE-1AD8-3347-A285-4EF7B16B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987" y="1645758"/>
            <a:ext cx="612284" cy="612284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23E700C0-B60A-1F46-AAE2-68A0D641B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572" y="1099221"/>
            <a:ext cx="612284" cy="612284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64F3C8FF-A6B6-8649-AB1D-0558CD4DF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879" y="937001"/>
            <a:ext cx="612284" cy="612284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3E34B0B8-907D-7F47-AA6D-C7AC7EE7E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74" y="3761626"/>
            <a:ext cx="612284" cy="612284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0DC5A428-3958-5E46-A449-E77941755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757" y="3215086"/>
            <a:ext cx="612284" cy="612284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C00EC270-70C8-8744-88BB-22B129694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326" y="4733703"/>
            <a:ext cx="612284" cy="612284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C1E4CA53-6E3A-564B-A971-EDFD630B4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68" y="2177262"/>
            <a:ext cx="612284" cy="612284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30569F9A-9F77-2142-9172-9440E51E3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554" y="1630723"/>
            <a:ext cx="612284" cy="612284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9E6A381C-CD21-E94B-A34B-780368DA8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301" y="1212266"/>
            <a:ext cx="612284" cy="612284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3E106208-3DF8-864B-88D7-8BF714518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177" y="4555251"/>
            <a:ext cx="612284" cy="612284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F5086464-E4BC-0448-ABD7-BE609A2AB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779" y="2781360"/>
            <a:ext cx="612284" cy="612284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1280B967-7FD6-934A-BB38-50394C087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4696" y="3744948"/>
            <a:ext cx="612284" cy="612284"/>
          </a:xfrm>
          <a:prstGeom prst="rect">
            <a:avLst/>
          </a:prstGeom>
        </p:spPr>
      </p:pic>
      <p:pic>
        <p:nvPicPr>
          <p:cNvPr id="51" name="Immagine 50">
            <a:extLst>
              <a:ext uri="{FF2B5EF4-FFF2-40B4-BE49-F238E27FC236}">
                <a16:creationId xmlns:a16="http://schemas.microsoft.com/office/drawing/2014/main" id="{1A37819F-C782-9A45-999D-6A293C9D7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5171" y="4757331"/>
            <a:ext cx="612284" cy="612284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049EB75E-DA37-B945-A8B7-AE9B1537A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222" y="4683911"/>
            <a:ext cx="612284" cy="612284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34E91D86-74DA-1442-B737-CD3258318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371" y="3849256"/>
            <a:ext cx="612284" cy="612284"/>
          </a:xfrm>
          <a:prstGeom prst="rect">
            <a:avLst/>
          </a:prstGeom>
        </p:spPr>
      </p:pic>
      <p:pic>
        <p:nvPicPr>
          <p:cNvPr id="55" name="Immagine 54">
            <a:extLst>
              <a:ext uri="{FF2B5EF4-FFF2-40B4-BE49-F238E27FC236}">
                <a16:creationId xmlns:a16="http://schemas.microsoft.com/office/drawing/2014/main" id="{0E226FEA-C057-844D-8F72-1E8B460B9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097" y="4284572"/>
            <a:ext cx="612284" cy="612284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324BACE-9967-554C-99DC-878EEB664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24" y="2277900"/>
            <a:ext cx="612284" cy="612284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BE28F3E4-063C-3A45-A0EC-767FE5A2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333" y="1033411"/>
            <a:ext cx="612284" cy="612284"/>
          </a:xfrm>
          <a:prstGeom prst="rect">
            <a:avLst/>
          </a:prstGeom>
        </p:spPr>
      </p:pic>
      <p:pic>
        <p:nvPicPr>
          <p:cNvPr id="58" name="Immagine 57">
            <a:extLst>
              <a:ext uri="{FF2B5EF4-FFF2-40B4-BE49-F238E27FC236}">
                <a16:creationId xmlns:a16="http://schemas.microsoft.com/office/drawing/2014/main" id="{5596438B-C776-A246-8C81-F3DD8A7D2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96" y="2990241"/>
            <a:ext cx="612284" cy="612284"/>
          </a:xfrm>
          <a:prstGeom prst="rect">
            <a:avLst/>
          </a:prstGeom>
        </p:spPr>
      </p:pic>
      <p:pic>
        <p:nvPicPr>
          <p:cNvPr id="59" name="Immagine 58">
            <a:extLst>
              <a:ext uri="{FF2B5EF4-FFF2-40B4-BE49-F238E27FC236}">
                <a16:creationId xmlns:a16="http://schemas.microsoft.com/office/drawing/2014/main" id="{C5DF29DE-1208-EE4A-9938-CBCB6C2E5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891" y="4676836"/>
            <a:ext cx="612284" cy="612284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B55B1325-D53B-2E4E-9B2C-A67D9A9E4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026" y="4596030"/>
            <a:ext cx="612284" cy="612284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A67A26CD-CC9C-FA47-9BEA-79958D8FF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3993" y="1805194"/>
            <a:ext cx="612284" cy="612284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0CDC5AEA-26EF-704F-A508-43371393B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714" y="2779949"/>
            <a:ext cx="612284" cy="612284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DB5F5404-E805-084C-8ECB-468BA64F6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881" y="4615783"/>
            <a:ext cx="612284" cy="612284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BF5D958E-D549-DB4D-942C-7997B0CAB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745" y="1033411"/>
            <a:ext cx="612284" cy="612284"/>
          </a:xfrm>
          <a:prstGeom prst="rect">
            <a:avLst/>
          </a:prstGeom>
        </p:spPr>
      </p:pic>
      <p:pic>
        <p:nvPicPr>
          <p:cNvPr id="67" name="Immagine 66">
            <a:extLst>
              <a:ext uri="{FF2B5EF4-FFF2-40B4-BE49-F238E27FC236}">
                <a16:creationId xmlns:a16="http://schemas.microsoft.com/office/drawing/2014/main" id="{7D730433-5F80-A34F-A78F-C5E3647B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3462" y="736493"/>
            <a:ext cx="612284" cy="612284"/>
          </a:xfrm>
          <a:prstGeom prst="rect">
            <a:avLst/>
          </a:prstGeom>
        </p:spPr>
      </p:pic>
      <p:pic>
        <p:nvPicPr>
          <p:cNvPr id="68" name="Immagine 67">
            <a:extLst>
              <a:ext uri="{FF2B5EF4-FFF2-40B4-BE49-F238E27FC236}">
                <a16:creationId xmlns:a16="http://schemas.microsoft.com/office/drawing/2014/main" id="{8D64E4F5-D74A-7349-BCD7-D90E4A5D1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43" y="781134"/>
            <a:ext cx="612284" cy="612284"/>
          </a:xfrm>
          <a:prstGeom prst="rect">
            <a:avLst/>
          </a:prstGeom>
        </p:spPr>
      </p:pic>
      <p:pic>
        <p:nvPicPr>
          <p:cNvPr id="69" name="Immagine 68">
            <a:extLst>
              <a:ext uri="{FF2B5EF4-FFF2-40B4-BE49-F238E27FC236}">
                <a16:creationId xmlns:a16="http://schemas.microsoft.com/office/drawing/2014/main" id="{70E26095-12E7-CB43-A91A-5C23BC37E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745" y="2374631"/>
            <a:ext cx="612284" cy="612284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448E8F46-3E6A-FD4A-B9CC-BAFC551D1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423" y="3396727"/>
            <a:ext cx="612284" cy="612284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AC24776C-037E-E648-AEE1-EE86AA376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877" y="4269185"/>
            <a:ext cx="612284" cy="612284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39B3288-035E-B148-81D5-3C944B7FF7E4}"/>
              </a:ext>
            </a:extLst>
          </p:cNvPr>
          <p:cNvCxnSpPr>
            <a:cxnSpLocks/>
          </p:cNvCxnSpPr>
          <p:nvPr/>
        </p:nvCxnSpPr>
        <p:spPr bwMode="auto">
          <a:xfrm flipV="1">
            <a:off x="4321479" y="1497536"/>
            <a:ext cx="56692" cy="19040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Connettore 2 71">
            <a:extLst>
              <a:ext uri="{FF2B5EF4-FFF2-40B4-BE49-F238E27FC236}">
                <a16:creationId xmlns:a16="http://schemas.microsoft.com/office/drawing/2014/main" id="{532B021F-C132-FA4B-817B-B37808E0213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986146" y="1588076"/>
            <a:ext cx="156964" cy="2414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8281273E-5C24-AE4C-8C40-94F6C4CD6AF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12030" y="2966354"/>
            <a:ext cx="178291" cy="26612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099F11EC-CAEB-124C-A5B3-52489C361A26}"/>
              </a:ext>
            </a:extLst>
          </p:cNvPr>
          <p:cNvCxnSpPr>
            <a:cxnSpLocks/>
          </p:cNvCxnSpPr>
          <p:nvPr/>
        </p:nvCxnSpPr>
        <p:spPr bwMode="auto">
          <a:xfrm flipV="1">
            <a:off x="4480695" y="1708809"/>
            <a:ext cx="182611" cy="14885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7" name="Connettore 2 76">
            <a:extLst>
              <a:ext uri="{FF2B5EF4-FFF2-40B4-BE49-F238E27FC236}">
                <a16:creationId xmlns:a16="http://schemas.microsoft.com/office/drawing/2014/main" id="{A41E0E48-41DF-3C43-8A60-AD74C9B82FCC}"/>
              </a:ext>
            </a:extLst>
          </p:cNvPr>
          <p:cNvCxnSpPr>
            <a:cxnSpLocks/>
          </p:cNvCxnSpPr>
          <p:nvPr/>
        </p:nvCxnSpPr>
        <p:spPr bwMode="auto">
          <a:xfrm flipH="1">
            <a:off x="4112031" y="3677019"/>
            <a:ext cx="188304" cy="3067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0" name="Connettore 2 79">
            <a:extLst>
              <a:ext uri="{FF2B5EF4-FFF2-40B4-BE49-F238E27FC236}">
                <a16:creationId xmlns:a16="http://schemas.microsoft.com/office/drawing/2014/main" id="{B22C62F8-24D1-7547-A660-91B0D6B48B75}"/>
              </a:ext>
            </a:extLst>
          </p:cNvPr>
          <p:cNvCxnSpPr>
            <a:cxnSpLocks/>
          </p:cNvCxnSpPr>
          <p:nvPr/>
        </p:nvCxnSpPr>
        <p:spPr bwMode="auto">
          <a:xfrm flipV="1">
            <a:off x="4635241" y="3428459"/>
            <a:ext cx="390247" cy="4750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40B05D68-10A9-654C-896D-86A0839B28D8}"/>
              </a:ext>
            </a:extLst>
          </p:cNvPr>
          <p:cNvCxnSpPr>
            <a:cxnSpLocks/>
          </p:cNvCxnSpPr>
          <p:nvPr/>
        </p:nvCxnSpPr>
        <p:spPr bwMode="auto">
          <a:xfrm flipV="1">
            <a:off x="5251137" y="1690139"/>
            <a:ext cx="86989" cy="28338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D72CB98C-35FD-2449-9630-076CBEB2F6CA}"/>
              </a:ext>
            </a:extLst>
          </p:cNvPr>
          <p:cNvCxnSpPr>
            <a:cxnSpLocks/>
          </p:cNvCxnSpPr>
          <p:nvPr/>
        </p:nvCxnSpPr>
        <p:spPr bwMode="auto">
          <a:xfrm flipV="1">
            <a:off x="5378138" y="1861478"/>
            <a:ext cx="359580" cy="23904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Connettore 2 88">
            <a:extLst>
              <a:ext uri="{FF2B5EF4-FFF2-40B4-BE49-F238E27FC236}">
                <a16:creationId xmlns:a16="http://schemas.microsoft.com/office/drawing/2014/main" id="{54F53F44-7932-F74C-B9E2-065448710BCD}"/>
              </a:ext>
            </a:extLst>
          </p:cNvPr>
          <p:cNvCxnSpPr>
            <a:cxnSpLocks/>
          </p:cNvCxnSpPr>
          <p:nvPr/>
        </p:nvCxnSpPr>
        <p:spPr bwMode="auto">
          <a:xfrm>
            <a:off x="5349816" y="2430020"/>
            <a:ext cx="300348" cy="14771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0EE3CB3-E839-B246-8D5A-4AE384FDD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pic>
        <p:nvPicPr>
          <p:cNvPr id="76" name="Immagine 75">
            <a:extLst>
              <a:ext uri="{FF2B5EF4-FFF2-40B4-BE49-F238E27FC236}">
                <a16:creationId xmlns:a16="http://schemas.microsoft.com/office/drawing/2014/main" id="{964A5727-1AFE-A54A-BDF0-C106F2D011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27705" y="1994856"/>
            <a:ext cx="612284" cy="612284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BA0C718C-6A41-D249-AF19-1DC931B17B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989465" y="1771404"/>
            <a:ext cx="612284" cy="612284"/>
          </a:xfrm>
          <a:prstGeom prst="rect">
            <a:avLst/>
          </a:prstGeom>
        </p:spPr>
      </p:pic>
      <p:pic>
        <p:nvPicPr>
          <p:cNvPr id="79" name="Immagine 78">
            <a:extLst>
              <a:ext uri="{FF2B5EF4-FFF2-40B4-BE49-F238E27FC236}">
                <a16:creationId xmlns:a16="http://schemas.microsoft.com/office/drawing/2014/main" id="{04BA55E0-3FC6-EA4B-865D-B24228754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866" y="2429269"/>
            <a:ext cx="612284" cy="612284"/>
          </a:xfrm>
          <a:prstGeom prst="rect">
            <a:avLst/>
          </a:prstGeom>
        </p:spPr>
      </p:pic>
      <p:pic>
        <p:nvPicPr>
          <p:cNvPr id="81" name="Immagine 80">
            <a:extLst>
              <a:ext uri="{FF2B5EF4-FFF2-40B4-BE49-F238E27FC236}">
                <a16:creationId xmlns:a16="http://schemas.microsoft.com/office/drawing/2014/main" id="{2BF49880-800F-D54F-B7FC-092E335556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39829" y="3173366"/>
            <a:ext cx="612284" cy="612284"/>
          </a:xfrm>
          <a:prstGeom prst="rect">
            <a:avLst/>
          </a:prstGeom>
        </p:spPr>
      </p:pic>
      <p:pic>
        <p:nvPicPr>
          <p:cNvPr id="82" name="Immagine 81">
            <a:extLst>
              <a:ext uri="{FF2B5EF4-FFF2-40B4-BE49-F238E27FC236}">
                <a16:creationId xmlns:a16="http://schemas.microsoft.com/office/drawing/2014/main" id="{2162C4CA-204F-904A-BF3F-0E75360D9F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26048" y="1224867"/>
            <a:ext cx="612284" cy="612284"/>
          </a:xfrm>
          <a:prstGeom prst="rect">
            <a:avLst/>
          </a:prstGeom>
        </p:spPr>
      </p:pic>
      <p:pic>
        <p:nvPicPr>
          <p:cNvPr id="84" name="Immagine 83">
            <a:extLst>
              <a:ext uri="{FF2B5EF4-FFF2-40B4-BE49-F238E27FC236}">
                <a16:creationId xmlns:a16="http://schemas.microsoft.com/office/drawing/2014/main" id="{6D058655-BCC3-6C40-8390-E2232CC59D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37923" y="1433156"/>
            <a:ext cx="612284" cy="612284"/>
          </a:xfrm>
          <a:prstGeom prst="rect">
            <a:avLst/>
          </a:prstGeom>
        </p:spPr>
      </p:pic>
      <p:pic>
        <p:nvPicPr>
          <p:cNvPr id="85" name="Immagine 84">
            <a:extLst>
              <a:ext uri="{FF2B5EF4-FFF2-40B4-BE49-F238E27FC236}">
                <a16:creationId xmlns:a16="http://schemas.microsoft.com/office/drawing/2014/main" id="{EF0D70A5-E392-1C45-8B87-E5EE1478EF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70924" y="2555521"/>
            <a:ext cx="612284" cy="612284"/>
          </a:xfrm>
          <a:prstGeom prst="rect">
            <a:avLst/>
          </a:prstGeom>
        </p:spPr>
      </p:pic>
      <p:pic>
        <p:nvPicPr>
          <p:cNvPr id="86" name="Immagine 85">
            <a:extLst>
              <a:ext uri="{FF2B5EF4-FFF2-40B4-BE49-F238E27FC236}">
                <a16:creationId xmlns:a16="http://schemas.microsoft.com/office/drawing/2014/main" id="{277AAD09-FADC-2346-B652-FC8A1857F6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49355" y="1062646"/>
            <a:ext cx="612284" cy="612284"/>
          </a:xfrm>
          <a:prstGeom prst="rect">
            <a:avLst/>
          </a:prstGeom>
        </p:spPr>
      </p:pic>
      <p:pic>
        <p:nvPicPr>
          <p:cNvPr id="88" name="Immagine 87">
            <a:extLst>
              <a:ext uri="{FF2B5EF4-FFF2-40B4-BE49-F238E27FC236}">
                <a16:creationId xmlns:a16="http://schemas.microsoft.com/office/drawing/2014/main" id="{54E21DE1-3DB4-5E4B-AAD6-174BCFA8C0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03756" y="2510291"/>
            <a:ext cx="612284" cy="612284"/>
          </a:xfrm>
          <a:prstGeom prst="rect">
            <a:avLst/>
          </a:prstGeom>
        </p:spPr>
      </p:pic>
      <p:pic>
        <p:nvPicPr>
          <p:cNvPr id="90" name="Immagine 89">
            <a:extLst>
              <a:ext uri="{FF2B5EF4-FFF2-40B4-BE49-F238E27FC236}">
                <a16:creationId xmlns:a16="http://schemas.microsoft.com/office/drawing/2014/main" id="{574ACF33-0DDD-5E40-8B46-2127D072F4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30843" y="3060616"/>
            <a:ext cx="612284" cy="612284"/>
          </a:xfrm>
          <a:prstGeom prst="rect">
            <a:avLst/>
          </a:prstGeom>
        </p:spPr>
      </p:pic>
      <p:pic>
        <p:nvPicPr>
          <p:cNvPr id="91" name="Immagine 90">
            <a:extLst>
              <a:ext uri="{FF2B5EF4-FFF2-40B4-BE49-F238E27FC236}">
                <a16:creationId xmlns:a16="http://schemas.microsoft.com/office/drawing/2014/main" id="{0E199939-CAE0-2142-B7A9-A7C143F40A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866853" y="1975342"/>
            <a:ext cx="612284" cy="612284"/>
          </a:xfrm>
          <a:prstGeom prst="rect">
            <a:avLst/>
          </a:prstGeom>
        </p:spPr>
      </p:pic>
      <p:pic>
        <p:nvPicPr>
          <p:cNvPr id="92" name="Immagine 91">
            <a:extLst>
              <a:ext uri="{FF2B5EF4-FFF2-40B4-BE49-F238E27FC236}">
                <a16:creationId xmlns:a16="http://schemas.microsoft.com/office/drawing/2014/main" id="{EFC327DA-2CE5-854B-9190-6A79D50265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85724" y="3889915"/>
            <a:ext cx="612284" cy="612284"/>
          </a:xfrm>
          <a:prstGeom prst="rect">
            <a:avLst/>
          </a:prstGeom>
        </p:spPr>
      </p:pic>
      <p:pic>
        <p:nvPicPr>
          <p:cNvPr id="93" name="Immagine 92">
            <a:extLst>
              <a:ext uri="{FF2B5EF4-FFF2-40B4-BE49-F238E27FC236}">
                <a16:creationId xmlns:a16="http://schemas.microsoft.com/office/drawing/2014/main" id="{B62DB152-5E39-0345-B48B-0AFC9AA79E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62633" y="1058792"/>
            <a:ext cx="612284" cy="612284"/>
          </a:xfrm>
          <a:prstGeom prst="rect">
            <a:avLst/>
          </a:prstGeom>
        </p:spPr>
      </p:pic>
      <p:pic>
        <p:nvPicPr>
          <p:cNvPr id="94" name="Immagine 93">
            <a:extLst>
              <a:ext uri="{FF2B5EF4-FFF2-40B4-BE49-F238E27FC236}">
                <a16:creationId xmlns:a16="http://schemas.microsoft.com/office/drawing/2014/main" id="{993C3BC4-4454-DF47-850D-7CA1F910EA4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72028" y="885253"/>
            <a:ext cx="612284" cy="61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2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F9844A-43F2-924A-9CDE-BC665C60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Affrontare la pandemia di covid-19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4BE46F-BCB9-0B45-A11D-A12DD4B8BC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0306" y="937949"/>
            <a:ext cx="4434091" cy="4142052"/>
          </a:xfrm>
        </p:spPr>
        <p:txBody>
          <a:bodyPr/>
          <a:lstStyle/>
          <a:p>
            <a:r>
              <a:rPr lang="it-IT" sz="2400" dirty="0"/>
              <a:t>La pandemia è un </a:t>
            </a:r>
            <a:r>
              <a:rPr lang="it-IT" sz="2400" dirty="0">
                <a:solidFill>
                  <a:srgbClr val="C00000"/>
                </a:solidFill>
              </a:rPr>
              <a:t>fenomeno complesso</a:t>
            </a:r>
            <a:r>
              <a:rPr lang="it-IT" sz="2400" dirty="0">
                <a:solidFill>
                  <a:schemeClr val="accent2"/>
                </a:solidFill>
              </a:rPr>
              <a:t> </a:t>
            </a:r>
            <a:r>
              <a:rPr lang="it-IT" sz="2400" dirty="0"/>
              <a:t>che condiziona la vita di tutti peggiorando </a:t>
            </a:r>
            <a:r>
              <a:rPr lang="it-IT" sz="2400" dirty="0">
                <a:solidFill>
                  <a:srgbClr val="C00000"/>
                </a:solidFill>
              </a:rPr>
              <a:t>salute</a:t>
            </a:r>
            <a:r>
              <a:rPr lang="it-IT" sz="2400" dirty="0"/>
              <a:t> e </a:t>
            </a:r>
            <a:r>
              <a:rPr lang="it-IT" sz="2400" dirty="0">
                <a:solidFill>
                  <a:srgbClr val="C00000"/>
                </a:solidFill>
              </a:rPr>
              <a:t>economia</a:t>
            </a:r>
            <a:endParaRPr lang="it-IT" sz="2400" dirty="0"/>
          </a:p>
          <a:p>
            <a:r>
              <a:rPr lang="it-IT" sz="2400" dirty="0">
                <a:solidFill>
                  <a:schemeClr val="accent6"/>
                </a:solidFill>
              </a:rPr>
              <a:t>Affrontare la pandemia </a:t>
            </a:r>
            <a:r>
              <a:rPr lang="it-IT" sz="2400" dirty="0"/>
              <a:t>richiede scelte difficili che hanno impatto sulla società</a:t>
            </a:r>
          </a:p>
          <a:p>
            <a:r>
              <a:rPr lang="it-IT" sz="2400" dirty="0">
                <a:solidFill>
                  <a:schemeClr val="accent6"/>
                </a:solidFill>
              </a:rPr>
              <a:t>Politica e individui </a:t>
            </a:r>
            <a:r>
              <a:rPr lang="it-IT" sz="2400" dirty="0"/>
              <a:t>possono fare </a:t>
            </a:r>
            <a:r>
              <a:rPr lang="it-IT" sz="2400" dirty="0">
                <a:solidFill>
                  <a:schemeClr val="accent6"/>
                </a:solidFill>
              </a:rPr>
              <a:t>scelte consapevoli </a:t>
            </a:r>
            <a:r>
              <a:rPr lang="it-IT" sz="2400" dirty="0"/>
              <a:t>solo se </a:t>
            </a:r>
            <a:r>
              <a:rPr lang="it-IT" sz="2400" dirty="0">
                <a:solidFill>
                  <a:schemeClr val="accent6"/>
                </a:solidFill>
              </a:rPr>
              <a:t>comprendono la situazione </a:t>
            </a:r>
            <a:r>
              <a:rPr lang="it-IT" sz="2400" dirty="0"/>
              <a:t>e le sue </a:t>
            </a:r>
            <a:r>
              <a:rPr lang="it-IT" sz="2400" dirty="0">
                <a:solidFill>
                  <a:schemeClr val="accent6"/>
                </a:solidFill>
              </a:rPr>
              <a:t>possibili evoluzioni</a:t>
            </a:r>
          </a:p>
          <a:p>
            <a:endParaRPr lang="it-IT" sz="2400" dirty="0"/>
          </a:p>
        </p:txBody>
      </p:sp>
      <p:pic>
        <p:nvPicPr>
          <p:cNvPr id="9" name="Picture 2" descr="Massachusetts, manifestazione contro il lockdown: «È incostituzionale» -  Corriere TV">
            <a:extLst>
              <a:ext uri="{FF2B5EF4-FFF2-40B4-BE49-F238E27FC236}">
                <a16:creationId xmlns:a16="http://schemas.microsoft.com/office/drawing/2014/main" id="{1F0152EF-224B-E944-99CD-4DF73600C3D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3"/>
          <a:stretch/>
        </p:blipFill>
        <p:spPr bwMode="auto">
          <a:xfrm>
            <a:off x="5029332" y="937949"/>
            <a:ext cx="3352669" cy="41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10B9E2-BC25-084E-99AF-C764FC719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193A20-CD14-A740-91AD-ABC0B9A9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9700486-99B7-5447-93A7-373864CC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4314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Connettore 2 87">
            <a:extLst>
              <a:ext uri="{FF2B5EF4-FFF2-40B4-BE49-F238E27FC236}">
                <a16:creationId xmlns:a16="http://schemas.microsoft.com/office/drawing/2014/main" id="{7FCAE2F5-7F99-BD44-ACC6-87DF8407CBE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310271" y="533260"/>
            <a:ext cx="47869" cy="31405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590168C-E06C-284E-9305-0B46DE620CD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it-IT" dirty="0"/>
                  <a:t>Infetti: 1 + 3 + 3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/>
                  <a:t>3 + </a:t>
                </a:r>
                <a:r>
                  <a:rPr lang="it-IT" dirty="0">
                    <a:solidFill>
                      <a:schemeClr val="accent1">
                        <a:lumMod val="50000"/>
                      </a:schemeClr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it-IT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>
                    <a:solidFill>
                      <a:schemeClr val="accent1">
                        <a:lumMod val="50000"/>
                      </a:schemeClr>
                    </a:solidFill>
                  </a:rPr>
                  <a:t>3</a:t>
                </a:r>
                <a14:m>
                  <m:oMath xmlns:m="http://schemas.openxmlformats.org/officeDocument/2006/math">
                    <m:r>
                      <a:rPr lang="it-IT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>
                    <a:solidFill>
                      <a:schemeClr val="accent1">
                        <a:lumMod val="50000"/>
                      </a:schemeClr>
                    </a:solidFill>
                  </a:rPr>
                  <a:t>3</a:t>
                </a:r>
                <a:r>
                  <a:rPr lang="it-IT" dirty="0"/>
                  <a:t> = 40 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F590168C-E06C-284E-9305-0B46DE620C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4E0F00-E17C-DE42-BCEA-7536123D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2EB50C-3F08-8E42-8421-8A4C95C4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6E13006-A785-F74F-AE2B-59529D245E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27705" y="1994856"/>
            <a:ext cx="612284" cy="6122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A933933-074C-7F46-A39A-3A8D8D1255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89465" y="1771404"/>
            <a:ext cx="612284" cy="61228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FD36DFC3-25A0-3943-A8B7-2C8C11E55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866" y="2429269"/>
            <a:ext cx="612284" cy="61228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7919FA8-C965-AD49-AB8F-C1EBA110D7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39829" y="3173366"/>
            <a:ext cx="612284" cy="61228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12EADB1-D40A-664A-A600-40006ADFD7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26048" y="1224867"/>
            <a:ext cx="612284" cy="61228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1A96733-B200-614C-B30C-65AC939B2F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37923" y="1433156"/>
            <a:ext cx="612284" cy="61228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43D885E0-D280-254D-AE0C-614EDBE338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10717" y="3429595"/>
            <a:ext cx="612284" cy="612284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7F0BA77-4CA9-6B4A-AB0F-2FBC8C999D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70924" y="2555521"/>
            <a:ext cx="612284" cy="61228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C9B266F7-0560-4740-8447-2749915E6C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61246" y="2883976"/>
            <a:ext cx="612284" cy="61228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5BB0025-43AB-374B-9584-2C25A76FF4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49355" y="1062646"/>
            <a:ext cx="612284" cy="61228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879FCB54-3DCD-B347-852F-57237C4298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03756" y="2510291"/>
            <a:ext cx="612284" cy="61228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8772FB4-3E83-2A45-89D8-AA7B145036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17556" y="4375781"/>
            <a:ext cx="612284" cy="612284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60CE1426-A455-5548-917E-55BB51BFAD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00519" y="3343993"/>
            <a:ext cx="612284" cy="61228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C803151F-6C07-B949-81FA-EBC84CA0FB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58141" y="3963044"/>
            <a:ext cx="612284" cy="61228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99C862BA-FD57-6C44-811C-40DD2560A0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30843" y="3060616"/>
            <a:ext cx="612284" cy="612284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2E6A2A46-2FF3-9342-9B8C-E7B63D2F52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57126" y="1491583"/>
            <a:ext cx="612284" cy="612284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5DB5452D-389C-3A41-9C02-664A7C568E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06961" y="2684100"/>
            <a:ext cx="612284" cy="61228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FE749EB1-8ABC-4A45-B592-2F72F2468A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43546" y="2137563"/>
            <a:ext cx="612284" cy="612284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71A2E61F-83DE-AB46-94B5-3F1489D9B9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66853" y="1975342"/>
            <a:ext cx="612284" cy="612284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EA0D68FE-1AD8-3347-A285-4EF7B16BE7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26987" y="1645758"/>
            <a:ext cx="612284" cy="612284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64F3C8FF-A6B6-8649-AB1D-0558CD4DF2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86879" y="937001"/>
            <a:ext cx="612284" cy="612284"/>
          </a:xfrm>
          <a:prstGeom prst="rect">
            <a:avLst/>
          </a:prstGeom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8240E10A-5F5A-4947-9E04-3FCFE44DE2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85724" y="3889915"/>
            <a:ext cx="612284" cy="612284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049EB75E-DA37-B945-A8B7-AE9B1537A2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11222" y="4683911"/>
            <a:ext cx="612284" cy="612284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34E91D86-74DA-1442-B737-CD3258318B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43371" y="3849256"/>
            <a:ext cx="612284" cy="612284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4324BACE-9967-554C-99DC-878EEB6644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57124" y="2277900"/>
            <a:ext cx="612284" cy="612284"/>
          </a:xfrm>
          <a:prstGeom prst="rect">
            <a:avLst/>
          </a:prstGeom>
        </p:spPr>
      </p:pic>
      <p:pic>
        <p:nvPicPr>
          <p:cNvPr id="57" name="Immagine 56">
            <a:extLst>
              <a:ext uri="{FF2B5EF4-FFF2-40B4-BE49-F238E27FC236}">
                <a16:creationId xmlns:a16="http://schemas.microsoft.com/office/drawing/2014/main" id="{BE28F3E4-063C-3A45-A0EC-767FE5A25C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20333" y="1033411"/>
            <a:ext cx="612284" cy="612284"/>
          </a:xfrm>
          <a:prstGeom prst="rect">
            <a:avLst/>
          </a:prstGeom>
        </p:spPr>
      </p:pic>
      <p:pic>
        <p:nvPicPr>
          <p:cNvPr id="64" name="Immagine 63">
            <a:extLst>
              <a:ext uri="{FF2B5EF4-FFF2-40B4-BE49-F238E27FC236}">
                <a16:creationId xmlns:a16="http://schemas.microsoft.com/office/drawing/2014/main" id="{DF784CD0-906F-C94D-AB4F-66D1A3A53D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62633" y="1058792"/>
            <a:ext cx="612284" cy="612284"/>
          </a:xfrm>
          <a:prstGeom prst="rect">
            <a:avLst/>
          </a:prstGeom>
        </p:spPr>
      </p:pic>
      <p:pic>
        <p:nvPicPr>
          <p:cNvPr id="65" name="Immagine 64">
            <a:extLst>
              <a:ext uri="{FF2B5EF4-FFF2-40B4-BE49-F238E27FC236}">
                <a16:creationId xmlns:a16="http://schemas.microsoft.com/office/drawing/2014/main" id="{D4BBE39B-EECE-444F-8AF3-C32F4701DD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72028" y="885253"/>
            <a:ext cx="612284" cy="612284"/>
          </a:xfrm>
          <a:prstGeom prst="rect">
            <a:avLst/>
          </a:prstGeom>
        </p:spPr>
      </p:pic>
      <p:pic>
        <p:nvPicPr>
          <p:cNvPr id="67" name="Immagine 66">
            <a:extLst>
              <a:ext uri="{FF2B5EF4-FFF2-40B4-BE49-F238E27FC236}">
                <a16:creationId xmlns:a16="http://schemas.microsoft.com/office/drawing/2014/main" id="{7D730433-5F80-A34F-A78F-C5E3647BB6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23462" y="736493"/>
            <a:ext cx="612284" cy="612284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B39B3288-035E-B148-81D5-3C944B7FF7E4}"/>
              </a:ext>
            </a:extLst>
          </p:cNvPr>
          <p:cNvCxnSpPr>
            <a:cxnSpLocks/>
          </p:cNvCxnSpPr>
          <p:nvPr/>
        </p:nvCxnSpPr>
        <p:spPr bwMode="auto">
          <a:xfrm flipH="1">
            <a:off x="3588844" y="1452760"/>
            <a:ext cx="171222" cy="22110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Connettore 2 71">
            <a:extLst>
              <a:ext uri="{FF2B5EF4-FFF2-40B4-BE49-F238E27FC236}">
                <a16:creationId xmlns:a16="http://schemas.microsoft.com/office/drawing/2014/main" id="{532B021F-C132-FA4B-817B-B37808E0213A}"/>
              </a:ext>
            </a:extLst>
          </p:cNvPr>
          <p:cNvCxnSpPr>
            <a:cxnSpLocks/>
          </p:cNvCxnSpPr>
          <p:nvPr/>
        </p:nvCxnSpPr>
        <p:spPr bwMode="auto">
          <a:xfrm flipH="1">
            <a:off x="3184946" y="1279750"/>
            <a:ext cx="500778" cy="1044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8281273E-5C24-AE4C-8C40-94F6C4CD6AFF}"/>
              </a:ext>
            </a:extLst>
          </p:cNvPr>
          <p:cNvCxnSpPr>
            <a:cxnSpLocks/>
          </p:cNvCxnSpPr>
          <p:nvPr/>
        </p:nvCxnSpPr>
        <p:spPr bwMode="auto">
          <a:xfrm flipH="1">
            <a:off x="3740383" y="4294664"/>
            <a:ext cx="136805" cy="30614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099F11EC-CAEB-124C-A5B3-52489C361A26}"/>
              </a:ext>
            </a:extLst>
          </p:cNvPr>
          <p:cNvCxnSpPr>
            <a:cxnSpLocks/>
          </p:cNvCxnSpPr>
          <p:nvPr/>
        </p:nvCxnSpPr>
        <p:spPr bwMode="auto">
          <a:xfrm flipV="1">
            <a:off x="4557565" y="761030"/>
            <a:ext cx="182611" cy="14885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7" name="Connettore 2 76">
            <a:extLst>
              <a:ext uri="{FF2B5EF4-FFF2-40B4-BE49-F238E27FC236}">
                <a16:creationId xmlns:a16="http://schemas.microsoft.com/office/drawing/2014/main" id="{A41E0E48-41DF-3C43-8A60-AD74C9B82FCC}"/>
              </a:ext>
            </a:extLst>
          </p:cNvPr>
          <p:cNvCxnSpPr>
            <a:cxnSpLocks/>
          </p:cNvCxnSpPr>
          <p:nvPr/>
        </p:nvCxnSpPr>
        <p:spPr bwMode="auto">
          <a:xfrm>
            <a:off x="4106530" y="4289886"/>
            <a:ext cx="108520" cy="35141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0" name="Connettore 2 79">
            <a:extLst>
              <a:ext uri="{FF2B5EF4-FFF2-40B4-BE49-F238E27FC236}">
                <a16:creationId xmlns:a16="http://schemas.microsoft.com/office/drawing/2014/main" id="{B22C62F8-24D1-7547-A660-91B0D6B48B75}"/>
              </a:ext>
            </a:extLst>
          </p:cNvPr>
          <p:cNvCxnSpPr>
            <a:cxnSpLocks/>
          </p:cNvCxnSpPr>
          <p:nvPr/>
        </p:nvCxnSpPr>
        <p:spPr bwMode="auto">
          <a:xfrm>
            <a:off x="4140317" y="4118280"/>
            <a:ext cx="364573" cy="9095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Connettore 2 82">
            <a:extLst>
              <a:ext uri="{FF2B5EF4-FFF2-40B4-BE49-F238E27FC236}">
                <a16:creationId xmlns:a16="http://schemas.microsoft.com/office/drawing/2014/main" id="{40B05D68-10A9-654C-896D-86A0839B28D8}"/>
              </a:ext>
            </a:extLst>
          </p:cNvPr>
          <p:cNvCxnSpPr>
            <a:cxnSpLocks/>
          </p:cNvCxnSpPr>
          <p:nvPr/>
        </p:nvCxnSpPr>
        <p:spPr bwMode="auto">
          <a:xfrm flipV="1">
            <a:off x="6316378" y="1940812"/>
            <a:ext cx="248577" cy="9730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7" name="Connettore 2 86">
            <a:extLst>
              <a:ext uri="{FF2B5EF4-FFF2-40B4-BE49-F238E27FC236}">
                <a16:creationId xmlns:a16="http://schemas.microsoft.com/office/drawing/2014/main" id="{D72CB98C-35FD-2449-9630-076CBEB2F6CA}"/>
              </a:ext>
            </a:extLst>
          </p:cNvPr>
          <p:cNvCxnSpPr>
            <a:cxnSpLocks/>
          </p:cNvCxnSpPr>
          <p:nvPr/>
        </p:nvCxnSpPr>
        <p:spPr bwMode="auto">
          <a:xfrm>
            <a:off x="6351277" y="2300997"/>
            <a:ext cx="567968" cy="5389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9" name="Connettore 2 88">
            <a:extLst>
              <a:ext uri="{FF2B5EF4-FFF2-40B4-BE49-F238E27FC236}">
                <a16:creationId xmlns:a16="http://schemas.microsoft.com/office/drawing/2014/main" id="{54F53F44-7932-F74C-B9E2-065448710BCD}"/>
              </a:ext>
            </a:extLst>
          </p:cNvPr>
          <p:cNvCxnSpPr>
            <a:cxnSpLocks/>
          </p:cNvCxnSpPr>
          <p:nvPr/>
        </p:nvCxnSpPr>
        <p:spPr bwMode="auto">
          <a:xfrm>
            <a:off x="6297442" y="2465637"/>
            <a:ext cx="199098" cy="22076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2" name="Connettore 2 81">
            <a:extLst>
              <a:ext uri="{FF2B5EF4-FFF2-40B4-BE49-F238E27FC236}">
                <a16:creationId xmlns:a16="http://schemas.microsoft.com/office/drawing/2014/main" id="{3E9707F1-E603-B64E-A6BD-8C0B6D32057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22370" y="835461"/>
            <a:ext cx="206927" cy="17867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6" name="Connettore 2 85">
            <a:extLst>
              <a:ext uri="{FF2B5EF4-FFF2-40B4-BE49-F238E27FC236}">
                <a16:creationId xmlns:a16="http://schemas.microsoft.com/office/drawing/2014/main" id="{9C57CF6B-281F-6342-AE06-51D41AAFC04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01536" y="761089"/>
            <a:ext cx="209989" cy="14420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4" name="Connettore 2 93">
            <a:extLst>
              <a:ext uri="{FF2B5EF4-FFF2-40B4-BE49-F238E27FC236}">
                <a16:creationId xmlns:a16="http://schemas.microsoft.com/office/drawing/2014/main" id="{7988FC5A-4410-A14D-BD11-18E9BCDDD2CE}"/>
              </a:ext>
            </a:extLst>
          </p:cNvPr>
          <p:cNvCxnSpPr>
            <a:cxnSpLocks/>
          </p:cNvCxnSpPr>
          <p:nvPr/>
        </p:nvCxnSpPr>
        <p:spPr bwMode="auto">
          <a:xfrm flipV="1">
            <a:off x="5583611" y="1109376"/>
            <a:ext cx="250499" cy="7442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6" name="Connettore 2 95">
            <a:extLst>
              <a:ext uri="{FF2B5EF4-FFF2-40B4-BE49-F238E27FC236}">
                <a16:creationId xmlns:a16="http://schemas.microsoft.com/office/drawing/2014/main" id="{7E7393D1-A8E0-1048-9FA0-406474293FA9}"/>
              </a:ext>
            </a:extLst>
          </p:cNvPr>
          <p:cNvCxnSpPr>
            <a:cxnSpLocks/>
          </p:cNvCxnSpPr>
          <p:nvPr/>
        </p:nvCxnSpPr>
        <p:spPr bwMode="auto">
          <a:xfrm flipV="1">
            <a:off x="5254566" y="728928"/>
            <a:ext cx="0" cy="28520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AAB0D49A-35B9-BD48-A6AB-22F1793B264F}"/>
              </a:ext>
            </a:extLst>
          </p:cNvPr>
          <p:cNvCxnSpPr>
            <a:cxnSpLocks/>
          </p:cNvCxnSpPr>
          <p:nvPr/>
        </p:nvCxnSpPr>
        <p:spPr bwMode="auto">
          <a:xfrm flipV="1">
            <a:off x="5521961" y="916956"/>
            <a:ext cx="182611" cy="14885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2" name="Connettore 2 101">
            <a:extLst>
              <a:ext uri="{FF2B5EF4-FFF2-40B4-BE49-F238E27FC236}">
                <a16:creationId xmlns:a16="http://schemas.microsoft.com/office/drawing/2014/main" id="{990189A8-A8D4-4141-BFBC-5D89A64063D6}"/>
              </a:ext>
            </a:extLst>
          </p:cNvPr>
          <p:cNvCxnSpPr>
            <a:cxnSpLocks/>
          </p:cNvCxnSpPr>
          <p:nvPr/>
        </p:nvCxnSpPr>
        <p:spPr bwMode="auto">
          <a:xfrm flipV="1">
            <a:off x="5986877" y="1348777"/>
            <a:ext cx="163330" cy="20050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7E70E298-3A2C-D343-B306-1CE9E7E2B54E}"/>
              </a:ext>
            </a:extLst>
          </p:cNvPr>
          <p:cNvCxnSpPr>
            <a:cxnSpLocks/>
          </p:cNvCxnSpPr>
          <p:nvPr/>
        </p:nvCxnSpPr>
        <p:spPr bwMode="auto">
          <a:xfrm flipV="1">
            <a:off x="5986878" y="1433156"/>
            <a:ext cx="734830" cy="40399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8" name="Connettore 2 107">
            <a:extLst>
              <a:ext uri="{FF2B5EF4-FFF2-40B4-BE49-F238E27FC236}">
                <a16:creationId xmlns:a16="http://schemas.microsoft.com/office/drawing/2014/main" id="{314B2332-E700-8F44-9AA1-8D24ACA6E7D0}"/>
              </a:ext>
            </a:extLst>
          </p:cNvPr>
          <p:cNvCxnSpPr>
            <a:cxnSpLocks/>
          </p:cNvCxnSpPr>
          <p:nvPr/>
        </p:nvCxnSpPr>
        <p:spPr bwMode="auto">
          <a:xfrm flipV="1">
            <a:off x="5890833" y="1153321"/>
            <a:ext cx="66388" cy="22550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2" name="Connettore 2 111">
            <a:extLst>
              <a:ext uri="{FF2B5EF4-FFF2-40B4-BE49-F238E27FC236}">
                <a16:creationId xmlns:a16="http://schemas.microsoft.com/office/drawing/2014/main" id="{63B8B5FA-5DA2-F143-ABCB-8121EACD51C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588844" y="2473041"/>
            <a:ext cx="254850" cy="13409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5" name="Connettore 2 114">
            <a:extLst>
              <a:ext uri="{FF2B5EF4-FFF2-40B4-BE49-F238E27FC236}">
                <a16:creationId xmlns:a16="http://schemas.microsoft.com/office/drawing/2014/main" id="{12948F67-372D-454F-B5F3-628E6719F4D0}"/>
              </a:ext>
            </a:extLst>
          </p:cNvPr>
          <p:cNvCxnSpPr>
            <a:cxnSpLocks/>
          </p:cNvCxnSpPr>
          <p:nvPr/>
        </p:nvCxnSpPr>
        <p:spPr bwMode="auto">
          <a:xfrm flipH="1">
            <a:off x="3337911" y="2934937"/>
            <a:ext cx="502649" cy="21144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8" name="Connettore 2 117">
            <a:extLst>
              <a:ext uri="{FF2B5EF4-FFF2-40B4-BE49-F238E27FC236}">
                <a16:creationId xmlns:a16="http://schemas.microsoft.com/office/drawing/2014/main" id="{277BCB47-9DB1-0C4A-9B14-F5A8BFFE776A}"/>
              </a:ext>
            </a:extLst>
          </p:cNvPr>
          <p:cNvCxnSpPr>
            <a:cxnSpLocks/>
          </p:cNvCxnSpPr>
          <p:nvPr/>
        </p:nvCxnSpPr>
        <p:spPr bwMode="auto">
          <a:xfrm flipH="1">
            <a:off x="3745000" y="3199346"/>
            <a:ext cx="152798" cy="27662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9" name="Connettore 2 128">
            <a:extLst>
              <a:ext uri="{FF2B5EF4-FFF2-40B4-BE49-F238E27FC236}">
                <a16:creationId xmlns:a16="http://schemas.microsoft.com/office/drawing/2014/main" id="{64267CA4-3082-1D4C-8448-A61B099BECBC}"/>
              </a:ext>
            </a:extLst>
          </p:cNvPr>
          <p:cNvCxnSpPr>
            <a:cxnSpLocks/>
          </p:cNvCxnSpPr>
          <p:nvPr/>
        </p:nvCxnSpPr>
        <p:spPr bwMode="auto">
          <a:xfrm flipV="1">
            <a:off x="5328180" y="3005604"/>
            <a:ext cx="282536" cy="14141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1" name="Connettore 2 130">
            <a:extLst>
              <a:ext uri="{FF2B5EF4-FFF2-40B4-BE49-F238E27FC236}">
                <a16:creationId xmlns:a16="http://schemas.microsoft.com/office/drawing/2014/main" id="{35E7BF58-C7D0-3341-BF46-CCD74686F508}"/>
              </a:ext>
            </a:extLst>
          </p:cNvPr>
          <p:cNvCxnSpPr>
            <a:cxnSpLocks/>
          </p:cNvCxnSpPr>
          <p:nvPr/>
        </p:nvCxnSpPr>
        <p:spPr bwMode="auto">
          <a:xfrm>
            <a:off x="5324894" y="3337428"/>
            <a:ext cx="417498" cy="21617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4" name="Connettore 2 133">
            <a:extLst>
              <a:ext uri="{FF2B5EF4-FFF2-40B4-BE49-F238E27FC236}">
                <a16:creationId xmlns:a16="http://schemas.microsoft.com/office/drawing/2014/main" id="{225EF5EA-F62A-7043-B87B-7DC206884BFF}"/>
              </a:ext>
            </a:extLst>
          </p:cNvPr>
          <p:cNvCxnSpPr>
            <a:cxnSpLocks/>
          </p:cNvCxnSpPr>
          <p:nvPr/>
        </p:nvCxnSpPr>
        <p:spPr bwMode="auto">
          <a:xfrm>
            <a:off x="5264499" y="3529473"/>
            <a:ext cx="63683" cy="25333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8D3AE2D-1B7A-5E4F-ACE3-1A36C3573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pic>
        <p:nvPicPr>
          <p:cNvPr id="91" name="Immagine 90">
            <a:extLst>
              <a:ext uri="{FF2B5EF4-FFF2-40B4-BE49-F238E27FC236}">
                <a16:creationId xmlns:a16="http://schemas.microsoft.com/office/drawing/2014/main" id="{57D37CA7-EFC9-AC4A-86DE-06FD4B21E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397" y="2491941"/>
            <a:ext cx="612284" cy="612284"/>
          </a:xfrm>
          <a:prstGeom prst="rect">
            <a:avLst/>
          </a:prstGeom>
        </p:spPr>
      </p:pic>
      <p:pic>
        <p:nvPicPr>
          <p:cNvPr id="92" name="Immagine 91">
            <a:extLst>
              <a:ext uri="{FF2B5EF4-FFF2-40B4-BE49-F238E27FC236}">
                <a16:creationId xmlns:a16="http://schemas.microsoft.com/office/drawing/2014/main" id="{E2305EB7-B79F-C249-97A2-8269C2D5C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710" y="3116837"/>
            <a:ext cx="612284" cy="612284"/>
          </a:xfrm>
          <a:prstGeom prst="rect">
            <a:avLst/>
          </a:prstGeom>
        </p:spPr>
      </p:pic>
      <p:pic>
        <p:nvPicPr>
          <p:cNvPr id="93" name="Immagine 92">
            <a:extLst>
              <a:ext uri="{FF2B5EF4-FFF2-40B4-BE49-F238E27FC236}">
                <a16:creationId xmlns:a16="http://schemas.microsoft.com/office/drawing/2014/main" id="{119E7A30-08FD-AE44-A24F-ECAE243C30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705" y="3983746"/>
            <a:ext cx="612284" cy="612284"/>
          </a:xfrm>
          <a:prstGeom prst="rect">
            <a:avLst/>
          </a:prstGeom>
        </p:spPr>
      </p:pic>
      <p:pic>
        <p:nvPicPr>
          <p:cNvPr id="95" name="Immagine 94">
            <a:extLst>
              <a:ext uri="{FF2B5EF4-FFF2-40B4-BE49-F238E27FC236}">
                <a16:creationId xmlns:a16="http://schemas.microsoft.com/office/drawing/2014/main" id="{DF13A69C-348F-0E49-8470-FC715111F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4569" y="4558077"/>
            <a:ext cx="612284" cy="612284"/>
          </a:xfrm>
          <a:prstGeom prst="rect">
            <a:avLst/>
          </a:prstGeom>
        </p:spPr>
      </p:pic>
      <p:pic>
        <p:nvPicPr>
          <p:cNvPr id="97" name="Immagine 96">
            <a:extLst>
              <a:ext uri="{FF2B5EF4-FFF2-40B4-BE49-F238E27FC236}">
                <a16:creationId xmlns:a16="http://schemas.microsoft.com/office/drawing/2014/main" id="{4872DA44-B4D1-4D4F-8804-192EFF73AE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541" y="2038120"/>
            <a:ext cx="612284" cy="612284"/>
          </a:xfrm>
          <a:prstGeom prst="rect">
            <a:avLst/>
          </a:prstGeom>
        </p:spPr>
      </p:pic>
      <p:pic>
        <p:nvPicPr>
          <p:cNvPr id="98" name="Immagine 97">
            <a:extLst>
              <a:ext uri="{FF2B5EF4-FFF2-40B4-BE49-F238E27FC236}">
                <a16:creationId xmlns:a16="http://schemas.microsoft.com/office/drawing/2014/main" id="{E6B204DE-3D64-F045-BE29-EF71A5683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432" y="1329362"/>
            <a:ext cx="612284" cy="612284"/>
          </a:xfrm>
          <a:prstGeom prst="rect">
            <a:avLst/>
          </a:prstGeom>
        </p:spPr>
      </p:pic>
      <p:pic>
        <p:nvPicPr>
          <p:cNvPr id="101" name="Immagine 100">
            <a:extLst>
              <a:ext uri="{FF2B5EF4-FFF2-40B4-BE49-F238E27FC236}">
                <a16:creationId xmlns:a16="http://schemas.microsoft.com/office/drawing/2014/main" id="{AA35424D-9814-3546-8C62-79242161A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526" y="3938219"/>
            <a:ext cx="612284" cy="612284"/>
          </a:xfrm>
          <a:prstGeom prst="rect">
            <a:avLst/>
          </a:prstGeom>
        </p:spPr>
      </p:pic>
      <p:pic>
        <p:nvPicPr>
          <p:cNvPr id="103" name="Immagine 102">
            <a:extLst>
              <a:ext uri="{FF2B5EF4-FFF2-40B4-BE49-F238E27FC236}">
                <a16:creationId xmlns:a16="http://schemas.microsoft.com/office/drawing/2014/main" id="{868E38A9-2DEF-F542-B53D-EFF6EB877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5068" y="3735736"/>
            <a:ext cx="612284" cy="612284"/>
          </a:xfrm>
          <a:prstGeom prst="rect">
            <a:avLst/>
          </a:prstGeom>
        </p:spPr>
      </p:pic>
      <p:pic>
        <p:nvPicPr>
          <p:cNvPr id="104" name="Immagine 103">
            <a:extLst>
              <a:ext uri="{FF2B5EF4-FFF2-40B4-BE49-F238E27FC236}">
                <a16:creationId xmlns:a16="http://schemas.microsoft.com/office/drawing/2014/main" id="{D2CBC211-6AFE-EE45-9C5A-CEE32EDD6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572" y="1099221"/>
            <a:ext cx="612284" cy="612284"/>
          </a:xfrm>
          <a:prstGeom prst="rect">
            <a:avLst/>
          </a:prstGeom>
        </p:spPr>
      </p:pic>
      <p:pic>
        <p:nvPicPr>
          <p:cNvPr id="106" name="Immagine 105">
            <a:extLst>
              <a:ext uri="{FF2B5EF4-FFF2-40B4-BE49-F238E27FC236}">
                <a16:creationId xmlns:a16="http://schemas.microsoft.com/office/drawing/2014/main" id="{D71201FB-92CC-B84A-A327-9E84B39D8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174" y="3761626"/>
            <a:ext cx="612284" cy="612284"/>
          </a:xfrm>
          <a:prstGeom prst="rect">
            <a:avLst/>
          </a:prstGeom>
        </p:spPr>
      </p:pic>
      <p:pic>
        <p:nvPicPr>
          <p:cNvPr id="107" name="Immagine 106">
            <a:extLst>
              <a:ext uri="{FF2B5EF4-FFF2-40B4-BE49-F238E27FC236}">
                <a16:creationId xmlns:a16="http://schemas.microsoft.com/office/drawing/2014/main" id="{96BE154B-B571-3842-8227-54252BEB3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757" y="3215086"/>
            <a:ext cx="612284" cy="612284"/>
          </a:xfrm>
          <a:prstGeom prst="rect">
            <a:avLst/>
          </a:prstGeom>
        </p:spPr>
      </p:pic>
      <p:pic>
        <p:nvPicPr>
          <p:cNvPr id="109" name="Immagine 108">
            <a:extLst>
              <a:ext uri="{FF2B5EF4-FFF2-40B4-BE49-F238E27FC236}">
                <a16:creationId xmlns:a16="http://schemas.microsoft.com/office/drawing/2014/main" id="{DBB3532E-8003-3247-9461-D81FD3276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326" y="4733703"/>
            <a:ext cx="612284" cy="612284"/>
          </a:xfrm>
          <a:prstGeom prst="rect">
            <a:avLst/>
          </a:prstGeom>
        </p:spPr>
      </p:pic>
      <p:pic>
        <p:nvPicPr>
          <p:cNvPr id="110" name="Immagine 109">
            <a:extLst>
              <a:ext uri="{FF2B5EF4-FFF2-40B4-BE49-F238E27FC236}">
                <a16:creationId xmlns:a16="http://schemas.microsoft.com/office/drawing/2014/main" id="{5D696320-4CA8-D44D-8EC3-CD79565C8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968" y="2177262"/>
            <a:ext cx="612284" cy="612284"/>
          </a:xfrm>
          <a:prstGeom prst="rect">
            <a:avLst/>
          </a:prstGeom>
        </p:spPr>
      </p:pic>
      <p:pic>
        <p:nvPicPr>
          <p:cNvPr id="111" name="Immagine 110">
            <a:extLst>
              <a:ext uri="{FF2B5EF4-FFF2-40B4-BE49-F238E27FC236}">
                <a16:creationId xmlns:a16="http://schemas.microsoft.com/office/drawing/2014/main" id="{A8857D95-B617-2941-82D0-880E185AB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554" y="1630723"/>
            <a:ext cx="612284" cy="612284"/>
          </a:xfrm>
          <a:prstGeom prst="rect">
            <a:avLst/>
          </a:prstGeom>
        </p:spPr>
      </p:pic>
      <p:pic>
        <p:nvPicPr>
          <p:cNvPr id="113" name="Immagine 112">
            <a:extLst>
              <a:ext uri="{FF2B5EF4-FFF2-40B4-BE49-F238E27FC236}">
                <a16:creationId xmlns:a16="http://schemas.microsoft.com/office/drawing/2014/main" id="{657F06ED-C159-BF4F-9EAA-2651C9079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301" y="1212266"/>
            <a:ext cx="612284" cy="612284"/>
          </a:xfrm>
          <a:prstGeom prst="rect">
            <a:avLst/>
          </a:prstGeom>
        </p:spPr>
      </p:pic>
      <p:pic>
        <p:nvPicPr>
          <p:cNvPr id="114" name="Immagine 113">
            <a:extLst>
              <a:ext uri="{FF2B5EF4-FFF2-40B4-BE49-F238E27FC236}">
                <a16:creationId xmlns:a16="http://schemas.microsoft.com/office/drawing/2014/main" id="{F5EE0FB5-0AD9-E34C-9C97-49C2FE454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177" y="4555251"/>
            <a:ext cx="612284" cy="612284"/>
          </a:xfrm>
          <a:prstGeom prst="rect">
            <a:avLst/>
          </a:prstGeom>
        </p:spPr>
      </p:pic>
      <p:pic>
        <p:nvPicPr>
          <p:cNvPr id="116" name="Immagine 115">
            <a:extLst>
              <a:ext uri="{FF2B5EF4-FFF2-40B4-BE49-F238E27FC236}">
                <a16:creationId xmlns:a16="http://schemas.microsoft.com/office/drawing/2014/main" id="{056B43B0-D9C3-D446-ABF3-66FF3702F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779" y="2781360"/>
            <a:ext cx="612284" cy="612284"/>
          </a:xfrm>
          <a:prstGeom prst="rect">
            <a:avLst/>
          </a:prstGeom>
        </p:spPr>
      </p:pic>
      <p:pic>
        <p:nvPicPr>
          <p:cNvPr id="117" name="Immagine 116">
            <a:extLst>
              <a:ext uri="{FF2B5EF4-FFF2-40B4-BE49-F238E27FC236}">
                <a16:creationId xmlns:a16="http://schemas.microsoft.com/office/drawing/2014/main" id="{5ECFCEC8-6D1D-6F41-827C-FBF9B92AB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696" y="3744948"/>
            <a:ext cx="612284" cy="612284"/>
          </a:xfrm>
          <a:prstGeom prst="rect">
            <a:avLst/>
          </a:prstGeom>
        </p:spPr>
      </p:pic>
      <p:pic>
        <p:nvPicPr>
          <p:cNvPr id="119" name="Immagine 118">
            <a:extLst>
              <a:ext uri="{FF2B5EF4-FFF2-40B4-BE49-F238E27FC236}">
                <a16:creationId xmlns:a16="http://schemas.microsoft.com/office/drawing/2014/main" id="{336D0A71-B607-484E-9616-55FFE6BBA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171" y="4757331"/>
            <a:ext cx="612284" cy="612284"/>
          </a:xfrm>
          <a:prstGeom prst="rect">
            <a:avLst/>
          </a:prstGeom>
        </p:spPr>
      </p:pic>
      <p:pic>
        <p:nvPicPr>
          <p:cNvPr id="121" name="Immagine 120">
            <a:extLst>
              <a:ext uri="{FF2B5EF4-FFF2-40B4-BE49-F238E27FC236}">
                <a16:creationId xmlns:a16="http://schemas.microsoft.com/office/drawing/2014/main" id="{6A297195-18FC-B743-ADDE-B5FC2D3F5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296" y="2990241"/>
            <a:ext cx="612284" cy="612284"/>
          </a:xfrm>
          <a:prstGeom prst="rect">
            <a:avLst/>
          </a:prstGeom>
        </p:spPr>
      </p:pic>
      <p:pic>
        <p:nvPicPr>
          <p:cNvPr id="122" name="Immagine 121">
            <a:extLst>
              <a:ext uri="{FF2B5EF4-FFF2-40B4-BE49-F238E27FC236}">
                <a16:creationId xmlns:a16="http://schemas.microsoft.com/office/drawing/2014/main" id="{7D3BFA60-E772-EE42-B826-A6B69B5BD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891" y="4676836"/>
            <a:ext cx="612284" cy="612284"/>
          </a:xfrm>
          <a:prstGeom prst="rect">
            <a:avLst/>
          </a:prstGeom>
        </p:spPr>
      </p:pic>
      <p:pic>
        <p:nvPicPr>
          <p:cNvPr id="123" name="Immagine 122">
            <a:extLst>
              <a:ext uri="{FF2B5EF4-FFF2-40B4-BE49-F238E27FC236}">
                <a16:creationId xmlns:a16="http://schemas.microsoft.com/office/drawing/2014/main" id="{1853A92D-38CA-2444-B7AC-76E6DB066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993" y="1805194"/>
            <a:ext cx="612284" cy="612284"/>
          </a:xfrm>
          <a:prstGeom prst="rect">
            <a:avLst/>
          </a:prstGeom>
        </p:spPr>
      </p:pic>
      <p:pic>
        <p:nvPicPr>
          <p:cNvPr id="124" name="Immagine 123">
            <a:extLst>
              <a:ext uri="{FF2B5EF4-FFF2-40B4-BE49-F238E27FC236}">
                <a16:creationId xmlns:a16="http://schemas.microsoft.com/office/drawing/2014/main" id="{9C9DE381-989C-5E4D-A638-F85366D8A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9714" y="2779949"/>
            <a:ext cx="612284" cy="612284"/>
          </a:xfrm>
          <a:prstGeom prst="rect">
            <a:avLst/>
          </a:prstGeom>
        </p:spPr>
      </p:pic>
      <p:pic>
        <p:nvPicPr>
          <p:cNvPr id="125" name="Immagine 124">
            <a:extLst>
              <a:ext uri="{FF2B5EF4-FFF2-40B4-BE49-F238E27FC236}">
                <a16:creationId xmlns:a16="http://schemas.microsoft.com/office/drawing/2014/main" id="{2EB40A0D-71CE-CD46-9FDC-4AD66A521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881" y="4615783"/>
            <a:ext cx="612284" cy="612284"/>
          </a:xfrm>
          <a:prstGeom prst="rect">
            <a:avLst/>
          </a:prstGeom>
        </p:spPr>
      </p:pic>
      <p:pic>
        <p:nvPicPr>
          <p:cNvPr id="126" name="Immagine 125">
            <a:extLst>
              <a:ext uri="{FF2B5EF4-FFF2-40B4-BE49-F238E27FC236}">
                <a16:creationId xmlns:a16="http://schemas.microsoft.com/office/drawing/2014/main" id="{9C1F95D4-2EEA-6C4C-9F78-30BC55FF3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745" y="1033411"/>
            <a:ext cx="612284" cy="612284"/>
          </a:xfrm>
          <a:prstGeom prst="rect">
            <a:avLst/>
          </a:prstGeom>
        </p:spPr>
      </p:pic>
      <p:pic>
        <p:nvPicPr>
          <p:cNvPr id="128" name="Immagine 127">
            <a:extLst>
              <a:ext uri="{FF2B5EF4-FFF2-40B4-BE49-F238E27FC236}">
                <a16:creationId xmlns:a16="http://schemas.microsoft.com/office/drawing/2014/main" id="{F5544650-D44F-254C-B283-400074371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943" y="781134"/>
            <a:ext cx="612284" cy="612284"/>
          </a:xfrm>
          <a:prstGeom prst="rect">
            <a:avLst/>
          </a:prstGeom>
        </p:spPr>
      </p:pic>
      <p:pic>
        <p:nvPicPr>
          <p:cNvPr id="130" name="Immagine 129">
            <a:extLst>
              <a:ext uri="{FF2B5EF4-FFF2-40B4-BE49-F238E27FC236}">
                <a16:creationId xmlns:a16="http://schemas.microsoft.com/office/drawing/2014/main" id="{1D929765-AB61-0F40-86C3-A05243E31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745" y="2374631"/>
            <a:ext cx="612284" cy="612284"/>
          </a:xfrm>
          <a:prstGeom prst="rect">
            <a:avLst/>
          </a:prstGeom>
        </p:spPr>
      </p:pic>
      <p:pic>
        <p:nvPicPr>
          <p:cNvPr id="132" name="Immagine 131">
            <a:extLst>
              <a:ext uri="{FF2B5EF4-FFF2-40B4-BE49-F238E27FC236}">
                <a16:creationId xmlns:a16="http://schemas.microsoft.com/office/drawing/2014/main" id="{7DD53403-7C8C-604C-BFEF-5800C94D2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423" y="3396727"/>
            <a:ext cx="612284" cy="612284"/>
          </a:xfrm>
          <a:prstGeom prst="rect">
            <a:avLst/>
          </a:prstGeom>
        </p:spPr>
      </p:pic>
      <p:pic>
        <p:nvPicPr>
          <p:cNvPr id="133" name="Immagine 132">
            <a:extLst>
              <a:ext uri="{FF2B5EF4-FFF2-40B4-BE49-F238E27FC236}">
                <a16:creationId xmlns:a16="http://schemas.microsoft.com/office/drawing/2014/main" id="{F5B34D4D-2B12-2B4B-8B19-87AB6D322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877" y="4269185"/>
            <a:ext cx="612284" cy="612284"/>
          </a:xfrm>
          <a:prstGeom prst="rect">
            <a:avLst/>
          </a:prstGeom>
        </p:spPr>
      </p:pic>
      <p:pic>
        <p:nvPicPr>
          <p:cNvPr id="136" name="Immagine 135">
            <a:extLst>
              <a:ext uri="{FF2B5EF4-FFF2-40B4-BE49-F238E27FC236}">
                <a16:creationId xmlns:a16="http://schemas.microsoft.com/office/drawing/2014/main" id="{8F01F5F8-9495-8C4C-A686-F1B7DD582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375" y="3573517"/>
            <a:ext cx="612284" cy="612284"/>
          </a:xfrm>
          <a:prstGeom prst="rect">
            <a:avLst/>
          </a:prstGeom>
        </p:spPr>
      </p:pic>
      <p:pic>
        <p:nvPicPr>
          <p:cNvPr id="137" name="Immagine 136">
            <a:extLst>
              <a:ext uri="{FF2B5EF4-FFF2-40B4-BE49-F238E27FC236}">
                <a16:creationId xmlns:a16="http://schemas.microsoft.com/office/drawing/2014/main" id="{E91FC4BD-DC5A-1A4F-BFA2-650FEAAA7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6097" y="4284572"/>
            <a:ext cx="612284" cy="612284"/>
          </a:xfrm>
          <a:prstGeom prst="rect">
            <a:avLst/>
          </a:prstGeom>
        </p:spPr>
      </p:pic>
      <p:pic>
        <p:nvPicPr>
          <p:cNvPr id="138" name="Immagine 137">
            <a:extLst>
              <a:ext uri="{FF2B5EF4-FFF2-40B4-BE49-F238E27FC236}">
                <a16:creationId xmlns:a16="http://schemas.microsoft.com/office/drawing/2014/main" id="{E9093156-C8C8-E143-B8C3-0F28552C9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026" y="4596030"/>
            <a:ext cx="612284" cy="61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08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panish flu - Wikipedia">
            <a:extLst>
              <a:ext uri="{FF2B5EF4-FFF2-40B4-BE49-F238E27FC236}">
                <a16:creationId xmlns:a16="http://schemas.microsoft.com/office/drawing/2014/main" id="{299CF25F-A784-7A45-AF24-B27EC888C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0"/>
          <a:stretch/>
        </p:blipFill>
        <p:spPr bwMode="auto">
          <a:xfrm>
            <a:off x="0" y="0"/>
            <a:ext cx="9144000" cy="571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F5E2D95-58E9-3C4A-8BA9-58A119F2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1ABA209-5B0E-4E4C-9592-21D248520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2DDC79B-7047-0843-91AD-89317A16F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5859BE4-8440-FF42-A6D2-EC47DAFC6D56}"/>
              </a:ext>
            </a:extLst>
          </p:cNvPr>
          <p:cNvSpPr/>
          <p:nvPr/>
        </p:nvSpPr>
        <p:spPr>
          <a:xfrm>
            <a:off x="0" y="44979"/>
            <a:ext cx="4849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+mn-lt"/>
              </a:rPr>
              <a:t>Ospedale americano, influenza «spagnola», 1918</a:t>
            </a:r>
          </a:p>
        </p:txBody>
      </p:sp>
    </p:spTree>
    <p:extLst>
      <p:ext uri="{BB962C8B-B14F-4D97-AF65-F5344CB8AC3E}">
        <p14:creationId xmlns:p14="http://schemas.microsoft.com/office/powerpoint/2010/main" val="9954467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04D27044-D775-2340-804A-14E212FD2F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4605686"/>
              </p:ext>
            </p:extLst>
          </p:nvPr>
        </p:nvGraphicFramePr>
        <p:xfrm>
          <a:off x="1143001" y="868328"/>
          <a:ext cx="7022043" cy="4534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C984C9C8-5B88-444A-BDC2-CA1FA16C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esponenziale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413AAF-E9F1-5742-BF4A-97BBDCC4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35AD42-58FD-0A45-84C4-2A0B495D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a 6">
                <a:extLst>
                  <a:ext uri="{FF2B5EF4-FFF2-40B4-BE49-F238E27FC236}">
                    <a16:creationId xmlns:a16="http://schemas.microsoft.com/office/drawing/2014/main" id="{E4C55EEA-5670-B141-843C-05D76DB1360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5294262"/>
                  </p:ext>
                </p:extLst>
              </p:nvPr>
            </p:nvGraphicFramePr>
            <p:xfrm>
              <a:off x="1892056" y="1487705"/>
              <a:ext cx="2433519" cy="2739590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573665">
                      <a:extLst>
                        <a:ext uri="{9D8B030D-6E8A-4147-A177-3AD203B41FA5}">
                          <a16:colId xmlns:a16="http://schemas.microsoft.com/office/drawing/2014/main" val="3518613000"/>
                        </a:ext>
                      </a:extLst>
                    </a:gridCol>
                    <a:gridCol w="1859854">
                      <a:extLst>
                        <a:ext uri="{9D8B030D-6E8A-4147-A177-3AD203B41FA5}">
                          <a16:colId xmlns:a16="http://schemas.microsoft.com/office/drawing/2014/main" val="3078639026"/>
                        </a:ext>
                      </a:extLst>
                    </a:gridCol>
                  </a:tblGrid>
                  <a:tr h="30117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>
                              <a:solidFill>
                                <a:schemeClr val="tx1"/>
                              </a:solidFill>
                            </a:rPr>
                            <a:t>Ciclo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Nuovi casi</a:t>
                          </a:r>
                        </a:p>
                      </a:txBody>
                      <a:tcPr marL="76200" marR="76200" marT="38101" marB="38101"/>
                    </a:tc>
                    <a:extLst>
                      <a:ext uri="{0D108BD9-81ED-4DB2-BD59-A6C34878D82A}">
                        <a16:rowId xmlns:a16="http://schemas.microsoft.com/office/drawing/2014/main" val="4063935697"/>
                      </a:ext>
                    </a:extLst>
                  </a:tr>
                  <a:tr h="179294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1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1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0</a:t>
                          </a:r>
                          <a:r>
                            <a:rPr lang="it-IT" sz="1100" b="1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1</a:t>
                          </a:r>
                          <a:endParaRPr lang="it-IT" sz="11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76200" marR="76200" marT="38101" marB="38101"/>
                    </a:tc>
                    <a:extLst>
                      <a:ext uri="{0D108BD9-81ED-4DB2-BD59-A6C34878D82A}">
                        <a16:rowId xmlns:a16="http://schemas.microsoft.com/office/drawing/2014/main" val="1229945867"/>
                      </a:ext>
                    </a:extLst>
                  </a:tr>
                  <a:tr h="150605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2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1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  <a:r>
                            <a:rPr lang="it-IT" sz="1100" b="1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:endParaRPr lang="it-IT" sz="11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76200" marR="76200" marT="38101" marB="38101"/>
                    </a:tc>
                    <a:extLst>
                      <a:ext uri="{0D108BD9-81ED-4DB2-BD59-A6C34878D82A}">
                        <a16:rowId xmlns:a16="http://schemas.microsoft.com/office/drawing/2014/main" val="36664077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3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1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2</a:t>
                          </a:r>
                          <a:r>
                            <a:rPr lang="it-IT" sz="1100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9</a:t>
                          </a:r>
                          <a:endParaRPr lang="it-IT" sz="1100" baseline="30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76200" marR="76200" marT="38101" marB="38101"/>
                    </a:tc>
                    <a:extLst>
                      <a:ext uri="{0D108BD9-81ED-4DB2-BD59-A6C34878D82A}">
                        <a16:rowId xmlns:a16="http://schemas.microsoft.com/office/drawing/2014/main" val="229888260"/>
                      </a:ext>
                    </a:extLst>
                  </a:tr>
                  <a:tr h="17390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4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1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1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100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27</a:t>
                          </a:r>
                          <a:endParaRPr lang="it-IT" sz="1100" baseline="3000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76200" marR="76200" marT="38101" marB="38101"/>
                    </a:tc>
                    <a:extLst>
                      <a:ext uri="{0D108BD9-81ED-4DB2-BD59-A6C34878D82A}">
                        <a16:rowId xmlns:a16="http://schemas.microsoft.com/office/drawing/2014/main" val="3587884062"/>
                      </a:ext>
                    </a:extLst>
                  </a:tr>
                  <a:tr h="163149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5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1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1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  <a:r>
                            <a:rPr lang="it-IT" sz="1100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14:m>
                            <m:oMath xmlns:m="http://schemas.openxmlformats.org/officeDocument/2006/math"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81</a:t>
                          </a:r>
                          <a:endParaRPr lang="it-IT" sz="1100" baseline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76200" marR="76200" marT="38101" marB="38101"/>
                    </a:tc>
                    <a:extLst>
                      <a:ext uri="{0D108BD9-81ED-4DB2-BD59-A6C34878D82A}">
                        <a16:rowId xmlns:a16="http://schemas.microsoft.com/office/drawing/2014/main" val="2261403426"/>
                      </a:ext>
                    </a:extLst>
                  </a:tr>
                  <a:tr h="161354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6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1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1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5</a:t>
                          </a:r>
                          <a:r>
                            <a:rPr lang="it-IT" sz="1100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it-IT" sz="1100" b="0" i="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243</a:t>
                          </a:r>
                          <a:endParaRPr lang="it-IT" sz="1100" baseline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76200" marR="76200" marT="38101" marB="38101"/>
                    </a:tc>
                    <a:extLst>
                      <a:ext uri="{0D108BD9-81ED-4DB2-BD59-A6C34878D82A}">
                        <a16:rowId xmlns:a16="http://schemas.microsoft.com/office/drawing/2014/main" val="2258570038"/>
                      </a:ext>
                    </a:extLst>
                  </a:tr>
                  <a:tr h="168524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7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1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1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6</a:t>
                          </a:r>
                          <a:r>
                            <a:rPr lang="it-IT" sz="1100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it-IT" sz="1100" b="0" i="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729</a:t>
                          </a:r>
                          <a:endParaRPr lang="it-IT" sz="1100" baseline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76200" marR="76200" marT="38101" marB="38101"/>
                    </a:tc>
                    <a:extLst>
                      <a:ext uri="{0D108BD9-81ED-4DB2-BD59-A6C34878D82A}">
                        <a16:rowId xmlns:a16="http://schemas.microsoft.com/office/drawing/2014/main" val="1765664165"/>
                      </a:ext>
                    </a:extLst>
                  </a:tr>
                  <a:tr h="14880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8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1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1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7</a:t>
                          </a:r>
                          <a:r>
                            <a:rPr lang="it-IT" sz="1100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it-IT" sz="1100" b="0" i="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2187</a:t>
                          </a:r>
                          <a:endParaRPr lang="it-IT" sz="1100" baseline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76200" marR="76200" marT="38101" marB="38101"/>
                    </a:tc>
                    <a:extLst>
                      <a:ext uri="{0D108BD9-81ED-4DB2-BD59-A6C34878D82A}">
                        <a16:rowId xmlns:a16="http://schemas.microsoft.com/office/drawing/2014/main" val="2702378844"/>
                      </a:ext>
                    </a:extLst>
                  </a:tr>
                  <a:tr h="21872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9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1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1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8</a:t>
                          </a:r>
                          <a:r>
                            <a:rPr lang="it-IT" sz="1100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it-IT" sz="1100" b="0" i="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6561</a:t>
                          </a:r>
                          <a:endParaRPr lang="it-IT" sz="1100" baseline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76200" marR="76200" marT="38101" marB="38101"/>
                    </a:tc>
                    <a:extLst>
                      <a:ext uri="{0D108BD9-81ED-4DB2-BD59-A6C34878D82A}">
                        <a16:rowId xmlns:a16="http://schemas.microsoft.com/office/drawing/2014/main" val="4114914730"/>
                      </a:ext>
                    </a:extLst>
                  </a:tr>
                  <a:tr h="216927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10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1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1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9</a:t>
                          </a:r>
                          <a:r>
                            <a:rPr lang="it-IT" sz="1100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14:m>
                            <m:oMath xmlns:m="http://schemas.openxmlformats.org/officeDocument/2006/math"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r>
                                <a:rPr lang="it-IT" sz="1100" b="0" i="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  <m:r>
                                <a:rPr lang="it-IT" sz="1100" dirty="0" smtClean="0">
                                  <a:solidFill>
                                    <a:schemeClr val="accent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 = 19683</a:t>
                          </a:r>
                          <a:endParaRPr lang="it-IT" sz="1100" baseline="0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76200" marR="76200" marT="38101" marB="38101"/>
                    </a:tc>
                    <a:extLst>
                      <a:ext uri="{0D108BD9-81ED-4DB2-BD59-A6C34878D82A}">
                        <a16:rowId xmlns:a16="http://schemas.microsoft.com/office/drawing/2014/main" val="194840215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a 6">
                <a:extLst>
                  <a:ext uri="{FF2B5EF4-FFF2-40B4-BE49-F238E27FC236}">
                    <a16:creationId xmlns:a16="http://schemas.microsoft.com/office/drawing/2014/main" id="{E4C55EEA-5670-B141-843C-05D76DB1360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5294262"/>
                  </p:ext>
                </p:extLst>
              </p:nvPr>
            </p:nvGraphicFramePr>
            <p:xfrm>
              <a:off x="1892056" y="1487705"/>
              <a:ext cx="2433519" cy="2739590"/>
            </p:xfrm>
            <a:graphic>
              <a:graphicData uri="http://schemas.openxmlformats.org/drawingml/2006/table">
                <a:tbl>
                  <a:tblPr firstRow="1" bandRow="1">
                    <a:tableStyleId>{EB344D84-9AFB-497E-A393-DC336BA19D2E}</a:tableStyleId>
                  </a:tblPr>
                  <a:tblGrid>
                    <a:gridCol w="573665">
                      <a:extLst>
                        <a:ext uri="{9D8B030D-6E8A-4147-A177-3AD203B41FA5}">
                          <a16:colId xmlns:a16="http://schemas.microsoft.com/office/drawing/2014/main" val="3518613000"/>
                        </a:ext>
                      </a:extLst>
                    </a:gridCol>
                    <a:gridCol w="1859854">
                      <a:extLst>
                        <a:ext uri="{9D8B030D-6E8A-4147-A177-3AD203B41FA5}">
                          <a16:colId xmlns:a16="http://schemas.microsoft.com/office/drawing/2014/main" val="3078639026"/>
                        </a:ext>
                      </a:extLst>
                    </a:gridCol>
                  </a:tblGrid>
                  <a:tr h="301170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>
                              <a:solidFill>
                                <a:schemeClr val="tx1"/>
                              </a:solidFill>
                            </a:rPr>
                            <a:t>Ciclo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Nuovi casi</a:t>
                          </a:r>
                        </a:p>
                      </a:txBody>
                      <a:tcPr marL="76200" marR="76200" marT="38101" marB="38101"/>
                    </a:tc>
                    <a:extLst>
                      <a:ext uri="{0D108BD9-81ED-4DB2-BD59-A6C34878D82A}">
                        <a16:rowId xmlns:a16="http://schemas.microsoft.com/office/drawing/2014/main" val="4063935697"/>
                      </a:ext>
                    </a:extLst>
                  </a:tr>
                  <a:tr h="24384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1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1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0</a:t>
                          </a:r>
                          <a:r>
                            <a:rPr lang="it-IT" sz="1100" b="1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1</a:t>
                          </a:r>
                          <a:endParaRPr lang="it-IT" sz="11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76200" marR="76200" marT="38101" marB="38101"/>
                    </a:tc>
                    <a:extLst>
                      <a:ext uri="{0D108BD9-81ED-4DB2-BD59-A6C34878D82A}">
                        <a16:rowId xmlns:a16="http://schemas.microsoft.com/office/drawing/2014/main" val="1229945867"/>
                      </a:ext>
                    </a:extLst>
                  </a:tr>
                  <a:tr h="24384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2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100" b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3</a:t>
                          </a:r>
                          <a:r>
                            <a:rPr lang="it-IT" sz="1100" b="1" baseline="300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1</a:t>
                          </a:r>
                          <a:r>
                            <a:rPr lang="it-IT" sz="1100" b="1" baseline="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 </a:t>
                          </a:r>
                          <a:r>
                            <a:rPr lang="it-IT" sz="1100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</a:rPr>
                            <a:t>= 3</a:t>
                          </a:r>
                          <a:endParaRPr lang="it-IT" sz="11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marL="76200" marR="76200" marT="38101" marB="38101"/>
                    </a:tc>
                    <a:extLst>
                      <a:ext uri="{0D108BD9-81ED-4DB2-BD59-A6C34878D82A}">
                        <a16:rowId xmlns:a16="http://schemas.microsoft.com/office/drawing/2014/main" val="3666407703"/>
                      </a:ext>
                    </a:extLst>
                  </a:tr>
                  <a:tr h="24384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3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76200" marR="76200" marT="38101" marB="38101">
                        <a:blipFill>
                          <a:blip r:embed="rId3"/>
                          <a:stretch>
                            <a:fillRect l="-30405" t="-336842" r="-676" b="-7368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9888260"/>
                      </a:ext>
                    </a:extLst>
                  </a:tr>
                  <a:tr h="24384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4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76200" marR="76200" marT="38101" marB="38101">
                        <a:blipFill>
                          <a:blip r:embed="rId3"/>
                          <a:stretch>
                            <a:fillRect l="-30405" t="-415000" r="-676" b="-6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7884062"/>
                      </a:ext>
                    </a:extLst>
                  </a:tr>
                  <a:tr h="24384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5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76200" marR="76200" marT="38101" marB="38101">
                        <a:blipFill>
                          <a:blip r:embed="rId3"/>
                          <a:stretch>
                            <a:fillRect l="-30405" t="-542105" r="-676" b="-531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1403426"/>
                      </a:ext>
                    </a:extLst>
                  </a:tr>
                  <a:tr h="24384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6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76200" marR="76200" marT="38101" marB="38101">
                        <a:blipFill>
                          <a:blip r:embed="rId3"/>
                          <a:stretch>
                            <a:fillRect l="-30405" t="-642105" r="-676" b="-431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8570038"/>
                      </a:ext>
                    </a:extLst>
                  </a:tr>
                  <a:tr h="24384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7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76200" marR="76200" marT="38101" marB="38101">
                        <a:blipFill>
                          <a:blip r:embed="rId3"/>
                          <a:stretch>
                            <a:fillRect l="-30405" t="-742105" r="-676" b="-331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5664165"/>
                      </a:ext>
                    </a:extLst>
                  </a:tr>
                  <a:tr h="24384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8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76200" marR="76200" marT="38101" marB="38101">
                        <a:blipFill>
                          <a:blip r:embed="rId3"/>
                          <a:stretch>
                            <a:fillRect l="-30405" t="-800000" r="-676" b="-21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2378844"/>
                      </a:ext>
                    </a:extLst>
                  </a:tr>
                  <a:tr h="24384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9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76200" marR="76200" marT="38101" marB="38101">
                        <a:blipFill>
                          <a:blip r:embed="rId3"/>
                          <a:stretch>
                            <a:fillRect l="-30405" t="-947368" r="-676" b="-126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14914730"/>
                      </a:ext>
                    </a:extLst>
                  </a:tr>
                  <a:tr h="243842"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it-IT" sz="1100" dirty="0"/>
                            <a:t>10</a:t>
                          </a:r>
                        </a:p>
                      </a:txBody>
                      <a:tcPr marL="76200" marR="76200" marT="38101" marB="38101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76200" marR="76200" marT="38101" marB="38101">
                        <a:blipFill>
                          <a:blip r:embed="rId3"/>
                          <a:stretch>
                            <a:fillRect l="-30405" t="-1047368" r="-676" b="-263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4840215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6E64DA-6C87-A043-952B-97671BA9A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1890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84C9C8-5B88-444A-BDC2-CA1FA16C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Curva esponenziale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413AAF-E9F1-5742-BF4A-97BBDCC4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35AD42-58FD-0A45-84C4-2A0B495D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1E23E88C-59BB-8448-BF7D-C693928F8C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2061159"/>
              </p:ext>
            </p:extLst>
          </p:nvPr>
        </p:nvGraphicFramePr>
        <p:xfrm>
          <a:off x="1143001" y="868328"/>
          <a:ext cx="7022043" cy="4534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68379B3D-F346-7341-92F6-0E38F338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23</a:t>
            </a:fld>
            <a:endParaRPr lang="it-IT" dirty="0"/>
          </a:p>
        </p:txBody>
      </p:sp>
      <p:sp>
        <p:nvSpPr>
          <p:cNvPr id="18" name="Figura a mano libera 17">
            <a:extLst>
              <a:ext uri="{FF2B5EF4-FFF2-40B4-BE49-F238E27FC236}">
                <a16:creationId xmlns:a16="http://schemas.microsoft.com/office/drawing/2014/main" id="{183DBF2A-980E-B540-92EE-68F511F4DDF4}"/>
              </a:ext>
            </a:extLst>
          </p:cNvPr>
          <p:cNvSpPr/>
          <p:nvPr/>
        </p:nvSpPr>
        <p:spPr bwMode="auto">
          <a:xfrm>
            <a:off x="2275418" y="1402284"/>
            <a:ext cx="4661959" cy="3384000"/>
          </a:xfrm>
          <a:custGeom>
            <a:avLst/>
            <a:gdLst>
              <a:gd name="connsiteX0" fmla="*/ 0 w 5507665"/>
              <a:gd name="connsiteY0" fmla="*/ 3572539 h 3572539"/>
              <a:gd name="connsiteX1" fmla="*/ 5507665 w 5507665"/>
              <a:gd name="connsiteY1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9906"/>
              <a:gd name="connsiteY0" fmla="*/ 3572539 h 3572539"/>
              <a:gd name="connsiteX1" fmla="*/ 4941162 w 5509906"/>
              <a:gd name="connsiteY1" fmla="*/ 2327254 h 3572539"/>
              <a:gd name="connsiteX2" fmla="*/ 5507665 w 5509906"/>
              <a:gd name="connsiteY2" fmla="*/ 0 h 3572539"/>
              <a:gd name="connsiteX0" fmla="*/ 0 w 5508019"/>
              <a:gd name="connsiteY0" fmla="*/ 3572539 h 3572539"/>
              <a:gd name="connsiteX1" fmla="*/ 4941162 w 5508019"/>
              <a:gd name="connsiteY1" fmla="*/ 2327254 h 3572539"/>
              <a:gd name="connsiteX2" fmla="*/ 5507665 w 5508019"/>
              <a:gd name="connsiteY2" fmla="*/ 0 h 3572539"/>
              <a:gd name="connsiteX0" fmla="*/ 0 w 5508019"/>
              <a:gd name="connsiteY0" fmla="*/ 3572539 h 3572539"/>
              <a:gd name="connsiteX1" fmla="*/ 4941162 w 5508019"/>
              <a:gd name="connsiteY1" fmla="*/ 2327254 h 3572539"/>
              <a:gd name="connsiteX2" fmla="*/ 5507665 w 5508019"/>
              <a:gd name="connsiteY2" fmla="*/ 0 h 3572539"/>
              <a:gd name="connsiteX0" fmla="*/ 0 w 5508019"/>
              <a:gd name="connsiteY0" fmla="*/ 3572539 h 3572539"/>
              <a:gd name="connsiteX1" fmla="*/ 3115764 w 5508019"/>
              <a:gd name="connsiteY1" fmla="*/ 3064594 h 3572539"/>
              <a:gd name="connsiteX2" fmla="*/ 4941162 w 5508019"/>
              <a:gd name="connsiteY2" fmla="*/ 2327254 h 3572539"/>
              <a:gd name="connsiteX3" fmla="*/ 5507665 w 5508019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665"/>
              <a:gd name="connsiteY0" fmla="*/ 3572539 h 3572539"/>
              <a:gd name="connsiteX1" fmla="*/ 3682267 w 5507665"/>
              <a:gd name="connsiteY1" fmla="*/ 3408685 h 3572539"/>
              <a:gd name="connsiteX2" fmla="*/ 4941162 w 5507665"/>
              <a:gd name="connsiteY2" fmla="*/ 2327254 h 3572539"/>
              <a:gd name="connsiteX3" fmla="*/ 5507665 w 5507665"/>
              <a:gd name="connsiteY3" fmla="*/ 0 h 3572539"/>
              <a:gd name="connsiteX0" fmla="*/ 0 w 5507665"/>
              <a:gd name="connsiteY0" fmla="*/ 3572539 h 3572539"/>
              <a:gd name="connsiteX1" fmla="*/ 3682267 w 5507665"/>
              <a:gd name="connsiteY1" fmla="*/ 3408685 h 3572539"/>
              <a:gd name="connsiteX2" fmla="*/ 4941162 w 5507665"/>
              <a:gd name="connsiteY2" fmla="*/ 2327254 h 3572539"/>
              <a:gd name="connsiteX3" fmla="*/ 5507665 w 5507665"/>
              <a:gd name="connsiteY3" fmla="*/ 0 h 3572539"/>
              <a:gd name="connsiteX0" fmla="*/ 0 w 5507665"/>
              <a:gd name="connsiteY0" fmla="*/ 3572539 h 3572539"/>
              <a:gd name="connsiteX1" fmla="*/ 3682267 w 5507665"/>
              <a:gd name="connsiteY1" fmla="*/ 3408685 h 3572539"/>
              <a:gd name="connsiteX2" fmla="*/ 4941162 w 5507665"/>
              <a:gd name="connsiteY2" fmla="*/ 2327254 h 3572539"/>
              <a:gd name="connsiteX3" fmla="*/ 5507665 w 5507665"/>
              <a:gd name="connsiteY3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207584 w 5507665"/>
              <a:gd name="connsiteY4" fmla="*/ 3103205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7665" h="3572539">
                <a:moveTo>
                  <a:pt x="0" y="3572539"/>
                </a:moveTo>
                <a:cubicBezTo>
                  <a:pt x="405786" y="3554712"/>
                  <a:pt x="2244280" y="3528565"/>
                  <a:pt x="2447201" y="3526902"/>
                </a:cubicBezTo>
                <a:cubicBezTo>
                  <a:pt x="2657902" y="3525175"/>
                  <a:pt x="2865606" y="3543817"/>
                  <a:pt x="3071450" y="3526902"/>
                </a:cubicBezTo>
                <a:cubicBezTo>
                  <a:pt x="3277294" y="3509987"/>
                  <a:pt x="3481473" y="3483914"/>
                  <a:pt x="3682267" y="3425410"/>
                </a:cubicBezTo>
                <a:cubicBezTo>
                  <a:pt x="3883061" y="3366906"/>
                  <a:pt x="4131949" y="3286338"/>
                  <a:pt x="4276215" y="3175880"/>
                </a:cubicBezTo>
                <a:cubicBezTo>
                  <a:pt x="4436881" y="3052865"/>
                  <a:pt x="4742172" y="2755617"/>
                  <a:pt x="4903653" y="2383338"/>
                </a:cubicBezTo>
                <a:cubicBezTo>
                  <a:pt x="5129568" y="1862513"/>
                  <a:pt x="5392268" y="1256386"/>
                  <a:pt x="5507665" y="0"/>
                </a:cubicBezTo>
              </a:path>
            </a:pathLst>
          </a:custGeom>
          <a:noFill/>
          <a:ln w="38100" cap="flat" cmpd="sng" algn="ctr">
            <a:solidFill>
              <a:srgbClr val="00CC99">
                <a:alpha val="50196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8240BA5-A9D6-6041-B31F-832A65B4FE58}"/>
              </a:ext>
            </a:extLst>
          </p:cNvPr>
          <p:cNvSpPr txBox="1"/>
          <p:nvPr/>
        </p:nvSpPr>
        <p:spPr>
          <a:xfrm>
            <a:off x="4151116" y="2645961"/>
            <a:ext cx="2310248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«Curva» esponenziale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7FDFBC9-687C-2A4F-B4CB-C9CFFEEF2A37}"/>
              </a:ext>
            </a:extLst>
          </p:cNvPr>
          <p:cNvCxnSpPr>
            <a:cxnSpLocks/>
          </p:cNvCxnSpPr>
          <p:nvPr/>
        </p:nvCxnSpPr>
        <p:spPr bwMode="auto">
          <a:xfrm>
            <a:off x="5509345" y="2979385"/>
            <a:ext cx="859465" cy="327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66915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 15">
            <a:extLst>
              <a:ext uri="{FF2B5EF4-FFF2-40B4-BE49-F238E27FC236}">
                <a16:creationId xmlns:a16="http://schemas.microsoft.com/office/drawing/2014/main" id="{6B43AE9B-232E-5A4F-985B-324AEF75A481}"/>
              </a:ext>
            </a:extLst>
          </p:cNvPr>
          <p:cNvSpPr/>
          <p:nvPr/>
        </p:nvSpPr>
        <p:spPr bwMode="auto">
          <a:xfrm>
            <a:off x="2275418" y="1402284"/>
            <a:ext cx="4661959" cy="3384000"/>
          </a:xfrm>
          <a:custGeom>
            <a:avLst/>
            <a:gdLst>
              <a:gd name="connsiteX0" fmla="*/ 0 w 5507665"/>
              <a:gd name="connsiteY0" fmla="*/ 3572539 h 3572539"/>
              <a:gd name="connsiteX1" fmla="*/ 5507665 w 5507665"/>
              <a:gd name="connsiteY1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7665"/>
              <a:gd name="connsiteY0" fmla="*/ 3572539 h 3572539"/>
              <a:gd name="connsiteX1" fmla="*/ 4941162 w 5507665"/>
              <a:gd name="connsiteY1" fmla="*/ 2327254 h 3572539"/>
              <a:gd name="connsiteX2" fmla="*/ 5507665 w 5507665"/>
              <a:gd name="connsiteY2" fmla="*/ 0 h 3572539"/>
              <a:gd name="connsiteX0" fmla="*/ 0 w 5509906"/>
              <a:gd name="connsiteY0" fmla="*/ 3572539 h 3572539"/>
              <a:gd name="connsiteX1" fmla="*/ 4941162 w 5509906"/>
              <a:gd name="connsiteY1" fmla="*/ 2327254 h 3572539"/>
              <a:gd name="connsiteX2" fmla="*/ 5507665 w 5509906"/>
              <a:gd name="connsiteY2" fmla="*/ 0 h 3572539"/>
              <a:gd name="connsiteX0" fmla="*/ 0 w 5508019"/>
              <a:gd name="connsiteY0" fmla="*/ 3572539 h 3572539"/>
              <a:gd name="connsiteX1" fmla="*/ 4941162 w 5508019"/>
              <a:gd name="connsiteY1" fmla="*/ 2327254 h 3572539"/>
              <a:gd name="connsiteX2" fmla="*/ 5507665 w 5508019"/>
              <a:gd name="connsiteY2" fmla="*/ 0 h 3572539"/>
              <a:gd name="connsiteX0" fmla="*/ 0 w 5508019"/>
              <a:gd name="connsiteY0" fmla="*/ 3572539 h 3572539"/>
              <a:gd name="connsiteX1" fmla="*/ 4941162 w 5508019"/>
              <a:gd name="connsiteY1" fmla="*/ 2327254 h 3572539"/>
              <a:gd name="connsiteX2" fmla="*/ 5507665 w 5508019"/>
              <a:gd name="connsiteY2" fmla="*/ 0 h 3572539"/>
              <a:gd name="connsiteX0" fmla="*/ 0 w 5508019"/>
              <a:gd name="connsiteY0" fmla="*/ 3572539 h 3572539"/>
              <a:gd name="connsiteX1" fmla="*/ 3115764 w 5508019"/>
              <a:gd name="connsiteY1" fmla="*/ 3064594 h 3572539"/>
              <a:gd name="connsiteX2" fmla="*/ 4941162 w 5508019"/>
              <a:gd name="connsiteY2" fmla="*/ 2327254 h 3572539"/>
              <a:gd name="connsiteX3" fmla="*/ 5507665 w 5508019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958"/>
              <a:gd name="connsiteY0" fmla="*/ 3572539 h 3572539"/>
              <a:gd name="connsiteX1" fmla="*/ 3682267 w 5507958"/>
              <a:gd name="connsiteY1" fmla="*/ 3408685 h 3572539"/>
              <a:gd name="connsiteX2" fmla="*/ 4941162 w 5507958"/>
              <a:gd name="connsiteY2" fmla="*/ 2327254 h 3572539"/>
              <a:gd name="connsiteX3" fmla="*/ 5507665 w 5507958"/>
              <a:gd name="connsiteY3" fmla="*/ 0 h 3572539"/>
              <a:gd name="connsiteX0" fmla="*/ 0 w 5507665"/>
              <a:gd name="connsiteY0" fmla="*/ 3572539 h 3572539"/>
              <a:gd name="connsiteX1" fmla="*/ 3682267 w 5507665"/>
              <a:gd name="connsiteY1" fmla="*/ 3408685 h 3572539"/>
              <a:gd name="connsiteX2" fmla="*/ 4941162 w 5507665"/>
              <a:gd name="connsiteY2" fmla="*/ 2327254 h 3572539"/>
              <a:gd name="connsiteX3" fmla="*/ 5507665 w 5507665"/>
              <a:gd name="connsiteY3" fmla="*/ 0 h 3572539"/>
              <a:gd name="connsiteX0" fmla="*/ 0 w 5507665"/>
              <a:gd name="connsiteY0" fmla="*/ 3572539 h 3572539"/>
              <a:gd name="connsiteX1" fmla="*/ 3682267 w 5507665"/>
              <a:gd name="connsiteY1" fmla="*/ 3408685 h 3572539"/>
              <a:gd name="connsiteX2" fmla="*/ 4941162 w 5507665"/>
              <a:gd name="connsiteY2" fmla="*/ 2327254 h 3572539"/>
              <a:gd name="connsiteX3" fmla="*/ 5507665 w 5507665"/>
              <a:gd name="connsiteY3" fmla="*/ 0 h 3572539"/>
              <a:gd name="connsiteX0" fmla="*/ 0 w 5507665"/>
              <a:gd name="connsiteY0" fmla="*/ 3572539 h 3572539"/>
              <a:gd name="connsiteX1" fmla="*/ 3682267 w 5507665"/>
              <a:gd name="connsiteY1" fmla="*/ 3408685 h 3572539"/>
              <a:gd name="connsiteX2" fmla="*/ 4941162 w 5507665"/>
              <a:gd name="connsiteY2" fmla="*/ 2327254 h 3572539"/>
              <a:gd name="connsiteX3" fmla="*/ 5507665 w 5507665"/>
              <a:gd name="connsiteY3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682267 w 5507665"/>
              <a:gd name="connsiteY2" fmla="*/ 3408685 h 3572539"/>
              <a:gd name="connsiteX3" fmla="*/ 4941162 w 5507665"/>
              <a:gd name="connsiteY3" fmla="*/ 2327254 h 3572539"/>
              <a:gd name="connsiteX4" fmla="*/ 5507665 w 5507665"/>
              <a:gd name="connsiteY4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941162 w 5507665"/>
              <a:gd name="connsiteY4" fmla="*/ 2327254 h 3572539"/>
              <a:gd name="connsiteX5" fmla="*/ 5507665 w 5507665"/>
              <a:gd name="connsiteY5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207584 w 5507665"/>
              <a:gd name="connsiteY4" fmla="*/ 3103205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08685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41162 w 5507665"/>
              <a:gd name="connsiteY5" fmla="*/ 2327254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301221 w 5507665"/>
              <a:gd name="connsiteY4" fmla="*/ 3142229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  <a:gd name="connsiteX0" fmla="*/ 0 w 5507665"/>
              <a:gd name="connsiteY0" fmla="*/ 3572539 h 3572539"/>
              <a:gd name="connsiteX1" fmla="*/ 2447201 w 5507665"/>
              <a:gd name="connsiteY1" fmla="*/ 3526902 h 3572539"/>
              <a:gd name="connsiteX2" fmla="*/ 3071450 w 5507665"/>
              <a:gd name="connsiteY2" fmla="*/ 3526902 h 3572539"/>
              <a:gd name="connsiteX3" fmla="*/ 3682267 w 5507665"/>
              <a:gd name="connsiteY3" fmla="*/ 3425410 h 3572539"/>
              <a:gd name="connsiteX4" fmla="*/ 4276215 w 5507665"/>
              <a:gd name="connsiteY4" fmla="*/ 3175880 h 3572539"/>
              <a:gd name="connsiteX5" fmla="*/ 4903653 w 5507665"/>
              <a:gd name="connsiteY5" fmla="*/ 2383338 h 3572539"/>
              <a:gd name="connsiteX6" fmla="*/ 5507665 w 5507665"/>
              <a:gd name="connsiteY6" fmla="*/ 0 h 3572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7665" h="3572539">
                <a:moveTo>
                  <a:pt x="0" y="3572539"/>
                </a:moveTo>
                <a:cubicBezTo>
                  <a:pt x="405786" y="3554712"/>
                  <a:pt x="2244280" y="3528565"/>
                  <a:pt x="2447201" y="3526902"/>
                </a:cubicBezTo>
                <a:cubicBezTo>
                  <a:pt x="2657902" y="3525175"/>
                  <a:pt x="2865606" y="3543817"/>
                  <a:pt x="3071450" y="3526902"/>
                </a:cubicBezTo>
                <a:cubicBezTo>
                  <a:pt x="3277294" y="3509987"/>
                  <a:pt x="3481473" y="3483914"/>
                  <a:pt x="3682267" y="3425410"/>
                </a:cubicBezTo>
                <a:cubicBezTo>
                  <a:pt x="3883061" y="3366906"/>
                  <a:pt x="4131949" y="3286338"/>
                  <a:pt x="4276215" y="3175880"/>
                </a:cubicBezTo>
                <a:cubicBezTo>
                  <a:pt x="4436881" y="3052865"/>
                  <a:pt x="4742172" y="2755617"/>
                  <a:pt x="4903653" y="2383338"/>
                </a:cubicBezTo>
                <a:cubicBezTo>
                  <a:pt x="5129568" y="1862513"/>
                  <a:pt x="5392268" y="1256386"/>
                  <a:pt x="5507665" y="0"/>
                </a:cubicBezTo>
              </a:path>
            </a:pathLst>
          </a:custGeom>
          <a:noFill/>
          <a:ln w="38100" cap="flat" cmpd="sng" algn="ctr">
            <a:solidFill>
              <a:srgbClr val="00CC99">
                <a:alpha val="50196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984C9C8-5B88-444A-BDC2-CA1FA16C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Scala lineare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413AAF-E9F1-5742-BF4A-97BBDCC4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35AD42-58FD-0A45-84C4-2A0B495D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1E23E88C-59BB-8448-BF7D-C693928F8C71}"/>
              </a:ext>
            </a:extLst>
          </p:cNvPr>
          <p:cNvGraphicFramePr>
            <a:graphicFrameLocks/>
          </p:cNvGraphicFramePr>
          <p:nvPr/>
        </p:nvGraphicFramePr>
        <p:xfrm>
          <a:off x="1143001" y="868328"/>
          <a:ext cx="7022043" cy="4534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9ED02722-E18E-1D49-B6EB-41646676573B}"/>
              </a:ext>
            </a:extLst>
          </p:cNvPr>
          <p:cNvSpPr txBox="1"/>
          <p:nvPr/>
        </p:nvSpPr>
        <p:spPr>
          <a:xfrm>
            <a:off x="2002851" y="3036403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2"/>
                </a:solidFill>
                <a:latin typeface="+mn-lt"/>
              </a:rPr>
              <a:t>+2000</a:t>
            </a:r>
          </a:p>
        </p:txBody>
      </p:sp>
      <p:sp>
        <p:nvSpPr>
          <p:cNvPr id="10" name="Arco 9">
            <a:extLst>
              <a:ext uri="{FF2B5EF4-FFF2-40B4-BE49-F238E27FC236}">
                <a16:creationId xmlns:a16="http://schemas.microsoft.com/office/drawing/2014/main" id="{23A73E9A-721D-4242-B051-FC530D132DEC}"/>
              </a:ext>
            </a:extLst>
          </p:cNvPr>
          <p:cNvSpPr/>
          <p:nvPr/>
        </p:nvSpPr>
        <p:spPr bwMode="auto">
          <a:xfrm>
            <a:off x="1699881" y="3077385"/>
            <a:ext cx="254196" cy="282067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68379B3D-F346-7341-92F6-0E38F338E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24</a:t>
            </a:fld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59997EC-CCAC-E244-80B3-6F895EC6BE13}"/>
              </a:ext>
            </a:extLst>
          </p:cNvPr>
          <p:cNvSpPr txBox="1"/>
          <p:nvPr/>
        </p:nvSpPr>
        <p:spPr>
          <a:xfrm>
            <a:off x="2002851" y="2691980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2"/>
                </a:solidFill>
                <a:latin typeface="+mn-lt"/>
              </a:rPr>
              <a:t>+2000</a:t>
            </a:r>
          </a:p>
        </p:txBody>
      </p:sp>
      <p:sp>
        <p:nvSpPr>
          <p:cNvPr id="24" name="Arco 23">
            <a:extLst>
              <a:ext uri="{FF2B5EF4-FFF2-40B4-BE49-F238E27FC236}">
                <a16:creationId xmlns:a16="http://schemas.microsoft.com/office/drawing/2014/main" id="{479239F8-5C79-C444-ACAE-1D5B0E5D89DA}"/>
              </a:ext>
            </a:extLst>
          </p:cNvPr>
          <p:cNvSpPr/>
          <p:nvPr/>
        </p:nvSpPr>
        <p:spPr bwMode="auto">
          <a:xfrm>
            <a:off x="1699881" y="2731245"/>
            <a:ext cx="254196" cy="282067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9788986-C0CD-0241-9870-C6FD2FA51CE2}"/>
              </a:ext>
            </a:extLst>
          </p:cNvPr>
          <p:cNvSpPr txBox="1"/>
          <p:nvPr/>
        </p:nvSpPr>
        <p:spPr>
          <a:xfrm>
            <a:off x="2002851" y="2347558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2"/>
                </a:solidFill>
                <a:latin typeface="+mn-lt"/>
              </a:rPr>
              <a:t>+2000</a:t>
            </a:r>
          </a:p>
        </p:txBody>
      </p:sp>
      <p:sp>
        <p:nvSpPr>
          <p:cNvPr id="26" name="Arco 25">
            <a:extLst>
              <a:ext uri="{FF2B5EF4-FFF2-40B4-BE49-F238E27FC236}">
                <a16:creationId xmlns:a16="http://schemas.microsoft.com/office/drawing/2014/main" id="{C62AC126-AD1C-F64C-9959-CA35509051CC}"/>
              </a:ext>
            </a:extLst>
          </p:cNvPr>
          <p:cNvSpPr/>
          <p:nvPr/>
        </p:nvSpPr>
        <p:spPr bwMode="auto">
          <a:xfrm>
            <a:off x="1699881" y="2385107"/>
            <a:ext cx="254196" cy="282067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995DD27-3641-9546-BF69-F57B84F9998A}"/>
              </a:ext>
            </a:extLst>
          </p:cNvPr>
          <p:cNvSpPr txBox="1"/>
          <p:nvPr/>
        </p:nvSpPr>
        <p:spPr>
          <a:xfrm>
            <a:off x="2002851" y="2003137"/>
            <a:ext cx="904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2"/>
                </a:solidFill>
                <a:latin typeface="+mn-lt"/>
              </a:rPr>
              <a:t>+2000</a:t>
            </a:r>
          </a:p>
        </p:txBody>
      </p:sp>
      <p:sp>
        <p:nvSpPr>
          <p:cNvPr id="28" name="Arco 27">
            <a:extLst>
              <a:ext uri="{FF2B5EF4-FFF2-40B4-BE49-F238E27FC236}">
                <a16:creationId xmlns:a16="http://schemas.microsoft.com/office/drawing/2014/main" id="{BD803CE2-DA8B-FA46-B907-4E777D494F2A}"/>
              </a:ext>
            </a:extLst>
          </p:cNvPr>
          <p:cNvSpPr/>
          <p:nvPr/>
        </p:nvSpPr>
        <p:spPr bwMode="auto">
          <a:xfrm>
            <a:off x="1699881" y="2038968"/>
            <a:ext cx="254196" cy="282067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</p:spTree>
    <p:extLst>
      <p:ext uri="{BB962C8B-B14F-4D97-AF65-F5344CB8AC3E}">
        <p14:creationId xmlns:p14="http://schemas.microsoft.com/office/powerpoint/2010/main" val="4150920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84C9C8-5B88-444A-BDC2-CA1FA16C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scala logaritmica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413AAF-E9F1-5742-BF4A-97BBDCC4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35AD42-58FD-0A45-84C4-2A0B495D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7548071-0290-1F4C-A524-273B7908E4C3}"/>
                  </a:ext>
                </a:extLst>
              </p:cNvPr>
              <p:cNvSpPr txBox="1"/>
              <p:nvPr/>
            </p:nvSpPr>
            <p:spPr>
              <a:xfrm>
                <a:off x="2136139" y="3555562"/>
                <a:ext cx="6238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chemeClr val="accent2"/>
                    </a:solidFill>
                  </a:rPr>
                  <a:t>10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C7548071-0290-1F4C-A524-273B7908E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139" y="3555562"/>
                <a:ext cx="623889" cy="400110"/>
              </a:xfrm>
              <a:prstGeom prst="rect">
                <a:avLst/>
              </a:prstGeom>
              <a:blipFill>
                <a:blip r:embed="rId2"/>
                <a:stretch>
                  <a:fillRect t="-6061" r="-8000" b="-24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o 9">
            <a:extLst>
              <a:ext uri="{FF2B5EF4-FFF2-40B4-BE49-F238E27FC236}">
                <a16:creationId xmlns:a16="http://schemas.microsoft.com/office/drawing/2014/main" id="{6992B51C-2F75-DF4C-8016-D796976767A8}"/>
              </a:ext>
            </a:extLst>
          </p:cNvPr>
          <p:cNvSpPr/>
          <p:nvPr/>
        </p:nvSpPr>
        <p:spPr bwMode="auto">
          <a:xfrm>
            <a:off x="1694197" y="3427723"/>
            <a:ext cx="446612" cy="648000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11" name="Arco 10">
            <a:extLst>
              <a:ext uri="{FF2B5EF4-FFF2-40B4-BE49-F238E27FC236}">
                <a16:creationId xmlns:a16="http://schemas.microsoft.com/office/drawing/2014/main" id="{A8F25BB8-B50F-444E-B1BA-9E2BB2DEA9EA}"/>
              </a:ext>
            </a:extLst>
          </p:cNvPr>
          <p:cNvSpPr/>
          <p:nvPr/>
        </p:nvSpPr>
        <p:spPr bwMode="auto">
          <a:xfrm>
            <a:off x="1694197" y="2741255"/>
            <a:ext cx="446612" cy="648000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1C40BF0F-C3A1-C443-82D6-AA0FC26FD63B}"/>
              </a:ext>
            </a:extLst>
          </p:cNvPr>
          <p:cNvSpPr/>
          <p:nvPr/>
        </p:nvSpPr>
        <p:spPr bwMode="auto">
          <a:xfrm>
            <a:off x="1694197" y="2054785"/>
            <a:ext cx="446612" cy="648000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13" name="Arco 12">
            <a:extLst>
              <a:ext uri="{FF2B5EF4-FFF2-40B4-BE49-F238E27FC236}">
                <a16:creationId xmlns:a16="http://schemas.microsoft.com/office/drawing/2014/main" id="{52E37D93-E42B-2A4D-A25F-36EBF06A4BD6}"/>
              </a:ext>
            </a:extLst>
          </p:cNvPr>
          <p:cNvSpPr/>
          <p:nvPr/>
        </p:nvSpPr>
        <p:spPr bwMode="auto">
          <a:xfrm>
            <a:off x="1694197" y="1368316"/>
            <a:ext cx="446612" cy="648000"/>
          </a:xfrm>
          <a:prstGeom prst="arc">
            <a:avLst>
              <a:gd name="adj1" fmla="val 16200000"/>
              <a:gd name="adj2" fmla="val 5400000"/>
            </a:avLst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38BF754-365F-DA49-A696-E410120570A2}"/>
                  </a:ext>
                </a:extLst>
              </p:cNvPr>
              <p:cNvSpPr txBox="1"/>
              <p:nvPr/>
            </p:nvSpPr>
            <p:spPr>
              <a:xfrm>
                <a:off x="2136139" y="2869094"/>
                <a:ext cx="6238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chemeClr val="accent2"/>
                    </a:solidFill>
                  </a:rPr>
                  <a:t>10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E38BF754-365F-DA49-A696-E41012057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139" y="2869094"/>
                <a:ext cx="623889" cy="400110"/>
              </a:xfrm>
              <a:prstGeom prst="rect">
                <a:avLst/>
              </a:prstGeom>
              <a:blipFill>
                <a:blip r:embed="rId2"/>
                <a:stretch>
                  <a:fillRect t="-9375" r="-8000" b="-2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141B979-1EBF-1E48-A3CD-59FAB4C8B80F}"/>
                  </a:ext>
                </a:extLst>
              </p:cNvPr>
              <p:cNvSpPr txBox="1"/>
              <p:nvPr/>
            </p:nvSpPr>
            <p:spPr>
              <a:xfrm>
                <a:off x="2136139" y="2182625"/>
                <a:ext cx="62388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chemeClr val="accent2"/>
                    </a:solidFill>
                  </a:rPr>
                  <a:t>10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141B979-1EBF-1E48-A3CD-59FAB4C8B8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139" y="2182625"/>
                <a:ext cx="623889" cy="400110"/>
              </a:xfrm>
              <a:prstGeom prst="rect">
                <a:avLst/>
              </a:prstGeom>
              <a:blipFill>
                <a:blip r:embed="rId2"/>
                <a:stretch>
                  <a:fillRect t="-6061" r="-8000" b="-24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BE33B3B-F3E5-0F4E-8572-43456CBC2C61}"/>
                  </a:ext>
                </a:extLst>
              </p:cNvPr>
              <p:cNvSpPr txBox="1"/>
              <p:nvPr/>
            </p:nvSpPr>
            <p:spPr>
              <a:xfrm>
                <a:off x="2106751" y="1496156"/>
                <a:ext cx="6527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2000" dirty="0">
                    <a:solidFill>
                      <a:schemeClr val="accent2"/>
                    </a:solidFill>
                    <a:latin typeface="+mn-lt"/>
                  </a:rPr>
                  <a:t>10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BE33B3B-F3E5-0F4E-8572-43456CBC2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6751" y="1496156"/>
                <a:ext cx="652743" cy="400110"/>
              </a:xfrm>
              <a:prstGeom prst="rect">
                <a:avLst/>
              </a:prstGeom>
              <a:blipFill>
                <a:blip r:embed="rId3"/>
                <a:stretch>
                  <a:fillRect t="-6061" r="-7692" b="-24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56608831-F056-6848-A17D-D1E1F4DA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25</a:t>
            </a:fld>
            <a:endParaRPr lang="it-IT" dirty="0"/>
          </a:p>
        </p:txBody>
      </p:sp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E69A4106-9156-7645-8069-372649FA9B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0874277"/>
              </p:ext>
            </p:extLst>
          </p:nvPr>
        </p:nvGraphicFramePr>
        <p:xfrm>
          <a:off x="1143001" y="868328"/>
          <a:ext cx="7022043" cy="4534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67639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FE6FCAA5-721C-1D4E-9964-6B4C7C7B16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661243"/>
              </p:ext>
            </p:extLst>
          </p:nvPr>
        </p:nvGraphicFramePr>
        <p:xfrm>
          <a:off x="1143001" y="868328"/>
          <a:ext cx="7022043" cy="4534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C984C9C8-5B88-444A-BDC2-CA1FA16C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Esponenziale in scala logaritmica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8413AAF-E9F1-5742-BF4A-97BBDCC46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235AD42-58FD-0A45-84C4-2A0B495D7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93B7324D-07B4-4E4A-B7B0-185A40B1F75D}"/>
              </a:ext>
            </a:extLst>
          </p:cNvPr>
          <p:cNvCxnSpPr>
            <a:cxnSpLocks/>
          </p:cNvCxnSpPr>
          <p:nvPr/>
        </p:nvCxnSpPr>
        <p:spPr bwMode="auto">
          <a:xfrm flipV="1">
            <a:off x="2402541" y="1855658"/>
            <a:ext cx="4548387" cy="292253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4C18829-DB0D-5E48-B72A-FE005556CE54}"/>
              </a:ext>
            </a:extLst>
          </p:cNvPr>
          <p:cNvSpPr txBox="1"/>
          <p:nvPr/>
        </p:nvSpPr>
        <p:spPr>
          <a:xfrm>
            <a:off x="5519367" y="3611276"/>
            <a:ext cx="2481632" cy="86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 pendenza rappresenta la velocità del contagio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6433A07-9E62-214A-8A2E-89BBC36C8426}"/>
                  </a:ext>
                </a:extLst>
              </p:cNvPr>
              <p:cNvSpPr txBox="1"/>
              <p:nvPr/>
            </p:nvSpPr>
            <p:spPr>
              <a:xfrm rot="19664695">
                <a:off x="5313835" y="2608719"/>
                <a:ext cx="1407758" cy="34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67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667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3 ogni ciclo</a:t>
                </a: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D6433A07-9E62-214A-8A2E-89BBC36C8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664695">
                <a:off x="5313835" y="2608719"/>
                <a:ext cx="1407758" cy="348878"/>
              </a:xfrm>
              <a:prstGeom prst="rect">
                <a:avLst/>
              </a:prstGeom>
              <a:blipFill>
                <a:blip r:embed="rId3"/>
                <a:stretch>
                  <a:fillRect t="-2381" r="-3636" b="-11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8077ED28-4327-BF4C-B1B9-EAFF56B4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26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97E605F-F6BC-D245-8395-D2E33E7C3EE4}"/>
              </a:ext>
            </a:extLst>
          </p:cNvPr>
          <p:cNvSpPr txBox="1"/>
          <p:nvPr/>
        </p:nvSpPr>
        <p:spPr>
          <a:xfrm>
            <a:off x="2573824" y="2183707"/>
            <a:ext cx="2481632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 curva esponenziale</a:t>
            </a:r>
          </a:p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diventa una linea retta</a:t>
            </a:r>
          </a:p>
        </p:txBody>
      </p:sp>
    </p:spTree>
    <p:extLst>
      <p:ext uri="{BB962C8B-B14F-4D97-AF65-F5344CB8AC3E}">
        <p14:creationId xmlns:p14="http://schemas.microsoft.com/office/powerpoint/2010/main" val="4050033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385B46-A556-EA42-B3E1-B7A41CE0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Lineare vs logaritmica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CEF58C1-48DC-A040-B833-6A0291302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3569D84-54D1-FF43-BE34-3E1DEEE07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ED3C8F9-4319-114A-A496-79DADD65F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334F32-EFC1-5245-8BAC-A901B5E9E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52403" y="840218"/>
            <a:ext cx="4260971" cy="454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51D0AB6-8FE7-CE45-BA77-DDF132A03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625385" y="762752"/>
            <a:ext cx="4393111" cy="468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FFC47283-FFCE-3F4F-8DE1-36B99C9820D2}"/>
              </a:ext>
            </a:extLst>
          </p:cNvPr>
          <p:cNvCxnSpPr>
            <a:cxnSpLocks/>
          </p:cNvCxnSpPr>
          <p:nvPr/>
        </p:nvCxnSpPr>
        <p:spPr bwMode="auto">
          <a:xfrm>
            <a:off x="4030672" y="2090561"/>
            <a:ext cx="162995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CA74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F9562DC7-7F75-2044-9471-751E9D4DE0E6}"/>
              </a:ext>
            </a:extLst>
          </p:cNvPr>
          <p:cNvCxnSpPr>
            <a:cxnSpLocks/>
          </p:cNvCxnSpPr>
          <p:nvPr/>
        </p:nvCxnSpPr>
        <p:spPr bwMode="auto">
          <a:xfrm flipV="1">
            <a:off x="3991395" y="2657389"/>
            <a:ext cx="1539829" cy="20287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4D3C7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6A4EAFF1-1251-0541-A1FA-31B558DC806B}"/>
              </a:ext>
            </a:extLst>
          </p:cNvPr>
          <p:cNvCxnSpPr>
            <a:cxnSpLocks/>
          </p:cNvCxnSpPr>
          <p:nvPr/>
        </p:nvCxnSpPr>
        <p:spPr bwMode="auto">
          <a:xfrm flipV="1">
            <a:off x="3991395" y="3340905"/>
            <a:ext cx="1539829" cy="13999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B76BE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01BB0E-D2BE-124D-8D28-DE4AE8EDFE2C}"/>
              </a:ext>
            </a:extLst>
          </p:cNvPr>
          <p:cNvSpPr txBox="1"/>
          <p:nvPr/>
        </p:nvSpPr>
        <p:spPr>
          <a:xfrm>
            <a:off x="5800918" y="1930249"/>
            <a:ext cx="2153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CCA74C"/>
                </a:solidFill>
                <a:latin typeface="+mn-lt"/>
              </a:rPr>
              <a:t>attualmente positivi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9B70BEE-EBDB-E34B-8B53-857302DD9E55}"/>
              </a:ext>
            </a:extLst>
          </p:cNvPr>
          <p:cNvSpPr txBox="1"/>
          <p:nvPr/>
        </p:nvSpPr>
        <p:spPr>
          <a:xfrm>
            <a:off x="6273583" y="2945620"/>
            <a:ext cx="1584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64D3C7"/>
                </a:solidFill>
                <a:latin typeface="+mn-lt"/>
              </a:rPr>
              <a:t>ospedalizzati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8528FFE-E292-C74A-B92D-C83E2256DA04}"/>
              </a:ext>
            </a:extLst>
          </p:cNvPr>
          <p:cNvSpPr txBox="1"/>
          <p:nvPr/>
        </p:nvSpPr>
        <p:spPr>
          <a:xfrm>
            <a:off x="6066793" y="3664657"/>
            <a:ext cx="1890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8B76BE"/>
                </a:solidFill>
                <a:latin typeface="+mn-lt"/>
              </a:rPr>
              <a:t>terapia intensiva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EEC61B7-CAAA-514B-87DE-0E07518F3FEE}"/>
              </a:ext>
            </a:extLst>
          </p:cNvPr>
          <p:cNvSpPr txBox="1"/>
          <p:nvPr/>
        </p:nvSpPr>
        <p:spPr>
          <a:xfrm>
            <a:off x="2141138" y="5122402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96FF2D7-203D-2C44-A279-9DF138201BF1}"/>
              </a:ext>
            </a:extLst>
          </p:cNvPr>
          <p:cNvSpPr txBox="1"/>
          <p:nvPr/>
        </p:nvSpPr>
        <p:spPr>
          <a:xfrm rot="16200000">
            <a:off x="-608756" y="2933170"/>
            <a:ext cx="1540806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numero di casi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A72A87B-C32A-B245-BD65-C6751D7CF537}"/>
              </a:ext>
            </a:extLst>
          </p:cNvPr>
          <p:cNvSpPr txBox="1"/>
          <p:nvPr/>
        </p:nvSpPr>
        <p:spPr>
          <a:xfrm>
            <a:off x="6712558" y="5120936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B6C97FE-3C74-0943-99AA-5D1ED34E54C0}"/>
              </a:ext>
            </a:extLst>
          </p:cNvPr>
          <p:cNvSpPr txBox="1"/>
          <p:nvPr/>
        </p:nvSpPr>
        <p:spPr>
          <a:xfrm>
            <a:off x="901779" y="859073"/>
            <a:ext cx="2933816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sommario – 15/12/2020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C939D76-F5DC-D14C-9F2A-52F7995B2D24}"/>
              </a:ext>
            </a:extLst>
          </p:cNvPr>
          <p:cNvSpPr txBox="1"/>
          <p:nvPr/>
        </p:nvSpPr>
        <p:spPr>
          <a:xfrm>
            <a:off x="5311124" y="840853"/>
            <a:ext cx="2933816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sommario – 15/12/2020</a:t>
            </a:r>
          </a:p>
        </p:txBody>
      </p:sp>
    </p:spTree>
    <p:extLst>
      <p:ext uri="{BB962C8B-B14F-4D97-AF65-F5344CB8AC3E}">
        <p14:creationId xmlns:p14="http://schemas.microsoft.com/office/powerpoint/2010/main" val="2775106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278989-2545-B545-9FDC-BCF824B79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 - Italia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130A8E-4A97-ED43-B2A0-CAF006DC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06151E-9ED1-0C4B-913C-519CAF8FF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5F1F16-C3E4-3747-A78C-5DC2DBB90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785D937-5612-2149-B145-BA92472200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3502" y="838160"/>
            <a:ext cx="6042837" cy="453212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1CE4A1-3243-DE4A-A8FF-94CA3A6DAEF8}"/>
              </a:ext>
            </a:extLst>
          </p:cNvPr>
          <p:cNvSpPr txBox="1"/>
          <p:nvPr/>
        </p:nvSpPr>
        <p:spPr>
          <a:xfrm>
            <a:off x="6777743" y="1422874"/>
            <a:ext cx="881973" cy="554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1" dirty="0">
                <a:solidFill>
                  <a:srgbClr val="DAA32B"/>
                </a:solidFill>
                <a:latin typeface="+mn-lt"/>
              </a:rPr>
              <a:t>Positivi:</a:t>
            </a:r>
          </a:p>
          <a:p>
            <a:r>
              <a:rPr lang="it-IT" sz="1501" dirty="0">
                <a:solidFill>
                  <a:srgbClr val="DAA32B"/>
                </a:solidFill>
                <a:latin typeface="+mn-lt"/>
              </a:rPr>
              <a:t>667.303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9418BCA-A4D6-3F45-88A8-875A7EA89F58}"/>
              </a:ext>
            </a:extLst>
          </p:cNvPr>
          <p:cNvSpPr txBox="1"/>
          <p:nvPr/>
        </p:nvSpPr>
        <p:spPr>
          <a:xfrm>
            <a:off x="6777742" y="2294862"/>
            <a:ext cx="1095172" cy="554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1" dirty="0">
                <a:solidFill>
                  <a:srgbClr val="63D2CD"/>
                </a:solidFill>
                <a:latin typeface="+mn-lt"/>
              </a:rPr>
              <a:t>Ricoverati:</a:t>
            </a:r>
          </a:p>
          <a:p>
            <a:r>
              <a:rPr lang="it-IT" sz="1501" dirty="0">
                <a:solidFill>
                  <a:srgbClr val="63D2CD"/>
                </a:solidFill>
                <a:latin typeface="+mn-lt"/>
              </a:rPr>
              <a:t>30.345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1430954-8FED-DF42-A863-9777C57B4ABE}"/>
              </a:ext>
            </a:extLst>
          </p:cNvPr>
          <p:cNvSpPr txBox="1"/>
          <p:nvPr/>
        </p:nvSpPr>
        <p:spPr>
          <a:xfrm>
            <a:off x="6777742" y="3016216"/>
            <a:ext cx="1684564" cy="554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501" dirty="0">
                <a:solidFill>
                  <a:srgbClr val="8E6ADA"/>
                </a:solidFill>
                <a:latin typeface="+mn-lt"/>
              </a:rPr>
              <a:t>Terapia intensiva:</a:t>
            </a:r>
          </a:p>
          <a:p>
            <a:r>
              <a:rPr lang="it-IT" sz="1501" dirty="0">
                <a:solidFill>
                  <a:srgbClr val="8E6ADA"/>
                </a:solidFill>
                <a:latin typeface="+mn-lt"/>
              </a:rPr>
              <a:t>3.003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875DF4-E674-734B-9CB7-D3960E953640}"/>
              </a:ext>
            </a:extLst>
          </p:cNvPr>
          <p:cNvSpPr txBox="1"/>
          <p:nvPr/>
        </p:nvSpPr>
        <p:spPr>
          <a:xfrm>
            <a:off x="2590802" y="1140745"/>
            <a:ext cx="41869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~1/22 positivi è ricoverato in ospedale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~1/10 ricoverati è in terapia intensiva</a:t>
            </a:r>
          </a:p>
          <a:p>
            <a:r>
              <a:rPr lang="it-IT" dirty="0">
                <a:solidFill>
                  <a:srgbClr val="C00000"/>
                </a:solidFill>
                <a:latin typeface="+mn-lt"/>
              </a:rPr>
              <a:t>~1/6 in terapia intensiva</a:t>
            </a:r>
            <a:br>
              <a:rPr lang="it-IT" dirty="0">
                <a:solidFill>
                  <a:srgbClr val="C00000"/>
                </a:solidFill>
                <a:latin typeface="+mn-lt"/>
              </a:rPr>
            </a:br>
            <a:r>
              <a:rPr lang="it-IT" dirty="0">
                <a:solidFill>
                  <a:srgbClr val="C00000"/>
                </a:solidFill>
                <a:latin typeface="+mn-lt"/>
              </a:rPr>
              <a:t>                   ogni giorno muore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4720C20-CB26-284F-A616-D1A59A676663}"/>
              </a:ext>
            </a:extLst>
          </p:cNvPr>
          <p:cNvSpPr txBox="1"/>
          <p:nvPr/>
        </p:nvSpPr>
        <p:spPr>
          <a:xfrm>
            <a:off x="2849523" y="839722"/>
            <a:ext cx="2933816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sommario – 15/12/2020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5DE074F-DCE7-AD45-A037-2E09A73DC059}"/>
              </a:ext>
            </a:extLst>
          </p:cNvPr>
          <p:cNvSpPr txBox="1"/>
          <p:nvPr/>
        </p:nvSpPr>
        <p:spPr>
          <a:xfrm>
            <a:off x="4203021" y="5046883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D613CB3-04B6-F744-9C1B-C9BBA18A1344}"/>
              </a:ext>
            </a:extLst>
          </p:cNvPr>
          <p:cNvSpPr txBox="1"/>
          <p:nvPr/>
        </p:nvSpPr>
        <p:spPr>
          <a:xfrm rot="16200000">
            <a:off x="672685" y="2691801"/>
            <a:ext cx="1540806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numero di casi</a:t>
            </a:r>
          </a:p>
        </p:txBody>
      </p:sp>
    </p:spTree>
    <p:extLst>
      <p:ext uri="{BB962C8B-B14F-4D97-AF65-F5344CB8AC3E}">
        <p14:creationId xmlns:p14="http://schemas.microsoft.com/office/powerpoint/2010/main" val="2235767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278989-2545-B545-9FDC-BCF824B79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 - Italia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130A8E-4A97-ED43-B2A0-CAF006DC1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06151E-9ED1-0C4B-913C-519CAF8FF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5F1F16-C3E4-3747-A78C-5DC2DBB90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785D937-5612-2149-B145-BA92472200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3502" y="838160"/>
            <a:ext cx="6042837" cy="453212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9875DF4-E674-734B-9CB7-D3960E953640}"/>
              </a:ext>
            </a:extLst>
          </p:cNvPr>
          <p:cNvSpPr txBox="1"/>
          <p:nvPr/>
        </p:nvSpPr>
        <p:spPr>
          <a:xfrm>
            <a:off x="2582976" y="1223661"/>
            <a:ext cx="3548885" cy="861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Più nel dettaglio, si osservano ritardi tra infezioni, terapie intensive e decessi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4720C20-CB26-284F-A616-D1A59A676663}"/>
              </a:ext>
            </a:extLst>
          </p:cNvPr>
          <p:cNvSpPr txBox="1"/>
          <p:nvPr/>
        </p:nvSpPr>
        <p:spPr>
          <a:xfrm>
            <a:off x="2849523" y="839722"/>
            <a:ext cx="2826415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sommario – 8/12/2020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5DE074F-DCE7-AD45-A037-2E09A73DC059}"/>
              </a:ext>
            </a:extLst>
          </p:cNvPr>
          <p:cNvSpPr txBox="1"/>
          <p:nvPr/>
        </p:nvSpPr>
        <p:spPr>
          <a:xfrm>
            <a:off x="4203021" y="5046883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D613CB3-04B6-F744-9C1B-C9BBA18A1344}"/>
              </a:ext>
            </a:extLst>
          </p:cNvPr>
          <p:cNvSpPr txBox="1"/>
          <p:nvPr/>
        </p:nvSpPr>
        <p:spPr>
          <a:xfrm rot="16200000">
            <a:off x="672685" y="2691801"/>
            <a:ext cx="1540806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numero di casi</a:t>
            </a:r>
          </a:p>
        </p:txBody>
      </p:sp>
    </p:spTree>
    <p:extLst>
      <p:ext uri="{BB962C8B-B14F-4D97-AF65-F5344CB8AC3E}">
        <p14:creationId xmlns:p14="http://schemas.microsoft.com/office/powerpoint/2010/main" val="841530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F1CC1747-BE56-054B-892D-0F9E3CDB38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647"/>
          <a:stretch/>
        </p:blipFill>
        <p:spPr>
          <a:xfrm>
            <a:off x="5609302" y="0"/>
            <a:ext cx="3534698" cy="572688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CB641CD-501C-B24A-B328-76E65157D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Comprendere la pandemia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53669D5-E645-4E42-B5CA-BF247755A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482" y="937948"/>
            <a:ext cx="5223820" cy="4422945"/>
          </a:xfrm>
        </p:spPr>
        <p:txBody>
          <a:bodyPr/>
          <a:lstStyle/>
          <a:p>
            <a:r>
              <a:rPr lang="it-IT" sz="2000" dirty="0"/>
              <a:t>I </a:t>
            </a:r>
            <a:r>
              <a:rPr lang="it-IT" sz="2000" dirty="0">
                <a:solidFill>
                  <a:schemeClr val="accent6"/>
                </a:solidFill>
              </a:rPr>
              <a:t>meccanismi di diffusione </a:t>
            </a:r>
            <a:r>
              <a:rPr lang="it-IT" sz="2000" dirty="0"/>
              <a:t>non riguardano solo la medicina e richiedono </a:t>
            </a:r>
            <a:r>
              <a:rPr lang="it-IT" sz="2000" dirty="0">
                <a:solidFill>
                  <a:schemeClr val="accent6"/>
                </a:solidFill>
              </a:rPr>
              <a:t>modelli matematici</a:t>
            </a:r>
            <a:endParaRPr lang="it-IT" sz="2000" dirty="0"/>
          </a:p>
          <a:p>
            <a:r>
              <a:rPr lang="it-IT" sz="2000" dirty="0"/>
              <a:t>Molti si sono cimentati nell’</a:t>
            </a:r>
            <a:r>
              <a:rPr lang="it-IT" sz="2000" dirty="0">
                <a:solidFill>
                  <a:schemeClr val="accent6"/>
                </a:solidFill>
              </a:rPr>
              <a:t>analisi dei dati </a:t>
            </a:r>
            <a:r>
              <a:rPr lang="it-IT" sz="2000" dirty="0"/>
              <a:t>provando </a:t>
            </a:r>
            <a:r>
              <a:rPr lang="it-IT" sz="2000" dirty="0">
                <a:solidFill>
                  <a:schemeClr val="accent6"/>
                </a:solidFill>
              </a:rPr>
              <a:t>modelli</a:t>
            </a:r>
            <a:r>
              <a:rPr lang="it-IT" sz="2000" dirty="0"/>
              <a:t>, alcuni tentando </a:t>
            </a:r>
            <a:r>
              <a:rPr lang="it-IT" sz="2000" dirty="0">
                <a:solidFill>
                  <a:schemeClr val="accent6"/>
                </a:solidFill>
              </a:rPr>
              <a:t>previsioni</a:t>
            </a:r>
          </a:p>
          <a:p>
            <a:pPr marL="452438" lvl="1" indent="-239713"/>
            <a:r>
              <a:rPr lang="it-IT" dirty="0"/>
              <a:t>Numerosi dati sono pubblici in rete</a:t>
            </a:r>
            <a:endParaRPr lang="it-IT" sz="1800" dirty="0">
              <a:solidFill>
                <a:schemeClr val="accent6"/>
              </a:solidFill>
            </a:endParaRPr>
          </a:p>
          <a:p>
            <a:r>
              <a:rPr lang="it-IT" sz="2000" dirty="0"/>
              <a:t>Anche </a:t>
            </a:r>
            <a:r>
              <a:rPr lang="it-IT" sz="2000" dirty="0">
                <a:solidFill>
                  <a:schemeClr val="accent2"/>
                </a:solidFill>
              </a:rPr>
              <a:t>fisici </a:t>
            </a:r>
            <a:r>
              <a:rPr lang="it-IT" sz="2000" dirty="0"/>
              <a:t>hanno analizzato i dati usando particolari competenze:</a:t>
            </a:r>
          </a:p>
          <a:p>
            <a:pPr marL="449816" lvl="1" indent="-220939"/>
            <a:r>
              <a:rPr lang="it-IT" dirty="0">
                <a:solidFill>
                  <a:schemeClr val="accent6"/>
                </a:solidFill>
              </a:rPr>
              <a:t>Analisi statistica dei dati</a:t>
            </a:r>
            <a:endParaRPr lang="it-IT" dirty="0"/>
          </a:p>
          <a:p>
            <a:pPr marL="449816" lvl="1" indent="-220939"/>
            <a:r>
              <a:rPr lang="it-IT" dirty="0">
                <a:solidFill>
                  <a:schemeClr val="accent6"/>
                </a:solidFill>
              </a:rPr>
              <a:t>Modellistica teorica</a:t>
            </a:r>
            <a:endParaRPr lang="it-IT" sz="2000" dirty="0"/>
          </a:p>
          <a:p>
            <a:pPr marL="338685"/>
            <a:r>
              <a:rPr lang="it-IT" sz="2000" dirty="0">
                <a:solidFill>
                  <a:srgbClr val="C00000"/>
                </a:solidFill>
              </a:rPr>
              <a:t>Alessandro </a:t>
            </a:r>
            <a:r>
              <a:rPr lang="it-IT" sz="2000" dirty="0" err="1">
                <a:solidFill>
                  <a:srgbClr val="C00000"/>
                </a:solidFill>
              </a:rPr>
              <a:t>Vespignani</a:t>
            </a:r>
            <a:r>
              <a:rPr lang="it-IT" sz="2000" dirty="0">
                <a:solidFill>
                  <a:srgbClr val="C00000"/>
                </a:solidFill>
              </a:rPr>
              <a:t>, epidemiologo all’Università di Boston, è un fisico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1139F1-6BA7-CE4B-BA5C-C5C687617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D6CCCFA-E806-774B-9FD9-46CEBB2DE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3A571F7-2867-1E4A-88F7-2A1AAD80A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335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delle terapie intensive, ottobre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80203" y="728927"/>
            <a:ext cx="6077724" cy="45582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728257" y="728926"/>
            <a:ext cx="36231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fine ottobre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203021" y="5046883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9B76FD-FFC7-444D-9802-785CE5B9F0F6}"/>
              </a:ext>
            </a:extLst>
          </p:cNvPr>
          <p:cNvSpPr txBox="1"/>
          <p:nvPr/>
        </p:nvSpPr>
        <p:spPr>
          <a:xfrm rot="16200000">
            <a:off x="591732" y="2691801"/>
            <a:ext cx="170271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7693B6C-6100-3646-B341-728380F483E2}"/>
              </a:ext>
            </a:extLst>
          </p:cNvPr>
          <p:cNvSpPr txBox="1"/>
          <p:nvPr/>
        </p:nvSpPr>
        <p:spPr>
          <a:xfrm>
            <a:off x="3403600" y="1682446"/>
            <a:ext cx="3077882" cy="137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Dopo la convinzione estiva che l’epidemia fosse terminata, a fine ottobre era chiara la partenza di una seconda ondata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16B21A5B-1AE6-5141-9C01-CC651A9739C2}"/>
              </a:ext>
            </a:extLst>
          </p:cNvPr>
          <p:cNvCxnSpPr>
            <a:cxnSpLocks/>
          </p:cNvCxnSpPr>
          <p:nvPr/>
        </p:nvCxnSpPr>
        <p:spPr bwMode="auto">
          <a:xfrm>
            <a:off x="5285232" y="2944368"/>
            <a:ext cx="1196250" cy="92354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4157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delle terapie intensive, ottobre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80203" y="728927"/>
            <a:ext cx="6077724" cy="45582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728257" y="728926"/>
            <a:ext cx="36231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fine ottobre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203021" y="5046883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E37493B-FA61-DE44-A79E-F5977DEB0292}"/>
              </a:ext>
            </a:extLst>
          </p:cNvPr>
          <p:cNvSpPr txBox="1"/>
          <p:nvPr/>
        </p:nvSpPr>
        <p:spPr>
          <a:xfrm>
            <a:off x="3790282" y="1624571"/>
            <a:ext cx="2478564" cy="60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L’andamento non è</a:t>
            </a:r>
            <a:b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evidente in scala lineare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1C1771C-D152-F34E-A3CB-481515202B92}"/>
              </a:ext>
            </a:extLst>
          </p:cNvPr>
          <p:cNvSpPr txBox="1"/>
          <p:nvPr/>
        </p:nvSpPr>
        <p:spPr>
          <a:xfrm>
            <a:off x="6667472" y="167150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A0654A5-7FE1-E048-A81D-78A5CE1A4A84}"/>
              </a:ext>
            </a:extLst>
          </p:cNvPr>
          <p:cNvSpPr txBox="1"/>
          <p:nvPr/>
        </p:nvSpPr>
        <p:spPr>
          <a:xfrm rot="16200000">
            <a:off x="1299299" y="1942498"/>
            <a:ext cx="1420582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lineare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498FEE3-10FC-824E-A7DB-2EEDB7BB8183}"/>
              </a:ext>
            </a:extLst>
          </p:cNvPr>
          <p:cNvSpPr/>
          <p:nvPr/>
        </p:nvSpPr>
        <p:spPr>
          <a:xfrm>
            <a:off x="3064013" y="2853447"/>
            <a:ext cx="37198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995" algn="ctr"/>
            <a:r>
              <a:rPr lang="it-IT" sz="2000" i="1" dirty="0">
                <a:solidFill>
                  <a:srgbClr val="84511D"/>
                </a:solidFill>
              </a:rPr>
              <a:t>«Non direi che è in corso una crescita esponenziale»</a:t>
            </a:r>
            <a:br>
              <a:rPr lang="it-IT" sz="2000" i="1" dirty="0">
                <a:solidFill>
                  <a:srgbClr val="84511D"/>
                </a:solidFill>
              </a:rPr>
            </a:br>
            <a:r>
              <a:rPr lang="it-IT" sz="2000" i="1" dirty="0">
                <a:solidFill>
                  <a:srgbClr val="84511D"/>
                </a:solidFill>
              </a:rPr>
              <a:t>(18/10)</a:t>
            </a:r>
          </a:p>
        </p:txBody>
      </p:sp>
      <p:sp>
        <p:nvSpPr>
          <p:cNvPr id="11" name="Figura a mano libera 10">
            <a:extLst>
              <a:ext uri="{FF2B5EF4-FFF2-40B4-BE49-F238E27FC236}">
                <a16:creationId xmlns:a16="http://schemas.microsoft.com/office/drawing/2014/main" id="{D661C0D1-1F32-C74C-902B-051D3628DCAC}"/>
              </a:ext>
            </a:extLst>
          </p:cNvPr>
          <p:cNvSpPr/>
          <p:nvPr/>
        </p:nvSpPr>
        <p:spPr bwMode="auto">
          <a:xfrm>
            <a:off x="6733080" y="2322489"/>
            <a:ext cx="161314" cy="1266531"/>
          </a:xfrm>
          <a:custGeom>
            <a:avLst/>
            <a:gdLst>
              <a:gd name="connsiteX0" fmla="*/ 0 w 297712"/>
              <a:gd name="connsiteY0" fmla="*/ 1690577 h 1690577"/>
              <a:gd name="connsiteX1" fmla="*/ 223284 w 297712"/>
              <a:gd name="connsiteY1" fmla="*/ 616688 h 1690577"/>
              <a:gd name="connsiteX2" fmla="*/ 297712 w 297712"/>
              <a:gd name="connsiteY2" fmla="*/ 0 h 1690577"/>
              <a:gd name="connsiteX0" fmla="*/ 0 w 297712"/>
              <a:gd name="connsiteY0" fmla="*/ 1690577 h 1690577"/>
              <a:gd name="connsiteX1" fmla="*/ 170121 w 297712"/>
              <a:gd name="connsiteY1" fmla="*/ 861237 h 1690577"/>
              <a:gd name="connsiteX2" fmla="*/ 297712 w 297712"/>
              <a:gd name="connsiteY2" fmla="*/ 0 h 1690577"/>
              <a:gd name="connsiteX0" fmla="*/ 0 w 297712"/>
              <a:gd name="connsiteY0" fmla="*/ 1690577 h 1690577"/>
              <a:gd name="connsiteX1" fmla="*/ 170121 w 297712"/>
              <a:gd name="connsiteY1" fmla="*/ 861237 h 1690577"/>
              <a:gd name="connsiteX2" fmla="*/ 297712 w 297712"/>
              <a:gd name="connsiteY2" fmla="*/ 0 h 1690577"/>
              <a:gd name="connsiteX0" fmla="*/ 0 w 297712"/>
              <a:gd name="connsiteY0" fmla="*/ 1690577 h 1690577"/>
              <a:gd name="connsiteX1" fmla="*/ 170121 w 297712"/>
              <a:gd name="connsiteY1" fmla="*/ 861237 h 1690577"/>
              <a:gd name="connsiteX2" fmla="*/ 297712 w 297712"/>
              <a:gd name="connsiteY2" fmla="*/ 0 h 1690577"/>
              <a:gd name="connsiteX0" fmla="*/ 0 w 297712"/>
              <a:gd name="connsiteY0" fmla="*/ 1690577 h 1690577"/>
              <a:gd name="connsiteX1" fmla="*/ 170121 w 297712"/>
              <a:gd name="connsiteY1" fmla="*/ 861237 h 1690577"/>
              <a:gd name="connsiteX2" fmla="*/ 297712 w 297712"/>
              <a:gd name="connsiteY2" fmla="*/ 0 h 1690577"/>
              <a:gd name="connsiteX0" fmla="*/ 0 w 245787"/>
              <a:gd name="connsiteY0" fmla="*/ 1680597 h 1680597"/>
              <a:gd name="connsiteX1" fmla="*/ 170121 w 245787"/>
              <a:gd name="connsiteY1" fmla="*/ 851257 h 1680597"/>
              <a:gd name="connsiteX2" fmla="*/ 245787 w 245787"/>
              <a:gd name="connsiteY2" fmla="*/ 0 h 1680597"/>
              <a:gd name="connsiteX0" fmla="*/ 0 w 245799"/>
              <a:gd name="connsiteY0" fmla="*/ 1680597 h 1680597"/>
              <a:gd name="connsiteX1" fmla="*/ 170121 w 245799"/>
              <a:gd name="connsiteY1" fmla="*/ 851257 h 1680597"/>
              <a:gd name="connsiteX2" fmla="*/ 245787 w 245799"/>
              <a:gd name="connsiteY2" fmla="*/ 0 h 1680597"/>
              <a:gd name="connsiteX0" fmla="*/ 0 w 276948"/>
              <a:gd name="connsiteY0" fmla="*/ 1670616 h 1670616"/>
              <a:gd name="connsiteX1" fmla="*/ 170121 w 276948"/>
              <a:gd name="connsiteY1" fmla="*/ 841276 h 1670616"/>
              <a:gd name="connsiteX2" fmla="*/ 276941 w 276948"/>
              <a:gd name="connsiteY2" fmla="*/ 0 h 1670616"/>
              <a:gd name="connsiteX0" fmla="*/ 0 w 276941"/>
              <a:gd name="connsiteY0" fmla="*/ 1670616 h 1670616"/>
              <a:gd name="connsiteX1" fmla="*/ 170121 w 276941"/>
              <a:gd name="connsiteY1" fmla="*/ 841276 h 1670616"/>
              <a:gd name="connsiteX2" fmla="*/ 276941 w 276941"/>
              <a:gd name="connsiteY2" fmla="*/ 0 h 1670616"/>
              <a:gd name="connsiteX0" fmla="*/ 0 w 276941"/>
              <a:gd name="connsiteY0" fmla="*/ 1670616 h 1670616"/>
              <a:gd name="connsiteX1" fmla="*/ 201276 w 276941"/>
              <a:gd name="connsiteY1" fmla="*/ 851256 h 1670616"/>
              <a:gd name="connsiteX2" fmla="*/ 276941 w 276941"/>
              <a:gd name="connsiteY2" fmla="*/ 0 h 1670616"/>
              <a:gd name="connsiteX0" fmla="*/ 0 w 276941"/>
              <a:gd name="connsiteY0" fmla="*/ 1670616 h 1670616"/>
              <a:gd name="connsiteX1" fmla="*/ 201276 w 276941"/>
              <a:gd name="connsiteY1" fmla="*/ 851256 h 1670616"/>
              <a:gd name="connsiteX2" fmla="*/ 276941 w 276941"/>
              <a:gd name="connsiteY2" fmla="*/ 0 h 1670616"/>
              <a:gd name="connsiteX0" fmla="*/ 0 w 276941"/>
              <a:gd name="connsiteY0" fmla="*/ 1670616 h 1670616"/>
              <a:gd name="connsiteX1" fmla="*/ 180506 w 276941"/>
              <a:gd name="connsiteY1" fmla="*/ 811335 h 1670616"/>
              <a:gd name="connsiteX2" fmla="*/ 276941 w 276941"/>
              <a:gd name="connsiteY2" fmla="*/ 0 h 1670616"/>
              <a:gd name="connsiteX0" fmla="*/ 0 w 276941"/>
              <a:gd name="connsiteY0" fmla="*/ 1670616 h 1670616"/>
              <a:gd name="connsiteX1" fmla="*/ 180506 w 276941"/>
              <a:gd name="connsiteY1" fmla="*/ 811335 h 1670616"/>
              <a:gd name="connsiteX2" fmla="*/ 276941 w 276941"/>
              <a:gd name="connsiteY2" fmla="*/ 0 h 1670616"/>
              <a:gd name="connsiteX0" fmla="*/ 0 w 276941"/>
              <a:gd name="connsiteY0" fmla="*/ 1670616 h 1670616"/>
              <a:gd name="connsiteX1" fmla="*/ 180506 w 276941"/>
              <a:gd name="connsiteY1" fmla="*/ 811335 h 1670616"/>
              <a:gd name="connsiteX2" fmla="*/ 276941 w 276941"/>
              <a:gd name="connsiteY2" fmla="*/ 0 h 1670616"/>
              <a:gd name="connsiteX0" fmla="*/ 0 w 276941"/>
              <a:gd name="connsiteY0" fmla="*/ 1670616 h 1670616"/>
              <a:gd name="connsiteX1" fmla="*/ 180506 w 276941"/>
              <a:gd name="connsiteY1" fmla="*/ 799414 h 1670616"/>
              <a:gd name="connsiteX2" fmla="*/ 276941 w 276941"/>
              <a:gd name="connsiteY2" fmla="*/ 0 h 1670616"/>
              <a:gd name="connsiteX0" fmla="*/ 0 w 239729"/>
              <a:gd name="connsiteY0" fmla="*/ 1685517 h 1685517"/>
              <a:gd name="connsiteX1" fmla="*/ 180506 w 239729"/>
              <a:gd name="connsiteY1" fmla="*/ 814315 h 1685517"/>
              <a:gd name="connsiteX2" fmla="*/ 239729 w 239729"/>
              <a:gd name="connsiteY2" fmla="*/ 0 h 1685517"/>
              <a:gd name="connsiteX0" fmla="*/ 0 w 239729"/>
              <a:gd name="connsiteY0" fmla="*/ 1685517 h 1685517"/>
              <a:gd name="connsiteX1" fmla="*/ 180506 w 239729"/>
              <a:gd name="connsiteY1" fmla="*/ 814315 h 1685517"/>
              <a:gd name="connsiteX2" fmla="*/ 239729 w 239729"/>
              <a:gd name="connsiteY2" fmla="*/ 0 h 1685517"/>
              <a:gd name="connsiteX0" fmla="*/ 0 w 239729"/>
              <a:gd name="connsiteY0" fmla="*/ 1685517 h 1685517"/>
              <a:gd name="connsiteX1" fmla="*/ 180506 w 239729"/>
              <a:gd name="connsiteY1" fmla="*/ 814315 h 1685517"/>
              <a:gd name="connsiteX2" fmla="*/ 239729 w 239729"/>
              <a:gd name="connsiteY2" fmla="*/ 0 h 1685517"/>
              <a:gd name="connsiteX0" fmla="*/ 0 w 239729"/>
              <a:gd name="connsiteY0" fmla="*/ 1685517 h 1685517"/>
              <a:gd name="connsiteX1" fmla="*/ 180506 w 239729"/>
              <a:gd name="connsiteY1" fmla="*/ 814315 h 1685517"/>
              <a:gd name="connsiteX2" fmla="*/ 239729 w 239729"/>
              <a:gd name="connsiteY2" fmla="*/ 0 h 1685517"/>
              <a:gd name="connsiteX0" fmla="*/ 0 w 239729"/>
              <a:gd name="connsiteY0" fmla="*/ 1685517 h 1685517"/>
              <a:gd name="connsiteX1" fmla="*/ 180506 w 239729"/>
              <a:gd name="connsiteY1" fmla="*/ 814315 h 1685517"/>
              <a:gd name="connsiteX2" fmla="*/ 239729 w 239729"/>
              <a:gd name="connsiteY2" fmla="*/ 0 h 1685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9729" h="1685517">
                <a:moveTo>
                  <a:pt x="0" y="1685517"/>
                </a:moveTo>
                <a:cubicBezTo>
                  <a:pt x="114886" y="1267355"/>
                  <a:pt x="156836" y="1011446"/>
                  <a:pt x="180506" y="814315"/>
                </a:cubicBezTo>
                <a:cubicBezTo>
                  <a:pt x="205032" y="610054"/>
                  <a:pt x="226880" y="393974"/>
                  <a:pt x="239729" y="0"/>
                </a:cubicBezTo>
              </a:path>
            </a:pathLst>
          </a:custGeom>
          <a:noFill/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triangle" w="med" len="lg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98C0A15-EE8D-C646-8466-21A0B6A8DFC6}"/>
              </a:ext>
            </a:extLst>
          </p:cNvPr>
          <p:cNvSpPr txBox="1"/>
          <p:nvPr/>
        </p:nvSpPr>
        <p:spPr>
          <a:xfrm rot="16200000">
            <a:off x="591732" y="2691801"/>
            <a:ext cx="170271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735576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delle terapie intensive, ottobre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04" y="728927"/>
            <a:ext cx="6077726" cy="45582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728257" y="728926"/>
            <a:ext cx="36231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fine ottobre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203021" y="5046883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E5D8AA-003A-B944-9B24-C7082E9E336F}"/>
              </a:ext>
            </a:extLst>
          </p:cNvPr>
          <p:cNvSpPr txBox="1"/>
          <p:nvPr/>
        </p:nvSpPr>
        <p:spPr>
          <a:xfrm rot="16200000">
            <a:off x="1102930" y="1942498"/>
            <a:ext cx="1813317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C30F92-84BD-F94A-85B7-86D1544477D2}"/>
              </a:ext>
            </a:extLst>
          </p:cNvPr>
          <p:cNvSpPr txBox="1"/>
          <p:nvPr/>
        </p:nvSpPr>
        <p:spPr>
          <a:xfrm rot="16200000">
            <a:off x="591732" y="2691801"/>
            <a:ext cx="170271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2308899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delle terapie intensive, ottobre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04" y="728927"/>
            <a:ext cx="6077726" cy="45582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728257" y="728926"/>
            <a:ext cx="36231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fine ottobre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203021" y="5046883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EC1C5C6-7DFA-2B47-85B8-55826AE301D8}"/>
              </a:ext>
            </a:extLst>
          </p:cNvPr>
          <p:cNvSpPr/>
          <p:nvPr/>
        </p:nvSpPr>
        <p:spPr bwMode="auto">
          <a:xfrm>
            <a:off x="6140824" y="1949303"/>
            <a:ext cx="743760" cy="1269026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E5D8AA-003A-B944-9B24-C7082E9E336F}"/>
              </a:ext>
            </a:extLst>
          </p:cNvPr>
          <p:cNvSpPr txBox="1"/>
          <p:nvPr/>
        </p:nvSpPr>
        <p:spPr>
          <a:xfrm rot="16200000">
            <a:off x="1102930" y="1942498"/>
            <a:ext cx="1813317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7712FAF-0D85-5244-8284-84922BB99256}"/>
              </a:ext>
            </a:extLst>
          </p:cNvPr>
          <p:cNvSpPr txBox="1"/>
          <p:nvPr/>
        </p:nvSpPr>
        <p:spPr>
          <a:xfrm rot="16200000">
            <a:off x="591732" y="2691801"/>
            <a:ext cx="170271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1547258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EB11F7-57A8-E948-BDAC-9A4E32077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delle terapie intensive, ottobre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C434FB0-905C-164B-9294-EE4D58DF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8F86D86-14A2-EB4C-A355-FDF93552F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2F1FCF1-F5BD-D84C-A60B-98427E0F0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361" y="728927"/>
            <a:ext cx="6225282" cy="466896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E1DE189-9A8A-824E-B6BC-CCA9EB217B12}"/>
              </a:ext>
            </a:extLst>
          </p:cNvPr>
          <p:cNvSpPr txBox="1"/>
          <p:nvPr/>
        </p:nvSpPr>
        <p:spPr>
          <a:xfrm>
            <a:off x="2728257" y="728926"/>
            <a:ext cx="36231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fine ottobre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FE4F21-E274-F349-BBA6-8B086E02062E}"/>
              </a:ext>
            </a:extLst>
          </p:cNvPr>
          <p:cNvSpPr txBox="1"/>
          <p:nvPr/>
        </p:nvSpPr>
        <p:spPr>
          <a:xfrm>
            <a:off x="4203021" y="5046883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77F564-B5E0-3942-8B36-49475DC1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BE42475-0878-1949-BCAC-AAD8D9EB6AAB}"/>
              </a:ext>
            </a:extLst>
          </p:cNvPr>
          <p:cNvSpPr txBox="1"/>
          <p:nvPr/>
        </p:nvSpPr>
        <p:spPr>
          <a:xfrm rot="16200000">
            <a:off x="1102930" y="1942498"/>
            <a:ext cx="1813317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0E4844-DFDE-3D4B-8D57-36B93F30C88B}"/>
              </a:ext>
            </a:extLst>
          </p:cNvPr>
          <p:cNvSpPr txBox="1"/>
          <p:nvPr/>
        </p:nvSpPr>
        <p:spPr>
          <a:xfrm rot="16200000">
            <a:off x="591732" y="2691801"/>
            <a:ext cx="170271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1144633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EB11F7-57A8-E948-BDAC-9A4E32077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delle terapie intensive, ottobre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C434FB0-905C-164B-9294-EE4D58DF1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8F86D86-14A2-EB4C-A355-FDF93552F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2F1FCF1-F5BD-D84C-A60B-98427E0F0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9361" y="728927"/>
            <a:ext cx="6225282" cy="4668962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4943D5F0-C30F-C44F-861C-741B37D03682}"/>
              </a:ext>
            </a:extLst>
          </p:cNvPr>
          <p:cNvCxnSpPr>
            <a:cxnSpLocks/>
          </p:cNvCxnSpPr>
          <p:nvPr/>
        </p:nvCxnSpPr>
        <p:spPr bwMode="auto">
          <a:xfrm flipV="1">
            <a:off x="3837880" y="1208049"/>
            <a:ext cx="3094463" cy="270417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E1DE189-9A8A-824E-B6BC-CCA9EB217B12}"/>
              </a:ext>
            </a:extLst>
          </p:cNvPr>
          <p:cNvSpPr txBox="1"/>
          <p:nvPr/>
        </p:nvSpPr>
        <p:spPr>
          <a:xfrm>
            <a:off x="2728257" y="728926"/>
            <a:ext cx="36231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fine ottobre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FE4F21-E274-F349-BBA6-8B086E02062E}"/>
              </a:ext>
            </a:extLst>
          </p:cNvPr>
          <p:cNvSpPr txBox="1"/>
          <p:nvPr/>
        </p:nvSpPr>
        <p:spPr>
          <a:xfrm>
            <a:off x="4203021" y="5046883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CD0FF03-6094-4B40-AA4B-808F3D754608}"/>
                  </a:ext>
                </a:extLst>
              </p:cNvPr>
              <p:cNvSpPr txBox="1"/>
              <p:nvPr/>
            </p:nvSpPr>
            <p:spPr>
              <a:xfrm rot="19248551">
                <a:off x="5072384" y="2178134"/>
                <a:ext cx="1797287" cy="34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67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667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2 ogni 10 giorni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CD0FF03-6094-4B40-AA4B-808F3D754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248551">
                <a:off x="5072384" y="2178134"/>
                <a:ext cx="1797287" cy="348878"/>
              </a:xfrm>
              <a:prstGeom prst="rect">
                <a:avLst/>
              </a:prstGeom>
              <a:blipFill>
                <a:blip r:embed="rId3"/>
                <a:stretch>
                  <a:fillRect t="-1786" r="-468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FF5EBCC-D8D4-864C-BB8A-CC2D1E52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A229FE-23A1-D949-9A24-618F379648B5}"/>
              </a:ext>
            </a:extLst>
          </p:cNvPr>
          <p:cNvSpPr txBox="1"/>
          <p:nvPr/>
        </p:nvSpPr>
        <p:spPr>
          <a:xfrm rot="16200000">
            <a:off x="1102930" y="1942498"/>
            <a:ext cx="1813317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3AC075A-BEC8-A640-B5B1-4784543C4D0E}"/>
              </a:ext>
            </a:extLst>
          </p:cNvPr>
          <p:cNvSpPr txBox="1"/>
          <p:nvPr/>
        </p:nvSpPr>
        <p:spPr>
          <a:xfrm rot="16200000">
            <a:off x="591732" y="2691801"/>
            <a:ext cx="170271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</p:spTree>
    <p:extLst>
      <p:ext uri="{BB962C8B-B14F-4D97-AF65-F5344CB8AC3E}">
        <p14:creationId xmlns:p14="http://schemas.microsoft.com/office/powerpoint/2010/main" val="19931926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delle terapie intensive, ottobre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04" y="728927"/>
            <a:ext cx="6077726" cy="45582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728257" y="728926"/>
            <a:ext cx="36231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fine ottobre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203021" y="5046883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BA4E25B-9AD3-0646-ACC2-5E45E2F1CA06}"/>
              </a:ext>
            </a:extLst>
          </p:cNvPr>
          <p:cNvCxnSpPr>
            <a:cxnSpLocks/>
          </p:cNvCxnSpPr>
          <p:nvPr/>
        </p:nvCxnSpPr>
        <p:spPr bwMode="auto">
          <a:xfrm flipV="1">
            <a:off x="6536679" y="1446679"/>
            <a:ext cx="465236" cy="12227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/>
              <p:nvPr/>
            </p:nvSpPr>
            <p:spPr>
              <a:xfrm rot="17436643">
                <a:off x="5551791" y="2101616"/>
                <a:ext cx="1797287" cy="34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67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667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2 ogni 10 giorni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436643">
                <a:off x="5551791" y="2101616"/>
                <a:ext cx="1797287" cy="348878"/>
              </a:xfrm>
              <a:prstGeom prst="rect">
                <a:avLst/>
              </a:prstGeom>
              <a:blipFill>
                <a:blip r:embed="rId3"/>
                <a:stretch>
                  <a:fillRect t="-1399" r="-77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ECD720-6A25-7F4B-9C84-0D6298A9E59F}"/>
              </a:ext>
            </a:extLst>
          </p:cNvPr>
          <p:cNvSpPr txBox="1"/>
          <p:nvPr/>
        </p:nvSpPr>
        <p:spPr>
          <a:xfrm rot="16200000">
            <a:off x="1102930" y="1942498"/>
            <a:ext cx="1813317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D9131EA-7501-994D-ABDE-22B9F1E5CAD3}"/>
              </a:ext>
            </a:extLst>
          </p:cNvPr>
          <p:cNvSpPr txBox="1"/>
          <p:nvPr/>
        </p:nvSpPr>
        <p:spPr>
          <a:xfrm rot="16200000">
            <a:off x="566763" y="2691801"/>
            <a:ext cx="170271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CEC7F22-BF58-0E4B-AE31-3F52049656B7}"/>
              </a:ext>
            </a:extLst>
          </p:cNvPr>
          <p:cNvSpPr txBox="1"/>
          <p:nvPr/>
        </p:nvSpPr>
        <p:spPr>
          <a:xfrm>
            <a:off x="3845719" y="1571108"/>
            <a:ext cx="2408032" cy="861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Quando torneremo</a:t>
            </a:r>
            <a:b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alla situazione di aprile,</a:t>
            </a:r>
          </a:p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 questo passo?</a:t>
            </a:r>
          </a:p>
        </p:txBody>
      </p:sp>
    </p:spTree>
    <p:extLst>
      <p:ext uri="{BB962C8B-B14F-4D97-AF65-F5344CB8AC3E}">
        <p14:creationId xmlns:p14="http://schemas.microsoft.com/office/powerpoint/2010/main" val="30938015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delle terapie intensive, ottobre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04" y="728927"/>
            <a:ext cx="6077726" cy="45582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728257" y="728926"/>
            <a:ext cx="36231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fine ottobre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203021" y="5046883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BA4E25B-9AD3-0646-ACC2-5E45E2F1CA06}"/>
              </a:ext>
            </a:extLst>
          </p:cNvPr>
          <p:cNvCxnSpPr>
            <a:cxnSpLocks/>
          </p:cNvCxnSpPr>
          <p:nvPr/>
        </p:nvCxnSpPr>
        <p:spPr bwMode="auto">
          <a:xfrm flipV="1">
            <a:off x="6536679" y="1446679"/>
            <a:ext cx="465236" cy="12227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/>
              <p:nvPr/>
            </p:nvSpPr>
            <p:spPr>
              <a:xfrm rot="17436643">
                <a:off x="5551791" y="2101616"/>
                <a:ext cx="1797287" cy="34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67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667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2 ogni 10 giorni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436643">
                <a:off x="5551791" y="2101616"/>
                <a:ext cx="1797287" cy="348878"/>
              </a:xfrm>
              <a:prstGeom prst="rect">
                <a:avLst/>
              </a:prstGeom>
              <a:blipFill>
                <a:blip r:embed="rId3"/>
                <a:stretch>
                  <a:fillRect t="-1399" r="-77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ECD720-6A25-7F4B-9C84-0D6298A9E59F}"/>
              </a:ext>
            </a:extLst>
          </p:cNvPr>
          <p:cNvSpPr txBox="1"/>
          <p:nvPr/>
        </p:nvSpPr>
        <p:spPr>
          <a:xfrm rot="16200000">
            <a:off x="1102930" y="1942498"/>
            <a:ext cx="1813317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4D710C2-5419-AC42-846D-4DAA8073BAF9}"/>
              </a:ext>
            </a:extLst>
          </p:cNvPr>
          <p:cNvSpPr txBox="1"/>
          <p:nvPr/>
        </p:nvSpPr>
        <p:spPr>
          <a:xfrm rot="16200000">
            <a:off x="566763" y="2691801"/>
            <a:ext cx="170271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  <p:cxnSp>
        <p:nvCxnSpPr>
          <p:cNvPr id="20" name="Connettore 1 19">
            <a:extLst>
              <a:ext uri="{FF2B5EF4-FFF2-40B4-BE49-F238E27FC236}">
                <a16:creationId xmlns:a16="http://schemas.microsoft.com/office/drawing/2014/main" id="{FA0EDD14-1DE8-A742-BBCE-47D288C18180}"/>
              </a:ext>
            </a:extLst>
          </p:cNvPr>
          <p:cNvCxnSpPr>
            <a:cxnSpLocks/>
          </p:cNvCxnSpPr>
          <p:nvPr/>
        </p:nvCxnSpPr>
        <p:spPr bwMode="auto">
          <a:xfrm>
            <a:off x="2819530" y="1419279"/>
            <a:ext cx="4182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9EC8392D-6458-F14F-87CB-A7066B4EC34A}"/>
              </a:ext>
            </a:extLst>
          </p:cNvPr>
          <p:cNvCxnSpPr>
            <a:cxnSpLocks/>
          </p:cNvCxnSpPr>
          <p:nvPr/>
        </p:nvCxnSpPr>
        <p:spPr bwMode="auto">
          <a:xfrm>
            <a:off x="5094271" y="1419279"/>
            <a:ext cx="16267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6EF18AB-BFC9-4D41-BD07-EF2BE581B91F}"/>
              </a:ext>
            </a:extLst>
          </p:cNvPr>
          <p:cNvSpPr txBox="1"/>
          <p:nvPr/>
        </p:nvSpPr>
        <p:spPr>
          <a:xfrm>
            <a:off x="3845719" y="1571108"/>
            <a:ext cx="2408032" cy="861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Quando torneremo</a:t>
            </a:r>
            <a:b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alla situazione di aprile,</a:t>
            </a:r>
          </a:p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 questo passo?</a:t>
            </a:r>
          </a:p>
        </p:txBody>
      </p:sp>
    </p:spTree>
    <p:extLst>
      <p:ext uri="{BB962C8B-B14F-4D97-AF65-F5344CB8AC3E}">
        <p14:creationId xmlns:p14="http://schemas.microsoft.com/office/powerpoint/2010/main" val="2460029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delle terapie intensive, ottobre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04" y="728927"/>
            <a:ext cx="6077726" cy="45582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728257" y="728926"/>
            <a:ext cx="36231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fine ottobre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203021" y="5046883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BA4E25B-9AD3-0646-ACC2-5E45E2F1CA06}"/>
              </a:ext>
            </a:extLst>
          </p:cNvPr>
          <p:cNvCxnSpPr>
            <a:cxnSpLocks/>
          </p:cNvCxnSpPr>
          <p:nvPr/>
        </p:nvCxnSpPr>
        <p:spPr bwMode="auto">
          <a:xfrm flipV="1">
            <a:off x="6536679" y="1446679"/>
            <a:ext cx="465236" cy="12227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/>
              <p:nvPr/>
            </p:nvSpPr>
            <p:spPr>
              <a:xfrm rot="17436643">
                <a:off x="5551791" y="2101616"/>
                <a:ext cx="1797287" cy="34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67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667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2 ogni 10 giorni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436643">
                <a:off x="5551791" y="2101616"/>
                <a:ext cx="1797287" cy="348878"/>
              </a:xfrm>
              <a:prstGeom prst="rect">
                <a:avLst/>
              </a:prstGeom>
              <a:blipFill>
                <a:blip r:embed="rId3"/>
                <a:stretch>
                  <a:fillRect t="-1399" r="-77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ECD720-6A25-7F4B-9C84-0D6298A9E59F}"/>
              </a:ext>
            </a:extLst>
          </p:cNvPr>
          <p:cNvSpPr txBox="1"/>
          <p:nvPr/>
        </p:nvSpPr>
        <p:spPr>
          <a:xfrm rot="16200000">
            <a:off x="1102930" y="1942498"/>
            <a:ext cx="1813317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59E12FF-98B2-FB4B-B707-D0BE465DDECD}"/>
              </a:ext>
            </a:extLst>
          </p:cNvPr>
          <p:cNvSpPr txBox="1"/>
          <p:nvPr/>
        </p:nvSpPr>
        <p:spPr>
          <a:xfrm rot="16200000">
            <a:off x="566763" y="2691801"/>
            <a:ext cx="170271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  <p:cxnSp>
        <p:nvCxnSpPr>
          <p:cNvPr id="22" name="Connettore 1 21">
            <a:extLst>
              <a:ext uri="{FF2B5EF4-FFF2-40B4-BE49-F238E27FC236}">
                <a16:creationId xmlns:a16="http://schemas.microsoft.com/office/drawing/2014/main" id="{F96271FA-664D-654E-A0EA-0F8FC5B5235B}"/>
              </a:ext>
            </a:extLst>
          </p:cNvPr>
          <p:cNvCxnSpPr>
            <a:cxnSpLocks/>
          </p:cNvCxnSpPr>
          <p:nvPr/>
        </p:nvCxnSpPr>
        <p:spPr bwMode="auto">
          <a:xfrm>
            <a:off x="2819530" y="1419279"/>
            <a:ext cx="4182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Croce 22">
            <a:extLst>
              <a:ext uri="{FF2B5EF4-FFF2-40B4-BE49-F238E27FC236}">
                <a16:creationId xmlns:a16="http://schemas.microsoft.com/office/drawing/2014/main" id="{FAE9FADC-02AA-3648-B6F1-5CF41A72501C}"/>
              </a:ext>
            </a:extLst>
          </p:cNvPr>
          <p:cNvSpPr/>
          <p:nvPr/>
        </p:nvSpPr>
        <p:spPr bwMode="auto">
          <a:xfrm rot="2702090">
            <a:off x="6923858" y="1356280"/>
            <a:ext cx="127032" cy="125999"/>
          </a:xfrm>
          <a:prstGeom prst="plus">
            <a:avLst>
              <a:gd name="adj" fmla="val 34011"/>
            </a:avLst>
          </a:prstGeom>
          <a:solidFill>
            <a:srgbClr val="00CC99">
              <a:alpha val="50196"/>
            </a:srgbClr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AEF209C6-58BA-D844-B520-7DB214456BBE}"/>
              </a:ext>
            </a:extLst>
          </p:cNvPr>
          <p:cNvCxnSpPr>
            <a:cxnSpLocks/>
          </p:cNvCxnSpPr>
          <p:nvPr/>
        </p:nvCxnSpPr>
        <p:spPr bwMode="auto">
          <a:xfrm>
            <a:off x="5094271" y="1419279"/>
            <a:ext cx="16267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46C82AB-64E7-454B-B28D-F9AC2858534A}"/>
              </a:ext>
            </a:extLst>
          </p:cNvPr>
          <p:cNvSpPr txBox="1"/>
          <p:nvPr/>
        </p:nvSpPr>
        <p:spPr>
          <a:xfrm>
            <a:off x="3845719" y="1571108"/>
            <a:ext cx="2408032" cy="861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Quando torneremo</a:t>
            </a:r>
            <a:b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alla situazione di aprile,</a:t>
            </a:r>
          </a:p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 questo passo?</a:t>
            </a:r>
          </a:p>
        </p:txBody>
      </p:sp>
    </p:spTree>
    <p:extLst>
      <p:ext uri="{BB962C8B-B14F-4D97-AF65-F5344CB8AC3E}">
        <p14:creationId xmlns:p14="http://schemas.microsoft.com/office/powerpoint/2010/main" val="3814318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delle terapie intensive, ottobre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04" y="728927"/>
            <a:ext cx="6077726" cy="45582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728257" y="728926"/>
            <a:ext cx="36231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fine ottobre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203021" y="5046883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BA4E25B-9AD3-0646-ACC2-5E45E2F1CA06}"/>
              </a:ext>
            </a:extLst>
          </p:cNvPr>
          <p:cNvCxnSpPr>
            <a:cxnSpLocks/>
          </p:cNvCxnSpPr>
          <p:nvPr/>
        </p:nvCxnSpPr>
        <p:spPr bwMode="auto">
          <a:xfrm flipV="1">
            <a:off x="6536679" y="1446679"/>
            <a:ext cx="465236" cy="12227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/>
              <p:nvPr/>
            </p:nvSpPr>
            <p:spPr>
              <a:xfrm rot="17436643">
                <a:off x="5551791" y="2101616"/>
                <a:ext cx="1797287" cy="34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67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667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2 ogni 10 giorni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436643">
                <a:off x="5551791" y="2101616"/>
                <a:ext cx="1797287" cy="348878"/>
              </a:xfrm>
              <a:prstGeom prst="rect">
                <a:avLst/>
              </a:prstGeom>
              <a:blipFill>
                <a:blip r:embed="rId3"/>
                <a:stretch>
                  <a:fillRect t="-1399" r="-77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ECD720-6A25-7F4B-9C84-0D6298A9E59F}"/>
              </a:ext>
            </a:extLst>
          </p:cNvPr>
          <p:cNvSpPr txBox="1"/>
          <p:nvPr/>
        </p:nvSpPr>
        <p:spPr>
          <a:xfrm rot="16200000">
            <a:off x="1102930" y="1942498"/>
            <a:ext cx="1813317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305722B-5468-0B40-AD62-97A13D24AE6F}"/>
              </a:ext>
            </a:extLst>
          </p:cNvPr>
          <p:cNvSpPr txBox="1"/>
          <p:nvPr/>
        </p:nvSpPr>
        <p:spPr>
          <a:xfrm rot="16200000">
            <a:off x="566763" y="2691801"/>
            <a:ext cx="170271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  <p:cxnSp>
        <p:nvCxnSpPr>
          <p:cNvPr id="29" name="Connettore 1 28">
            <a:extLst>
              <a:ext uri="{FF2B5EF4-FFF2-40B4-BE49-F238E27FC236}">
                <a16:creationId xmlns:a16="http://schemas.microsoft.com/office/drawing/2014/main" id="{40D3023F-7942-0948-B2A1-DF5C7B9902D0}"/>
              </a:ext>
            </a:extLst>
          </p:cNvPr>
          <p:cNvCxnSpPr>
            <a:cxnSpLocks/>
          </p:cNvCxnSpPr>
          <p:nvPr/>
        </p:nvCxnSpPr>
        <p:spPr bwMode="auto">
          <a:xfrm flipV="1">
            <a:off x="6987374" y="1446682"/>
            <a:ext cx="0" cy="34269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E0F5BE71-5F16-A147-B8F7-9E32803AABA2}"/>
              </a:ext>
            </a:extLst>
          </p:cNvPr>
          <p:cNvCxnSpPr>
            <a:cxnSpLocks/>
          </p:cNvCxnSpPr>
          <p:nvPr/>
        </p:nvCxnSpPr>
        <p:spPr bwMode="auto">
          <a:xfrm>
            <a:off x="2819530" y="1419279"/>
            <a:ext cx="4182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Croce 30">
            <a:extLst>
              <a:ext uri="{FF2B5EF4-FFF2-40B4-BE49-F238E27FC236}">
                <a16:creationId xmlns:a16="http://schemas.microsoft.com/office/drawing/2014/main" id="{E8BA721E-2288-C343-9CBD-F168F2D8DD78}"/>
              </a:ext>
            </a:extLst>
          </p:cNvPr>
          <p:cNvSpPr/>
          <p:nvPr/>
        </p:nvSpPr>
        <p:spPr bwMode="auto">
          <a:xfrm rot="2702090">
            <a:off x="6923858" y="1356280"/>
            <a:ext cx="127032" cy="125999"/>
          </a:xfrm>
          <a:prstGeom prst="plus">
            <a:avLst>
              <a:gd name="adj" fmla="val 34011"/>
            </a:avLst>
          </a:prstGeom>
          <a:solidFill>
            <a:srgbClr val="00CC99">
              <a:alpha val="50196"/>
            </a:srgbClr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cxnSp>
        <p:nvCxnSpPr>
          <p:cNvPr id="32" name="Connettore 1 31">
            <a:extLst>
              <a:ext uri="{FF2B5EF4-FFF2-40B4-BE49-F238E27FC236}">
                <a16:creationId xmlns:a16="http://schemas.microsoft.com/office/drawing/2014/main" id="{A6833563-4999-1448-81EE-3D053ACDFFAE}"/>
              </a:ext>
            </a:extLst>
          </p:cNvPr>
          <p:cNvCxnSpPr>
            <a:cxnSpLocks/>
          </p:cNvCxnSpPr>
          <p:nvPr/>
        </p:nvCxnSpPr>
        <p:spPr bwMode="auto">
          <a:xfrm>
            <a:off x="5094271" y="1419279"/>
            <a:ext cx="16267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33" name="Connettore 1 32">
            <a:extLst>
              <a:ext uri="{FF2B5EF4-FFF2-40B4-BE49-F238E27FC236}">
                <a16:creationId xmlns:a16="http://schemas.microsoft.com/office/drawing/2014/main" id="{9790A64B-27EA-9F43-8CD8-EA9507FC761E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6914871" y="3080555"/>
            <a:ext cx="16267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13CE420-A859-0142-89CD-D8F7FCFCCE59}"/>
              </a:ext>
            </a:extLst>
          </p:cNvPr>
          <p:cNvSpPr txBox="1"/>
          <p:nvPr/>
        </p:nvSpPr>
        <p:spPr>
          <a:xfrm>
            <a:off x="3845719" y="1571108"/>
            <a:ext cx="2408032" cy="861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Quando torneremo</a:t>
            </a:r>
            <a:b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alla situazione di aprile,</a:t>
            </a:r>
          </a:p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 questo passo?</a:t>
            </a:r>
          </a:p>
        </p:txBody>
      </p:sp>
    </p:spTree>
    <p:extLst>
      <p:ext uri="{BB962C8B-B14F-4D97-AF65-F5344CB8AC3E}">
        <p14:creationId xmlns:p14="http://schemas.microsoft.com/office/powerpoint/2010/main" val="2953656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374AED91-DF1F-DA47-BE07-AE79232A22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6628" r="6628" b="3348"/>
          <a:stretch/>
        </p:blipFill>
        <p:spPr>
          <a:xfrm>
            <a:off x="0" y="-14182"/>
            <a:ext cx="9144000" cy="5493704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D59F3FF8-4D39-D941-B272-45CB8833F1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6001" dirty="0"/>
              <a:t>I dati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FB1B002-F776-E44E-8D1C-E01033453547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62001" y="5479522"/>
            <a:ext cx="2222500" cy="190500"/>
          </a:xfrm>
        </p:spPr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422970-B896-2048-AB60-9F1FD45FD9A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5082647" y="5479522"/>
            <a:ext cx="3299355" cy="190500"/>
          </a:xfrm>
        </p:spPr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E1533CE-9278-0C4E-AF70-3281CD7A9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44"/>
          <a:stretch/>
        </p:blipFill>
        <p:spPr bwMode="auto">
          <a:xfrm>
            <a:off x="7785737" y="1782535"/>
            <a:ext cx="1344923" cy="195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63A0B78-4AA7-CA49-B82A-4DFB9A966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5"/>
          <a:stretch/>
        </p:blipFill>
        <p:spPr bwMode="auto">
          <a:xfrm>
            <a:off x="0" y="2197246"/>
            <a:ext cx="756578" cy="104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9E9747F5-DB5B-C040-8E91-3128A774B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048" y="1675720"/>
            <a:ext cx="699005" cy="69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9BC335E-489C-4143-AAD4-58D4C6631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478" y="4114861"/>
            <a:ext cx="388569" cy="3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88924A3-355A-4D47-B134-2FE636D7C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48" y="3474762"/>
            <a:ext cx="1040324" cy="104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9FD95F5D-0B05-454C-91E0-8FC9EF5D6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2" y="3804425"/>
            <a:ext cx="699005" cy="69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 descr="Immagine che contiene torta, decorato, compleanno, mano&#10;&#10;Descrizione generata automaticamente">
            <a:extLst>
              <a:ext uri="{FF2B5EF4-FFF2-40B4-BE49-F238E27FC236}">
                <a16:creationId xmlns:a16="http://schemas.microsoft.com/office/drawing/2014/main" id="{CB42970F-176E-A94D-AF10-8C7E78B961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075"/>
          <a:stretch/>
        </p:blipFill>
        <p:spPr>
          <a:xfrm>
            <a:off x="1393757" y="5197"/>
            <a:ext cx="3544852" cy="138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387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F2D942-3C35-8244-A1D0-881DBBE5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Crescita delle terapie intensive, ottobre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8B7818F-0B6A-A14B-B06C-8B9034D3F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CB3A367-6F47-F54A-A51D-D11AE8677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8C9B8-F01A-BA42-A894-C37C48DE8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015800E-FC43-DD48-AF35-73E5FA410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204" y="728927"/>
            <a:ext cx="6077726" cy="45582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943DBE-A2C2-BE40-A5AF-60A503AB2E1E}"/>
              </a:ext>
            </a:extLst>
          </p:cNvPr>
          <p:cNvSpPr txBox="1"/>
          <p:nvPr/>
        </p:nvSpPr>
        <p:spPr>
          <a:xfrm>
            <a:off x="2728257" y="728926"/>
            <a:ext cx="36231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fine ottobre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8BE8E94-766A-7444-AEB6-EBFEB70CB155}"/>
              </a:ext>
            </a:extLst>
          </p:cNvPr>
          <p:cNvSpPr txBox="1"/>
          <p:nvPr/>
        </p:nvSpPr>
        <p:spPr>
          <a:xfrm>
            <a:off x="4203021" y="5046883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CAD9551-25EE-0646-9427-476907AABBCD}"/>
              </a:ext>
            </a:extLst>
          </p:cNvPr>
          <p:cNvSpPr txBox="1"/>
          <p:nvPr/>
        </p:nvSpPr>
        <p:spPr>
          <a:xfrm rot="16200000">
            <a:off x="566763" y="2691801"/>
            <a:ext cx="170271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4BA4E25B-9AD3-0646-ACC2-5E45E2F1CA06}"/>
              </a:ext>
            </a:extLst>
          </p:cNvPr>
          <p:cNvCxnSpPr>
            <a:cxnSpLocks/>
          </p:cNvCxnSpPr>
          <p:nvPr/>
        </p:nvCxnSpPr>
        <p:spPr bwMode="auto">
          <a:xfrm flipV="1">
            <a:off x="6536679" y="1446679"/>
            <a:ext cx="465236" cy="122273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/>
              <p:nvPr/>
            </p:nvSpPr>
            <p:spPr>
              <a:xfrm rot="17436643">
                <a:off x="5551791" y="2101616"/>
                <a:ext cx="1797287" cy="34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667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sz="1667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2 ogni 10 giorni</a:t>
                </a: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F998E855-2825-064E-8EAE-4911B5B6D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436643">
                <a:off x="5551791" y="2101616"/>
                <a:ext cx="1797287" cy="348878"/>
              </a:xfrm>
              <a:prstGeom prst="rect">
                <a:avLst/>
              </a:prstGeom>
              <a:blipFill>
                <a:blip r:embed="rId3"/>
                <a:stretch>
                  <a:fillRect t="-1399" r="-77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8ECD720-6A25-7F4B-9C84-0D6298A9E59F}"/>
              </a:ext>
            </a:extLst>
          </p:cNvPr>
          <p:cNvSpPr txBox="1"/>
          <p:nvPr/>
        </p:nvSpPr>
        <p:spPr>
          <a:xfrm rot="16200000">
            <a:off x="1102930" y="1942498"/>
            <a:ext cx="1813317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Scala logaritmica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3D481422-AF3D-124A-8348-1DE500C858EF}"/>
              </a:ext>
            </a:extLst>
          </p:cNvPr>
          <p:cNvCxnSpPr>
            <a:cxnSpLocks/>
          </p:cNvCxnSpPr>
          <p:nvPr/>
        </p:nvCxnSpPr>
        <p:spPr bwMode="auto">
          <a:xfrm flipV="1">
            <a:off x="6987374" y="1446682"/>
            <a:ext cx="0" cy="342694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B262DED7-6E53-2344-8F2F-3A68B9049954}"/>
              </a:ext>
            </a:extLst>
          </p:cNvPr>
          <p:cNvCxnSpPr>
            <a:cxnSpLocks/>
          </p:cNvCxnSpPr>
          <p:nvPr/>
        </p:nvCxnSpPr>
        <p:spPr bwMode="auto">
          <a:xfrm>
            <a:off x="2819530" y="1419279"/>
            <a:ext cx="41823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roce 5">
            <a:extLst>
              <a:ext uri="{FF2B5EF4-FFF2-40B4-BE49-F238E27FC236}">
                <a16:creationId xmlns:a16="http://schemas.microsoft.com/office/drawing/2014/main" id="{E5D53111-1482-364E-988C-0765442C05F0}"/>
              </a:ext>
            </a:extLst>
          </p:cNvPr>
          <p:cNvSpPr/>
          <p:nvPr/>
        </p:nvSpPr>
        <p:spPr bwMode="auto">
          <a:xfrm rot="2702090">
            <a:off x="6923858" y="1356280"/>
            <a:ext cx="127032" cy="125999"/>
          </a:xfrm>
          <a:prstGeom prst="plus">
            <a:avLst>
              <a:gd name="adj" fmla="val 34011"/>
            </a:avLst>
          </a:prstGeom>
          <a:solidFill>
            <a:srgbClr val="00CC99">
              <a:alpha val="50196"/>
            </a:srgbClr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2307AE20-42C8-2549-8E25-2454EF894E19}"/>
              </a:ext>
            </a:extLst>
          </p:cNvPr>
          <p:cNvCxnSpPr>
            <a:cxnSpLocks/>
          </p:cNvCxnSpPr>
          <p:nvPr/>
        </p:nvCxnSpPr>
        <p:spPr bwMode="auto">
          <a:xfrm>
            <a:off x="5094271" y="1419279"/>
            <a:ext cx="16267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78F617B6-025A-4B48-8EC6-78F5195C82AB}"/>
              </a:ext>
            </a:extLst>
          </p:cNvPr>
          <p:cNvCxnSpPr>
            <a:cxnSpLocks/>
          </p:cNvCxnSpPr>
          <p:nvPr/>
        </p:nvCxnSpPr>
        <p:spPr bwMode="auto">
          <a:xfrm rot="5400000">
            <a:off x="6914871" y="3080555"/>
            <a:ext cx="16267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/>
            </a:solidFill>
            <a:prstDash val="sysDash"/>
            <a:round/>
            <a:headEnd type="none" w="med" len="med"/>
            <a:tailEnd type="triangle" w="lg" len="lg"/>
          </a:ln>
          <a:effectLst/>
        </p:spPr>
      </p:cxnSp>
      <p:sp>
        <p:nvSpPr>
          <p:cNvPr id="24" name="Croce 23">
            <a:extLst>
              <a:ext uri="{FF2B5EF4-FFF2-40B4-BE49-F238E27FC236}">
                <a16:creationId xmlns:a16="http://schemas.microsoft.com/office/drawing/2014/main" id="{A30E506A-414A-F041-B7FD-C9B761937FE1}"/>
              </a:ext>
            </a:extLst>
          </p:cNvPr>
          <p:cNvSpPr/>
          <p:nvPr/>
        </p:nvSpPr>
        <p:spPr bwMode="auto">
          <a:xfrm rot="2702090">
            <a:off x="6923858" y="4805004"/>
            <a:ext cx="127032" cy="125999"/>
          </a:xfrm>
          <a:prstGeom prst="plus">
            <a:avLst>
              <a:gd name="adj" fmla="val 34011"/>
            </a:avLst>
          </a:prstGeom>
          <a:solidFill>
            <a:srgbClr val="00CC99">
              <a:alpha val="50196"/>
            </a:srgbClr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FD0E374-A440-B147-8BCC-FF9E1DFCD496}"/>
              </a:ext>
            </a:extLst>
          </p:cNvPr>
          <p:cNvSpPr txBox="1"/>
          <p:nvPr/>
        </p:nvSpPr>
        <p:spPr>
          <a:xfrm>
            <a:off x="3845719" y="1571108"/>
            <a:ext cx="2408032" cy="861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Quando torneremo</a:t>
            </a:r>
            <a:b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alla situazione di aprile,</a:t>
            </a:r>
          </a:p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 questo passo?</a:t>
            </a:r>
          </a:p>
        </p:txBody>
      </p:sp>
    </p:spTree>
    <p:extLst>
      <p:ext uri="{BB962C8B-B14F-4D97-AF65-F5344CB8AC3E}">
        <p14:creationId xmlns:p14="http://schemas.microsoft.com/office/powerpoint/2010/main" val="2201625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4D08C6-9E3B-F34D-86DB-E5C7CB8F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Svizzera: piene le terapie intensive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C6AE703-5DD5-A34F-B2A7-33E2A346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774A64-C49D-4343-8571-0DDF5ACF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BBEF90-D4F1-5144-8654-9D44C9250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04276CC-AAE5-ED4F-8D60-032131A0A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039"/>
          <a:stretch/>
        </p:blipFill>
        <p:spPr>
          <a:xfrm>
            <a:off x="1834726" y="728927"/>
            <a:ext cx="5485184" cy="4715151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0093810-24E5-224B-9BAD-9267F878A1D3}"/>
              </a:ext>
            </a:extLst>
          </p:cNvPr>
          <p:cNvSpPr txBox="1"/>
          <p:nvPr/>
        </p:nvSpPr>
        <p:spPr>
          <a:xfrm>
            <a:off x="7446728" y="5022339"/>
            <a:ext cx="1195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n-lt"/>
              </a:rPr>
              <a:t>18/11/2020</a:t>
            </a:r>
          </a:p>
        </p:txBody>
      </p:sp>
    </p:spTree>
    <p:extLst>
      <p:ext uri="{BB962C8B-B14F-4D97-AF65-F5344CB8AC3E}">
        <p14:creationId xmlns:p14="http://schemas.microsoft.com/office/powerpoint/2010/main" val="2708760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4D08C6-9E3B-F34D-86DB-E5C7CB8F3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Svezia: terapie intensive al 99%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C6AE703-5DD5-A34F-B2A7-33E2A346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2774A64-C49D-4343-8571-0DDF5ACF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BBEF90-D4F1-5144-8654-9D44C9250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A069D7E-9B71-0F48-8A72-7E526AF6E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962" y="847555"/>
            <a:ext cx="5182906" cy="456114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A2D0541-ACAE-0B41-9CF7-0088CB0E87BA}"/>
              </a:ext>
            </a:extLst>
          </p:cNvPr>
          <p:cNvSpPr txBox="1"/>
          <p:nvPr/>
        </p:nvSpPr>
        <p:spPr>
          <a:xfrm>
            <a:off x="7446728" y="5022339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n-lt"/>
              </a:rPr>
              <a:t>10/12/2020</a:t>
            </a:r>
          </a:p>
        </p:txBody>
      </p:sp>
    </p:spTree>
    <p:extLst>
      <p:ext uri="{BB962C8B-B14F-4D97-AF65-F5344CB8AC3E}">
        <p14:creationId xmlns:p14="http://schemas.microsoft.com/office/powerpoint/2010/main" val="2806976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D24069-0C36-3545-A9E8-1FA048E3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Nessuna crescita può essere infinita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257E29-5944-834C-8644-38563D94FF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9272" y="937949"/>
            <a:ext cx="4496010" cy="4142052"/>
          </a:xfrm>
        </p:spPr>
        <p:txBody>
          <a:bodyPr/>
          <a:lstStyle/>
          <a:p>
            <a:r>
              <a:rPr lang="it-IT" sz="2000" dirty="0"/>
              <a:t>Col tempo diversi individui non sono più infetti: </a:t>
            </a:r>
            <a:r>
              <a:rPr lang="it-IT" sz="1800" dirty="0">
                <a:solidFill>
                  <a:schemeClr val="accent6"/>
                </a:solidFill>
              </a:rPr>
              <a:t>muoiono</a:t>
            </a:r>
            <a:r>
              <a:rPr lang="it-IT" sz="1800" dirty="0"/>
              <a:t> o </a:t>
            </a:r>
            <a:r>
              <a:rPr lang="it-IT" sz="1800" dirty="0">
                <a:solidFill>
                  <a:schemeClr val="accent6"/>
                </a:solidFill>
              </a:rPr>
              <a:t>guariscono</a:t>
            </a:r>
            <a:r>
              <a:rPr lang="it-IT" sz="1800" dirty="0"/>
              <a:t> e diventano immuni</a:t>
            </a:r>
          </a:p>
          <a:p>
            <a:pPr lvl="1"/>
            <a:r>
              <a:rPr lang="it-IT" sz="1800" dirty="0"/>
              <a:t>Tutta la popolazione (o una buona parte) si infetta e sviluppa </a:t>
            </a:r>
            <a:r>
              <a:rPr lang="it-IT" sz="1800" dirty="0">
                <a:solidFill>
                  <a:schemeClr val="accent2"/>
                </a:solidFill>
              </a:rPr>
              <a:t>immunità «di gregge»</a:t>
            </a:r>
            <a:r>
              <a:rPr lang="it-IT" sz="1800" dirty="0"/>
              <a:t>. Ma non è detto che l’immunità duri a lungo</a:t>
            </a:r>
          </a:p>
          <a:p>
            <a:r>
              <a:rPr lang="it-IT" sz="2000" dirty="0"/>
              <a:t>L’epidemia può essere interrotta o rallentata in diversi modi:</a:t>
            </a:r>
          </a:p>
          <a:p>
            <a:pPr lvl="1"/>
            <a:r>
              <a:rPr lang="it-IT" sz="1800" dirty="0"/>
              <a:t>Si introducono meccanismi per ridurre il contagio: </a:t>
            </a:r>
            <a:r>
              <a:rPr lang="it-IT" sz="1800" dirty="0">
                <a:solidFill>
                  <a:schemeClr val="accent6"/>
                </a:solidFill>
              </a:rPr>
              <a:t>mascherine</a:t>
            </a:r>
            <a:r>
              <a:rPr lang="it-IT" sz="1800" dirty="0"/>
              <a:t>, </a:t>
            </a:r>
            <a:r>
              <a:rPr lang="it-IT" sz="1800" dirty="0" err="1">
                <a:solidFill>
                  <a:schemeClr val="accent6"/>
                </a:solidFill>
              </a:rPr>
              <a:t>lockdown</a:t>
            </a:r>
            <a:r>
              <a:rPr lang="it-IT" sz="1800" dirty="0"/>
              <a:t>, ecc.</a:t>
            </a:r>
          </a:p>
          <a:p>
            <a:pPr lvl="1"/>
            <a:r>
              <a:rPr lang="it-IT" sz="1800" dirty="0"/>
              <a:t>Un </a:t>
            </a:r>
            <a:r>
              <a:rPr lang="it-IT" sz="1800" dirty="0">
                <a:solidFill>
                  <a:schemeClr val="accent6"/>
                </a:solidFill>
              </a:rPr>
              <a:t>vaccino</a:t>
            </a:r>
            <a:r>
              <a:rPr lang="it-IT" sz="1800" dirty="0"/>
              <a:t> rende immune una buona parte della popolazione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8F93E6-DCE6-DB4C-BFC7-3B9085E9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C2BEC0-527F-F646-8CD9-8F9A118D3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pic>
        <p:nvPicPr>
          <p:cNvPr id="2050" name="Picture 2" descr="Coronavirus, la situazione delle terapie intensive in Italia: la mappa  regione per regione">
            <a:extLst>
              <a:ext uri="{FF2B5EF4-FFF2-40B4-BE49-F238E27FC236}">
                <a16:creationId xmlns:a16="http://schemas.microsoft.com/office/drawing/2014/main" id="{EFA82DF8-DF86-E44E-B07F-DA7C7DD2D6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8" r="13294"/>
          <a:stretch/>
        </p:blipFill>
        <p:spPr bwMode="auto">
          <a:xfrm>
            <a:off x="5044169" y="937949"/>
            <a:ext cx="3337830" cy="414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22C6D1-93F6-6048-B1AF-BFF4E50A4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8A4E04-8F04-924B-9455-59498B390DEA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5970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778A5D-2C49-E747-9454-6BAFEAE22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Terapie intensive, novembre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6B85ADA-4561-0344-BED6-5CC05FC90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E928334-219B-014B-9A00-38EF09A11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7CB18B7-9162-5241-9490-B71E1389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7A819B0-19A7-9E49-9F2C-BAFFF2C19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462" y="649561"/>
            <a:ext cx="6399307" cy="4799480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0D06FCB5-8247-114F-8DDA-F29BE011F26E}"/>
              </a:ext>
            </a:extLst>
          </p:cNvPr>
          <p:cNvCxnSpPr>
            <a:cxnSpLocks/>
          </p:cNvCxnSpPr>
          <p:nvPr/>
        </p:nvCxnSpPr>
        <p:spPr bwMode="auto">
          <a:xfrm flipV="1">
            <a:off x="2454977" y="1192556"/>
            <a:ext cx="3393558" cy="335857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A8C06255-F079-1E41-B608-2E8B72CA9143}"/>
              </a:ext>
            </a:extLst>
          </p:cNvPr>
          <p:cNvCxnSpPr/>
          <p:nvPr/>
        </p:nvCxnSpPr>
        <p:spPr bwMode="auto">
          <a:xfrm>
            <a:off x="5812674" y="1245931"/>
            <a:ext cx="0" cy="4637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9CB1241-1476-EE4F-A107-27DAFCC2BA6C}"/>
              </a:ext>
            </a:extLst>
          </p:cNvPr>
          <p:cNvSpPr txBox="1"/>
          <p:nvPr/>
        </p:nvSpPr>
        <p:spPr>
          <a:xfrm>
            <a:off x="5031997" y="2227359"/>
            <a:ext cx="2525981" cy="1888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 deviazione dalla crescita esponenziale è evidente</a:t>
            </a:r>
          </a:p>
          <a:p>
            <a:endParaRPr lang="it-IT" sz="1667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it-IT" sz="1667" dirty="0">
                <a:solidFill>
                  <a:srgbClr val="C00000"/>
                </a:solidFill>
                <a:latin typeface="+mn-lt"/>
              </a:rPr>
              <a:t>Stava rallentando il contagio o stavano per finire i posti disponibili?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0D4ADB1-1F6B-584C-91B1-2171802B3A1E}"/>
              </a:ext>
            </a:extLst>
          </p:cNvPr>
          <p:cNvSpPr txBox="1"/>
          <p:nvPr/>
        </p:nvSpPr>
        <p:spPr>
          <a:xfrm>
            <a:off x="2728257" y="698446"/>
            <a:ext cx="3521092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terapie intensive – 18/11/2020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CECCC7F-C1CA-A949-8F10-F016A3B49BF0}"/>
              </a:ext>
            </a:extLst>
          </p:cNvPr>
          <p:cNvSpPr txBox="1"/>
          <p:nvPr/>
        </p:nvSpPr>
        <p:spPr>
          <a:xfrm>
            <a:off x="4287014" y="5125748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FB24CC-20E4-F04E-A6AC-D0425D3DA84E}"/>
              </a:ext>
            </a:extLst>
          </p:cNvPr>
          <p:cNvSpPr txBox="1"/>
          <p:nvPr/>
        </p:nvSpPr>
        <p:spPr>
          <a:xfrm rot="16200000">
            <a:off x="636036" y="2661321"/>
            <a:ext cx="170271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terapie intensive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ABDB15F-2E36-504C-B43E-0AE082C8F042}"/>
              </a:ext>
            </a:extLst>
          </p:cNvPr>
          <p:cNvSpPr/>
          <p:nvPr/>
        </p:nvSpPr>
        <p:spPr>
          <a:xfrm>
            <a:off x="2202771" y="2015731"/>
            <a:ext cx="17555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solidFill>
                  <a:srgbClr val="C00000"/>
                </a:solidFill>
                <a:latin typeface="+mn-lt"/>
              </a:rPr>
              <a:t>24/10/2020</a:t>
            </a:r>
            <a:br>
              <a:rPr lang="it-IT" sz="1400" b="1" dirty="0">
                <a:solidFill>
                  <a:srgbClr val="C00000"/>
                </a:solidFill>
                <a:latin typeface="+mn-lt"/>
              </a:rPr>
            </a:br>
            <a:r>
              <a:rPr lang="it-IT" sz="1400" dirty="0">
                <a:solidFill>
                  <a:srgbClr val="C00000"/>
                </a:solidFill>
                <a:latin typeface="+mn-lt"/>
              </a:rPr>
              <a:t>chiusura palestre e locali alle 18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3BA4346-1002-B744-8AAD-E8DEB04F172C}"/>
              </a:ext>
            </a:extLst>
          </p:cNvPr>
          <p:cNvCxnSpPr>
            <a:cxnSpLocks/>
          </p:cNvCxnSpPr>
          <p:nvPr/>
        </p:nvCxnSpPr>
        <p:spPr bwMode="auto">
          <a:xfrm>
            <a:off x="3954721" y="2101360"/>
            <a:ext cx="0" cy="8884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2A8265FC-DAF9-5C4A-86EE-63FEF782246A}"/>
              </a:ext>
            </a:extLst>
          </p:cNvPr>
          <p:cNvSpPr/>
          <p:nvPr/>
        </p:nvSpPr>
        <p:spPr>
          <a:xfrm>
            <a:off x="3611638" y="1073765"/>
            <a:ext cx="1599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solidFill>
                  <a:srgbClr val="C00000"/>
                </a:solidFill>
                <a:latin typeface="+mn-lt"/>
              </a:rPr>
              <a:t>6/11/2020</a:t>
            </a:r>
            <a:br>
              <a:rPr lang="it-IT" sz="1400" b="1" dirty="0">
                <a:solidFill>
                  <a:srgbClr val="C00000"/>
                </a:solidFill>
                <a:latin typeface="+mn-lt"/>
              </a:rPr>
            </a:br>
            <a:r>
              <a:rPr lang="it-IT" sz="1400" dirty="0">
                <a:solidFill>
                  <a:srgbClr val="C00000"/>
                </a:solidFill>
                <a:latin typeface="+mn-lt"/>
              </a:rPr>
              <a:t>zone gialle, arancioni, rosse.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B7A623A4-A6E3-9741-8912-C38FF44C43DF}"/>
              </a:ext>
            </a:extLst>
          </p:cNvPr>
          <p:cNvCxnSpPr>
            <a:cxnSpLocks/>
          </p:cNvCxnSpPr>
          <p:nvPr/>
        </p:nvCxnSpPr>
        <p:spPr bwMode="auto">
          <a:xfrm>
            <a:off x="5207782" y="1137477"/>
            <a:ext cx="0" cy="8884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544142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70C314-EB55-0E46-80B5-329963645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a metà novembre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BD5B403-FA42-9144-B475-65F0FBEC9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0BD7F57-154E-5444-824F-5C9959B41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D1BDAE1-98EF-ED41-BFAB-8A99AAB92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C4B3BB7-4C28-B546-A926-E80072B7EAA3}"/>
              </a:ext>
            </a:extLst>
          </p:cNvPr>
          <p:cNvGrpSpPr/>
          <p:nvPr/>
        </p:nvGrpSpPr>
        <p:grpSpPr>
          <a:xfrm>
            <a:off x="1249327" y="728927"/>
            <a:ext cx="6867756" cy="4575842"/>
            <a:chOff x="531628" y="874711"/>
            <a:chExt cx="8241308" cy="5491011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6A240F69-8332-3942-93A8-588B7E655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" t="-787" r="-17" b="11950"/>
            <a:stretch/>
          </p:blipFill>
          <p:spPr>
            <a:xfrm>
              <a:off x="531628" y="874711"/>
              <a:ext cx="8241308" cy="5491011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2413BA0D-1178-D74B-A630-FCB5ECC04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681" t="9461" r="67303" b="61927"/>
            <a:stretch/>
          </p:blipFill>
          <p:spPr>
            <a:xfrm>
              <a:off x="2785730" y="1508124"/>
              <a:ext cx="1484645" cy="1768476"/>
            </a:xfrm>
            <a:prstGeom prst="rect">
              <a:avLst/>
            </a:prstGeom>
          </p:spPr>
        </p:pic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E0951BF-AFAF-CA47-95C7-3DE2C7DB5431}"/>
              </a:ext>
            </a:extLst>
          </p:cNvPr>
          <p:cNvSpPr txBox="1"/>
          <p:nvPr/>
        </p:nvSpPr>
        <p:spPr>
          <a:xfrm>
            <a:off x="2741090" y="774241"/>
            <a:ext cx="369101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decessi giornalieri – 18/11/2020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F553ACC-F1F4-6F48-80B3-E59B6522D844}"/>
              </a:ext>
            </a:extLst>
          </p:cNvPr>
          <p:cNvSpPr txBox="1"/>
          <p:nvPr/>
        </p:nvSpPr>
        <p:spPr>
          <a:xfrm>
            <a:off x="4333937" y="5084369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10370F6-2595-F54D-9E29-B4C4730FDFE6}"/>
              </a:ext>
            </a:extLst>
          </p:cNvPr>
          <p:cNvSpPr txBox="1"/>
          <p:nvPr/>
        </p:nvSpPr>
        <p:spPr>
          <a:xfrm rot="16200000">
            <a:off x="397187" y="2855200"/>
            <a:ext cx="1872629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A8F73D85-776F-A548-8EAC-EA373033EF84}"/>
              </a:ext>
            </a:extLst>
          </p:cNvPr>
          <p:cNvCxnSpPr>
            <a:cxnSpLocks/>
          </p:cNvCxnSpPr>
          <p:nvPr/>
        </p:nvCxnSpPr>
        <p:spPr bwMode="auto">
          <a:xfrm flipV="1">
            <a:off x="1991147" y="1417230"/>
            <a:ext cx="4745917" cy="32608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CC99">
                <a:alpha val="50196"/>
              </a:srgb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70675C87-E4D0-2A43-B3D6-AD6480FB0DF6}"/>
              </a:ext>
            </a:extLst>
          </p:cNvPr>
          <p:cNvCxnSpPr>
            <a:cxnSpLocks/>
          </p:cNvCxnSpPr>
          <p:nvPr/>
        </p:nvCxnSpPr>
        <p:spPr bwMode="auto">
          <a:xfrm>
            <a:off x="6737061" y="1417230"/>
            <a:ext cx="0" cy="5764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9554D4E-ED22-554E-A80C-2BF009964D47}"/>
              </a:ext>
            </a:extLst>
          </p:cNvPr>
          <p:cNvSpPr txBox="1"/>
          <p:nvPr/>
        </p:nvSpPr>
        <p:spPr>
          <a:xfrm>
            <a:off x="5113449" y="2805815"/>
            <a:ext cx="2990397" cy="1888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Anche i decessi giornalieri hanno cominciato a rallentare rispetto alla crescita esponenziale con un po’ di ritardo</a:t>
            </a:r>
          </a:p>
          <a:p>
            <a:endParaRPr lang="it-IT" sz="1667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 decrescita è reale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73FBD50-DEE3-2A4A-8880-6B9E38B23B4B}"/>
              </a:ext>
            </a:extLst>
          </p:cNvPr>
          <p:cNvSpPr/>
          <p:nvPr/>
        </p:nvSpPr>
        <p:spPr>
          <a:xfrm>
            <a:off x="1991146" y="2520741"/>
            <a:ext cx="17555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solidFill>
                  <a:srgbClr val="C00000"/>
                </a:solidFill>
                <a:latin typeface="+mn-lt"/>
              </a:rPr>
              <a:t>24/10/2020</a:t>
            </a:r>
            <a:br>
              <a:rPr lang="it-IT" sz="1400" b="1" dirty="0">
                <a:solidFill>
                  <a:srgbClr val="C00000"/>
                </a:solidFill>
                <a:latin typeface="+mn-lt"/>
              </a:rPr>
            </a:br>
            <a:r>
              <a:rPr lang="it-IT" sz="1400" dirty="0">
                <a:solidFill>
                  <a:srgbClr val="C00000"/>
                </a:solidFill>
                <a:latin typeface="+mn-lt"/>
              </a:rPr>
              <a:t>chiusura palestre e locali alle 18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48EDC11B-FEF8-A04F-9551-8FA6118AFE65}"/>
              </a:ext>
            </a:extLst>
          </p:cNvPr>
          <p:cNvCxnSpPr>
            <a:cxnSpLocks/>
          </p:cNvCxnSpPr>
          <p:nvPr/>
        </p:nvCxnSpPr>
        <p:spPr bwMode="auto">
          <a:xfrm>
            <a:off x="3743097" y="2573904"/>
            <a:ext cx="0" cy="8884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Rettangolo 16">
            <a:extLst>
              <a:ext uri="{FF2B5EF4-FFF2-40B4-BE49-F238E27FC236}">
                <a16:creationId xmlns:a16="http://schemas.microsoft.com/office/drawing/2014/main" id="{02C8426D-21EF-3548-A188-87B3E0F08217}"/>
              </a:ext>
            </a:extLst>
          </p:cNvPr>
          <p:cNvSpPr/>
          <p:nvPr/>
        </p:nvSpPr>
        <p:spPr>
          <a:xfrm>
            <a:off x="3760896" y="1412931"/>
            <a:ext cx="1599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solidFill>
                  <a:srgbClr val="C00000"/>
                </a:solidFill>
                <a:latin typeface="+mn-lt"/>
              </a:rPr>
              <a:t>6/11/2020</a:t>
            </a:r>
            <a:br>
              <a:rPr lang="it-IT" sz="1400" b="1" dirty="0">
                <a:solidFill>
                  <a:srgbClr val="C00000"/>
                </a:solidFill>
                <a:latin typeface="+mn-lt"/>
              </a:rPr>
            </a:br>
            <a:r>
              <a:rPr lang="it-IT" sz="1400" dirty="0">
                <a:solidFill>
                  <a:srgbClr val="C00000"/>
                </a:solidFill>
                <a:latin typeface="+mn-lt"/>
              </a:rPr>
              <a:t>zone gialle, arancioni, rosse.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9B295844-C875-7D4C-A31C-9D5684B881B6}"/>
              </a:ext>
            </a:extLst>
          </p:cNvPr>
          <p:cNvCxnSpPr>
            <a:cxnSpLocks/>
          </p:cNvCxnSpPr>
          <p:nvPr/>
        </p:nvCxnSpPr>
        <p:spPr bwMode="auto">
          <a:xfrm>
            <a:off x="5357040" y="1466097"/>
            <a:ext cx="0" cy="8884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5091562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AC4318-C0FB-0D4C-B50B-93BE9265A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Decessi, ieri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3078B69-760C-434E-B9BC-517D2AEA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BA75E4-5F6C-3840-85B1-62D9A3730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86ECA2-91B7-5E44-809E-20F9BF163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E4E9D4A9-A508-B24E-8310-EBEB1B695CF6}"/>
              </a:ext>
            </a:extLst>
          </p:cNvPr>
          <p:cNvGrpSpPr/>
          <p:nvPr/>
        </p:nvGrpSpPr>
        <p:grpSpPr>
          <a:xfrm>
            <a:off x="1249327" y="728927"/>
            <a:ext cx="6867756" cy="4575842"/>
            <a:chOff x="1249327" y="728927"/>
            <a:chExt cx="6867756" cy="4575842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60E3E74-445D-C649-B20F-11EFDCC68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581" b="5581"/>
            <a:stretch/>
          </p:blipFill>
          <p:spPr>
            <a:xfrm>
              <a:off x="1249327" y="728927"/>
              <a:ext cx="6867756" cy="4575842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CFD7201-5173-7D44-93BE-10482596F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681" t="9461" r="67303" b="61927"/>
            <a:stretch/>
          </p:blipFill>
          <p:spPr>
            <a:xfrm>
              <a:off x="3105441" y="852538"/>
              <a:ext cx="1237204" cy="1463497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F9691E2-DEEB-F140-A5D4-BDEE334D5971}"/>
              </a:ext>
            </a:extLst>
          </p:cNvPr>
          <p:cNvSpPr txBox="1"/>
          <p:nvPr/>
        </p:nvSpPr>
        <p:spPr>
          <a:xfrm>
            <a:off x="2731813" y="692187"/>
            <a:ext cx="369101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decessi giornalieri – 15/12/2020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0D538D-2B12-FE43-94E6-227732B6EEDF}"/>
              </a:ext>
            </a:extLst>
          </p:cNvPr>
          <p:cNvSpPr txBox="1"/>
          <p:nvPr/>
        </p:nvSpPr>
        <p:spPr>
          <a:xfrm>
            <a:off x="4333937" y="5084369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8BA2326-0D2B-2F41-9174-2207C4526A84}"/>
              </a:ext>
            </a:extLst>
          </p:cNvPr>
          <p:cNvSpPr txBox="1"/>
          <p:nvPr/>
        </p:nvSpPr>
        <p:spPr>
          <a:xfrm rot="16200000">
            <a:off x="397187" y="2855200"/>
            <a:ext cx="1872629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0088EFF-F1E1-4244-88D1-0ECB0F977F5F}"/>
              </a:ext>
            </a:extLst>
          </p:cNvPr>
          <p:cNvSpPr txBox="1"/>
          <p:nvPr/>
        </p:nvSpPr>
        <p:spPr>
          <a:xfrm>
            <a:off x="5291490" y="2240054"/>
            <a:ext cx="2990397" cy="240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 decessi oggi hanno smesso di crescere</a:t>
            </a:r>
          </a:p>
          <a:p>
            <a:endParaRPr lang="it-IT" sz="1667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Il calo dei decessi segue quello degli infetti, ma ad oggi non c’è ancora una discesa evidente</a:t>
            </a:r>
          </a:p>
          <a:p>
            <a:endParaRPr lang="it-IT" sz="1667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endParaRPr lang="it-IT" sz="1667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B8D074-31C2-144C-865A-CDB8B34CF589}"/>
              </a:ext>
            </a:extLst>
          </p:cNvPr>
          <p:cNvSpPr txBox="1"/>
          <p:nvPr/>
        </p:nvSpPr>
        <p:spPr>
          <a:xfrm>
            <a:off x="7892145" y="1101143"/>
            <a:ext cx="1040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+mn-lt"/>
              </a:rPr>
              <a:t>846 morti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1B4ED71C-05C2-254C-ABDD-31C3A664F663}"/>
              </a:ext>
            </a:extLst>
          </p:cNvPr>
          <p:cNvCxnSpPr>
            <a:cxnSpLocks/>
            <a:stCxn id="6" idx="1"/>
          </p:cNvCxnSpPr>
          <p:nvPr/>
        </p:nvCxnSpPr>
        <p:spPr bwMode="auto">
          <a:xfrm flipH="1">
            <a:off x="7596136" y="1270420"/>
            <a:ext cx="29600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5467725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E4E5D4-9215-7146-9DD8-A68327F1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SIRD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1B7799-FF39-1C4A-A161-643DF566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DB0590-3A0C-C240-8B67-202B9F64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E14DEFE-0819-3E45-9789-87D10B87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78857" y="1488533"/>
            <a:ext cx="612284" cy="612284"/>
          </a:xfrm>
          <a:prstGeom prst="rect">
            <a:avLst/>
          </a:prstGeom>
        </p:spPr>
      </p:pic>
      <p:sp>
        <p:nvSpPr>
          <p:cNvPr id="20" name="Ovale 19">
            <a:extLst>
              <a:ext uri="{FF2B5EF4-FFF2-40B4-BE49-F238E27FC236}">
                <a16:creationId xmlns:a16="http://schemas.microsoft.com/office/drawing/2014/main" id="{60912D79-3F3B-9D4D-A95B-83C25C8B59CC}"/>
              </a:ext>
            </a:extLst>
          </p:cNvPr>
          <p:cNvSpPr/>
          <p:nvPr/>
        </p:nvSpPr>
        <p:spPr bwMode="auto">
          <a:xfrm>
            <a:off x="3649409" y="1370995"/>
            <a:ext cx="2109439" cy="2109600"/>
          </a:xfrm>
          <a:prstGeom prst="ellipse">
            <a:avLst/>
          </a:prstGeom>
          <a:noFill/>
          <a:ln w="38100" cap="flat" cmpd="sng" algn="ctr">
            <a:solidFill>
              <a:srgbClr val="BC30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E8B82D1-C4AC-6148-9E06-7B6504138C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03031" y="1769959"/>
            <a:ext cx="612284" cy="61228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3A82665-38DC-3D41-849E-76537065A7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4462" y="2119882"/>
            <a:ext cx="612284" cy="61228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027A411-D1ED-314A-953A-D18544CF71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98796" y="2580042"/>
            <a:ext cx="612284" cy="61228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EFEE4F8D-8592-024F-ACC2-770D1DF3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34382" y="2342776"/>
            <a:ext cx="612284" cy="61228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50663B3-7DC0-C24B-93D6-9A27E890CC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118035" y="1350479"/>
            <a:ext cx="612284" cy="612284"/>
          </a:xfrm>
          <a:prstGeom prst="rect">
            <a:avLst/>
          </a:prstGeom>
        </p:spPr>
      </p:pic>
      <p:sp>
        <p:nvSpPr>
          <p:cNvPr id="26" name="Ovale 25">
            <a:extLst>
              <a:ext uri="{FF2B5EF4-FFF2-40B4-BE49-F238E27FC236}">
                <a16:creationId xmlns:a16="http://schemas.microsoft.com/office/drawing/2014/main" id="{47261EE1-8F5F-2941-A02E-2E0DAEF82D1D}"/>
              </a:ext>
            </a:extLst>
          </p:cNvPr>
          <p:cNvSpPr/>
          <p:nvPr/>
        </p:nvSpPr>
        <p:spPr bwMode="auto">
          <a:xfrm>
            <a:off x="6586519" y="1081231"/>
            <a:ext cx="2109439" cy="2109600"/>
          </a:xfrm>
          <a:prstGeom prst="ellipse">
            <a:avLst/>
          </a:prstGeom>
          <a:noFill/>
          <a:ln w="38100" cap="flat" cmpd="sng" algn="ctr">
            <a:solidFill>
              <a:srgbClr val="5CBF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5E8A084A-9801-184B-A5B1-E6AAB3EE503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684492" y="1558750"/>
            <a:ext cx="612284" cy="61228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33A84EF-D324-3249-A7EE-53E4BF7765A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857718" y="1879635"/>
            <a:ext cx="612284" cy="612284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C110D714-E461-A948-B5A9-0AD35021403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443072" y="2234239"/>
            <a:ext cx="612284" cy="61228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91A1BA8D-4C79-6143-800B-14743DC71A1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5991025" y="3423091"/>
            <a:ext cx="612284" cy="612284"/>
          </a:xfrm>
          <a:prstGeom prst="rect">
            <a:avLst/>
          </a:prstGeom>
        </p:spPr>
      </p:pic>
      <p:sp>
        <p:nvSpPr>
          <p:cNvPr id="35" name="Ovale 34">
            <a:extLst>
              <a:ext uri="{FF2B5EF4-FFF2-40B4-BE49-F238E27FC236}">
                <a16:creationId xmlns:a16="http://schemas.microsoft.com/office/drawing/2014/main" id="{4BAD5319-27A1-C14A-82E5-D81E950E77BE}"/>
              </a:ext>
            </a:extLst>
          </p:cNvPr>
          <p:cNvSpPr/>
          <p:nvPr/>
        </p:nvSpPr>
        <p:spPr bwMode="auto">
          <a:xfrm>
            <a:off x="5416000" y="3129101"/>
            <a:ext cx="2109439" cy="2109600"/>
          </a:xfrm>
          <a:prstGeom prst="ellipse">
            <a:avLst/>
          </a:prstGeom>
          <a:noFill/>
          <a:ln w="38100" cap="flat" cmpd="sng" algn="ctr">
            <a:solidFill>
              <a:srgbClr val="4C4CA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7514B5FB-7FCC-214B-AE43-CD48F4E24A4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6634633" y="3874641"/>
            <a:ext cx="612284" cy="612284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BDD56AD4-B002-B64C-925A-76E2CBD566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6178126" y="4390517"/>
            <a:ext cx="612284" cy="612284"/>
          </a:xfrm>
          <a:prstGeom prst="rect">
            <a:avLst/>
          </a:prstGeom>
        </p:spPr>
      </p:pic>
      <p:sp>
        <p:nvSpPr>
          <p:cNvPr id="43" name="Figura a mano libera 42">
            <a:extLst>
              <a:ext uri="{FF2B5EF4-FFF2-40B4-BE49-F238E27FC236}">
                <a16:creationId xmlns:a16="http://schemas.microsoft.com/office/drawing/2014/main" id="{36260A0E-B572-AF43-9060-93E66A0C14EB}"/>
              </a:ext>
            </a:extLst>
          </p:cNvPr>
          <p:cNvSpPr/>
          <p:nvPr/>
        </p:nvSpPr>
        <p:spPr bwMode="auto">
          <a:xfrm>
            <a:off x="5174068" y="1490927"/>
            <a:ext cx="1683650" cy="359042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806 h 456806"/>
              <a:gd name="connsiteX1" fmla="*/ 776176 w 1541720"/>
              <a:gd name="connsiteY1" fmla="*/ 10239 h 456806"/>
              <a:gd name="connsiteX2" fmla="*/ 0 w 1541720"/>
              <a:gd name="connsiteY2" fmla="*/ 222890 h 456806"/>
              <a:gd name="connsiteX0" fmla="*/ 1541720 w 1541720"/>
              <a:gd name="connsiteY0" fmla="*/ 456806 h 456806"/>
              <a:gd name="connsiteX1" fmla="*/ 776176 w 1541720"/>
              <a:gd name="connsiteY1" fmla="*/ 10239 h 456806"/>
              <a:gd name="connsiteX2" fmla="*/ 0 w 1541720"/>
              <a:gd name="connsiteY2" fmla="*/ 222890 h 456806"/>
              <a:gd name="connsiteX0" fmla="*/ 1414129 w 1414129"/>
              <a:gd name="connsiteY0" fmla="*/ 371746 h 371746"/>
              <a:gd name="connsiteX1" fmla="*/ 776176 w 1414129"/>
              <a:gd name="connsiteY1" fmla="*/ 10239 h 371746"/>
              <a:gd name="connsiteX2" fmla="*/ 0 w 1414129"/>
              <a:gd name="connsiteY2" fmla="*/ 222890 h 371746"/>
              <a:gd name="connsiteX0" fmla="*/ 1414129 w 1414129"/>
              <a:gd name="connsiteY0" fmla="*/ 371746 h 371746"/>
              <a:gd name="connsiteX1" fmla="*/ 776176 w 1414129"/>
              <a:gd name="connsiteY1" fmla="*/ 10239 h 371746"/>
              <a:gd name="connsiteX2" fmla="*/ 0 w 1414129"/>
              <a:gd name="connsiteY2" fmla="*/ 222890 h 37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4129" h="371746">
                <a:moveTo>
                  <a:pt x="1414129" y="371746"/>
                </a:moveTo>
                <a:cubicBezTo>
                  <a:pt x="1159833" y="93527"/>
                  <a:pt x="1033129" y="49225"/>
                  <a:pt x="776176" y="10239"/>
                </a:cubicBezTo>
                <a:cubicBezTo>
                  <a:pt x="519223" y="-28747"/>
                  <a:pt x="237460" y="43909"/>
                  <a:pt x="0" y="222890"/>
                </a:cubicBezTo>
              </a:path>
            </a:pathLst>
          </a:custGeom>
          <a:noFill/>
          <a:ln w="38100" cap="flat" cmpd="sng" algn="ctr">
            <a:solidFill>
              <a:srgbClr val="5CBF9C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44" name="Figura a mano libera 43">
            <a:extLst>
              <a:ext uri="{FF2B5EF4-FFF2-40B4-BE49-F238E27FC236}">
                <a16:creationId xmlns:a16="http://schemas.microsoft.com/office/drawing/2014/main" id="{1BAB0EC2-9531-0F4D-A06F-EB01C31DF4A3}"/>
              </a:ext>
            </a:extLst>
          </p:cNvPr>
          <p:cNvSpPr/>
          <p:nvPr/>
        </p:nvSpPr>
        <p:spPr bwMode="auto">
          <a:xfrm rot="2136553">
            <a:off x="5442960" y="2722956"/>
            <a:ext cx="1284766" cy="282067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653 h 456653"/>
              <a:gd name="connsiteX1" fmla="*/ 776176 w 1541720"/>
              <a:gd name="connsiteY1" fmla="*/ 10086 h 456653"/>
              <a:gd name="connsiteX2" fmla="*/ 0 w 1541720"/>
              <a:gd name="connsiteY2" fmla="*/ 222737 h 45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1720" h="456653">
                <a:moveTo>
                  <a:pt x="1541720" y="456653"/>
                </a:moveTo>
                <a:cubicBezTo>
                  <a:pt x="1319434" y="151470"/>
                  <a:pt x="1033129" y="49072"/>
                  <a:pt x="776176" y="10086"/>
                </a:cubicBezTo>
                <a:cubicBezTo>
                  <a:pt x="519223" y="-28900"/>
                  <a:pt x="331942" y="45781"/>
                  <a:pt x="0" y="222737"/>
                </a:cubicBezTo>
              </a:path>
            </a:pathLst>
          </a:custGeom>
          <a:noFill/>
          <a:ln w="38100" cap="flat" cmpd="sng" algn="ctr">
            <a:solidFill>
              <a:srgbClr val="4C4CA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84762A1-5B3D-1F48-A933-45DD614F6ED5}"/>
              </a:ext>
            </a:extLst>
          </p:cNvPr>
          <p:cNvSpPr txBox="1"/>
          <p:nvPr/>
        </p:nvSpPr>
        <p:spPr>
          <a:xfrm>
            <a:off x="3523449" y="3485643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+mn-lt"/>
              </a:rPr>
              <a:t>Infetti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E4DEE10-F3F8-D54E-908C-AC69BF091552}"/>
              </a:ext>
            </a:extLst>
          </p:cNvPr>
          <p:cNvSpPr txBox="1"/>
          <p:nvPr/>
        </p:nvSpPr>
        <p:spPr>
          <a:xfrm>
            <a:off x="4511943" y="4831980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4C4CAF"/>
                </a:solidFill>
                <a:latin typeface="+mn-lt"/>
              </a:rPr>
              <a:t>Deceduti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A28E899-2A50-BA4F-BC57-1A3B49C6AACB}"/>
              </a:ext>
            </a:extLst>
          </p:cNvPr>
          <p:cNvSpPr txBox="1"/>
          <p:nvPr/>
        </p:nvSpPr>
        <p:spPr>
          <a:xfrm rot="2259186">
            <a:off x="5635799" y="2744524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4C4CAF"/>
                </a:solidFill>
                <a:latin typeface="+mn-lt"/>
              </a:rPr>
              <a:t>morte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797F00E4-83D6-6447-A763-91316EEC20A9}"/>
              </a:ext>
            </a:extLst>
          </p:cNvPr>
          <p:cNvSpPr txBox="1"/>
          <p:nvPr/>
        </p:nvSpPr>
        <p:spPr>
          <a:xfrm>
            <a:off x="7556886" y="568098"/>
            <a:ext cx="740908" cy="1015791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6001" b="1" dirty="0" err="1">
                <a:solidFill>
                  <a:srgbClr val="5CBF9C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R</a:t>
            </a:r>
            <a:endParaRPr lang="it-IT" sz="6001" b="1" dirty="0">
              <a:solidFill>
                <a:srgbClr val="5CBF9C"/>
              </a:solidFill>
              <a:effectLst>
                <a:glow rad="254000">
                  <a:schemeClr val="bg1">
                    <a:alpha val="90000"/>
                  </a:schemeClr>
                </a:glow>
              </a:effectLst>
              <a:latin typeface="+mn-lt"/>
            </a:endParaRP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730C2666-9F93-CB46-A486-72A4E971928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5752946" y="3919095"/>
            <a:ext cx="612284" cy="612284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EBEF6718-4E2C-8D4E-BF23-D45D122F9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0468" y="2036634"/>
            <a:ext cx="612284" cy="612284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440E35D9-EE20-3446-BF25-5AD8521CD6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88760" y="2648918"/>
            <a:ext cx="612284" cy="612284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D894D06-3DD9-D342-9826-CABF21EE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47</a:t>
            </a:fld>
            <a:endParaRPr lang="it-IT" dirty="0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F69DA8BD-BFA6-914A-95C8-A0C8141E1215}"/>
              </a:ext>
            </a:extLst>
          </p:cNvPr>
          <p:cNvSpPr txBox="1"/>
          <p:nvPr/>
        </p:nvSpPr>
        <p:spPr>
          <a:xfrm>
            <a:off x="7167260" y="4186992"/>
            <a:ext cx="740908" cy="1015791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6001" b="1" dirty="0">
                <a:solidFill>
                  <a:srgbClr val="353BCD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D</a:t>
            </a: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48729F9B-FABD-9C47-9692-BD7343FE8F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1293" y="1703048"/>
            <a:ext cx="612284" cy="612284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95CD16A4-0160-5D4C-9494-FCD6E03E31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23577" y="1773844"/>
            <a:ext cx="612284" cy="612284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D37D72AD-0F5B-1F47-91EB-21BCAAFFC78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17433" y="2192733"/>
            <a:ext cx="612284" cy="612284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95F41CC4-0089-9E45-A995-145E9BAA16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405" y="2254033"/>
            <a:ext cx="612284" cy="612284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AAD60F8A-DAEF-6748-94A3-2468DD4E1F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76648" y="2441338"/>
            <a:ext cx="612284" cy="612284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1B39760E-1118-B546-ABB4-361772D687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7535" y="2739383"/>
            <a:ext cx="612284" cy="612284"/>
          </a:xfrm>
          <a:prstGeom prst="rect">
            <a:avLst/>
          </a:prstGeom>
        </p:spPr>
      </p:pic>
      <p:sp>
        <p:nvSpPr>
          <p:cNvPr id="65" name="Ovale 64">
            <a:extLst>
              <a:ext uri="{FF2B5EF4-FFF2-40B4-BE49-F238E27FC236}">
                <a16:creationId xmlns:a16="http://schemas.microsoft.com/office/drawing/2014/main" id="{56D3405E-2727-0746-BD96-3338E7E47E61}"/>
              </a:ext>
            </a:extLst>
          </p:cNvPr>
          <p:cNvSpPr/>
          <p:nvPr/>
        </p:nvSpPr>
        <p:spPr bwMode="auto">
          <a:xfrm>
            <a:off x="679777" y="1525242"/>
            <a:ext cx="2109439" cy="2109600"/>
          </a:xfrm>
          <a:prstGeom prst="ellips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BF06DC3D-0037-0B46-A886-24241BF653C5}"/>
              </a:ext>
            </a:extLst>
          </p:cNvPr>
          <p:cNvSpPr txBox="1"/>
          <p:nvPr/>
        </p:nvSpPr>
        <p:spPr>
          <a:xfrm>
            <a:off x="662015" y="1177715"/>
            <a:ext cx="697627" cy="1015791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6001" b="1" dirty="0" err="1">
                <a:solidFill>
                  <a:schemeClr val="accent6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S</a:t>
            </a:r>
            <a:endParaRPr lang="it-IT" sz="6001" b="1" dirty="0">
              <a:solidFill>
                <a:schemeClr val="accent6"/>
              </a:solidFill>
              <a:effectLst>
                <a:glow rad="254000">
                  <a:schemeClr val="bg1">
                    <a:alpha val="90000"/>
                  </a:schemeClr>
                </a:glow>
              </a:effectLst>
              <a:latin typeface="+mn-lt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0942CC75-BE3A-134E-A7CB-9CB347DB4698}"/>
              </a:ext>
            </a:extLst>
          </p:cNvPr>
          <p:cNvSpPr txBox="1"/>
          <p:nvPr/>
        </p:nvSpPr>
        <p:spPr>
          <a:xfrm>
            <a:off x="848597" y="3699631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6"/>
                </a:solidFill>
                <a:latin typeface="+mn-lt"/>
              </a:rPr>
              <a:t>Suscettibili</a:t>
            </a:r>
            <a:endParaRPr lang="it-IT" b="1" dirty="0">
              <a:latin typeface="+mn-lt"/>
            </a:endParaRPr>
          </a:p>
        </p:txBody>
      </p:sp>
      <p:sp>
        <p:nvSpPr>
          <p:cNvPr id="42" name="Figura a mano libera 41">
            <a:extLst>
              <a:ext uri="{FF2B5EF4-FFF2-40B4-BE49-F238E27FC236}">
                <a16:creationId xmlns:a16="http://schemas.microsoft.com/office/drawing/2014/main" id="{F0956F4E-2988-8D42-B1A2-CFD9CB449FC6}"/>
              </a:ext>
            </a:extLst>
          </p:cNvPr>
          <p:cNvSpPr/>
          <p:nvPr/>
        </p:nvSpPr>
        <p:spPr bwMode="auto">
          <a:xfrm>
            <a:off x="2442018" y="1811269"/>
            <a:ext cx="1522348" cy="381464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771 h 456771"/>
              <a:gd name="connsiteX1" fmla="*/ 776176 w 1541720"/>
              <a:gd name="connsiteY1" fmla="*/ 10204 h 456771"/>
              <a:gd name="connsiteX2" fmla="*/ 0 w 1541720"/>
              <a:gd name="connsiteY2" fmla="*/ 222855 h 456771"/>
              <a:gd name="connsiteX0" fmla="*/ 1541720 w 1541720"/>
              <a:gd name="connsiteY0" fmla="*/ 456771 h 456771"/>
              <a:gd name="connsiteX1" fmla="*/ 776176 w 1541720"/>
              <a:gd name="connsiteY1" fmla="*/ 10204 h 456771"/>
              <a:gd name="connsiteX2" fmla="*/ 0 w 1541720"/>
              <a:gd name="connsiteY2" fmla="*/ 222855 h 4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1720" h="456771">
                <a:moveTo>
                  <a:pt x="1541720" y="456771"/>
                </a:moveTo>
                <a:cubicBezTo>
                  <a:pt x="1322891" y="156546"/>
                  <a:pt x="1033129" y="49190"/>
                  <a:pt x="776176" y="10204"/>
                </a:cubicBezTo>
                <a:cubicBezTo>
                  <a:pt x="519223" y="-28782"/>
                  <a:pt x="212701" y="44335"/>
                  <a:pt x="0" y="222855"/>
                </a:cubicBezTo>
              </a:path>
            </a:pathLst>
          </a:custGeom>
          <a:noFill/>
          <a:ln w="38100" cap="flat" cmpd="sng" algn="ctr">
            <a:solidFill>
              <a:srgbClr val="BC3027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8EB4CCBA-B9A2-574A-998A-DDAFDA092D7C}"/>
              </a:ext>
            </a:extLst>
          </p:cNvPr>
          <p:cNvSpPr txBox="1"/>
          <p:nvPr/>
        </p:nvSpPr>
        <p:spPr>
          <a:xfrm>
            <a:off x="7677749" y="3318702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5CBF9C"/>
                </a:solidFill>
                <a:latin typeface="+mn-lt"/>
              </a:rPr>
              <a:t>Guariti</a:t>
            </a:r>
            <a:br>
              <a:rPr lang="it-IT" b="1" dirty="0">
                <a:solidFill>
                  <a:srgbClr val="5CBF9C"/>
                </a:solidFill>
                <a:latin typeface="+mn-lt"/>
              </a:rPr>
            </a:br>
            <a:r>
              <a:rPr lang="it-IT" b="1" dirty="0">
                <a:solidFill>
                  <a:srgbClr val="5CBF9C"/>
                </a:solidFill>
                <a:latin typeface="+mn-lt"/>
              </a:rPr>
              <a:t>(</a:t>
            </a:r>
            <a:r>
              <a:rPr lang="it-IT" b="1" dirty="0" err="1">
                <a:solidFill>
                  <a:srgbClr val="5CBF9C"/>
                </a:solidFill>
                <a:latin typeface="+mn-lt"/>
              </a:rPr>
              <a:t>Recovered</a:t>
            </a:r>
            <a:r>
              <a:rPr lang="it-IT" b="1" dirty="0">
                <a:solidFill>
                  <a:srgbClr val="5CBF9C"/>
                </a:solidFill>
                <a:latin typeface="+mn-lt"/>
              </a:rPr>
              <a:t>)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7E8A8502-EACC-8B42-8393-90CB791A499C}"/>
              </a:ext>
            </a:extLst>
          </p:cNvPr>
          <p:cNvSpPr txBox="1"/>
          <p:nvPr/>
        </p:nvSpPr>
        <p:spPr>
          <a:xfrm>
            <a:off x="2726845" y="1926501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+mn-lt"/>
              </a:rPr>
              <a:t>infezione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E0F268CA-EE9F-3743-BAB2-ED907C82654F}"/>
              </a:ext>
            </a:extLst>
          </p:cNvPr>
          <p:cNvSpPr txBox="1"/>
          <p:nvPr/>
        </p:nvSpPr>
        <p:spPr>
          <a:xfrm>
            <a:off x="5535243" y="1579322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5CBF9C"/>
                </a:solidFill>
                <a:latin typeface="+mn-lt"/>
              </a:rPr>
              <a:t>guarigione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A0230D81-F1B0-A043-A6F8-A5445BDCB465}"/>
              </a:ext>
            </a:extLst>
          </p:cNvPr>
          <p:cNvSpPr txBox="1"/>
          <p:nvPr/>
        </p:nvSpPr>
        <p:spPr>
          <a:xfrm>
            <a:off x="3759866" y="1079915"/>
            <a:ext cx="397866" cy="1015791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6001" b="1" dirty="0">
                <a:solidFill>
                  <a:srgbClr val="C00000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4859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E4E5D4-9215-7146-9DD8-A68327F1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SIRD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1B7799-FF39-1C4A-A161-643DF566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DB0590-3A0C-C240-8B67-202B9F64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E14DEFE-0819-3E45-9789-87D10B87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78857" y="1488533"/>
            <a:ext cx="612284" cy="612284"/>
          </a:xfrm>
          <a:prstGeom prst="rect">
            <a:avLst/>
          </a:prstGeom>
        </p:spPr>
      </p:pic>
      <p:sp>
        <p:nvSpPr>
          <p:cNvPr id="20" name="Ovale 19">
            <a:extLst>
              <a:ext uri="{FF2B5EF4-FFF2-40B4-BE49-F238E27FC236}">
                <a16:creationId xmlns:a16="http://schemas.microsoft.com/office/drawing/2014/main" id="{60912D79-3F3B-9D4D-A95B-83C25C8B59CC}"/>
              </a:ext>
            </a:extLst>
          </p:cNvPr>
          <p:cNvSpPr/>
          <p:nvPr/>
        </p:nvSpPr>
        <p:spPr bwMode="auto">
          <a:xfrm>
            <a:off x="3649409" y="1370995"/>
            <a:ext cx="2109439" cy="2109600"/>
          </a:xfrm>
          <a:prstGeom prst="ellipse">
            <a:avLst/>
          </a:prstGeom>
          <a:noFill/>
          <a:ln w="38100" cap="flat" cmpd="sng" algn="ctr">
            <a:solidFill>
              <a:srgbClr val="BC30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E8B82D1-C4AC-6148-9E06-7B6504138C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03031" y="1769959"/>
            <a:ext cx="612284" cy="61228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3A82665-38DC-3D41-849E-76537065A7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4462" y="2119882"/>
            <a:ext cx="612284" cy="61228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027A411-D1ED-314A-953A-D18544CF71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98796" y="2580042"/>
            <a:ext cx="612284" cy="61228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EFEE4F8D-8592-024F-ACC2-770D1DF3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34382" y="2342776"/>
            <a:ext cx="612284" cy="61228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50663B3-7DC0-C24B-93D6-9A27E890CC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118035" y="1350479"/>
            <a:ext cx="612284" cy="612284"/>
          </a:xfrm>
          <a:prstGeom prst="rect">
            <a:avLst/>
          </a:prstGeom>
        </p:spPr>
      </p:pic>
      <p:sp>
        <p:nvSpPr>
          <p:cNvPr id="26" name="Ovale 25">
            <a:extLst>
              <a:ext uri="{FF2B5EF4-FFF2-40B4-BE49-F238E27FC236}">
                <a16:creationId xmlns:a16="http://schemas.microsoft.com/office/drawing/2014/main" id="{47261EE1-8F5F-2941-A02E-2E0DAEF82D1D}"/>
              </a:ext>
            </a:extLst>
          </p:cNvPr>
          <p:cNvSpPr/>
          <p:nvPr/>
        </p:nvSpPr>
        <p:spPr bwMode="auto">
          <a:xfrm>
            <a:off x="6586519" y="1081231"/>
            <a:ext cx="2109439" cy="2109600"/>
          </a:xfrm>
          <a:prstGeom prst="ellipse">
            <a:avLst/>
          </a:prstGeom>
          <a:noFill/>
          <a:ln w="38100" cap="flat" cmpd="sng" algn="ctr">
            <a:solidFill>
              <a:srgbClr val="5CBF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5E8A084A-9801-184B-A5B1-E6AAB3EE503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684492" y="1558750"/>
            <a:ext cx="612284" cy="61228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33A84EF-D324-3249-A7EE-53E4BF7765A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857718" y="1879635"/>
            <a:ext cx="612284" cy="612284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C110D714-E461-A948-B5A9-0AD35021403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443072" y="2234239"/>
            <a:ext cx="612284" cy="61228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91A1BA8D-4C79-6143-800B-14743DC71A1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5991025" y="3423091"/>
            <a:ext cx="612284" cy="612284"/>
          </a:xfrm>
          <a:prstGeom prst="rect">
            <a:avLst/>
          </a:prstGeom>
        </p:spPr>
      </p:pic>
      <p:sp>
        <p:nvSpPr>
          <p:cNvPr id="35" name="Ovale 34">
            <a:extLst>
              <a:ext uri="{FF2B5EF4-FFF2-40B4-BE49-F238E27FC236}">
                <a16:creationId xmlns:a16="http://schemas.microsoft.com/office/drawing/2014/main" id="{4BAD5319-27A1-C14A-82E5-D81E950E77BE}"/>
              </a:ext>
            </a:extLst>
          </p:cNvPr>
          <p:cNvSpPr/>
          <p:nvPr/>
        </p:nvSpPr>
        <p:spPr bwMode="auto">
          <a:xfrm>
            <a:off x="5416000" y="3129101"/>
            <a:ext cx="2109439" cy="2109600"/>
          </a:xfrm>
          <a:prstGeom prst="ellipse">
            <a:avLst/>
          </a:prstGeom>
          <a:noFill/>
          <a:ln w="38100" cap="flat" cmpd="sng" algn="ctr">
            <a:solidFill>
              <a:srgbClr val="4C4CA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7514B5FB-7FCC-214B-AE43-CD48F4E24A4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6634633" y="3874641"/>
            <a:ext cx="612284" cy="612284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BDD56AD4-B002-B64C-925A-76E2CBD566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6178126" y="4390517"/>
            <a:ext cx="612284" cy="612284"/>
          </a:xfrm>
          <a:prstGeom prst="rect">
            <a:avLst/>
          </a:prstGeom>
        </p:spPr>
      </p:pic>
      <p:sp>
        <p:nvSpPr>
          <p:cNvPr id="43" name="Figura a mano libera 42">
            <a:extLst>
              <a:ext uri="{FF2B5EF4-FFF2-40B4-BE49-F238E27FC236}">
                <a16:creationId xmlns:a16="http://schemas.microsoft.com/office/drawing/2014/main" id="{36260A0E-B572-AF43-9060-93E66A0C14EB}"/>
              </a:ext>
            </a:extLst>
          </p:cNvPr>
          <p:cNvSpPr/>
          <p:nvPr/>
        </p:nvSpPr>
        <p:spPr bwMode="auto">
          <a:xfrm>
            <a:off x="5174068" y="1490927"/>
            <a:ext cx="1683650" cy="359042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806 h 456806"/>
              <a:gd name="connsiteX1" fmla="*/ 776176 w 1541720"/>
              <a:gd name="connsiteY1" fmla="*/ 10239 h 456806"/>
              <a:gd name="connsiteX2" fmla="*/ 0 w 1541720"/>
              <a:gd name="connsiteY2" fmla="*/ 222890 h 456806"/>
              <a:gd name="connsiteX0" fmla="*/ 1541720 w 1541720"/>
              <a:gd name="connsiteY0" fmla="*/ 456806 h 456806"/>
              <a:gd name="connsiteX1" fmla="*/ 776176 w 1541720"/>
              <a:gd name="connsiteY1" fmla="*/ 10239 h 456806"/>
              <a:gd name="connsiteX2" fmla="*/ 0 w 1541720"/>
              <a:gd name="connsiteY2" fmla="*/ 222890 h 456806"/>
              <a:gd name="connsiteX0" fmla="*/ 1414129 w 1414129"/>
              <a:gd name="connsiteY0" fmla="*/ 371746 h 371746"/>
              <a:gd name="connsiteX1" fmla="*/ 776176 w 1414129"/>
              <a:gd name="connsiteY1" fmla="*/ 10239 h 371746"/>
              <a:gd name="connsiteX2" fmla="*/ 0 w 1414129"/>
              <a:gd name="connsiteY2" fmla="*/ 222890 h 371746"/>
              <a:gd name="connsiteX0" fmla="*/ 1414129 w 1414129"/>
              <a:gd name="connsiteY0" fmla="*/ 371746 h 371746"/>
              <a:gd name="connsiteX1" fmla="*/ 776176 w 1414129"/>
              <a:gd name="connsiteY1" fmla="*/ 10239 h 371746"/>
              <a:gd name="connsiteX2" fmla="*/ 0 w 1414129"/>
              <a:gd name="connsiteY2" fmla="*/ 222890 h 37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4129" h="371746">
                <a:moveTo>
                  <a:pt x="1414129" y="371746"/>
                </a:moveTo>
                <a:cubicBezTo>
                  <a:pt x="1159833" y="93527"/>
                  <a:pt x="1033129" y="49225"/>
                  <a:pt x="776176" y="10239"/>
                </a:cubicBezTo>
                <a:cubicBezTo>
                  <a:pt x="519223" y="-28747"/>
                  <a:pt x="237460" y="43909"/>
                  <a:pt x="0" y="222890"/>
                </a:cubicBezTo>
              </a:path>
            </a:pathLst>
          </a:custGeom>
          <a:noFill/>
          <a:ln w="38100" cap="flat" cmpd="sng" algn="ctr">
            <a:solidFill>
              <a:srgbClr val="5CBF9C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44" name="Figura a mano libera 43">
            <a:extLst>
              <a:ext uri="{FF2B5EF4-FFF2-40B4-BE49-F238E27FC236}">
                <a16:creationId xmlns:a16="http://schemas.microsoft.com/office/drawing/2014/main" id="{1BAB0EC2-9531-0F4D-A06F-EB01C31DF4A3}"/>
              </a:ext>
            </a:extLst>
          </p:cNvPr>
          <p:cNvSpPr/>
          <p:nvPr/>
        </p:nvSpPr>
        <p:spPr bwMode="auto">
          <a:xfrm rot="2136553">
            <a:off x="5442960" y="2722956"/>
            <a:ext cx="1284766" cy="282067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653 h 456653"/>
              <a:gd name="connsiteX1" fmla="*/ 776176 w 1541720"/>
              <a:gd name="connsiteY1" fmla="*/ 10086 h 456653"/>
              <a:gd name="connsiteX2" fmla="*/ 0 w 1541720"/>
              <a:gd name="connsiteY2" fmla="*/ 222737 h 45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1720" h="456653">
                <a:moveTo>
                  <a:pt x="1541720" y="456653"/>
                </a:moveTo>
                <a:cubicBezTo>
                  <a:pt x="1319434" y="151470"/>
                  <a:pt x="1033129" y="49072"/>
                  <a:pt x="776176" y="10086"/>
                </a:cubicBezTo>
                <a:cubicBezTo>
                  <a:pt x="519223" y="-28900"/>
                  <a:pt x="331942" y="45781"/>
                  <a:pt x="0" y="222737"/>
                </a:cubicBezTo>
              </a:path>
            </a:pathLst>
          </a:custGeom>
          <a:noFill/>
          <a:ln w="38100" cap="flat" cmpd="sng" algn="ctr">
            <a:solidFill>
              <a:srgbClr val="4C4CA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84762A1-5B3D-1F48-A933-45DD614F6ED5}"/>
              </a:ext>
            </a:extLst>
          </p:cNvPr>
          <p:cNvSpPr txBox="1"/>
          <p:nvPr/>
        </p:nvSpPr>
        <p:spPr>
          <a:xfrm>
            <a:off x="3523449" y="3485643"/>
            <a:ext cx="1628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+mn-lt"/>
              </a:rPr>
              <a:t>Infetti</a:t>
            </a:r>
          </a:p>
          <a:p>
            <a:endParaRPr lang="it-IT" b="1" dirty="0">
              <a:solidFill>
                <a:srgbClr val="C00000"/>
              </a:solidFill>
              <a:latin typeface="+mn-lt"/>
            </a:endParaRPr>
          </a:p>
          <a:p>
            <a:r>
              <a:rPr lang="it-IT" b="1" dirty="0">
                <a:solidFill>
                  <a:srgbClr val="C00000"/>
                </a:solidFill>
                <a:latin typeface="+mn-lt"/>
              </a:rPr>
              <a:t>= «attualmente</a:t>
            </a:r>
            <a:br>
              <a:rPr lang="it-IT" b="1" dirty="0">
                <a:solidFill>
                  <a:srgbClr val="C00000"/>
                </a:solidFill>
                <a:latin typeface="+mn-lt"/>
              </a:rPr>
            </a:br>
            <a:r>
              <a:rPr lang="it-IT" b="1" dirty="0">
                <a:solidFill>
                  <a:srgbClr val="C00000"/>
                </a:solidFill>
                <a:latin typeface="+mn-lt"/>
              </a:rPr>
              <a:t>   positivi»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E4DEE10-F3F8-D54E-908C-AC69BF091552}"/>
              </a:ext>
            </a:extLst>
          </p:cNvPr>
          <p:cNvSpPr txBox="1"/>
          <p:nvPr/>
        </p:nvSpPr>
        <p:spPr>
          <a:xfrm>
            <a:off x="4511943" y="4831980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4C4CAF"/>
                </a:solidFill>
                <a:latin typeface="+mn-lt"/>
              </a:rPr>
              <a:t>Deceduti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A28E899-2A50-BA4F-BC57-1A3B49C6AACB}"/>
              </a:ext>
            </a:extLst>
          </p:cNvPr>
          <p:cNvSpPr txBox="1"/>
          <p:nvPr/>
        </p:nvSpPr>
        <p:spPr>
          <a:xfrm rot="2259186">
            <a:off x="5635799" y="2744524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4C4CAF"/>
                </a:solidFill>
                <a:latin typeface="+mn-lt"/>
              </a:rPr>
              <a:t>morte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797F00E4-83D6-6447-A763-91316EEC20A9}"/>
              </a:ext>
            </a:extLst>
          </p:cNvPr>
          <p:cNvSpPr txBox="1"/>
          <p:nvPr/>
        </p:nvSpPr>
        <p:spPr>
          <a:xfrm>
            <a:off x="7556886" y="568098"/>
            <a:ext cx="740908" cy="1015791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6001" b="1" dirty="0" err="1">
                <a:solidFill>
                  <a:srgbClr val="5CBF9C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R</a:t>
            </a:r>
            <a:endParaRPr lang="it-IT" sz="6001" b="1" dirty="0">
              <a:solidFill>
                <a:srgbClr val="5CBF9C"/>
              </a:solidFill>
              <a:effectLst>
                <a:glow rad="254000">
                  <a:schemeClr val="bg1">
                    <a:alpha val="90000"/>
                  </a:schemeClr>
                </a:glow>
              </a:effectLst>
              <a:latin typeface="+mn-lt"/>
            </a:endParaRP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730C2666-9F93-CB46-A486-72A4E971928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5752946" y="3919095"/>
            <a:ext cx="612284" cy="612284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EBEF6718-4E2C-8D4E-BF23-D45D122F9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0468" y="2036634"/>
            <a:ext cx="612284" cy="612284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440E35D9-EE20-3446-BF25-5AD8521CD6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88760" y="2648918"/>
            <a:ext cx="612284" cy="612284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D894D06-3DD9-D342-9826-CABF21EE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48</a:t>
            </a:fld>
            <a:endParaRPr lang="it-IT" dirty="0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F69DA8BD-BFA6-914A-95C8-A0C8141E1215}"/>
              </a:ext>
            </a:extLst>
          </p:cNvPr>
          <p:cNvSpPr txBox="1"/>
          <p:nvPr/>
        </p:nvSpPr>
        <p:spPr>
          <a:xfrm>
            <a:off x="7167260" y="4186992"/>
            <a:ext cx="740908" cy="1015791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6001" b="1" dirty="0">
                <a:solidFill>
                  <a:srgbClr val="353BCD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D</a:t>
            </a: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48729F9B-FABD-9C47-9692-BD7343FE8F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1293" y="1703048"/>
            <a:ext cx="612284" cy="612284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95CD16A4-0160-5D4C-9494-FCD6E03E31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23577" y="1773844"/>
            <a:ext cx="612284" cy="612284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D37D72AD-0F5B-1F47-91EB-21BCAAFFC78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17433" y="2192733"/>
            <a:ext cx="612284" cy="612284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95F41CC4-0089-9E45-A995-145E9BAA16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405" y="2254033"/>
            <a:ext cx="612284" cy="612284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AAD60F8A-DAEF-6748-94A3-2468DD4E1F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76648" y="2441338"/>
            <a:ext cx="612284" cy="612284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1B39760E-1118-B546-ABB4-361772D687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7535" y="2739383"/>
            <a:ext cx="612284" cy="612284"/>
          </a:xfrm>
          <a:prstGeom prst="rect">
            <a:avLst/>
          </a:prstGeom>
        </p:spPr>
      </p:pic>
      <p:sp>
        <p:nvSpPr>
          <p:cNvPr id="65" name="Ovale 64">
            <a:extLst>
              <a:ext uri="{FF2B5EF4-FFF2-40B4-BE49-F238E27FC236}">
                <a16:creationId xmlns:a16="http://schemas.microsoft.com/office/drawing/2014/main" id="{56D3405E-2727-0746-BD96-3338E7E47E61}"/>
              </a:ext>
            </a:extLst>
          </p:cNvPr>
          <p:cNvSpPr/>
          <p:nvPr/>
        </p:nvSpPr>
        <p:spPr bwMode="auto">
          <a:xfrm>
            <a:off x="679777" y="1525242"/>
            <a:ext cx="2109439" cy="2109600"/>
          </a:xfrm>
          <a:prstGeom prst="ellips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BF06DC3D-0037-0B46-A886-24241BF653C5}"/>
              </a:ext>
            </a:extLst>
          </p:cNvPr>
          <p:cNvSpPr txBox="1"/>
          <p:nvPr/>
        </p:nvSpPr>
        <p:spPr>
          <a:xfrm>
            <a:off x="662015" y="1177715"/>
            <a:ext cx="697627" cy="1015791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6001" b="1" dirty="0" err="1">
                <a:solidFill>
                  <a:schemeClr val="accent6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S</a:t>
            </a:r>
            <a:endParaRPr lang="it-IT" sz="6001" b="1" dirty="0">
              <a:solidFill>
                <a:schemeClr val="accent6"/>
              </a:solidFill>
              <a:effectLst>
                <a:glow rad="254000">
                  <a:schemeClr val="bg1">
                    <a:alpha val="90000"/>
                  </a:schemeClr>
                </a:glow>
              </a:effectLst>
              <a:latin typeface="+mn-lt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0942CC75-BE3A-134E-A7CB-9CB347DB4698}"/>
              </a:ext>
            </a:extLst>
          </p:cNvPr>
          <p:cNvSpPr txBox="1"/>
          <p:nvPr/>
        </p:nvSpPr>
        <p:spPr>
          <a:xfrm>
            <a:off x="848597" y="3699631"/>
            <a:ext cx="24737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6"/>
                </a:solidFill>
                <a:latin typeface="+mn-lt"/>
              </a:rPr>
              <a:t>Suscettibili</a:t>
            </a:r>
          </a:p>
          <a:p>
            <a:endParaRPr lang="it-IT" b="1" dirty="0">
              <a:solidFill>
                <a:srgbClr val="2F34B9"/>
              </a:solidFill>
              <a:latin typeface="+mn-lt"/>
            </a:endParaRPr>
          </a:p>
          <a:p>
            <a:r>
              <a:rPr lang="it-IT" b="1" dirty="0">
                <a:solidFill>
                  <a:srgbClr val="2F34B9"/>
                </a:solidFill>
                <a:latin typeface="+mn-lt"/>
              </a:rPr>
              <a:t>= popolazione iniziale –</a:t>
            </a:r>
            <a:br>
              <a:rPr lang="it-IT" b="1" dirty="0">
                <a:solidFill>
                  <a:srgbClr val="2F34B9"/>
                </a:solidFill>
                <a:latin typeface="+mn-lt"/>
              </a:rPr>
            </a:br>
            <a:r>
              <a:rPr lang="it-IT" b="1" dirty="0">
                <a:solidFill>
                  <a:srgbClr val="2F34B9"/>
                </a:solidFill>
                <a:latin typeface="+mn-lt"/>
              </a:rPr>
              <a:t>   «totale positivi»</a:t>
            </a:r>
          </a:p>
        </p:txBody>
      </p:sp>
      <p:sp>
        <p:nvSpPr>
          <p:cNvPr id="42" name="Figura a mano libera 41">
            <a:extLst>
              <a:ext uri="{FF2B5EF4-FFF2-40B4-BE49-F238E27FC236}">
                <a16:creationId xmlns:a16="http://schemas.microsoft.com/office/drawing/2014/main" id="{F0956F4E-2988-8D42-B1A2-CFD9CB449FC6}"/>
              </a:ext>
            </a:extLst>
          </p:cNvPr>
          <p:cNvSpPr/>
          <p:nvPr/>
        </p:nvSpPr>
        <p:spPr bwMode="auto">
          <a:xfrm>
            <a:off x="2442018" y="1811269"/>
            <a:ext cx="1522348" cy="381464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771 h 456771"/>
              <a:gd name="connsiteX1" fmla="*/ 776176 w 1541720"/>
              <a:gd name="connsiteY1" fmla="*/ 10204 h 456771"/>
              <a:gd name="connsiteX2" fmla="*/ 0 w 1541720"/>
              <a:gd name="connsiteY2" fmla="*/ 222855 h 456771"/>
              <a:gd name="connsiteX0" fmla="*/ 1541720 w 1541720"/>
              <a:gd name="connsiteY0" fmla="*/ 456771 h 456771"/>
              <a:gd name="connsiteX1" fmla="*/ 776176 w 1541720"/>
              <a:gd name="connsiteY1" fmla="*/ 10204 h 456771"/>
              <a:gd name="connsiteX2" fmla="*/ 0 w 1541720"/>
              <a:gd name="connsiteY2" fmla="*/ 222855 h 4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1720" h="456771">
                <a:moveTo>
                  <a:pt x="1541720" y="456771"/>
                </a:moveTo>
                <a:cubicBezTo>
                  <a:pt x="1322891" y="156546"/>
                  <a:pt x="1033129" y="49190"/>
                  <a:pt x="776176" y="10204"/>
                </a:cubicBezTo>
                <a:cubicBezTo>
                  <a:pt x="519223" y="-28782"/>
                  <a:pt x="212701" y="44335"/>
                  <a:pt x="0" y="222855"/>
                </a:cubicBezTo>
              </a:path>
            </a:pathLst>
          </a:custGeom>
          <a:noFill/>
          <a:ln w="38100" cap="flat" cmpd="sng" algn="ctr">
            <a:solidFill>
              <a:srgbClr val="BC3027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8EB4CCBA-B9A2-574A-998A-DDAFDA092D7C}"/>
              </a:ext>
            </a:extLst>
          </p:cNvPr>
          <p:cNvSpPr txBox="1"/>
          <p:nvPr/>
        </p:nvSpPr>
        <p:spPr>
          <a:xfrm>
            <a:off x="7677749" y="3318702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5CBF9C"/>
                </a:solidFill>
                <a:latin typeface="+mn-lt"/>
              </a:rPr>
              <a:t>Guariti</a:t>
            </a:r>
            <a:br>
              <a:rPr lang="it-IT" b="1" dirty="0">
                <a:solidFill>
                  <a:srgbClr val="5CBF9C"/>
                </a:solidFill>
                <a:latin typeface="+mn-lt"/>
              </a:rPr>
            </a:br>
            <a:r>
              <a:rPr lang="it-IT" b="1" dirty="0">
                <a:solidFill>
                  <a:srgbClr val="5CBF9C"/>
                </a:solidFill>
                <a:latin typeface="+mn-lt"/>
              </a:rPr>
              <a:t>(</a:t>
            </a:r>
            <a:r>
              <a:rPr lang="it-IT" b="1" dirty="0" err="1">
                <a:solidFill>
                  <a:srgbClr val="5CBF9C"/>
                </a:solidFill>
                <a:latin typeface="+mn-lt"/>
              </a:rPr>
              <a:t>Recovered</a:t>
            </a:r>
            <a:r>
              <a:rPr lang="it-IT" b="1" dirty="0">
                <a:solidFill>
                  <a:srgbClr val="5CBF9C"/>
                </a:solidFill>
                <a:latin typeface="+mn-lt"/>
              </a:rPr>
              <a:t>)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A34D7888-FE1E-564A-9B29-7AA05B797A9E}"/>
              </a:ext>
            </a:extLst>
          </p:cNvPr>
          <p:cNvSpPr txBox="1"/>
          <p:nvPr/>
        </p:nvSpPr>
        <p:spPr>
          <a:xfrm>
            <a:off x="2726845" y="1926501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+mn-lt"/>
              </a:rPr>
              <a:t>infezione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7ECE2899-FB8B-BC44-81AC-16545155972B}"/>
              </a:ext>
            </a:extLst>
          </p:cNvPr>
          <p:cNvSpPr txBox="1"/>
          <p:nvPr/>
        </p:nvSpPr>
        <p:spPr>
          <a:xfrm>
            <a:off x="5535243" y="1579322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5CBF9C"/>
                </a:solidFill>
                <a:latin typeface="+mn-lt"/>
              </a:rPr>
              <a:t>guarigione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0CD4226A-D94A-FC4C-AAB0-31C339E77584}"/>
              </a:ext>
            </a:extLst>
          </p:cNvPr>
          <p:cNvSpPr txBox="1"/>
          <p:nvPr/>
        </p:nvSpPr>
        <p:spPr>
          <a:xfrm>
            <a:off x="3759866" y="1079915"/>
            <a:ext cx="397866" cy="1015791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6001" b="1" dirty="0">
                <a:solidFill>
                  <a:srgbClr val="C00000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E18440E-6CE5-5245-82DB-E5FAFBF9B8DB}"/>
              </a:ext>
            </a:extLst>
          </p:cNvPr>
          <p:cNvSpPr txBox="1"/>
          <p:nvPr/>
        </p:nvSpPr>
        <p:spPr>
          <a:xfrm>
            <a:off x="347426" y="4823121"/>
            <a:ext cx="3647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2"/>
                </a:solidFill>
                <a:latin typeface="+mn-lt"/>
              </a:rPr>
              <a:t>Oggi i positivi ufficiali sono 1.870.576,</a:t>
            </a:r>
          </a:p>
          <a:p>
            <a:r>
              <a:rPr lang="it-IT" dirty="0">
                <a:solidFill>
                  <a:schemeClr val="bg2"/>
                </a:solidFill>
                <a:latin typeface="+mn-lt"/>
              </a:rPr>
              <a:t>molto meno dei 60,36 milioni di italiani</a:t>
            </a:r>
          </a:p>
        </p:txBody>
      </p:sp>
    </p:spTree>
    <p:extLst>
      <p:ext uri="{BB962C8B-B14F-4D97-AF65-F5344CB8AC3E}">
        <p14:creationId xmlns:p14="http://schemas.microsoft.com/office/powerpoint/2010/main" val="2567247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E4E5D4-9215-7146-9DD8-A68327F1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SIRD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1B7799-FF39-1C4A-A161-643DF566D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DB0590-3A0C-C240-8B67-202B9F643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E14DEFE-0819-3E45-9789-87D10B87BE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78857" y="1488533"/>
            <a:ext cx="612284" cy="612284"/>
          </a:xfrm>
          <a:prstGeom prst="rect">
            <a:avLst/>
          </a:prstGeom>
        </p:spPr>
      </p:pic>
      <p:sp>
        <p:nvSpPr>
          <p:cNvPr id="20" name="Ovale 19">
            <a:extLst>
              <a:ext uri="{FF2B5EF4-FFF2-40B4-BE49-F238E27FC236}">
                <a16:creationId xmlns:a16="http://schemas.microsoft.com/office/drawing/2014/main" id="{60912D79-3F3B-9D4D-A95B-83C25C8B59CC}"/>
              </a:ext>
            </a:extLst>
          </p:cNvPr>
          <p:cNvSpPr/>
          <p:nvPr/>
        </p:nvSpPr>
        <p:spPr bwMode="auto">
          <a:xfrm>
            <a:off x="3649409" y="1370995"/>
            <a:ext cx="2109439" cy="2109600"/>
          </a:xfrm>
          <a:prstGeom prst="ellipse">
            <a:avLst/>
          </a:prstGeom>
          <a:noFill/>
          <a:ln w="38100" cap="flat" cmpd="sng" algn="ctr">
            <a:solidFill>
              <a:srgbClr val="BC302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E8B82D1-C4AC-6148-9E06-7B6504138C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03031" y="1769959"/>
            <a:ext cx="612284" cy="612284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3A82665-38DC-3D41-849E-76537065A7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54462" y="2119882"/>
            <a:ext cx="612284" cy="61228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027A411-D1ED-314A-953A-D18544CF71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98796" y="2580042"/>
            <a:ext cx="612284" cy="612284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EFEE4F8D-8592-024F-ACC2-770D1DF3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34382" y="2342776"/>
            <a:ext cx="612284" cy="61228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50663B3-7DC0-C24B-93D6-9A27E890CC5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118035" y="1350479"/>
            <a:ext cx="612284" cy="612284"/>
          </a:xfrm>
          <a:prstGeom prst="rect">
            <a:avLst/>
          </a:prstGeom>
        </p:spPr>
      </p:pic>
      <p:sp>
        <p:nvSpPr>
          <p:cNvPr id="26" name="Ovale 25">
            <a:extLst>
              <a:ext uri="{FF2B5EF4-FFF2-40B4-BE49-F238E27FC236}">
                <a16:creationId xmlns:a16="http://schemas.microsoft.com/office/drawing/2014/main" id="{47261EE1-8F5F-2941-A02E-2E0DAEF82D1D}"/>
              </a:ext>
            </a:extLst>
          </p:cNvPr>
          <p:cNvSpPr/>
          <p:nvPr/>
        </p:nvSpPr>
        <p:spPr bwMode="auto">
          <a:xfrm>
            <a:off x="6586519" y="1081231"/>
            <a:ext cx="2109439" cy="2109600"/>
          </a:xfrm>
          <a:prstGeom prst="ellipse">
            <a:avLst/>
          </a:prstGeom>
          <a:noFill/>
          <a:ln w="38100" cap="flat" cmpd="sng" algn="ctr">
            <a:solidFill>
              <a:srgbClr val="5CBF9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5E8A084A-9801-184B-A5B1-E6AAB3EE503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684492" y="1558750"/>
            <a:ext cx="612284" cy="612284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33A84EF-D324-3249-A7EE-53E4BF7765A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6857718" y="1879635"/>
            <a:ext cx="612284" cy="612284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C110D714-E461-A948-B5A9-0AD35021403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7443072" y="2234239"/>
            <a:ext cx="612284" cy="612284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91A1BA8D-4C79-6143-800B-14743DC71A1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5991025" y="3423091"/>
            <a:ext cx="612284" cy="612284"/>
          </a:xfrm>
          <a:prstGeom prst="rect">
            <a:avLst/>
          </a:prstGeom>
        </p:spPr>
      </p:pic>
      <p:sp>
        <p:nvSpPr>
          <p:cNvPr id="35" name="Ovale 34">
            <a:extLst>
              <a:ext uri="{FF2B5EF4-FFF2-40B4-BE49-F238E27FC236}">
                <a16:creationId xmlns:a16="http://schemas.microsoft.com/office/drawing/2014/main" id="{4BAD5319-27A1-C14A-82E5-D81E950E77BE}"/>
              </a:ext>
            </a:extLst>
          </p:cNvPr>
          <p:cNvSpPr/>
          <p:nvPr/>
        </p:nvSpPr>
        <p:spPr bwMode="auto">
          <a:xfrm>
            <a:off x="5416000" y="3129101"/>
            <a:ext cx="2109439" cy="2109600"/>
          </a:xfrm>
          <a:prstGeom prst="ellipse">
            <a:avLst/>
          </a:prstGeom>
          <a:noFill/>
          <a:ln w="38100" cap="flat" cmpd="sng" algn="ctr">
            <a:solidFill>
              <a:srgbClr val="4C4CA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7514B5FB-7FCC-214B-AE43-CD48F4E24A4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6634633" y="3874641"/>
            <a:ext cx="612284" cy="612284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BDD56AD4-B002-B64C-925A-76E2CBD5663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6178126" y="4390517"/>
            <a:ext cx="612284" cy="612284"/>
          </a:xfrm>
          <a:prstGeom prst="rect">
            <a:avLst/>
          </a:prstGeom>
        </p:spPr>
      </p:pic>
      <p:sp>
        <p:nvSpPr>
          <p:cNvPr id="43" name="Figura a mano libera 42">
            <a:extLst>
              <a:ext uri="{FF2B5EF4-FFF2-40B4-BE49-F238E27FC236}">
                <a16:creationId xmlns:a16="http://schemas.microsoft.com/office/drawing/2014/main" id="{36260A0E-B572-AF43-9060-93E66A0C14EB}"/>
              </a:ext>
            </a:extLst>
          </p:cNvPr>
          <p:cNvSpPr/>
          <p:nvPr/>
        </p:nvSpPr>
        <p:spPr bwMode="auto">
          <a:xfrm>
            <a:off x="5174068" y="1490927"/>
            <a:ext cx="1683650" cy="359042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806 h 456806"/>
              <a:gd name="connsiteX1" fmla="*/ 776176 w 1541720"/>
              <a:gd name="connsiteY1" fmla="*/ 10239 h 456806"/>
              <a:gd name="connsiteX2" fmla="*/ 0 w 1541720"/>
              <a:gd name="connsiteY2" fmla="*/ 222890 h 456806"/>
              <a:gd name="connsiteX0" fmla="*/ 1541720 w 1541720"/>
              <a:gd name="connsiteY0" fmla="*/ 456806 h 456806"/>
              <a:gd name="connsiteX1" fmla="*/ 776176 w 1541720"/>
              <a:gd name="connsiteY1" fmla="*/ 10239 h 456806"/>
              <a:gd name="connsiteX2" fmla="*/ 0 w 1541720"/>
              <a:gd name="connsiteY2" fmla="*/ 222890 h 456806"/>
              <a:gd name="connsiteX0" fmla="*/ 1414129 w 1414129"/>
              <a:gd name="connsiteY0" fmla="*/ 371746 h 371746"/>
              <a:gd name="connsiteX1" fmla="*/ 776176 w 1414129"/>
              <a:gd name="connsiteY1" fmla="*/ 10239 h 371746"/>
              <a:gd name="connsiteX2" fmla="*/ 0 w 1414129"/>
              <a:gd name="connsiteY2" fmla="*/ 222890 h 371746"/>
              <a:gd name="connsiteX0" fmla="*/ 1414129 w 1414129"/>
              <a:gd name="connsiteY0" fmla="*/ 371746 h 371746"/>
              <a:gd name="connsiteX1" fmla="*/ 776176 w 1414129"/>
              <a:gd name="connsiteY1" fmla="*/ 10239 h 371746"/>
              <a:gd name="connsiteX2" fmla="*/ 0 w 1414129"/>
              <a:gd name="connsiteY2" fmla="*/ 222890 h 37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4129" h="371746">
                <a:moveTo>
                  <a:pt x="1414129" y="371746"/>
                </a:moveTo>
                <a:cubicBezTo>
                  <a:pt x="1159833" y="93527"/>
                  <a:pt x="1033129" y="49225"/>
                  <a:pt x="776176" y="10239"/>
                </a:cubicBezTo>
                <a:cubicBezTo>
                  <a:pt x="519223" y="-28747"/>
                  <a:pt x="237460" y="43909"/>
                  <a:pt x="0" y="222890"/>
                </a:cubicBezTo>
              </a:path>
            </a:pathLst>
          </a:custGeom>
          <a:noFill/>
          <a:ln w="38100" cap="flat" cmpd="sng" algn="ctr">
            <a:solidFill>
              <a:srgbClr val="5CBF9C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44" name="Figura a mano libera 43">
            <a:extLst>
              <a:ext uri="{FF2B5EF4-FFF2-40B4-BE49-F238E27FC236}">
                <a16:creationId xmlns:a16="http://schemas.microsoft.com/office/drawing/2014/main" id="{1BAB0EC2-9531-0F4D-A06F-EB01C31DF4A3}"/>
              </a:ext>
            </a:extLst>
          </p:cNvPr>
          <p:cNvSpPr/>
          <p:nvPr/>
        </p:nvSpPr>
        <p:spPr bwMode="auto">
          <a:xfrm rot="2136553">
            <a:off x="5442960" y="2722956"/>
            <a:ext cx="1284766" cy="282067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653 h 456653"/>
              <a:gd name="connsiteX1" fmla="*/ 776176 w 1541720"/>
              <a:gd name="connsiteY1" fmla="*/ 10086 h 456653"/>
              <a:gd name="connsiteX2" fmla="*/ 0 w 1541720"/>
              <a:gd name="connsiteY2" fmla="*/ 222737 h 45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1720" h="456653">
                <a:moveTo>
                  <a:pt x="1541720" y="456653"/>
                </a:moveTo>
                <a:cubicBezTo>
                  <a:pt x="1319434" y="151470"/>
                  <a:pt x="1033129" y="49072"/>
                  <a:pt x="776176" y="10086"/>
                </a:cubicBezTo>
                <a:cubicBezTo>
                  <a:pt x="519223" y="-28900"/>
                  <a:pt x="331942" y="45781"/>
                  <a:pt x="0" y="222737"/>
                </a:cubicBezTo>
              </a:path>
            </a:pathLst>
          </a:custGeom>
          <a:noFill/>
          <a:ln w="38100" cap="flat" cmpd="sng" algn="ctr">
            <a:solidFill>
              <a:srgbClr val="4C4CAF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184762A1-5B3D-1F48-A933-45DD614F6ED5}"/>
              </a:ext>
            </a:extLst>
          </p:cNvPr>
          <p:cNvSpPr txBox="1"/>
          <p:nvPr/>
        </p:nvSpPr>
        <p:spPr>
          <a:xfrm>
            <a:off x="3523449" y="3485643"/>
            <a:ext cx="745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+mn-lt"/>
              </a:rPr>
              <a:t>Infetti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E4DEE10-F3F8-D54E-908C-AC69BF091552}"/>
              </a:ext>
            </a:extLst>
          </p:cNvPr>
          <p:cNvSpPr txBox="1"/>
          <p:nvPr/>
        </p:nvSpPr>
        <p:spPr>
          <a:xfrm>
            <a:off x="4511943" y="4831980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4C4CAF"/>
                </a:solidFill>
                <a:latin typeface="+mn-lt"/>
              </a:rPr>
              <a:t>Deceduti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096AA5BD-FE77-264D-A633-BA4C2CF1F51B}"/>
              </a:ext>
            </a:extLst>
          </p:cNvPr>
          <p:cNvSpPr txBox="1"/>
          <p:nvPr/>
        </p:nvSpPr>
        <p:spPr>
          <a:xfrm>
            <a:off x="2726845" y="1926501"/>
            <a:ext cx="1003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+mn-lt"/>
              </a:rPr>
              <a:t>infezione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5208E07B-0C39-374B-95DB-6D43274B6963}"/>
              </a:ext>
            </a:extLst>
          </p:cNvPr>
          <p:cNvSpPr txBox="1"/>
          <p:nvPr/>
        </p:nvSpPr>
        <p:spPr>
          <a:xfrm>
            <a:off x="5535243" y="1579322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5CBF9C"/>
                </a:solidFill>
                <a:latin typeface="+mn-lt"/>
              </a:rPr>
              <a:t>guarigione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AA28E899-2A50-BA4F-BC57-1A3B49C6AACB}"/>
              </a:ext>
            </a:extLst>
          </p:cNvPr>
          <p:cNvSpPr txBox="1"/>
          <p:nvPr/>
        </p:nvSpPr>
        <p:spPr>
          <a:xfrm rot="2259186">
            <a:off x="5635799" y="2744524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4C4CAF"/>
                </a:solidFill>
                <a:latin typeface="+mn-lt"/>
              </a:rPr>
              <a:t>morte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97D08071-3C71-8643-BA21-25F0FDE8A77E}"/>
              </a:ext>
            </a:extLst>
          </p:cNvPr>
          <p:cNvSpPr txBox="1"/>
          <p:nvPr/>
        </p:nvSpPr>
        <p:spPr>
          <a:xfrm>
            <a:off x="3759866" y="1079915"/>
            <a:ext cx="397866" cy="1015791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6001" b="1" dirty="0">
                <a:solidFill>
                  <a:srgbClr val="C00000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I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797F00E4-83D6-6447-A763-91316EEC20A9}"/>
              </a:ext>
            </a:extLst>
          </p:cNvPr>
          <p:cNvSpPr txBox="1"/>
          <p:nvPr/>
        </p:nvSpPr>
        <p:spPr>
          <a:xfrm>
            <a:off x="7556886" y="568098"/>
            <a:ext cx="740908" cy="1015791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6001" b="1" dirty="0" err="1">
                <a:solidFill>
                  <a:srgbClr val="5CBF9C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R</a:t>
            </a:r>
            <a:endParaRPr lang="it-IT" sz="6001" b="1" dirty="0">
              <a:solidFill>
                <a:srgbClr val="5CBF9C"/>
              </a:solidFill>
              <a:effectLst>
                <a:glow rad="254000">
                  <a:schemeClr val="bg1">
                    <a:alpha val="90000"/>
                  </a:schemeClr>
                </a:glow>
              </a:effectLst>
              <a:latin typeface="+mn-lt"/>
            </a:endParaRPr>
          </a:p>
        </p:txBody>
      </p:sp>
      <p:pic>
        <p:nvPicPr>
          <p:cNvPr id="49" name="Immagine 48">
            <a:extLst>
              <a:ext uri="{FF2B5EF4-FFF2-40B4-BE49-F238E27FC236}">
                <a16:creationId xmlns:a16="http://schemas.microsoft.com/office/drawing/2014/main" id="{730C2666-9F93-CB46-A486-72A4E971928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 rot="5400000">
            <a:off x="5752946" y="3919095"/>
            <a:ext cx="612284" cy="612284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EBEF6718-4E2C-8D4E-BF23-D45D122F94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20468" y="2036634"/>
            <a:ext cx="612284" cy="612284"/>
          </a:xfrm>
          <a:prstGeom prst="rect">
            <a:avLst/>
          </a:prstGeom>
        </p:spPr>
      </p:pic>
      <p:pic>
        <p:nvPicPr>
          <p:cNvPr id="53" name="Immagine 52">
            <a:extLst>
              <a:ext uri="{FF2B5EF4-FFF2-40B4-BE49-F238E27FC236}">
                <a16:creationId xmlns:a16="http://schemas.microsoft.com/office/drawing/2014/main" id="{440E35D9-EE20-3446-BF25-5AD8521CD6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588760" y="2648918"/>
            <a:ext cx="612284" cy="612284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D894D06-3DD9-D342-9826-CABF21EED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49</a:t>
            </a:fld>
            <a:endParaRPr lang="it-IT" dirty="0"/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F69DA8BD-BFA6-914A-95C8-A0C8141E1215}"/>
              </a:ext>
            </a:extLst>
          </p:cNvPr>
          <p:cNvSpPr txBox="1"/>
          <p:nvPr/>
        </p:nvSpPr>
        <p:spPr>
          <a:xfrm>
            <a:off x="7167260" y="4186992"/>
            <a:ext cx="740908" cy="1015791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6001" b="1" dirty="0">
                <a:solidFill>
                  <a:srgbClr val="353BCD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D</a:t>
            </a: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48729F9B-FABD-9C47-9692-BD7343FE8F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1293" y="1703048"/>
            <a:ext cx="612284" cy="612284"/>
          </a:xfrm>
          <a:prstGeom prst="rect">
            <a:avLst/>
          </a:prstGeom>
        </p:spPr>
      </p:pic>
      <p:pic>
        <p:nvPicPr>
          <p:cNvPr id="56" name="Immagine 55">
            <a:extLst>
              <a:ext uri="{FF2B5EF4-FFF2-40B4-BE49-F238E27FC236}">
                <a16:creationId xmlns:a16="http://schemas.microsoft.com/office/drawing/2014/main" id="{95CD16A4-0160-5D4C-9494-FCD6E03E31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23577" y="1773844"/>
            <a:ext cx="612284" cy="612284"/>
          </a:xfrm>
          <a:prstGeom prst="rect">
            <a:avLst/>
          </a:prstGeom>
        </p:spPr>
      </p:pic>
      <p:pic>
        <p:nvPicPr>
          <p:cNvPr id="60" name="Immagine 59">
            <a:extLst>
              <a:ext uri="{FF2B5EF4-FFF2-40B4-BE49-F238E27FC236}">
                <a16:creationId xmlns:a16="http://schemas.microsoft.com/office/drawing/2014/main" id="{D37D72AD-0F5B-1F47-91EB-21BCAAFFC78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17433" y="2192733"/>
            <a:ext cx="612284" cy="612284"/>
          </a:xfrm>
          <a:prstGeom prst="rect">
            <a:avLst/>
          </a:prstGeom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id="{95F41CC4-0089-9E45-A995-145E9BAA164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405" y="2254033"/>
            <a:ext cx="612284" cy="612284"/>
          </a:xfrm>
          <a:prstGeom prst="rect">
            <a:avLst/>
          </a:prstGeom>
        </p:spPr>
      </p:pic>
      <p:pic>
        <p:nvPicPr>
          <p:cNvPr id="62" name="Immagine 61">
            <a:extLst>
              <a:ext uri="{FF2B5EF4-FFF2-40B4-BE49-F238E27FC236}">
                <a16:creationId xmlns:a16="http://schemas.microsoft.com/office/drawing/2014/main" id="{AAD60F8A-DAEF-6748-94A3-2468DD4E1F3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76648" y="2441338"/>
            <a:ext cx="612284" cy="612284"/>
          </a:xfrm>
          <a:prstGeom prst="rect">
            <a:avLst/>
          </a:prstGeom>
        </p:spPr>
      </p:pic>
      <p:pic>
        <p:nvPicPr>
          <p:cNvPr id="63" name="Immagine 62">
            <a:extLst>
              <a:ext uri="{FF2B5EF4-FFF2-40B4-BE49-F238E27FC236}">
                <a16:creationId xmlns:a16="http://schemas.microsoft.com/office/drawing/2014/main" id="{1B39760E-1118-B546-ABB4-361772D687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7535" y="2739383"/>
            <a:ext cx="612284" cy="612284"/>
          </a:xfrm>
          <a:prstGeom prst="rect">
            <a:avLst/>
          </a:prstGeom>
        </p:spPr>
      </p:pic>
      <p:sp>
        <p:nvSpPr>
          <p:cNvPr id="65" name="Ovale 64">
            <a:extLst>
              <a:ext uri="{FF2B5EF4-FFF2-40B4-BE49-F238E27FC236}">
                <a16:creationId xmlns:a16="http://schemas.microsoft.com/office/drawing/2014/main" id="{56D3405E-2727-0746-BD96-3338E7E47E61}"/>
              </a:ext>
            </a:extLst>
          </p:cNvPr>
          <p:cNvSpPr/>
          <p:nvPr/>
        </p:nvSpPr>
        <p:spPr bwMode="auto">
          <a:xfrm>
            <a:off x="679777" y="1525242"/>
            <a:ext cx="2109439" cy="2109600"/>
          </a:xfrm>
          <a:prstGeom prst="ellipse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BF06DC3D-0037-0B46-A886-24241BF653C5}"/>
              </a:ext>
            </a:extLst>
          </p:cNvPr>
          <p:cNvSpPr txBox="1"/>
          <p:nvPr/>
        </p:nvSpPr>
        <p:spPr>
          <a:xfrm>
            <a:off x="662015" y="1177715"/>
            <a:ext cx="697627" cy="1015791"/>
          </a:xfrm>
          <a:prstGeom prst="rect">
            <a:avLst/>
          </a:prstGeom>
          <a:noFill/>
          <a:effectLst>
            <a:glow rad="5207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it-IT" sz="6001" b="1" dirty="0" err="1">
                <a:solidFill>
                  <a:schemeClr val="accent6"/>
                </a:solidFill>
                <a:effectLst>
                  <a:glow rad="254000">
                    <a:schemeClr val="bg1">
                      <a:alpha val="90000"/>
                    </a:schemeClr>
                  </a:glow>
                </a:effectLst>
                <a:latin typeface="+mn-lt"/>
              </a:rPr>
              <a:t>S</a:t>
            </a:r>
            <a:endParaRPr lang="it-IT" sz="6001" b="1" dirty="0">
              <a:solidFill>
                <a:schemeClr val="accent6"/>
              </a:solidFill>
              <a:effectLst>
                <a:glow rad="254000">
                  <a:schemeClr val="bg1">
                    <a:alpha val="90000"/>
                  </a:schemeClr>
                </a:glow>
              </a:effectLst>
              <a:latin typeface="+mn-lt"/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id="{0942CC75-BE3A-134E-A7CB-9CB347DB4698}"/>
              </a:ext>
            </a:extLst>
          </p:cNvPr>
          <p:cNvSpPr txBox="1"/>
          <p:nvPr/>
        </p:nvSpPr>
        <p:spPr>
          <a:xfrm>
            <a:off x="848597" y="3699631"/>
            <a:ext cx="1281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6"/>
                </a:solidFill>
                <a:latin typeface="+mn-lt"/>
              </a:rPr>
              <a:t>Suscettibili</a:t>
            </a:r>
            <a:endParaRPr lang="it-IT" b="1" dirty="0">
              <a:latin typeface="+mn-lt"/>
            </a:endParaRPr>
          </a:p>
        </p:txBody>
      </p:sp>
      <p:sp>
        <p:nvSpPr>
          <p:cNvPr id="42" name="Figura a mano libera 41">
            <a:extLst>
              <a:ext uri="{FF2B5EF4-FFF2-40B4-BE49-F238E27FC236}">
                <a16:creationId xmlns:a16="http://schemas.microsoft.com/office/drawing/2014/main" id="{F0956F4E-2988-8D42-B1A2-CFD9CB449FC6}"/>
              </a:ext>
            </a:extLst>
          </p:cNvPr>
          <p:cNvSpPr/>
          <p:nvPr/>
        </p:nvSpPr>
        <p:spPr bwMode="auto">
          <a:xfrm>
            <a:off x="2442018" y="1811269"/>
            <a:ext cx="1522348" cy="381464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456771 h 456771"/>
              <a:gd name="connsiteX1" fmla="*/ 776176 w 1541720"/>
              <a:gd name="connsiteY1" fmla="*/ 10204 h 456771"/>
              <a:gd name="connsiteX2" fmla="*/ 0 w 1541720"/>
              <a:gd name="connsiteY2" fmla="*/ 222855 h 456771"/>
              <a:gd name="connsiteX0" fmla="*/ 1541720 w 1541720"/>
              <a:gd name="connsiteY0" fmla="*/ 456771 h 456771"/>
              <a:gd name="connsiteX1" fmla="*/ 776176 w 1541720"/>
              <a:gd name="connsiteY1" fmla="*/ 10204 h 456771"/>
              <a:gd name="connsiteX2" fmla="*/ 0 w 1541720"/>
              <a:gd name="connsiteY2" fmla="*/ 222855 h 45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1720" h="456771">
                <a:moveTo>
                  <a:pt x="1541720" y="456771"/>
                </a:moveTo>
                <a:cubicBezTo>
                  <a:pt x="1322891" y="156546"/>
                  <a:pt x="1033129" y="49190"/>
                  <a:pt x="776176" y="10204"/>
                </a:cubicBezTo>
                <a:cubicBezTo>
                  <a:pt x="519223" y="-28782"/>
                  <a:pt x="212701" y="44335"/>
                  <a:pt x="0" y="222855"/>
                </a:cubicBezTo>
              </a:path>
            </a:pathLst>
          </a:custGeom>
          <a:noFill/>
          <a:ln w="38100" cap="flat" cmpd="sng" algn="ctr">
            <a:solidFill>
              <a:srgbClr val="BC3027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68" name="CasellaDiTesto 67">
            <a:extLst>
              <a:ext uri="{FF2B5EF4-FFF2-40B4-BE49-F238E27FC236}">
                <a16:creationId xmlns:a16="http://schemas.microsoft.com/office/drawing/2014/main" id="{8EB4CCBA-B9A2-574A-998A-DDAFDA092D7C}"/>
              </a:ext>
            </a:extLst>
          </p:cNvPr>
          <p:cNvSpPr txBox="1"/>
          <p:nvPr/>
        </p:nvSpPr>
        <p:spPr>
          <a:xfrm>
            <a:off x="7677749" y="3318702"/>
            <a:ext cx="13692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5CBF9C"/>
                </a:solidFill>
                <a:latin typeface="+mn-lt"/>
              </a:rPr>
              <a:t>Guariti</a:t>
            </a:r>
            <a:br>
              <a:rPr lang="it-IT" b="1" dirty="0">
                <a:solidFill>
                  <a:srgbClr val="5CBF9C"/>
                </a:solidFill>
                <a:latin typeface="+mn-lt"/>
              </a:rPr>
            </a:br>
            <a:r>
              <a:rPr lang="it-IT" b="1" dirty="0">
                <a:solidFill>
                  <a:srgbClr val="5CBF9C"/>
                </a:solidFill>
                <a:latin typeface="+mn-lt"/>
              </a:rPr>
              <a:t>(</a:t>
            </a:r>
            <a:r>
              <a:rPr lang="it-IT" b="1" dirty="0" err="1">
                <a:solidFill>
                  <a:srgbClr val="5CBF9C"/>
                </a:solidFill>
                <a:latin typeface="+mn-lt"/>
              </a:rPr>
              <a:t>Recovered</a:t>
            </a:r>
            <a:r>
              <a:rPr lang="it-IT" b="1" dirty="0">
                <a:solidFill>
                  <a:srgbClr val="5CBF9C"/>
                </a:solidFill>
                <a:latin typeface="+mn-lt"/>
              </a:rPr>
              <a:t>)</a:t>
            </a:r>
          </a:p>
          <a:p>
            <a:endParaRPr lang="it-IT" b="1" dirty="0">
              <a:solidFill>
                <a:srgbClr val="5CBF9C"/>
              </a:solidFill>
              <a:latin typeface="+mn-lt"/>
            </a:endParaRPr>
          </a:p>
          <a:p>
            <a:r>
              <a:rPr lang="it-IT" b="1" dirty="0">
                <a:solidFill>
                  <a:srgbClr val="5CBF9C"/>
                </a:solidFill>
                <a:latin typeface="+mn-lt"/>
              </a:rPr>
              <a:t>= immuni</a:t>
            </a:r>
          </a:p>
        </p:txBody>
      </p:sp>
      <p:sp>
        <p:nvSpPr>
          <p:cNvPr id="45" name="Figura a mano libera 44">
            <a:extLst>
              <a:ext uri="{FF2B5EF4-FFF2-40B4-BE49-F238E27FC236}">
                <a16:creationId xmlns:a16="http://schemas.microsoft.com/office/drawing/2014/main" id="{82296949-6336-424D-8FD4-50A58BA76A2B}"/>
              </a:ext>
            </a:extLst>
          </p:cNvPr>
          <p:cNvSpPr/>
          <p:nvPr/>
        </p:nvSpPr>
        <p:spPr bwMode="auto">
          <a:xfrm flipH="1">
            <a:off x="2403142" y="1223375"/>
            <a:ext cx="4096088" cy="360000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682900 h 682900"/>
              <a:gd name="connsiteX1" fmla="*/ 803060 w 1541720"/>
              <a:gd name="connsiteY1" fmla="*/ 2417 h 682900"/>
              <a:gd name="connsiteX2" fmla="*/ 0 w 1541720"/>
              <a:gd name="connsiteY2" fmla="*/ 448984 h 682900"/>
              <a:gd name="connsiteX0" fmla="*/ 1541720 w 1541720"/>
              <a:gd name="connsiteY0" fmla="*/ 682900 h 682900"/>
              <a:gd name="connsiteX1" fmla="*/ 803060 w 1541720"/>
              <a:gd name="connsiteY1" fmla="*/ 2417 h 682900"/>
              <a:gd name="connsiteX2" fmla="*/ 0 w 1541720"/>
              <a:gd name="connsiteY2" fmla="*/ 448984 h 682900"/>
              <a:gd name="connsiteX0" fmla="*/ 1541720 w 1541720"/>
              <a:gd name="connsiteY0" fmla="*/ 684092 h 684092"/>
              <a:gd name="connsiteX1" fmla="*/ 803060 w 1541720"/>
              <a:gd name="connsiteY1" fmla="*/ 3609 h 684092"/>
              <a:gd name="connsiteX2" fmla="*/ 0 w 1541720"/>
              <a:gd name="connsiteY2" fmla="*/ 450176 h 684092"/>
              <a:gd name="connsiteX0" fmla="*/ 1541720 w 1541720"/>
              <a:gd name="connsiteY0" fmla="*/ 684092 h 684092"/>
              <a:gd name="connsiteX1" fmla="*/ 803060 w 1541720"/>
              <a:gd name="connsiteY1" fmla="*/ 3609 h 684092"/>
              <a:gd name="connsiteX2" fmla="*/ 0 w 1541720"/>
              <a:gd name="connsiteY2" fmla="*/ 450176 h 684092"/>
              <a:gd name="connsiteX0" fmla="*/ 1541720 w 1541720"/>
              <a:gd name="connsiteY0" fmla="*/ 686382 h 686382"/>
              <a:gd name="connsiteX1" fmla="*/ 803060 w 1541720"/>
              <a:gd name="connsiteY1" fmla="*/ 5899 h 686382"/>
              <a:gd name="connsiteX2" fmla="*/ 0 w 1541720"/>
              <a:gd name="connsiteY2" fmla="*/ 452466 h 68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1720" h="686382">
                <a:moveTo>
                  <a:pt x="1541720" y="686382"/>
                </a:moveTo>
                <a:cubicBezTo>
                  <a:pt x="1300892" y="241932"/>
                  <a:pt x="1060013" y="44885"/>
                  <a:pt x="803060" y="5899"/>
                </a:cubicBezTo>
                <a:cubicBezTo>
                  <a:pt x="546107" y="-33087"/>
                  <a:pt x="195739" y="121757"/>
                  <a:pt x="0" y="452466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58CB335A-03C7-C141-9577-3B164330E9A1}"/>
              </a:ext>
            </a:extLst>
          </p:cNvPr>
          <p:cNvSpPr txBox="1"/>
          <p:nvPr/>
        </p:nvSpPr>
        <p:spPr>
          <a:xfrm>
            <a:off x="3647959" y="896652"/>
            <a:ext cx="23727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+mn-lt"/>
              </a:rPr>
              <a:t>perdita dell’immunità (?)</a:t>
            </a:r>
          </a:p>
        </p:txBody>
      </p:sp>
      <p:sp>
        <p:nvSpPr>
          <p:cNvPr id="57" name="Figura a mano libera 56">
            <a:extLst>
              <a:ext uri="{FF2B5EF4-FFF2-40B4-BE49-F238E27FC236}">
                <a16:creationId xmlns:a16="http://schemas.microsoft.com/office/drawing/2014/main" id="{C6BBBC70-438C-734A-9F94-9879B0BFBC3E}"/>
              </a:ext>
            </a:extLst>
          </p:cNvPr>
          <p:cNvSpPr/>
          <p:nvPr/>
        </p:nvSpPr>
        <p:spPr bwMode="auto">
          <a:xfrm>
            <a:off x="2332834" y="700086"/>
            <a:ext cx="4356000" cy="720000"/>
          </a:xfrm>
          <a:custGeom>
            <a:avLst/>
            <a:gdLst>
              <a:gd name="connsiteX0" fmla="*/ 1541720 w 1541720"/>
              <a:gd name="connsiteY0" fmla="*/ 451351 h 451351"/>
              <a:gd name="connsiteX1" fmla="*/ 776176 w 1541720"/>
              <a:gd name="connsiteY1" fmla="*/ 4784 h 451351"/>
              <a:gd name="connsiteX2" fmla="*/ 0 w 1541720"/>
              <a:gd name="connsiteY2" fmla="*/ 217435 h 451351"/>
              <a:gd name="connsiteX0" fmla="*/ 1541720 w 1541720"/>
              <a:gd name="connsiteY0" fmla="*/ 682900 h 682900"/>
              <a:gd name="connsiteX1" fmla="*/ 803060 w 1541720"/>
              <a:gd name="connsiteY1" fmla="*/ 2417 h 682900"/>
              <a:gd name="connsiteX2" fmla="*/ 0 w 1541720"/>
              <a:gd name="connsiteY2" fmla="*/ 448984 h 682900"/>
              <a:gd name="connsiteX0" fmla="*/ 1541720 w 1541720"/>
              <a:gd name="connsiteY0" fmla="*/ 682900 h 682900"/>
              <a:gd name="connsiteX1" fmla="*/ 803060 w 1541720"/>
              <a:gd name="connsiteY1" fmla="*/ 2417 h 682900"/>
              <a:gd name="connsiteX2" fmla="*/ 0 w 1541720"/>
              <a:gd name="connsiteY2" fmla="*/ 448984 h 682900"/>
              <a:gd name="connsiteX0" fmla="*/ 1541720 w 1541720"/>
              <a:gd name="connsiteY0" fmla="*/ 684092 h 684092"/>
              <a:gd name="connsiteX1" fmla="*/ 803060 w 1541720"/>
              <a:gd name="connsiteY1" fmla="*/ 3609 h 684092"/>
              <a:gd name="connsiteX2" fmla="*/ 0 w 1541720"/>
              <a:gd name="connsiteY2" fmla="*/ 450176 h 684092"/>
              <a:gd name="connsiteX0" fmla="*/ 1541720 w 1541720"/>
              <a:gd name="connsiteY0" fmla="*/ 916481 h 916481"/>
              <a:gd name="connsiteX1" fmla="*/ 799699 w 1541720"/>
              <a:gd name="connsiteY1" fmla="*/ 2081 h 916481"/>
              <a:gd name="connsiteX2" fmla="*/ 0 w 1541720"/>
              <a:gd name="connsiteY2" fmla="*/ 682565 h 916481"/>
              <a:gd name="connsiteX0" fmla="*/ 1608930 w 1608930"/>
              <a:gd name="connsiteY0" fmla="*/ 915390 h 1287529"/>
              <a:gd name="connsiteX1" fmla="*/ 866909 w 1608930"/>
              <a:gd name="connsiteY1" fmla="*/ 990 h 1287529"/>
              <a:gd name="connsiteX2" fmla="*/ 0 w 1608930"/>
              <a:gd name="connsiteY2" fmla="*/ 1287529 h 1287529"/>
              <a:gd name="connsiteX0" fmla="*/ 1608930 w 1608930"/>
              <a:gd name="connsiteY0" fmla="*/ 915713 h 1287852"/>
              <a:gd name="connsiteX1" fmla="*/ 866909 w 1608930"/>
              <a:gd name="connsiteY1" fmla="*/ 1313 h 1287852"/>
              <a:gd name="connsiteX2" fmla="*/ 0 w 1608930"/>
              <a:gd name="connsiteY2" fmla="*/ 1287852 h 1287852"/>
              <a:gd name="connsiteX0" fmla="*/ 1608930 w 1608930"/>
              <a:gd name="connsiteY0" fmla="*/ 915713 h 1287852"/>
              <a:gd name="connsiteX1" fmla="*/ 866909 w 1608930"/>
              <a:gd name="connsiteY1" fmla="*/ 1313 h 1287852"/>
              <a:gd name="connsiteX2" fmla="*/ 0 w 1608930"/>
              <a:gd name="connsiteY2" fmla="*/ 1287852 h 1287852"/>
              <a:gd name="connsiteX0" fmla="*/ 1605664 w 1605664"/>
              <a:gd name="connsiteY0" fmla="*/ 984910 h 1287852"/>
              <a:gd name="connsiteX1" fmla="*/ 866909 w 1605664"/>
              <a:gd name="connsiteY1" fmla="*/ 1313 h 1287852"/>
              <a:gd name="connsiteX2" fmla="*/ 0 w 1605664"/>
              <a:gd name="connsiteY2" fmla="*/ 1287852 h 1287852"/>
              <a:gd name="connsiteX0" fmla="*/ 1605664 w 1605664"/>
              <a:gd name="connsiteY0" fmla="*/ 984910 h 1287852"/>
              <a:gd name="connsiteX1" fmla="*/ 866909 w 1605664"/>
              <a:gd name="connsiteY1" fmla="*/ 1313 h 1287852"/>
              <a:gd name="connsiteX2" fmla="*/ 0 w 1605664"/>
              <a:gd name="connsiteY2" fmla="*/ 1287852 h 1287852"/>
              <a:gd name="connsiteX0" fmla="*/ 1605664 w 1605664"/>
              <a:gd name="connsiteY0" fmla="*/ 984972 h 1287914"/>
              <a:gd name="connsiteX1" fmla="*/ 866909 w 1605664"/>
              <a:gd name="connsiteY1" fmla="*/ 1375 h 1287914"/>
              <a:gd name="connsiteX2" fmla="*/ 0 w 1605664"/>
              <a:gd name="connsiteY2" fmla="*/ 1287914 h 1287914"/>
              <a:gd name="connsiteX0" fmla="*/ 1605664 w 1605664"/>
              <a:gd name="connsiteY0" fmla="*/ 986541 h 1289483"/>
              <a:gd name="connsiteX1" fmla="*/ 866909 w 1605664"/>
              <a:gd name="connsiteY1" fmla="*/ 2944 h 1289483"/>
              <a:gd name="connsiteX2" fmla="*/ 0 w 1605664"/>
              <a:gd name="connsiteY2" fmla="*/ 1289483 h 1289483"/>
              <a:gd name="connsiteX0" fmla="*/ 1605664 w 1605664"/>
              <a:gd name="connsiteY0" fmla="*/ 986541 h 1289483"/>
              <a:gd name="connsiteX1" fmla="*/ 866909 w 1605664"/>
              <a:gd name="connsiteY1" fmla="*/ 2944 h 1289483"/>
              <a:gd name="connsiteX2" fmla="*/ 0 w 1605664"/>
              <a:gd name="connsiteY2" fmla="*/ 1289483 h 1289483"/>
              <a:gd name="connsiteX0" fmla="*/ 1605664 w 1605664"/>
              <a:gd name="connsiteY0" fmla="*/ 986541 h 1289483"/>
              <a:gd name="connsiteX1" fmla="*/ 866909 w 1605664"/>
              <a:gd name="connsiteY1" fmla="*/ 2944 h 1289483"/>
              <a:gd name="connsiteX2" fmla="*/ 0 w 1605664"/>
              <a:gd name="connsiteY2" fmla="*/ 1289483 h 1289483"/>
              <a:gd name="connsiteX0" fmla="*/ 1605664 w 1605664"/>
              <a:gd name="connsiteY0" fmla="*/ 986541 h 1289483"/>
              <a:gd name="connsiteX1" fmla="*/ 866909 w 1605664"/>
              <a:gd name="connsiteY1" fmla="*/ 2944 h 1289483"/>
              <a:gd name="connsiteX2" fmla="*/ 0 w 1605664"/>
              <a:gd name="connsiteY2" fmla="*/ 1289483 h 1289483"/>
              <a:gd name="connsiteX0" fmla="*/ 1605664 w 1605664"/>
              <a:gd name="connsiteY0" fmla="*/ 983599 h 1286541"/>
              <a:gd name="connsiteX1" fmla="*/ 866909 w 1605664"/>
              <a:gd name="connsiteY1" fmla="*/ 2 h 1286541"/>
              <a:gd name="connsiteX2" fmla="*/ 0 w 1605664"/>
              <a:gd name="connsiteY2" fmla="*/ 1286541 h 1286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5664" h="1286541">
                <a:moveTo>
                  <a:pt x="1605664" y="983599"/>
                </a:moveTo>
                <a:cubicBezTo>
                  <a:pt x="1309192" y="177150"/>
                  <a:pt x="1114064" y="-553"/>
                  <a:pt x="866909" y="2"/>
                </a:cubicBezTo>
                <a:cubicBezTo>
                  <a:pt x="603423" y="557"/>
                  <a:pt x="259818" y="304954"/>
                  <a:pt x="0" y="1286541"/>
                </a:cubicBezTo>
              </a:path>
            </a:pathLst>
          </a:custGeom>
          <a:noFill/>
          <a:ln w="38100" cap="flat" cmpd="sng" algn="ctr">
            <a:solidFill>
              <a:schemeClr val="accent1"/>
            </a:solidFill>
            <a:prstDash val="sysDash"/>
            <a:round/>
            <a:headEnd type="triangl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3CD5473B-1EB0-134C-B13E-DC1143F6729A}"/>
              </a:ext>
            </a:extLst>
          </p:cNvPr>
          <p:cNvSpPr txBox="1"/>
          <p:nvPr/>
        </p:nvSpPr>
        <p:spPr>
          <a:xfrm>
            <a:off x="4222604" y="384782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+mn-lt"/>
              </a:rPr>
              <a:t>vaccino</a:t>
            </a:r>
          </a:p>
        </p:txBody>
      </p:sp>
    </p:spTree>
    <p:extLst>
      <p:ext uri="{BB962C8B-B14F-4D97-AF65-F5344CB8AC3E}">
        <p14:creationId xmlns:p14="http://schemas.microsoft.com/office/powerpoint/2010/main" val="3168877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2133017-93CE-954D-8882-A477FB3F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Bollettini ufficiali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FD4BAF4-C59E-4345-A2D0-E1BD1CAC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7C4B26-CCF5-D84E-9FB9-99DA80BF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F0311B5-B181-6746-8DA9-62653197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8A4126F-65B9-8743-ACF0-4BA41A7F2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2" t="8736" r="10186" b="28355"/>
          <a:stretch/>
        </p:blipFill>
        <p:spPr>
          <a:xfrm>
            <a:off x="437211" y="1030941"/>
            <a:ext cx="8280213" cy="43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84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27">
            <a:extLst>
              <a:ext uri="{FF2B5EF4-FFF2-40B4-BE49-F238E27FC236}">
                <a16:creationId xmlns:a16="http://schemas.microsoft.com/office/drawing/2014/main" id="{CA8B5085-49AA-3642-8F99-C25EA885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SIRD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8412DCA-184C-4EAB-8E02-2AA23CA0F8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sz="2400" dirty="0"/>
                  <a:t>L’evoluzione in una popolazione di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it-IT" sz="2400" dirty="0"/>
                  <a:t> persone è prevedibile con un semplice </a:t>
                </a:r>
                <a:r>
                  <a:rPr lang="it-IT" sz="2400" dirty="0">
                    <a:solidFill>
                      <a:schemeClr val="accent2"/>
                    </a:solidFill>
                  </a:rPr>
                  <a:t>modello matematico:</a:t>
                </a:r>
              </a:p>
              <a:p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400" dirty="0"/>
                  <a:t> : 	    casi totali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𝑑𝑆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it-IT" sz="2400" dirty="0"/>
                  <a:t> :  variazioni giornaliere</a:t>
                </a:r>
                <a:endParaRPr lang="it-IT" sz="2400" dirty="0">
                  <a:solidFill>
                    <a:schemeClr val="accent2"/>
                  </a:solidFill>
                </a:endParaRP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−(</m:t>
                    </m:r>
                    <m:r>
                      <a:rPr lang="it-IT" sz="24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it-IT" sz="24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it-IT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endParaRPr lang="it-IT" sz="2400" b="0" dirty="0">
                  <a:solidFill>
                    <a:schemeClr val="accent2"/>
                  </a:solidFill>
                </a:endParaRP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it-IT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endParaRPr lang="it-IT" sz="2400" dirty="0">
                  <a:solidFill>
                    <a:srgbClr val="C00000"/>
                  </a:solidFill>
                </a:endParaRP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4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endParaRPr lang="it-IT" sz="2400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𝑑𝑆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f>
                      <m:fPr>
                        <m:ctrlP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it-IT" sz="24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8412DCA-184C-4EAB-8E02-2AA23CA0F8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05" t="-860" b="-11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88EF6-B88F-8041-A62C-7538B9F8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Luca Lista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53309D-E717-564B-9E90-A098D32B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Pandemia e fisica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89497A-D180-BA46-96A9-33399FE0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50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egnaposto contenuto 15">
                <a:extLst>
                  <a:ext uri="{FF2B5EF4-FFF2-40B4-BE49-F238E27FC236}">
                    <a16:creationId xmlns:a16="http://schemas.microsoft.com/office/drawing/2014/main" id="{147A7689-60AB-ED48-B70D-ECFB693905A0}"/>
                  </a:ext>
                </a:extLst>
              </p:cNvPr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4724401" y="2700227"/>
                <a:ext cx="4258234" cy="2613453"/>
              </a:xfrm>
            </p:spPr>
            <p:txBody>
              <a:bodyPr/>
              <a:lstStyle/>
              <a:p>
                <a:r>
                  <a:rPr lang="it-IT" sz="2400" dirty="0"/>
                  <a:t>I parametri, </a:t>
                </a:r>
                <a14:m>
                  <m:oMath xmlns:m="http://schemas.openxmlformats.org/officeDocument/2006/math">
                    <m:r>
                      <a:rPr lang="it-IT" sz="24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it-IT" sz="2400" dirty="0"/>
                  <a:t> e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it-IT" sz="2400" dirty="0"/>
                  <a:t> misurano quanto velocemente si passa da un compartimento all’altro</a:t>
                </a:r>
              </a:p>
              <a:p>
                <a:endParaRPr lang="it-IT" sz="2400" dirty="0"/>
              </a:p>
              <a:p>
                <a:endParaRPr lang="it-IT" sz="2400" dirty="0"/>
              </a:p>
              <a:p>
                <a:pPr marL="0" indent="0">
                  <a:buNone/>
                </a:pPr>
                <a:endParaRPr lang="it-IT" sz="2400" dirty="0"/>
              </a:p>
              <a:p>
                <a:endParaRPr lang="it-IT" sz="2400" dirty="0"/>
              </a:p>
              <a:p>
                <a:endParaRPr lang="it-IT" sz="2400" dirty="0"/>
              </a:p>
              <a:p>
                <a:endParaRPr lang="it-IT" sz="2400" dirty="0"/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16" name="Segnaposto contenuto 15">
                <a:extLst>
                  <a:ext uri="{FF2B5EF4-FFF2-40B4-BE49-F238E27FC236}">
                    <a16:creationId xmlns:a16="http://schemas.microsoft.com/office/drawing/2014/main" id="{147A7689-60AB-ED48-B70D-ECFB693905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4724401" y="2700227"/>
                <a:ext cx="4258234" cy="2613453"/>
              </a:xfrm>
              <a:blipFill>
                <a:blip r:embed="rId3"/>
                <a:stretch>
                  <a:fillRect l="-2381" t="-19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Parentesi graffa chiusa 22">
            <a:extLst>
              <a:ext uri="{FF2B5EF4-FFF2-40B4-BE49-F238E27FC236}">
                <a16:creationId xmlns:a16="http://schemas.microsoft.com/office/drawing/2014/main" id="{7B2FC699-D9A2-BB4F-9F73-568A4CD15347}"/>
              </a:ext>
            </a:extLst>
          </p:cNvPr>
          <p:cNvSpPr/>
          <p:nvPr/>
        </p:nvSpPr>
        <p:spPr bwMode="auto">
          <a:xfrm>
            <a:off x="4032044" y="2843172"/>
            <a:ext cx="256218" cy="2412000"/>
          </a:xfrm>
          <a:prstGeom prst="rightBrace">
            <a:avLst>
              <a:gd name="adj1" fmla="val 35998"/>
              <a:gd name="adj2" fmla="val 80840"/>
            </a:avLst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B9703EF-FF2B-2041-B631-21D18D919824}"/>
              </a:ext>
            </a:extLst>
          </p:cNvPr>
          <p:cNvSpPr txBox="1"/>
          <p:nvPr/>
        </p:nvSpPr>
        <p:spPr>
          <a:xfrm>
            <a:off x="4412487" y="4287017"/>
            <a:ext cx="2759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accent1"/>
                </a:solidFill>
                <a:latin typeface="+mn-lt"/>
              </a:rPr>
              <a:t>Si risolve matematicamente per prevedere l’evoluzione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DDC2C452-2248-7747-BEAC-A74E7472D3F5}"/>
                  </a:ext>
                </a:extLst>
              </p:cNvPr>
              <p:cNvSpPr/>
              <p:nvPr/>
            </p:nvSpPr>
            <p:spPr>
              <a:xfrm>
                <a:off x="4724401" y="1742945"/>
                <a:ext cx="425823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La popolazione iniziale è: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it-IT" sz="24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DDC2C452-2248-7747-BEAC-A74E7472D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1" y="1742945"/>
                <a:ext cx="4258234" cy="830997"/>
              </a:xfrm>
              <a:prstGeom prst="rect">
                <a:avLst/>
              </a:prstGeom>
              <a:blipFill>
                <a:blip r:embed="rId4"/>
                <a:stretch>
                  <a:fillRect l="-2083" t="-606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64940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27">
            <a:extLst>
              <a:ext uri="{FF2B5EF4-FFF2-40B4-BE49-F238E27FC236}">
                <a16:creationId xmlns:a16="http://schemas.microsoft.com/office/drawing/2014/main" id="{CA8B5085-49AA-3642-8F99-C25EA885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 SIRD a SIR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8412DCA-184C-4EAB-8E02-2AA23CA0F8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sz="2400" dirty="0"/>
                  <a:t>Morti e guariti non sono più infettabili</a:t>
                </a:r>
              </a:p>
              <a:p>
                <a:r>
                  <a:rPr lang="it-IT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Recovered</a:t>
                </a:r>
                <a:r>
                  <a:rPr lang="it-IT" sz="2400" dirty="0"/>
                  <a:t> + </a:t>
                </a:r>
                <a:r>
                  <a:rPr lang="it-IT" sz="2400" dirty="0">
                    <a:solidFill>
                      <a:srgbClr val="7030A0"/>
                    </a:solidFill>
                  </a:rPr>
                  <a:t>Dead</a:t>
                </a:r>
                <a:r>
                  <a:rPr lang="it-IT" sz="2400" dirty="0"/>
                  <a:t> = </a:t>
                </a:r>
                <a:r>
                  <a:rPr lang="it-IT" sz="2400" b="1" dirty="0" err="1"/>
                  <a:t>Resolved</a:t>
                </a:r>
                <a:endParaRPr lang="it-IT" sz="2400" dirty="0"/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endParaRPr lang="it-IT" sz="2400" b="0" dirty="0">
                  <a:solidFill>
                    <a:schemeClr val="accent2"/>
                  </a:solidFill>
                </a:endParaRP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endParaRPr lang="it-IT" sz="24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pPr lvl="1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𝑑𝑆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it-IT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f>
                      <m:fPr>
                        <m:ctrlP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it-IT" sz="24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it-IT" sz="2400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8412DCA-184C-4EAB-8E02-2AA23CA0F8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05" t="-11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88EF6-B88F-8041-A62C-7538B9F8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Luca Lista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53309D-E717-564B-9E90-A098D32B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Pandemia e fisica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89497A-D180-BA46-96A9-33399FE0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51</a:t>
            </a:fld>
            <a:endParaRPr lang="it-IT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Segnaposto contenuto 15">
                <a:extLst>
                  <a:ext uri="{FF2B5EF4-FFF2-40B4-BE49-F238E27FC236}">
                    <a16:creationId xmlns:a16="http://schemas.microsoft.com/office/drawing/2014/main" id="{147A7689-60AB-ED48-B70D-ECFB693905A0}"/>
                  </a:ext>
                </a:extLst>
              </p:cNvPr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5575951" y="2383251"/>
                <a:ext cx="2104083" cy="93975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sz="2400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24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2400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it-IT" sz="2400" dirty="0">
                  <a:solidFill>
                    <a:schemeClr val="accent2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it-IT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4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it-IT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it-IT" sz="2800" dirty="0"/>
              </a:p>
              <a:p>
                <a:endParaRPr lang="it-IT" sz="2800" dirty="0"/>
              </a:p>
              <a:p>
                <a:pPr marL="0" indent="0">
                  <a:buNone/>
                </a:pPr>
                <a:endParaRPr lang="it-IT" sz="2800" dirty="0"/>
              </a:p>
              <a:p>
                <a:endParaRPr lang="it-IT" sz="2800" dirty="0"/>
              </a:p>
              <a:p>
                <a:endParaRPr lang="it-IT" sz="2800" dirty="0"/>
              </a:p>
              <a:p>
                <a:endParaRPr lang="it-IT" sz="2800" dirty="0"/>
              </a:p>
              <a:p>
                <a:endParaRPr lang="it-IT" sz="2800" dirty="0"/>
              </a:p>
            </p:txBody>
          </p:sp>
        </mc:Choice>
        <mc:Fallback>
          <p:sp>
            <p:nvSpPr>
              <p:cNvPr id="16" name="Segnaposto contenuto 15">
                <a:extLst>
                  <a:ext uri="{FF2B5EF4-FFF2-40B4-BE49-F238E27FC236}">
                    <a16:creationId xmlns:a16="http://schemas.microsoft.com/office/drawing/2014/main" id="{147A7689-60AB-ED48-B70D-ECFB693905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5575951" y="2383251"/>
                <a:ext cx="2104083" cy="939752"/>
              </a:xfrm>
              <a:blipFill>
                <a:blip r:embed="rId3"/>
                <a:stretch>
                  <a:fillRect l="-3614" b="-5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0643A9B-8080-3946-9F48-4E4ED6791C30}"/>
                  </a:ext>
                </a:extLst>
              </p:cNvPr>
              <p:cNvSpPr txBox="1"/>
              <p:nvPr/>
            </p:nvSpPr>
            <p:spPr>
              <a:xfrm>
                <a:off x="1091454" y="4271510"/>
                <a:ext cx="44844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it-IT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4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4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it-IT" sz="24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2400" i="1" dirty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400" i="1" dirty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it-IT" sz="2400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A0643A9B-8080-3946-9F48-4E4ED6791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454" y="4271510"/>
                <a:ext cx="4484497" cy="461665"/>
              </a:xfrm>
              <a:prstGeom prst="rect">
                <a:avLst/>
              </a:prstGeom>
              <a:blipFill>
                <a:blip r:embed="rId4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arentesi graffa aperta 6">
            <a:extLst>
              <a:ext uri="{FF2B5EF4-FFF2-40B4-BE49-F238E27FC236}">
                <a16:creationId xmlns:a16="http://schemas.microsoft.com/office/drawing/2014/main" id="{264F459D-1921-424F-877C-E8F6D9A2BB3F}"/>
              </a:ext>
            </a:extLst>
          </p:cNvPr>
          <p:cNvSpPr/>
          <p:nvPr/>
        </p:nvSpPr>
        <p:spPr bwMode="auto">
          <a:xfrm rot="16200000">
            <a:off x="3167302" y="4312651"/>
            <a:ext cx="184063" cy="864000"/>
          </a:xfrm>
          <a:prstGeom prst="leftBrac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sp>
        <p:nvSpPr>
          <p:cNvPr id="14" name="Parentesi graffa aperta 13">
            <a:extLst>
              <a:ext uri="{FF2B5EF4-FFF2-40B4-BE49-F238E27FC236}">
                <a16:creationId xmlns:a16="http://schemas.microsoft.com/office/drawing/2014/main" id="{3761E8A5-55A4-5248-86A0-202D5BC7EAD7}"/>
              </a:ext>
            </a:extLst>
          </p:cNvPr>
          <p:cNvSpPr/>
          <p:nvPr/>
        </p:nvSpPr>
        <p:spPr bwMode="auto">
          <a:xfrm rot="16200000">
            <a:off x="5250955" y="4589883"/>
            <a:ext cx="162000" cy="287523"/>
          </a:xfrm>
          <a:prstGeom prst="leftBrac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p:cxnSp>
        <p:nvCxnSpPr>
          <p:cNvPr id="19" name="Connettore 4 18">
            <a:extLst>
              <a:ext uri="{FF2B5EF4-FFF2-40B4-BE49-F238E27FC236}">
                <a16:creationId xmlns:a16="http://schemas.microsoft.com/office/drawing/2014/main" id="{9666F599-5D64-9843-9328-5EB08673EAA4}"/>
              </a:ext>
            </a:extLst>
          </p:cNvPr>
          <p:cNvCxnSpPr>
            <a:cxnSpLocks/>
            <a:stCxn id="7" idx="1"/>
            <a:endCxn id="14" idx="1"/>
          </p:cNvCxnSpPr>
          <p:nvPr/>
        </p:nvCxnSpPr>
        <p:spPr bwMode="auto">
          <a:xfrm rot="5400000" flipH="1" flipV="1">
            <a:off x="4284626" y="3789353"/>
            <a:ext cx="22038" cy="2072622"/>
          </a:xfrm>
          <a:prstGeom prst="bentConnector3">
            <a:avLst>
              <a:gd name="adj1" fmla="val -1603662"/>
            </a:avLst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Parentesi graffa chiusa 7">
            <a:extLst>
              <a:ext uri="{FF2B5EF4-FFF2-40B4-BE49-F238E27FC236}">
                <a16:creationId xmlns:a16="http://schemas.microsoft.com/office/drawing/2014/main" id="{F7F32C23-42E1-3B49-A073-B267CF3306CF}"/>
              </a:ext>
            </a:extLst>
          </p:cNvPr>
          <p:cNvSpPr/>
          <p:nvPr/>
        </p:nvSpPr>
        <p:spPr bwMode="auto">
          <a:xfrm flipH="1">
            <a:off x="3245225" y="2313127"/>
            <a:ext cx="246479" cy="1080000"/>
          </a:xfrm>
          <a:prstGeom prst="rightBrace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6200" tIns="38101" rIns="76200" bIns="38101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762040"/>
            <a:endParaRPr lang="it-IT" sz="133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8A27B5A6-4EBB-7548-933D-48B626AF07EA}"/>
                  </a:ext>
                </a:extLst>
              </p:cNvPr>
              <p:cNvSpPr/>
              <p:nvPr/>
            </p:nvSpPr>
            <p:spPr>
              <a:xfrm>
                <a:off x="3433385" y="2279850"/>
                <a:ext cx="1499065" cy="1156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1640" lvl="1" indent="-222262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it-IT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endParaRPr lang="it-IT" sz="2400" dirty="0">
                  <a:solidFill>
                    <a:srgbClr val="C00000"/>
                  </a:solidFill>
                </a:endParaRPr>
              </a:p>
              <a:p>
                <a:pPr marL="301640" lvl="1" indent="-222262">
                  <a:buFont typeface="Wingdings" pitchFamily="2" charset="2"/>
                  <a:buChar char="§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it-IT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</m:oMath>
                </a14:m>
                <a:endParaRPr lang="it-IT" sz="2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8A27B5A6-4EBB-7548-933D-48B626AF07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385" y="2279850"/>
                <a:ext cx="1499065" cy="1156214"/>
              </a:xfrm>
              <a:prstGeom prst="rect">
                <a:avLst/>
              </a:prstGeom>
              <a:blipFill>
                <a:blip r:embed="rId5"/>
                <a:stretch>
                  <a:fillRect b="-217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15643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27">
            <a:extLst>
              <a:ext uri="{FF2B5EF4-FFF2-40B4-BE49-F238E27FC236}">
                <a16:creationId xmlns:a16="http://schemas.microsoft.com/office/drawing/2014/main" id="{CA8B5085-49AA-3642-8F99-C25EA885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SIR(D)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8412DCA-184C-4EAB-8E02-2AA23CA0F8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sz="2400" dirty="0"/>
                  <a:t>All'inizio dell'epidemia tutta</a:t>
                </a:r>
                <a:br>
                  <a:rPr lang="it-IT" sz="2400" dirty="0"/>
                </a:br>
                <a:r>
                  <a:rPr lang="it-IT" sz="2400" dirty="0"/>
                  <a:t>la popolazione è suscettibile: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sz="24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(0)=</m:t>
                    </m:r>
                    <m:r>
                      <a:rPr lang="it-IT" sz="2400" i="1" dirty="0" err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it-IT" sz="2400" dirty="0">
                    <a:solidFill>
                      <a:schemeClr val="accent6"/>
                    </a:solidFill>
                  </a:rPr>
                  <a:t> </a:t>
                </a:r>
                <a:endParaRPr lang="it-IT" sz="2400" dirty="0"/>
              </a:p>
              <a:p>
                <a:r>
                  <a:rPr lang="it-IT" sz="2400" dirty="0"/>
                  <a:t>Siccome: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den>
                    </m:f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sz="24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it-IT" sz="24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it-IT" sz="24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den>
                    </m:f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it-IT" sz="24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d>
                      <m:d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it-IT" sz="2400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All’inizio dell’epidemia c’è</a:t>
                </a:r>
                <a:br>
                  <a:rPr lang="it-IT" sz="2400" dirty="0"/>
                </a:br>
                <a:r>
                  <a:rPr lang="it-IT" sz="2400" dirty="0">
                    <a:solidFill>
                      <a:schemeClr val="accent6"/>
                    </a:solidFill>
                  </a:rPr>
                  <a:t>crescita esponenziale</a:t>
                </a:r>
                <a:r>
                  <a:rPr lang="it-IT" sz="2400" dirty="0"/>
                  <a:t>: </a:t>
                </a:r>
                <a:endParaRPr lang="it-IT" sz="2400" i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it-IT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24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it-IT" sz="24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it-IT" sz="2400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2400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it-IT" sz="240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13" name="Content Placeholder 2">
                <a:extLst>
                  <a:ext uri="{FF2B5EF4-FFF2-40B4-BE49-F238E27FC236}">
                    <a16:creationId xmlns:a16="http://schemas.microsoft.com/office/drawing/2014/main" id="{08412DCA-184C-4EAB-8E02-2AA23CA0F8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05" t="-11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88EF6-B88F-8041-A62C-7538B9F8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Luca Lista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53309D-E717-564B-9E90-A098D32B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Pandemia e fisica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89497A-D180-BA46-96A9-33399FE0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52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egnaposto contenuto 15">
                <a:extLst>
                  <a:ext uri="{FF2B5EF4-FFF2-40B4-BE49-F238E27FC236}">
                    <a16:creationId xmlns:a16="http://schemas.microsoft.com/office/drawing/2014/main" id="{147A7689-60AB-ED48-B70D-ECFB693905A0}"/>
                  </a:ext>
                </a:extLst>
              </p:cNvPr>
              <p:cNvSpPr>
                <a:spLocks noGrp="1"/>
              </p:cNvSpPr>
              <p:nvPr>
                <p:ph sz="half" idx="4294967295"/>
              </p:nvPr>
            </p:nvSpPr>
            <p:spPr>
              <a:xfrm>
                <a:off x="5599301" y="1744368"/>
                <a:ext cx="3400425" cy="168751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sz="240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2400" i="1" baseline="-25000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it-IT" sz="2400" dirty="0"/>
                  <a:t> è legato ai parametri del modello:</a:t>
                </a:r>
                <a:br>
                  <a:rPr lang="it-IT" sz="2400" dirty="0"/>
                </a:br>
                <a:endParaRPr lang="it-IT" sz="1200" dirty="0"/>
              </a:p>
              <a:p>
                <a:endParaRPr lang="it-IT" sz="2400" dirty="0"/>
              </a:p>
              <a:p>
                <a:pPr marL="0" indent="0">
                  <a:buNone/>
                </a:pPr>
                <a:r>
                  <a:rPr lang="it-IT" sz="2400" dirty="0">
                    <a:solidFill>
                      <a:schemeClr val="accent2"/>
                    </a:solidFill>
                  </a:rPr>
                  <a:t>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</m:oMath>
                </a14:m>
                <a:endParaRPr lang="it-IT" sz="2400" dirty="0"/>
              </a:p>
              <a:p>
                <a:endParaRPr lang="it-IT" sz="2400" dirty="0"/>
              </a:p>
              <a:p>
                <a:endParaRPr lang="it-IT" sz="2400" dirty="0">
                  <a:solidFill>
                    <a:srgbClr val="C00000"/>
                  </a:solidFill>
                  <a:ea typeface="Cambria Math" panose="02040503050406030204" pitchFamily="18" charset="0"/>
                </a:endParaRP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16" name="Segnaposto contenuto 15">
                <a:extLst>
                  <a:ext uri="{FF2B5EF4-FFF2-40B4-BE49-F238E27FC236}">
                    <a16:creationId xmlns:a16="http://schemas.microsoft.com/office/drawing/2014/main" id="{147A7689-60AB-ED48-B70D-ECFB693905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4294967295"/>
              </p:nvPr>
            </p:nvSpPr>
            <p:spPr>
              <a:xfrm>
                <a:off x="5599301" y="1744368"/>
                <a:ext cx="3400425" cy="1687512"/>
              </a:xfrm>
              <a:blipFill>
                <a:blip r:embed="rId3"/>
                <a:stretch>
                  <a:fillRect l="-2239" t="-2239" r="-373" b="-283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EC06187F-1792-AE49-ACC2-612088A4BB74}"/>
              </a:ext>
            </a:extLst>
          </p:cNvPr>
          <p:cNvSpPr txBox="1"/>
          <p:nvPr/>
        </p:nvSpPr>
        <p:spPr>
          <a:xfrm>
            <a:off x="7577276" y="2469477"/>
            <a:ext cx="1199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+mn-lt"/>
              </a:rPr>
              <a:t>tasso di </a:t>
            </a:r>
            <a:br>
              <a:rPr lang="it-IT" dirty="0">
                <a:solidFill>
                  <a:schemeClr val="accent1"/>
                </a:solidFill>
                <a:latin typeface="+mn-lt"/>
              </a:rPr>
            </a:br>
            <a:r>
              <a:rPr lang="it-IT" dirty="0">
                <a:solidFill>
                  <a:schemeClr val="accent1"/>
                </a:solidFill>
                <a:latin typeface="+mn-lt"/>
              </a:rPr>
              <a:t>incremento</a:t>
            </a:r>
            <a:br>
              <a:rPr lang="it-IT" dirty="0">
                <a:solidFill>
                  <a:schemeClr val="accent1"/>
                </a:solidFill>
                <a:latin typeface="+mn-lt"/>
              </a:rPr>
            </a:br>
            <a:r>
              <a:rPr lang="it-IT" dirty="0">
                <a:solidFill>
                  <a:srgbClr val="C00000"/>
                </a:solidFill>
                <a:latin typeface="+mn-lt"/>
              </a:rPr>
              <a:t>infetti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F7B35A1-6CED-0D4C-8E86-002235225C15}"/>
              </a:ext>
            </a:extLst>
          </p:cNvPr>
          <p:cNvSpPr txBox="1"/>
          <p:nvPr/>
        </p:nvSpPr>
        <p:spPr>
          <a:xfrm>
            <a:off x="7429023" y="3715973"/>
            <a:ext cx="16722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+mn-lt"/>
              </a:rPr>
              <a:t>tasso di</a:t>
            </a:r>
            <a:br>
              <a:rPr lang="it-IT" dirty="0">
                <a:solidFill>
                  <a:schemeClr val="accent1"/>
                </a:solidFill>
                <a:latin typeface="+mn-lt"/>
              </a:rPr>
            </a:br>
            <a:r>
              <a:rPr lang="it-IT" dirty="0">
                <a:solidFill>
                  <a:schemeClr val="accent1"/>
                </a:solidFill>
                <a:latin typeface="+mn-lt"/>
              </a:rPr>
              <a:t>incremento</a:t>
            </a:r>
            <a:br>
              <a:rPr lang="it-IT" dirty="0">
                <a:solidFill>
                  <a:schemeClr val="accent1"/>
                </a:solidFill>
                <a:latin typeface="+mn-lt"/>
              </a:rPr>
            </a:b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guariti</a:t>
            </a:r>
            <a:r>
              <a:rPr lang="it-IT" dirty="0">
                <a:solidFill>
                  <a:schemeClr val="accent1"/>
                </a:solidFill>
                <a:latin typeface="+mn-lt"/>
              </a:rPr>
              <a:t> + </a:t>
            </a:r>
            <a:r>
              <a:rPr lang="it-IT" dirty="0">
                <a:solidFill>
                  <a:srgbClr val="7030A0"/>
                </a:solidFill>
                <a:latin typeface="+mn-lt"/>
              </a:rPr>
              <a:t>decessi</a:t>
            </a:r>
          </a:p>
          <a:p>
            <a:r>
              <a:rPr lang="it-IT" dirty="0">
                <a:solidFill>
                  <a:schemeClr val="accent1"/>
                </a:solidFill>
                <a:latin typeface="+mn-lt"/>
              </a:rPr>
              <a:t>=</a:t>
            </a:r>
            <a:r>
              <a:rPr lang="it-IT" dirty="0">
                <a:latin typeface="+mn-lt"/>
              </a:rPr>
              <a:t> risolti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FD68D40-2DB1-9641-BF19-46E857DA3C8E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flipH="1">
            <a:off x="7171765" y="2884976"/>
            <a:ext cx="405511" cy="2923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3D50FBE-AFC9-CC44-82E2-E6C47014544D}"/>
              </a:ext>
            </a:extLst>
          </p:cNvPr>
          <p:cNvCxnSpPr>
            <a:cxnSpLocks/>
            <a:stCxn id="9" idx="1"/>
          </p:cNvCxnSpPr>
          <p:nvPr/>
        </p:nvCxnSpPr>
        <p:spPr bwMode="auto">
          <a:xfrm flipH="1" flipV="1">
            <a:off x="7171765" y="3890681"/>
            <a:ext cx="257258" cy="3639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9118481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olo 27">
            <a:extLst>
              <a:ext uri="{FF2B5EF4-FFF2-40B4-BE49-F238E27FC236}">
                <a16:creationId xmlns:a16="http://schemas.microsoft.com/office/drawing/2014/main" id="{CA8B5085-49AA-3642-8F99-C25EA8857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 R</a:t>
            </a:r>
            <a:r>
              <a:rPr lang="it-IT" baseline="-25000" dirty="0"/>
              <a:t>0</a:t>
            </a:r>
            <a:r>
              <a:rPr lang="it-IT" dirty="0"/>
              <a:t> a </a:t>
            </a:r>
            <a:r>
              <a:rPr lang="it-IT" dirty="0" err="1"/>
              <a:t>R</a:t>
            </a:r>
            <a:r>
              <a:rPr lang="it-IT" baseline="-25000" dirty="0" err="1"/>
              <a:t>t</a:t>
            </a:r>
            <a:endParaRPr lang="it-IT" baseline="-25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egnaposto contenuto 14">
                <a:extLst>
                  <a:ext uri="{FF2B5EF4-FFF2-40B4-BE49-F238E27FC236}">
                    <a16:creationId xmlns:a16="http://schemas.microsoft.com/office/drawing/2014/main" id="{CA08A631-9561-0C41-BF71-70E9F60B8F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sz="2400" dirty="0"/>
                  <a:t>La definizione di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it-IT" sz="2400" dirty="0"/>
                  <a:t> è:</a:t>
                </a:r>
                <a:endParaRPr lang="it-IT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40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it-IT" sz="2400" dirty="0"/>
              </a:p>
              <a:p>
                <a:r>
                  <a:rPr lang="it-IT" sz="2400" dirty="0"/>
                  <a:t>Siccome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den>
                    </m:f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  <m:r>
                          <a:rPr lang="it-IT" sz="2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it-IT" sz="2400" dirty="0"/>
                  <a:t>, abbiamo: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240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it-IT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it-IT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d>
                      <m:dPr>
                        <m:ctrlPr>
                          <a:rPr lang="it-IT" sz="2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400" i="1" smtClean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it-IT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den>
                        </m:f>
                        <m:f>
                          <m:fPr>
                            <m:ctrlPr>
                              <a:rPr lang="it-IT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r>
                              <a:rPr lang="it-IT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it-IT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d>
                      <m:d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sz="24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it-IT" sz="240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  <m:r>
                              <a:rPr lang="it-IT" sz="24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num>
                          <m:den>
                            <m:r>
                              <a:rPr lang="it-IT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</m:oMath>
                </a14:m>
                <a:endParaRPr lang="it-IT" sz="2400" dirty="0"/>
              </a:p>
              <a:p>
                <a:endParaRPr lang="it-IT" sz="2400" dirty="0"/>
              </a:p>
              <a:p>
                <a:r>
                  <a:rPr lang="it-IT" sz="2400" dirty="0"/>
                  <a:t>Ad inizio pandemia,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den>
                    </m:f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sz="24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it-IT" sz="240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it-IT" sz="2400" dirty="0"/>
                  <a:t>, quindi:</a:t>
                </a:r>
                <a:endParaRPr lang="it-IT" sz="24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240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it-IT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den>
                    </m:f>
                    <m:r>
                      <a:rPr lang="it-IT" sz="2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</m:t>
                    </m:r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≅</m:t>
                    </m:r>
                    <m:sSup>
                      <m:sSupPr>
                        <m:ctrlPr>
                          <a:rPr lang="it-IT" sz="2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it-IT" sz="24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it-IT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p>
                    </m:sSup>
                  </m:oMath>
                </a14:m>
                <a:endParaRPr lang="it-IT" sz="2400" dirty="0"/>
              </a:p>
              <a:p>
                <a:pPr marL="0" indent="0">
                  <a:buNone/>
                </a:pPr>
                <a:endParaRPr lang="it-IT" sz="2400" dirty="0"/>
              </a:p>
            </p:txBody>
          </p:sp>
        </mc:Choice>
        <mc:Fallback>
          <p:sp>
            <p:nvSpPr>
              <p:cNvPr id="15" name="Segnaposto contenuto 14">
                <a:extLst>
                  <a:ext uri="{FF2B5EF4-FFF2-40B4-BE49-F238E27FC236}">
                    <a16:creationId xmlns:a16="http://schemas.microsoft.com/office/drawing/2014/main" id="{CA08A631-9561-0C41-BF71-70E9F60B8F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05" t="-8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88EF6-B88F-8041-A62C-7538B9F8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Luca Lista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53309D-E717-564B-9E90-A098D32B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Pandemia e fisica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89497A-D180-BA46-96A9-33399FE0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53</a:t>
            </a:fld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D197777-222C-9D47-B775-471855D40DFF}"/>
              </a:ext>
            </a:extLst>
          </p:cNvPr>
          <p:cNvSpPr txBox="1"/>
          <p:nvPr/>
        </p:nvSpPr>
        <p:spPr>
          <a:xfrm>
            <a:off x="5113805" y="4639828"/>
            <a:ext cx="2646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  <a:latin typeface="+mn-lt"/>
              </a:rPr>
              <a:t>Legato al tasso di crescita esponenziale degli infetti</a:t>
            </a:r>
            <a:endParaRPr lang="it-IT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1076ED01-DD40-0E4B-866B-B7B8F4301F0D}"/>
              </a:ext>
            </a:extLst>
          </p:cNvPr>
          <p:cNvCxnSpPr>
            <a:cxnSpLocks/>
          </p:cNvCxnSpPr>
          <p:nvPr/>
        </p:nvCxnSpPr>
        <p:spPr bwMode="auto">
          <a:xfrm flipH="1">
            <a:off x="4479126" y="4909132"/>
            <a:ext cx="56232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658640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88EF6-B88F-8041-A62C-7538B9F8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Luca Lista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53309D-E717-564B-9E90-A098D32B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Pandemia e fisica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AEA9E04-CE79-BC45-A215-4656CF01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54</a:t>
            </a:fld>
            <a:endParaRPr lang="it-IT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AC214942-89C9-1E4C-8E94-BDAE53CCC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SIR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055AB2E5-CCBC-C346-BCE3-1CE544D39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54" r="7127" b="51198"/>
          <a:stretch/>
        </p:blipFill>
        <p:spPr>
          <a:xfrm>
            <a:off x="1001013" y="1200226"/>
            <a:ext cx="5188831" cy="381299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B750E231-21D1-D546-AFDC-8DB393AB7B9B}"/>
                  </a:ext>
                </a:extLst>
              </p:cNvPr>
              <p:cNvSpPr/>
              <p:nvPr/>
            </p:nvSpPr>
            <p:spPr>
              <a:xfrm>
                <a:off x="1713848" y="927061"/>
                <a:ext cx="241861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l-GR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20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 0.0</m:t>
                    </m:r>
                    <m:r>
                      <a:rPr lang="it-IT" sz="20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it-IT" sz="2000" dirty="0">
                    <a:solidFill>
                      <a:schemeClr val="accent6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l-GR" sz="20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 0.03</m:t>
                    </m:r>
                  </m:oMath>
                </a14:m>
                <a:endParaRPr lang="it-IT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B750E231-21D1-D546-AFDC-8DB393AB7B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848" y="927061"/>
                <a:ext cx="2418611" cy="400110"/>
              </a:xfrm>
              <a:prstGeom prst="rect">
                <a:avLst/>
              </a:prstGeom>
              <a:blipFill>
                <a:blip r:embed="rId3"/>
                <a:stretch>
                  <a:fillRect l="-1042" t="-6061" b="-24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D7297B-0379-6C44-8406-7FF4599DBD17}"/>
              </a:ext>
            </a:extLst>
          </p:cNvPr>
          <p:cNvSpPr txBox="1"/>
          <p:nvPr/>
        </p:nvSpPr>
        <p:spPr>
          <a:xfrm>
            <a:off x="5002783" y="582707"/>
            <a:ext cx="184731" cy="200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704" dirty="0"/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2D070436-C8C4-2E4F-BADF-3617B0A4495B}"/>
              </a:ext>
            </a:extLst>
          </p:cNvPr>
          <p:cNvCxnSpPr>
            <a:cxnSpLocks/>
          </p:cNvCxnSpPr>
          <p:nvPr/>
        </p:nvCxnSpPr>
        <p:spPr bwMode="auto">
          <a:xfrm flipH="1">
            <a:off x="6103189" y="2500458"/>
            <a:ext cx="29999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F3E94E58-253B-144D-A78D-1444C6D96BBF}"/>
                  </a:ext>
                </a:extLst>
              </p:cNvPr>
              <p:cNvSpPr txBox="1"/>
              <p:nvPr/>
            </p:nvSpPr>
            <p:spPr>
              <a:xfrm>
                <a:off x="6436660" y="2233463"/>
                <a:ext cx="238222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800" i="1" dirty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it-IT" sz="18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8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1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1800" dirty="0">
                    <a:latin typeface="+mn-lt"/>
                  </a:rPr>
                  <a:t> rappresenta sia guariti che morti</a:t>
                </a: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F3E94E58-253B-144D-A78D-1444C6D96B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6660" y="2233463"/>
                <a:ext cx="2382220" cy="646331"/>
              </a:xfrm>
              <a:prstGeom prst="rect">
                <a:avLst/>
              </a:prstGeom>
              <a:blipFill>
                <a:blip r:embed="rId4"/>
                <a:stretch>
                  <a:fillRect l="-2116" t="-3846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5355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88EF6-B88F-8041-A62C-7538B9F8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Luca Lista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53309D-E717-564B-9E90-A098D32B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Pandemia e fisica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AEA9E04-CE79-BC45-A215-4656CF01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55</a:t>
            </a:fld>
            <a:endParaRPr lang="it-IT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AC214942-89C9-1E4C-8E94-BDAE53CCC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SIR: inizio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055AB2E5-CCBC-C346-BCE3-1CE544D39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54" r="7127" b="51198"/>
          <a:stretch/>
        </p:blipFill>
        <p:spPr>
          <a:xfrm>
            <a:off x="1001013" y="1200226"/>
            <a:ext cx="5188831" cy="3812993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3219F59E-C4AF-D64D-B55A-C65C98157FEF}"/>
                  </a:ext>
                </a:extLst>
              </p:cNvPr>
              <p:cNvSpPr txBox="1"/>
              <p:nvPr/>
            </p:nvSpPr>
            <p:spPr>
              <a:xfrm>
                <a:off x="1847593" y="2265681"/>
                <a:ext cx="200301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800" dirty="0">
                    <a:solidFill>
                      <a:srgbClr val="FF0000"/>
                    </a:solidFill>
                    <a:latin typeface="+mn-lt"/>
                  </a:rPr>
                  <a:t>Crescita esponenziale nella fase iniziale con tasso di crescita </a:t>
                </a:r>
                <a14:m>
                  <m:oMath xmlns:m="http://schemas.openxmlformats.org/officeDocument/2006/math">
                    <m:r>
                      <a:rPr lang="it-IT" sz="18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it-IT" sz="1800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3219F59E-C4AF-D64D-B55A-C65C98157F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593" y="2265681"/>
                <a:ext cx="2003011" cy="1477328"/>
              </a:xfrm>
              <a:prstGeom prst="rect">
                <a:avLst/>
              </a:prstGeom>
              <a:blipFill>
                <a:blip r:embed="rId3"/>
                <a:stretch>
                  <a:fillRect l="-2516" t="-1709" r="-1258" b="-59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20EB573E-5C73-E54E-BA1F-6334DDE1A29E}"/>
              </a:ext>
            </a:extLst>
          </p:cNvPr>
          <p:cNvCxnSpPr>
            <a:cxnSpLocks/>
          </p:cNvCxnSpPr>
          <p:nvPr/>
        </p:nvCxnSpPr>
        <p:spPr bwMode="auto">
          <a:xfrm>
            <a:off x="2913531" y="3828034"/>
            <a:ext cx="0" cy="7997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D7297B-0379-6C44-8406-7FF4599DBD17}"/>
              </a:ext>
            </a:extLst>
          </p:cNvPr>
          <p:cNvSpPr txBox="1"/>
          <p:nvPr/>
        </p:nvSpPr>
        <p:spPr>
          <a:xfrm>
            <a:off x="5002783" y="582707"/>
            <a:ext cx="184731" cy="200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704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F3ED800-24A9-B24D-8DBB-8CBB04D5854E}"/>
                  </a:ext>
                </a:extLst>
              </p:cNvPr>
              <p:cNvSpPr txBox="1"/>
              <p:nvPr/>
            </p:nvSpPr>
            <p:spPr>
              <a:xfrm>
                <a:off x="749601" y="5070376"/>
                <a:ext cx="18971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dirty="0">
                              <a:solidFill>
                                <a:srgbClr val="244AF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 dirty="0">
                              <a:solidFill>
                                <a:srgbClr val="244AF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1800" i="1" dirty="0">
                              <a:solidFill>
                                <a:srgbClr val="244AF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1800" i="1" dirty="0">
                          <a:solidFill>
                            <a:srgbClr val="244AF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800" i="1" dirty="0">
                              <a:solidFill>
                                <a:srgbClr val="244AF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 dirty="0">
                              <a:solidFill>
                                <a:srgbClr val="244AF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1800" i="1" dirty="0">
                              <a:solidFill>
                                <a:srgbClr val="244AFC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it-IT" sz="1800" dirty="0">
                  <a:solidFill>
                    <a:srgbClr val="244AFC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1F3ED800-24A9-B24D-8DBB-8CBB04D58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601" y="5070376"/>
                <a:ext cx="189719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D27D9008-DEE1-7548-802C-F737A7AA8C73}"/>
              </a:ext>
            </a:extLst>
          </p:cNvPr>
          <p:cNvCxnSpPr>
            <a:cxnSpLocks/>
          </p:cNvCxnSpPr>
          <p:nvPr/>
        </p:nvCxnSpPr>
        <p:spPr bwMode="auto">
          <a:xfrm flipV="1">
            <a:off x="1698200" y="4847076"/>
            <a:ext cx="0" cy="2842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244AFC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4B4906BF-271E-0F42-A2F0-94D149F1D7A8}"/>
                  </a:ext>
                </a:extLst>
              </p:cNvPr>
              <p:cNvSpPr/>
              <p:nvPr/>
            </p:nvSpPr>
            <p:spPr>
              <a:xfrm>
                <a:off x="1713848" y="927061"/>
                <a:ext cx="241861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l-GR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20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 0.0</m:t>
                    </m:r>
                    <m:r>
                      <a:rPr lang="it-IT" sz="20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it-IT" sz="2000" dirty="0">
                    <a:solidFill>
                      <a:schemeClr val="accent6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l-GR" sz="20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 0.03</m:t>
                    </m:r>
                  </m:oMath>
                </a14:m>
                <a:endParaRPr lang="it-IT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4B4906BF-271E-0F42-A2F0-94D149F1D7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848" y="927061"/>
                <a:ext cx="2418611" cy="400110"/>
              </a:xfrm>
              <a:prstGeom prst="rect">
                <a:avLst/>
              </a:prstGeom>
              <a:blipFill>
                <a:blip r:embed="rId5"/>
                <a:stretch>
                  <a:fillRect l="-1042" t="-6061" b="-24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05060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88EF6-B88F-8041-A62C-7538B9F8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Luca Lista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53309D-E717-564B-9E90-A098D32B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Pandemia e fisica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AEA9E04-CE79-BC45-A215-4656CF01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56</a:t>
            </a:fld>
            <a:endParaRPr lang="it-IT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AC214942-89C9-1E4C-8E94-BDAE53CCC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SIR: picco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055AB2E5-CCBC-C346-BCE3-1CE544D39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54" r="7127" b="51198"/>
          <a:stretch/>
        </p:blipFill>
        <p:spPr>
          <a:xfrm>
            <a:off x="1001013" y="1200226"/>
            <a:ext cx="5188831" cy="3812993"/>
          </a:xfrm>
        </p:spPr>
      </p:pic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5F271D36-4F5A-0542-B482-C08C32D7ACE5}"/>
              </a:ext>
            </a:extLst>
          </p:cNvPr>
          <p:cNvCxnSpPr>
            <a:cxnSpLocks/>
          </p:cNvCxnSpPr>
          <p:nvPr/>
        </p:nvCxnSpPr>
        <p:spPr bwMode="auto">
          <a:xfrm flipH="1">
            <a:off x="3650133" y="4078940"/>
            <a:ext cx="303305" cy="3441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868F256-6CC1-DF4E-8A79-80D156C4F396}"/>
              </a:ext>
            </a:extLst>
          </p:cNvPr>
          <p:cNvSpPr txBox="1"/>
          <p:nvPr/>
        </p:nvSpPr>
        <p:spPr>
          <a:xfrm>
            <a:off x="3953436" y="3677603"/>
            <a:ext cx="1807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FF0000"/>
                </a:solidFill>
                <a:latin typeface="+mn-lt"/>
              </a:rPr>
              <a:t>Picco massimo dell’infezione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D7297B-0379-6C44-8406-7FF4599DBD17}"/>
              </a:ext>
            </a:extLst>
          </p:cNvPr>
          <p:cNvSpPr txBox="1"/>
          <p:nvPr/>
        </p:nvSpPr>
        <p:spPr>
          <a:xfrm>
            <a:off x="5002783" y="582707"/>
            <a:ext cx="184731" cy="200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704" dirty="0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7C43081-BD01-AE47-BED0-4C48BF2D3DB6}"/>
              </a:ext>
            </a:extLst>
          </p:cNvPr>
          <p:cNvCxnSpPr>
            <a:cxnSpLocks/>
          </p:cNvCxnSpPr>
          <p:nvPr/>
        </p:nvCxnSpPr>
        <p:spPr bwMode="auto">
          <a:xfrm>
            <a:off x="3652208" y="4467600"/>
            <a:ext cx="0" cy="320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666B561D-8FCF-7145-BADF-F01BC966EE70}"/>
                  </a:ext>
                </a:extLst>
              </p:cNvPr>
              <p:cNvSpPr/>
              <p:nvPr/>
            </p:nvSpPr>
            <p:spPr>
              <a:xfrm>
                <a:off x="1713848" y="927061"/>
                <a:ext cx="241861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l-GR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20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 0.0</m:t>
                    </m:r>
                    <m:r>
                      <a:rPr lang="it-IT" sz="20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it-IT" sz="2000" dirty="0">
                    <a:solidFill>
                      <a:schemeClr val="accent6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l-GR" sz="20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 0.03</m:t>
                    </m:r>
                  </m:oMath>
                </a14:m>
                <a:endParaRPr lang="it-IT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666B561D-8FCF-7145-BADF-F01BC966EE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848" y="927061"/>
                <a:ext cx="2418611" cy="400110"/>
              </a:xfrm>
              <a:prstGeom prst="rect">
                <a:avLst/>
              </a:prstGeom>
              <a:blipFill>
                <a:blip r:embed="rId4"/>
                <a:stretch>
                  <a:fillRect l="-1042" t="-6061" b="-24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75435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88EF6-B88F-8041-A62C-7538B9F83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Luca Lista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53309D-E717-564B-9E90-A098D32BA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Pandemia e fisica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AEA9E04-CE79-BC45-A215-4656CF01B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57</a:t>
            </a:fld>
            <a:endParaRPr lang="it-IT" dirty="0"/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AC214942-89C9-1E4C-8E94-BDAE53CCC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SIR: fine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055AB2E5-CCBC-C346-BCE3-1CE544D39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854" r="7127" b="51198"/>
          <a:stretch/>
        </p:blipFill>
        <p:spPr>
          <a:xfrm>
            <a:off x="1001013" y="1200226"/>
            <a:ext cx="5188831" cy="3812993"/>
          </a:xfr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2ECEB9E-3253-4C47-832D-82DF7B6EC2CC}"/>
              </a:ext>
            </a:extLst>
          </p:cNvPr>
          <p:cNvSpPr txBox="1"/>
          <p:nvPr/>
        </p:nvSpPr>
        <p:spPr>
          <a:xfrm>
            <a:off x="6464072" y="646572"/>
            <a:ext cx="25513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244AFC"/>
                </a:solidFill>
                <a:latin typeface="+mn-lt"/>
              </a:rPr>
              <a:t>L’immunità di gregge protegge la frazione suscettibile della popolazione che non si infetta più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8910CEE3-C77D-3845-9B11-2B1262B65706}"/>
              </a:ext>
            </a:extLst>
          </p:cNvPr>
          <p:cNvCxnSpPr>
            <a:cxnSpLocks/>
          </p:cNvCxnSpPr>
          <p:nvPr/>
        </p:nvCxnSpPr>
        <p:spPr bwMode="auto">
          <a:xfrm flipH="1">
            <a:off x="6103189" y="3677333"/>
            <a:ext cx="29999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244AF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FD7297B-0379-6C44-8406-7FF4599DBD17}"/>
              </a:ext>
            </a:extLst>
          </p:cNvPr>
          <p:cNvSpPr txBox="1"/>
          <p:nvPr/>
        </p:nvSpPr>
        <p:spPr>
          <a:xfrm>
            <a:off x="5002783" y="582707"/>
            <a:ext cx="184731" cy="200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sz="704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D814CE3-66EA-CE4C-B4AF-6A523E26FFDB}"/>
              </a:ext>
            </a:extLst>
          </p:cNvPr>
          <p:cNvSpPr txBox="1"/>
          <p:nvPr/>
        </p:nvSpPr>
        <p:spPr>
          <a:xfrm>
            <a:off x="1665769" y="5009756"/>
            <a:ext cx="3948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244AFC"/>
                </a:solidFill>
                <a:latin typeface="+mn-lt"/>
              </a:rPr>
              <a:t>Proiezioni: </a:t>
            </a:r>
            <a:r>
              <a:rPr lang="it-IT" dirty="0" err="1">
                <a:solidFill>
                  <a:srgbClr val="244AFC"/>
                </a:solidFill>
                <a:latin typeface="+mn-lt"/>
              </a:rPr>
              <a:t>https</a:t>
            </a:r>
            <a:r>
              <a:rPr lang="it-IT" dirty="0">
                <a:solidFill>
                  <a:srgbClr val="244AFC"/>
                </a:solidFill>
                <a:latin typeface="+mn-lt"/>
              </a:rPr>
              <a:t>://covid19.healthdata.org/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4A470B48-757C-FD4B-881C-E4C5FF4A2616}"/>
              </a:ext>
            </a:extLst>
          </p:cNvPr>
          <p:cNvCxnSpPr>
            <a:cxnSpLocks/>
          </p:cNvCxnSpPr>
          <p:nvPr/>
        </p:nvCxnSpPr>
        <p:spPr bwMode="auto">
          <a:xfrm flipH="1">
            <a:off x="6103189" y="4747934"/>
            <a:ext cx="29999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3E2609D-8C7D-F14F-87BF-6E5E0C0E82BE}"/>
                  </a:ext>
                </a:extLst>
              </p:cNvPr>
              <p:cNvSpPr txBox="1"/>
              <p:nvPr/>
            </p:nvSpPr>
            <p:spPr>
              <a:xfrm>
                <a:off x="6409764" y="4556763"/>
                <a:ext cx="23278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it-IT" sz="1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(∞) = 0</m:t>
                      </m:r>
                    </m:oMath>
                  </m:oMathPara>
                </a14:m>
                <a:br>
                  <a:rPr lang="it-IT" sz="1800" dirty="0">
                    <a:solidFill>
                      <a:srgbClr val="FF0000"/>
                    </a:solidFill>
                    <a:latin typeface="+mn-lt"/>
                  </a:rPr>
                </a:br>
                <a:r>
                  <a:rPr lang="it-IT" sz="1800" dirty="0">
                    <a:solidFill>
                      <a:srgbClr val="FF0000"/>
                    </a:solidFill>
                    <a:latin typeface="+mn-lt"/>
                  </a:rPr>
                  <a:t>fine dell’epidemia</a:t>
                </a: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3E2609D-8C7D-F14F-87BF-6E5E0C0E82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764" y="4556763"/>
                <a:ext cx="2327836" cy="646331"/>
              </a:xfrm>
              <a:prstGeom prst="rect">
                <a:avLst/>
              </a:prstGeom>
              <a:blipFill>
                <a:blip r:embed="rId3"/>
                <a:stretch>
                  <a:fillRect l="-2174" b="-137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551A7ADF-7140-234D-951B-F1834CAE6B80}"/>
              </a:ext>
            </a:extLst>
          </p:cNvPr>
          <p:cNvCxnSpPr>
            <a:cxnSpLocks/>
          </p:cNvCxnSpPr>
          <p:nvPr/>
        </p:nvCxnSpPr>
        <p:spPr bwMode="auto">
          <a:xfrm flipH="1">
            <a:off x="6103189" y="2523318"/>
            <a:ext cx="29999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0F1A3B16-F044-F341-AF75-7523C65B006D}"/>
                  </a:ext>
                </a:extLst>
              </p:cNvPr>
              <p:cNvSpPr txBox="1"/>
              <p:nvPr/>
            </p:nvSpPr>
            <p:spPr>
              <a:xfrm>
                <a:off x="6409764" y="2189505"/>
                <a:ext cx="2516348" cy="659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800" i="1" dirty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it-IT" sz="1800" i="1" dirty="0">
                          <a:latin typeface="Cambria Math" panose="02040503050406030204" pitchFamily="18" charset="0"/>
                        </a:rPr>
                        <m:t>(∞)</m:t>
                      </m:r>
                      <m:r>
                        <a:rPr lang="it-IT" sz="1800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 sz="1800" dirty="0">
                          <a:latin typeface="Cambria Math" panose="02040503050406030204" pitchFamily="18" charset="0"/>
                        </a:rPr>
                        <m:t>N</m:t>
                      </m:r>
                      <m:d>
                        <m:dPr>
                          <m:ctrlPr>
                            <a:rPr lang="it-IT" sz="180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800" dirty="0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8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18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800" i="1" dirty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it-IT" sz="18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it-IT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0F1A3B16-F044-F341-AF75-7523C65B00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764" y="2189505"/>
                <a:ext cx="2516348" cy="659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DC7E494-7F98-4A4A-9889-4FEFE58783ED}"/>
                  </a:ext>
                </a:extLst>
              </p:cNvPr>
              <p:cNvSpPr txBox="1"/>
              <p:nvPr/>
            </p:nvSpPr>
            <p:spPr>
              <a:xfrm>
                <a:off x="6409764" y="3371547"/>
                <a:ext cx="2420608" cy="657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it-IT" sz="1800" i="1" dirty="0">
                          <a:solidFill>
                            <a:srgbClr val="244AFC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it-IT" sz="1800" i="1" dirty="0">
                          <a:solidFill>
                            <a:srgbClr val="244AFC"/>
                          </a:solidFill>
                          <a:latin typeface="Cambria Math" panose="02040503050406030204" pitchFamily="18" charset="0"/>
                        </a:rPr>
                        <m:t>(∞)</m:t>
                      </m:r>
                      <m:r>
                        <a:rPr lang="it-IT" sz="1800" dirty="0">
                          <a:solidFill>
                            <a:srgbClr val="244AF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i="1" dirty="0">
                              <a:solidFill>
                                <a:srgbClr val="244AF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800" i="1" dirty="0">
                              <a:solidFill>
                                <a:srgbClr val="244AFC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it-IT" sz="1800" i="1" dirty="0">
                                  <a:solidFill>
                                    <a:srgbClr val="244AF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800" i="1" dirty="0">
                                  <a:solidFill>
                                    <a:srgbClr val="244AFC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sz="1800" i="1" dirty="0">
                                  <a:solidFill>
                                    <a:srgbClr val="244AFC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800" dirty="0">
                  <a:solidFill>
                    <a:srgbClr val="244AFC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7DC7E494-7F98-4A4A-9889-4FEFE5878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764" y="3371547"/>
                <a:ext cx="2420608" cy="6579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BB7BFBD4-7F82-0748-8C4D-EDFD41032C55}"/>
                  </a:ext>
                </a:extLst>
              </p:cNvPr>
              <p:cNvSpPr txBox="1"/>
              <p:nvPr/>
            </p:nvSpPr>
            <p:spPr>
              <a:xfrm>
                <a:off x="5060044" y="661975"/>
                <a:ext cx="18971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dirty="0">
                              <a:solidFill>
                                <a:srgbClr val="244AF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 dirty="0">
                              <a:solidFill>
                                <a:srgbClr val="244AF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1800" i="1" dirty="0">
                              <a:solidFill>
                                <a:srgbClr val="244AFC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1800" i="1" dirty="0">
                          <a:solidFill>
                            <a:srgbClr val="244AFC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it-IT" sz="1800" dirty="0">
                  <a:solidFill>
                    <a:srgbClr val="244AFC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BB7BFBD4-7F82-0748-8C4D-EDFD41032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044" y="661975"/>
                <a:ext cx="189719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0BB53A21-8A84-C045-B68F-BA5A240A1120}"/>
              </a:ext>
            </a:extLst>
          </p:cNvPr>
          <p:cNvCxnSpPr>
            <a:cxnSpLocks/>
          </p:cNvCxnSpPr>
          <p:nvPr/>
        </p:nvCxnSpPr>
        <p:spPr bwMode="auto">
          <a:xfrm flipH="1">
            <a:off x="6023088" y="1004786"/>
            <a:ext cx="14797" cy="3644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244AFC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C0E03DB8-6EDB-E94D-94D5-838563BBBF7D}"/>
                  </a:ext>
                </a:extLst>
              </p:cNvPr>
              <p:cNvSpPr/>
              <p:nvPr/>
            </p:nvSpPr>
            <p:spPr>
              <a:xfrm>
                <a:off x="1713848" y="927061"/>
                <a:ext cx="241861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l-GR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20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 0.0</m:t>
                    </m:r>
                    <m:r>
                      <a:rPr lang="it-IT" sz="20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it-IT" sz="2000" dirty="0">
                    <a:solidFill>
                      <a:schemeClr val="accent6"/>
                    </a:solidFill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l-GR" sz="20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 0.03</m:t>
                    </m:r>
                  </m:oMath>
                </a14:m>
                <a:endParaRPr lang="it-IT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C0E03DB8-6EDB-E94D-94D5-838563BBBF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848" y="927061"/>
                <a:ext cx="2418611" cy="400110"/>
              </a:xfrm>
              <a:prstGeom prst="rect">
                <a:avLst/>
              </a:prstGeom>
              <a:blipFill>
                <a:blip r:embed="rId8"/>
                <a:stretch>
                  <a:fillRect l="-1042" t="-6061" b="-2424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16402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0EFEE2-8903-F74C-A809-CC270AFFB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Video di approfondimento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064D1FA-8D76-A748-9CA5-5C7CB96F4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/>
              <a:t>Spiegazioni, visualizzazioni e simulazioni di grande chiarezza</a:t>
            </a:r>
            <a:br>
              <a:rPr lang="it-IT" sz="1800" dirty="0"/>
            </a:br>
            <a:r>
              <a:rPr lang="it-IT" sz="1800" dirty="0"/>
              <a:t>di </a:t>
            </a:r>
            <a:r>
              <a:rPr lang="it-IT" sz="1800" dirty="0">
                <a:solidFill>
                  <a:schemeClr val="accent2"/>
                </a:solidFill>
              </a:rPr>
              <a:t>Grant Sanderson</a:t>
            </a:r>
          </a:p>
          <a:p>
            <a:r>
              <a:rPr lang="it-IT" sz="1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https</a:t>
            </a:r>
            <a:r>
              <a:rPr lang="it-IT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://</a:t>
            </a:r>
            <a:r>
              <a:rPr lang="it-IT" sz="1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youtu.be</a:t>
            </a:r>
            <a:r>
              <a:rPr lang="it-IT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/Kas0tIxDvrg</a:t>
            </a:r>
          </a:p>
          <a:p>
            <a:r>
              <a:rPr lang="it-IT" sz="1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https</a:t>
            </a:r>
            <a:r>
              <a:rPr lang="it-IT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://</a:t>
            </a:r>
            <a:r>
              <a:rPr lang="it-IT" sz="18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youtu.be</a:t>
            </a:r>
            <a:r>
              <a:rPr lang="it-IT" sz="18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/gxAaO2rsdIs</a:t>
            </a:r>
          </a:p>
          <a:p>
            <a:endParaRPr lang="it-IT" sz="18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FCC9AA-6EFD-8743-A2EE-4BA9CD01B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4C08D31-395E-594F-8444-CF9735495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672A7B-107F-B24F-B083-AD45ACD3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58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62B692E1-2D2D-0F44-855B-41A5AC233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430" y="2306259"/>
            <a:ext cx="7620001" cy="311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828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68AB1E-C9A4-7F45-9802-69F3E5DC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Casi in Italia, prima ondata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44D1B1-4783-7D4C-B590-0AD496C3A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A0D0CA-BCFF-A54E-AAEC-CCD7B0A1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B5C10FD9-9573-B446-845D-18CE5810C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5" t="2260" r="1064" b="2436"/>
          <a:stretch/>
        </p:blipFill>
        <p:spPr>
          <a:xfrm>
            <a:off x="600843" y="877189"/>
            <a:ext cx="6149163" cy="4439093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7B07136-21A4-0642-A973-396ECE79E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59</a:t>
            </a:fld>
            <a:endParaRPr lang="it-IT" dirty="0"/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E0E41035-83A2-6B4C-B22D-3E45678ED23F}"/>
              </a:ext>
            </a:extLst>
          </p:cNvPr>
          <p:cNvCxnSpPr>
            <a:cxnSpLocks/>
          </p:cNvCxnSpPr>
          <p:nvPr/>
        </p:nvCxnSpPr>
        <p:spPr bwMode="auto">
          <a:xfrm>
            <a:off x="2051008" y="1641047"/>
            <a:ext cx="0" cy="23373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3A5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76EBFFF-27BC-8E46-A30D-2C5FC0D00B0F}"/>
              </a:ext>
            </a:extLst>
          </p:cNvPr>
          <p:cNvSpPr txBox="1"/>
          <p:nvPr/>
        </p:nvSpPr>
        <p:spPr>
          <a:xfrm rot="16200000">
            <a:off x="848438" y="2143541"/>
            <a:ext cx="1837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F3A533"/>
                </a:solidFill>
                <a:latin typeface="+mn-lt"/>
              </a:rPr>
              <a:t>Lockdown</a:t>
            </a:r>
            <a:r>
              <a:rPr lang="it-IT" sz="2000" dirty="0">
                <a:solidFill>
                  <a:srgbClr val="F3A533"/>
                </a:solidFill>
                <a:latin typeface="+mn-lt"/>
              </a:rPr>
              <a:t>, 9/3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929D30EE-82AB-494C-972B-FAF62D860E42}"/>
                  </a:ext>
                </a:extLst>
              </p:cNvPr>
              <p:cNvSpPr/>
              <p:nvPr/>
            </p:nvSpPr>
            <p:spPr>
              <a:xfrm>
                <a:off x="2650563" y="1278587"/>
                <a:ext cx="1528047" cy="6896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20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it-IT" sz="20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d>
                            <m:dPr>
                              <m:ctrlPr>
                                <a:rPr lang="it-IT" sz="20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0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it-IT" sz="20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sz="20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6" name="Rettangolo 5">
                <a:extLst>
                  <a:ext uri="{FF2B5EF4-FFF2-40B4-BE49-F238E27FC236}">
                    <a16:creationId xmlns:a16="http://schemas.microsoft.com/office/drawing/2014/main" id="{929D30EE-82AB-494C-972B-FAF62D860E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563" y="1278587"/>
                <a:ext cx="1528047" cy="689612"/>
              </a:xfrm>
              <a:prstGeom prst="rect">
                <a:avLst/>
              </a:prstGeom>
              <a:blipFill>
                <a:blip r:embed="rId3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F146C439-6F86-FA48-AB58-9864185828B2}"/>
                  </a:ext>
                </a:extLst>
              </p:cNvPr>
              <p:cNvSpPr/>
              <p:nvPr/>
            </p:nvSpPr>
            <p:spPr>
              <a:xfrm>
                <a:off x="6007299" y="3796642"/>
                <a:ext cx="757643" cy="45134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333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it-IT" sz="2333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333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it-IT" sz="2333" dirty="0"/>
              </a:p>
            </p:txBody>
          </p:sp>
        </mc:Choice>
        <mc:Fallback xmlns="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F146C439-6F86-FA48-AB58-9864185828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299" y="3796642"/>
                <a:ext cx="757643" cy="4513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EE465000-6803-3E40-854B-568D28BACBF8}"/>
                  </a:ext>
                </a:extLst>
              </p:cNvPr>
              <p:cNvSpPr/>
              <p:nvPr/>
            </p:nvSpPr>
            <p:spPr>
              <a:xfrm>
                <a:off x="4304122" y="1269624"/>
                <a:ext cx="833883" cy="4513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333" i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d>
                        <m:dPr>
                          <m:ctrlPr>
                            <a:rPr lang="it-IT" sz="2333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333" i="1" dirty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it-IT" sz="2333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Rettangolo 11">
                <a:extLst>
                  <a:ext uri="{FF2B5EF4-FFF2-40B4-BE49-F238E27FC236}">
                    <a16:creationId xmlns:a16="http://schemas.microsoft.com/office/drawing/2014/main" id="{EE465000-6803-3E40-854B-568D28BACB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4122" y="1269624"/>
                <a:ext cx="833883" cy="4513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4AD43ED6-C729-2040-B4BE-0831E66A7E4F}"/>
                  </a:ext>
                </a:extLst>
              </p:cNvPr>
              <p:cNvSpPr/>
              <p:nvPr/>
            </p:nvSpPr>
            <p:spPr>
              <a:xfrm>
                <a:off x="6007300" y="4232660"/>
                <a:ext cx="848374" cy="4513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333" i="1" dirty="0" smtClean="0">
                          <a:solidFill>
                            <a:srgbClr val="8E6AD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it-IT" sz="2333" i="1" dirty="0" smtClean="0">
                          <a:solidFill>
                            <a:srgbClr val="8E6AD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333" i="1" dirty="0" smtClean="0">
                          <a:solidFill>
                            <a:srgbClr val="8E6AD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it-IT" sz="2333" i="1" dirty="0" smtClean="0">
                          <a:solidFill>
                            <a:srgbClr val="8E6AD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333" dirty="0">
                  <a:solidFill>
                    <a:srgbClr val="8E6ADA"/>
                  </a:solidFill>
                </a:endParaRPr>
              </a:p>
            </p:txBody>
          </p:sp>
        </mc:Choice>
        <mc:Fallback xmlns="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4AD43ED6-C729-2040-B4BE-0831E66A7E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300" y="4232660"/>
                <a:ext cx="848374" cy="451342"/>
              </a:xfrm>
              <a:prstGeom prst="rect">
                <a:avLst/>
              </a:prstGeom>
              <a:blipFill>
                <a:blip r:embed="rId6"/>
                <a:stretch>
                  <a:fillRect b="-1944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C327390-7E69-BC4D-AAE5-B06D7C11D93A}"/>
                  </a:ext>
                </a:extLst>
              </p:cNvPr>
              <p:cNvSpPr txBox="1"/>
              <p:nvPr/>
            </p:nvSpPr>
            <p:spPr>
              <a:xfrm>
                <a:off x="6875518" y="1424915"/>
                <a:ext cx="2133548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>
                    <a:solidFill>
                      <a:schemeClr val="accent6"/>
                    </a:solidFill>
                    <a:latin typeface="+mn-lt"/>
                  </a:rPr>
                  <a:t>Il picco della prima ondata è dovuta al contenimento che ha abbassato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accent6"/>
                    </a:solidFill>
                    <a:latin typeface="+mn-lt"/>
                  </a:rPr>
                  <a:t>, non al raggiungimento dell’immunità di gregge.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C327390-7E69-BC4D-AAE5-B06D7C11D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518" y="1424915"/>
                <a:ext cx="2133548" cy="1815882"/>
              </a:xfrm>
              <a:prstGeom prst="rect">
                <a:avLst/>
              </a:prstGeom>
              <a:blipFill>
                <a:blip r:embed="rId7"/>
                <a:stretch>
                  <a:fillRect l="-1183" t="-1389" r="-1183" b="-34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511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onferenza stampa 23 aprile 2020 ore 18.00 – Coronavirus - YouTube">
            <a:extLst>
              <a:ext uri="{FF2B5EF4-FFF2-40B4-BE49-F238E27FC236}">
                <a16:creationId xmlns:a16="http://schemas.microsoft.com/office/drawing/2014/main" id="{7B0F0B7E-8C55-5E43-8B12-A7F410BDDE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" b="10216"/>
          <a:stretch/>
        </p:blipFill>
        <p:spPr bwMode="auto">
          <a:xfrm>
            <a:off x="0" y="1090247"/>
            <a:ext cx="9144000" cy="461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72133017-93CE-954D-8882-A477FB3F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Comunicazione nazionale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FD4BAF4-C59E-4345-A2D0-E1BD1CAC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7C4B26-CCF5-D84E-9FB9-99DA80BF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3D0343-90E9-AE4B-8A56-01A04CCA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1D5EE11-6CD6-5542-8526-C3E8373918E4}"/>
              </a:ext>
            </a:extLst>
          </p:cNvPr>
          <p:cNvSpPr txBox="1"/>
          <p:nvPr/>
        </p:nvSpPr>
        <p:spPr>
          <a:xfrm>
            <a:off x="248303" y="1550897"/>
            <a:ext cx="6301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2"/>
                </a:solidFill>
                <a:latin typeface="+mn-lt"/>
              </a:rPr>
              <a:t>Conferenze stampa giornaliere della Protezione Civile</a:t>
            </a:r>
            <a:br>
              <a:rPr lang="it-IT" sz="2000" dirty="0">
                <a:solidFill>
                  <a:schemeClr val="accent2"/>
                </a:solidFill>
                <a:latin typeface="+mn-lt"/>
              </a:rPr>
            </a:br>
            <a:r>
              <a:rPr lang="it-IT" sz="2000" dirty="0">
                <a:solidFill>
                  <a:schemeClr val="accent2"/>
                </a:solidFill>
                <a:latin typeface="+mn-lt"/>
              </a:rPr>
              <a:t>durante la prima ondata</a:t>
            </a:r>
          </a:p>
        </p:txBody>
      </p:sp>
    </p:spTree>
    <p:extLst>
      <p:ext uri="{BB962C8B-B14F-4D97-AF65-F5344CB8AC3E}">
        <p14:creationId xmlns:p14="http://schemas.microsoft.com/office/powerpoint/2010/main" val="32076245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4F1B70-A93E-8448-BEEF-BA7BCC498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realtà è diversa dal modello SIRD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F5C92CD-AA91-0C44-96F2-83698D3617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sz="2400" dirty="0">
                    <a:solidFill>
                      <a:schemeClr val="accent6"/>
                    </a:solidFill>
                  </a:rPr>
                  <a:t>Le situazioni cambiano</a:t>
                </a:r>
              </a:p>
              <a:p>
                <a:pPr lvl="1"/>
                <a:r>
                  <a:rPr lang="it-IT" sz="1800" dirty="0">
                    <a:solidFill>
                      <a:schemeClr val="accent6"/>
                    </a:solidFill>
                  </a:rPr>
                  <a:t>La stagione </a:t>
                </a:r>
                <a:r>
                  <a:rPr lang="it-IT" sz="1800" dirty="0"/>
                  <a:t>modifica le abitudini (attività al chiuso, discoteche, …)</a:t>
                </a:r>
              </a:p>
              <a:p>
                <a:pPr lvl="1"/>
                <a:r>
                  <a:rPr lang="it-IT" sz="1800" dirty="0">
                    <a:solidFill>
                      <a:schemeClr val="accent6"/>
                    </a:solidFill>
                  </a:rPr>
                  <a:t>Temperatura e malattie </a:t>
                </a:r>
                <a:r>
                  <a:rPr lang="it-IT" sz="1800" dirty="0"/>
                  <a:t>possono incidere sul sistema immunitario</a:t>
                </a:r>
              </a:p>
              <a:p>
                <a:pPr lvl="1"/>
                <a:r>
                  <a:rPr lang="it-IT" sz="1800" dirty="0">
                    <a:solidFill>
                      <a:schemeClr val="accent6"/>
                    </a:solidFill>
                  </a:rPr>
                  <a:t>Misure di prevenzione </a:t>
                </a:r>
                <a:r>
                  <a:rPr lang="it-IT" sz="1800" dirty="0"/>
                  <a:t>o restrittive riducono la trasmissione</a:t>
                </a:r>
              </a:p>
              <a:p>
                <a:pPr lvl="1"/>
                <a:r>
                  <a:rPr lang="it-IT" sz="1800" dirty="0"/>
                  <a:t>Le persone usano </a:t>
                </a:r>
                <a:r>
                  <a:rPr lang="it-IT" sz="1800" dirty="0">
                    <a:solidFill>
                      <a:schemeClr val="accent6"/>
                    </a:solidFill>
                  </a:rPr>
                  <a:t>più o meno prudenza </a:t>
                </a:r>
                <a:r>
                  <a:rPr lang="it-IT" sz="1800" dirty="0"/>
                  <a:t>a seconda del livello di paura o di assuefazione al rischio</a:t>
                </a:r>
              </a:p>
              <a:p>
                <a:pPr lvl="1"/>
                <a:r>
                  <a:rPr lang="it-IT" sz="1800" dirty="0">
                    <a:solidFill>
                      <a:schemeClr val="accent6"/>
                    </a:solidFill>
                  </a:rPr>
                  <a:t>Le terapie </a:t>
                </a:r>
                <a:r>
                  <a:rPr lang="it-IT" sz="1800" dirty="0"/>
                  <a:t>riducono la mortalità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it-IT" sz="1800" dirty="0">
                    <a:solidFill>
                      <a:schemeClr val="accent6"/>
                    </a:solidFill>
                  </a:rPr>
                  <a:t>I parametri</a:t>
                </a:r>
                <a14:m>
                  <m:oMath xmlns:m="http://schemas.openxmlformats.org/officeDocument/2006/math">
                    <m:r>
                      <a:rPr lang="it-IT" sz="180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it-IT" sz="1800" dirty="0"/>
                  <a:t>, </a:t>
                </a:r>
                <a14:m>
                  <m:oMath xmlns:m="http://schemas.openxmlformats.org/officeDocument/2006/math">
                    <m:r>
                      <a:rPr lang="it-IT" sz="1800" i="1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it-IT" sz="1800" dirty="0"/>
                  <a:t> e </a:t>
                </a:r>
                <a14:m>
                  <m:oMath xmlns:m="http://schemas.openxmlformats.org/officeDocument/2006/math">
                    <m:r>
                      <a:rPr lang="it-IT" sz="18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it-IT" sz="1800" dirty="0"/>
                  <a:t> </a:t>
                </a:r>
                <a:r>
                  <a:rPr lang="it-IT" sz="1800" dirty="0">
                    <a:solidFill>
                      <a:schemeClr val="accent6"/>
                    </a:solidFill>
                  </a:rPr>
                  <a:t>possono variare nel tempo</a:t>
                </a:r>
                <a:endParaRPr lang="it-IT" sz="2400" dirty="0">
                  <a:solidFill>
                    <a:schemeClr val="accent6"/>
                  </a:solidFill>
                </a:endParaRPr>
              </a:p>
              <a:p>
                <a:r>
                  <a:rPr lang="it-IT" sz="2400" dirty="0">
                    <a:solidFill>
                      <a:schemeClr val="accent6"/>
                    </a:solidFill>
                  </a:rPr>
                  <a:t>Gruppi diversi interagiscono in modo diverso</a:t>
                </a:r>
              </a:p>
              <a:p>
                <a:pPr lvl="1"/>
                <a:r>
                  <a:rPr lang="it-IT" sz="1800" dirty="0"/>
                  <a:t>Scuole, famiglie, palestre, residenze per anziani, chiese, …</a:t>
                </a:r>
              </a:p>
              <a:p>
                <a:pPr lvl="1"/>
                <a:r>
                  <a:rPr lang="it-IT" sz="1800" dirty="0"/>
                  <a:t>Regioni italiane, paesi del mondo, con possibile chiusura delle frontiere</a:t>
                </a:r>
              </a:p>
              <a:p>
                <a:pPr lvl="1">
                  <a:buFont typeface="Wingdings" pitchFamily="2" charset="2"/>
                  <a:buChar char="Ø"/>
                </a:pPr>
                <a:r>
                  <a:rPr lang="it-IT" sz="1800" dirty="0">
                    <a:solidFill>
                      <a:schemeClr val="accent6"/>
                    </a:solidFill>
                  </a:rPr>
                  <a:t>Esistono tanti </a:t>
                </a:r>
                <a14:m>
                  <m:oMath xmlns:m="http://schemas.openxmlformats.org/officeDocument/2006/math">
                    <m:r>
                      <a:rPr lang="it-IT" sz="1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1800" dirty="0"/>
                  <a:t>, </a:t>
                </a:r>
                <a14:m>
                  <m:oMath xmlns:m="http://schemas.openxmlformats.org/officeDocument/2006/math">
                    <m:r>
                      <a:rPr lang="it-IT" sz="18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it-IT" sz="1800" dirty="0"/>
                  <a:t>, </a:t>
                </a:r>
                <a14:m>
                  <m:oMath xmlns:m="http://schemas.openxmlformats.org/officeDocument/2006/math">
                    <m:r>
                      <a:rPr lang="it-IT" sz="18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sz="1800" dirty="0"/>
                  <a:t>, </a:t>
                </a:r>
                <a14:m>
                  <m:oMath xmlns:m="http://schemas.openxmlformats.org/officeDocument/2006/math">
                    <m:r>
                      <a:rPr lang="it-IT" sz="18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1800" dirty="0"/>
                  <a:t> </a:t>
                </a:r>
                <a:r>
                  <a:rPr lang="it-IT" sz="1800" dirty="0">
                    <a:solidFill>
                      <a:schemeClr val="accent6"/>
                    </a:solidFill>
                  </a:rPr>
                  <a:t>collegati tra loro da tante equazioni</a:t>
                </a:r>
              </a:p>
              <a:p>
                <a:pPr lvl="1"/>
                <a:endParaRPr lang="it-IT" sz="18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EF5C92CD-AA91-0C44-96F2-83698D3617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05" t="-11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281F41-4E07-244E-B706-07E9D174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E65769-C0F5-ED49-AFF9-35662348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494ED6-4213-7348-8812-EE0282175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60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45455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6BBD335-6505-704C-9E82-13253BB00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dirty="0"/>
              <a:t>I dati reali fluttuano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Segnaposto contenuto 4">
                <a:extLst>
                  <a:ext uri="{FF2B5EF4-FFF2-40B4-BE49-F238E27FC236}">
                    <a16:creationId xmlns:a16="http://schemas.microsoft.com/office/drawing/2014/main" id="{5B1CA05D-0B7D-0747-96FF-CFBD57CD26F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1" y="937950"/>
                <a:ext cx="5958839" cy="4415286"/>
              </a:xfrm>
            </p:spPr>
            <p:txBody>
              <a:bodyPr wrap="square" anchor="t"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it-IT" sz="2000" dirty="0"/>
                  <a:t>Esempio: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it-IT" sz="1800" dirty="0"/>
                  <a:t>il numero di persone che si trovano nella metropolitana un </a:t>
                </a:r>
                <a:r>
                  <a:rPr lang="it-IT" sz="1800" dirty="0">
                    <a:solidFill>
                      <a:schemeClr val="accent6"/>
                    </a:solidFill>
                  </a:rPr>
                  <a:t>lunedì lavorativo alle 7:30 </a:t>
                </a:r>
                <a:r>
                  <a:rPr lang="it-IT" sz="1800" dirty="0"/>
                  <a:t>varia di settimana in settimana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it-IT" sz="1800" dirty="0"/>
                  <a:t>Se però confrontiamo con la </a:t>
                </a:r>
                <a:r>
                  <a:rPr lang="it-IT" sz="1800" dirty="0">
                    <a:solidFill>
                      <a:schemeClr val="accent6"/>
                    </a:solidFill>
                  </a:rPr>
                  <a:t>domenica alle 15:00 </a:t>
                </a:r>
                <a:r>
                  <a:rPr lang="it-IT" sz="1800" dirty="0"/>
                  <a:t>i numeri, anche se fluttuano, saranno significativamente diversi!</a:t>
                </a:r>
              </a:p>
              <a:p>
                <a:pPr>
                  <a:lnSpc>
                    <a:spcPct val="90000"/>
                  </a:lnSpc>
                </a:pPr>
                <a:r>
                  <a:rPr lang="it-IT" sz="2000" dirty="0">
                    <a:solidFill>
                      <a:srgbClr val="C00000"/>
                    </a:solidFill>
                  </a:rPr>
                  <a:t>Casuale non significa del tutto imprevedibile!</a:t>
                </a:r>
              </a:p>
              <a:p>
                <a:pPr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it-IT" sz="2400" dirty="0"/>
                  <a:t>,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400" dirty="0"/>
                  <a:t> </a:t>
                </a:r>
                <a:r>
                  <a:rPr lang="it-IT" sz="2000" dirty="0"/>
                  <a:t>previsti dalle equazioni sono solo i valori medi di quanto osserveremo</a:t>
                </a:r>
              </a:p>
              <a:p>
                <a:pPr>
                  <a:lnSpc>
                    <a:spcPct val="90000"/>
                  </a:lnSpc>
                </a:pPr>
                <a:r>
                  <a:rPr lang="it-IT" sz="2000" dirty="0"/>
                  <a:t>L’ampiezza della fluttuazione, se il processo è </a:t>
                </a:r>
                <a:r>
                  <a:rPr lang="it-IT" sz="2000" i="1" dirty="0" err="1"/>
                  <a:t>Poissoniano</a:t>
                </a:r>
                <a:r>
                  <a:rPr lang="it-IT" sz="2000" dirty="0"/>
                  <a:t>, è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sz="200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sz="2000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endParaRPr lang="it-IT" sz="2000" dirty="0">
                  <a:solidFill>
                    <a:schemeClr val="accent6"/>
                  </a:solidFill>
                </a:endParaRPr>
              </a:p>
              <a:p>
                <a:pPr>
                  <a:lnSpc>
                    <a:spcPct val="90000"/>
                  </a:lnSpc>
                </a:pPr>
                <a:r>
                  <a:rPr lang="it-IT" sz="2000" dirty="0">
                    <a:solidFill>
                      <a:srgbClr val="C00000"/>
                    </a:solidFill>
                  </a:rPr>
                  <a:t>I numeri riportati hanno una dispersione maggiore:  altri effetti si aggiungono alle fluttuazioni statistiche</a:t>
                </a:r>
              </a:p>
            </p:txBody>
          </p:sp>
        </mc:Choice>
        <mc:Fallback>
          <p:sp>
            <p:nvSpPr>
              <p:cNvPr id="5" name="Segnaposto contenuto 4">
                <a:extLst>
                  <a:ext uri="{FF2B5EF4-FFF2-40B4-BE49-F238E27FC236}">
                    <a16:creationId xmlns:a16="http://schemas.microsoft.com/office/drawing/2014/main" id="{5B1CA05D-0B7D-0747-96FF-CFBD57CD26F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937950"/>
                <a:ext cx="5958839" cy="4415286"/>
              </a:xfrm>
              <a:blipFill>
                <a:blip r:embed="rId2"/>
                <a:stretch>
                  <a:fillRect l="-1277" t="-1433" r="-10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E39A1C6-1AAA-284B-9CB6-0996C82D8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700"/>
              <a:t>Luca Lista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7FDD024-A147-EA46-BBD5-B3EFA4417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700"/>
              <a:t>Pandemia e fisica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53265D-0BA4-8C48-93E4-4FBE56759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158A4E04-8F04-924B-9455-59498B390DEA}" type="slidenum">
              <a:rPr lang="it-IT" sz="7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61</a:t>
            </a:fld>
            <a:endParaRPr lang="it-IT" sz="700"/>
          </a:p>
        </p:txBody>
      </p:sp>
      <p:pic>
        <p:nvPicPr>
          <p:cNvPr id="5122" name="Picture 2" descr="A Napoli metro e vecchi bus senza aria condizionata. Con la mascherina  tanti malori per il caldo">
            <a:extLst>
              <a:ext uri="{FF2B5EF4-FFF2-40B4-BE49-F238E27FC236}">
                <a16:creationId xmlns:a16="http://schemas.microsoft.com/office/drawing/2014/main" id="{EF8C0B6B-EB9A-1548-9747-70A67AE6D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8" r="31427" b="2"/>
          <a:stretch/>
        </p:blipFill>
        <p:spPr bwMode="auto">
          <a:xfrm>
            <a:off x="6812281" y="937950"/>
            <a:ext cx="2331719" cy="41420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10388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id="{4A50DABF-D9D5-114A-A0A8-0D73A326A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02" y="899999"/>
            <a:ext cx="6000001" cy="4500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6ED7700-38E6-C946-B44C-27B1AE316B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30" t="7251" r="20040" b="48116"/>
          <a:stretch/>
        </p:blipFill>
        <p:spPr>
          <a:xfrm>
            <a:off x="3289936" y="1226724"/>
            <a:ext cx="1999861" cy="20085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AFE02D5-3E63-754B-AF2E-E7E0361D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in Campania, prima ondata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D62BA86-30A3-D041-B02E-AB515410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D297A8-9118-F041-9D85-B055FE98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02701AE-C18E-904F-A108-B7F3C1AA831A}"/>
              </a:ext>
            </a:extLst>
          </p:cNvPr>
          <p:cNvSpPr txBox="1"/>
          <p:nvPr/>
        </p:nvSpPr>
        <p:spPr>
          <a:xfrm>
            <a:off x="2501077" y="1045536"/>
            <a:ext cx="4184159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decessi giornalieri – 27/10/2020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0D1D3D-0A21-264A-97CC-89E6A813686B}"/>
              </a:ext>
            </a:extLst>
          </p:cNvPr>
          <p:cNvSpPr txBox="1"/>
          <p:nvPr/>
        </p:nvSpPr>
        <p:spPr>
          <a:xfrm rot="16200000">
            <a:off x="950678" y="2879220"/>
            <a:ext cx="1499128" cy="27193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67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FD570CF-7373-3843-BF0C-AB12DE68EA6E}"/>
              </a:ext>
            </a:extLst>
          </p:cNvPr>
          <p:cNvSpPr txBox="1"/>
          <p:nvPr/>
        </p:nvSpPr>
        <p:spPr>
          <a:xfrm>
            <a:off x="4240245" y="4751499"/>
            <a:ext cx="492443" cy="27193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67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B2BC5D-94FB-DC45-A665-CDBD4613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62</a:t>
            </a:fld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B0D4624-7A67-8D47-9CCC-09B97EB4D4C0}"/>
              </a:ext>
            </a:extLst>
          </p:cNvPr>
          <p:cNvSpPr txBox="1"/>
          <p:nvPr/>
        </p:nvSpPr>
        <p:spPr>
          <a:xfrm>
            <a:off x="3243210" y="1894990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 numeri aumentano o diminuiscono</a:t>
            </a:r>
            <a:b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 un giorno all’altro</a:t>
            </a:r>
          </a:p>
        </p:txBody>
      </p:sp>
    </p:spTree>
    <p:extLst>
      <p:ext uri="{BB962C8B-B14F-4D97-AF65-F5344CB8AC3E}">
        <p14:creationId xmlns:p14="http://schemas.microsoft.com/office/powerpoint/2010/main" val="36251787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ECEEB9F5-5E0B-D245-8DEF-36910D654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02" y="899999"/>
            <a:ext cx="6000001" cy="450000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FB0345AD-24BA-BC4D-B2A9-7E61BE6AD3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30" t="7251" r="20040" b="48116"/>
          <a:stretch/>
        </p:blipFill>
        <p:spPr>
          <a:xfrm>
            <a:off x="3289936" y="1226724"/>
            <a:ext cx="1999861" cy="200851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973778E-0736-8941-96FE-6AC1C92CDA23}"/>
              </a:ext>
            </a:extLst>
          </p:cNvPr>
          <p:cNvSpPr txBox="1"/>
          <p:nvPr/>
        </p:nvSpPr>
        <p:spPr>
          <a:xfrm>
            <a:off x="2501077" y="1045536"/>
            <a:ext cx="4184159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decessi giornalieri – 27/10/2020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746EF5F-7C3F-6F40-A1B8-E09F90C2A5CA}"/>
              </a:ext>
            </a:extLst>
          </p:cNvPr>
          <p:cNvSpPr txBox="1"/>
          <p:nvPr/>
        </p:nvSpPr>
        <p:spPr>
          <a:xfrm rot="16200000">
            <a:off x="950678" y="2879220"/>
            <a:ext cx="1499128" cy="27193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67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AFE02D5-3E63-754B-AF2E-E7E0361DA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in Campania, prima ondata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D62BA86-30A3-D041-B02E-AB515410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BD297A8-9118-F041-9D85-B055FE98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10B3B4A-81DF-C94B-A7DB-2D2823740403}"/>
              </a:ext>
            </a:extLst>
          </p:cNvPr>
          <p:cNvSpPr txBox="1"/>
          <p:nvPr/>
        </p:nvSpPr>
        <p:spPr>
          <a:xfrm>
            <a:off x="3243210" y="1894990"/>
            <a:ext cx="3433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 numeri aumentano o diminuiscono</a:t>
            </a:r>
            <a:b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 un giorno all’altro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9B2BC5D-94FB-DC45-A665-CDBD4613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63</a:t>
            </a:fld>
            <a:endParaRPr lang="it-IT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F961BB7-1D9F-5E4B-A373-3D3415A1839E}"/>
              </a:ext>
            </a:extLst>
          </p:cNvPr>
          <p:cNvSpPr txBox="1"/>
          <p:nvPr/>
        </p:nvSpPr>
        <p:spPr>
          <a:xfrm>
            <a:off x="4240245" y="4751499"/>
            <a:ext cx="492443" cy="27193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67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BCB21C40-900F-E943-958B-15DE628B4647}"/>
              </a:ext>
            </a:extLst>
          </p:cNvPr>
          <p:cNvGrpSpPr/>
          <p:nvPr/>
        </p:nvGrpSpPr>
        <p:grpSpPr>
          <a:xfrm>
            <a:off x="3049022" y="1891184"/>
            <a:ext cx="3447563" cy="2569407"/>
            <a:chOff x="2744427" y="2269418"/>
            <a:chExt cx="4137076" cy="3083289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08115399-92BC-1448-9194-339E436B6183}"/>
                </a:ext>
              </a:extLst>
            </p:cNvPr>
            <p:cNvGrpSpPr/>
            <p:nvPr/>
          </p:nvGrpSpPr>
          <p:grpSpPr>
            <a:xfrm>
              <a:off x="2977453" y="3134700"/>
              <a:ext cx="3904050" cy="2218007"/>
              <a:chOff x="2817626" y="3398867"/>
              <a:chExt cx="4097080" cy="2243958"/>
            </a:xfrm>
          </p:grpSpPr>
          <p:cxnSp>
            <p:nvCxnSpPr>
              <p:cNvPr id="30" name="Connettore 2 29">
                <a:extLst>
                  <a:ext uri="{FF2B5EF4-FFF2-40B4-BE49-F238E27FC236}">
                    <a16:creationId xmlns:a16="http://schemas.microsoft.com/office/drawing/2014/main" id="{6D3455E3-D967-C34C-994C-3A150C50BB4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17626" y="3902149"/>
                <a:ext cx="0" cy="100656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3A533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DAB4E1D6-3304-FD42-B889-E31CAC741ED9}"/>
                  </a:ext>
                </a:extLst>
              </p:cNvPr>
              <p:cNvSpPr txBox="1"/>
              <p:nvPr/>
            </p:nvSpPr>
            <p:spPr>
              <a:xfrm>
                <a:off x="4073224" y="4292245"/>
                <a:ext cx="1718329" cy="7846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800" dirty="0">
                    <a:solidFill>
                      <a:srgbClr val="F3A533"/>
                    </a:solidFill>
                    <a:latin typeface="+mn-lt"/>
                  </a:rPr>
                  <a:t>Fluttuazioni</a:t>
                </a:r>
                <a:br>
                  <a:rPr lang="it-IT" sz="1800" dirty="0">
                    <a:solidFill>
                      <a:srgbClr val="F3A533"/>
                    </a:solidFill>
                    <a:latin typeface="+mn-lt"/>
                  </a:rPr>
                </a:br>
                <a:r>
                  <a:rPr lang="it-IT" sz="1800" dirty="0">
                    <a:solidFill>
                      <a:srgbClr val="F3A533"/>
                    </a:solidFill>
                    <a:latin typeface="+mn-lt"/>
                  </a:rPr>
                  <a:t>dei dati</a:t>
                </a:r>
              </a:p>
            </p:txBody>
          </p:sp>
          <p:cxnSp>
            <p:nvCxnSpPr>
              <p:cNvPr id="32" name="Connettore 2 31">
                <a:extLst>
                  <a:ext uri="{FF2B5EF4-FFF2-40B4-BE49-F238E27FC236}">
                    <a16:creationId xmlns:a16="http://schemas.microsoft.com/office/drawing/2014/main" id="{DA7295E8-EE16-BD4D-BF01-5F0679A4FC8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3303179" y="5082363"/>
                <a:ext cx="0" cy="560462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3A533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  <p:cxnSp>
            <p:nvCxnSpPr>
              <p:cNvPr id="34" name="Connettore 2 33">
                <a:extLst>
                  <a:ext uri="{FF2B5EF4-FFF2-40B4-BE49-F238E27FC236}">
                    <a16:creationId xmlns:a16="http://schemas.microsoft.com/office/drawing/2014/main" id="{A7B87BDB-054D-1645-AC2A-D6B704351A9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914706" y="3398867"/>
                <a:ext cx="0" cy="1468228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3A533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</p:spPr>
          </p:cxnSp>
        </p:grp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id="{6D2FA089-9544-1047-BD67-77B06D2B14B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744427" y="2269418"/>
              <a:ext cx="0" cy="149030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A533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5473593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CA6DFB-3759-AF43-9AA8-6BDF9217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in Campania, prima ondata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BC81661-9859-E949-A48F-7824E3B56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08DBC3-19DD-1142-BEE7-7FC2F068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BD5C84-CBDC-DF48-8914-7D215D53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64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1702FF2-FFBB-6443-A1B5-86E67AB06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02" y="900002"/>
            <a:ext cx="6000001" cy="4500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1AE643-7953-9348-9DDC-E3CFE96F4E5A}"/>
              </a:ext>
            </a:extLst>
          </p:cNvPr>
          <p:cNvSpPr txBox="1"/>
          <p:nvPr/>
        </p:nvSpPr>
        <p:spPr>
          <a:xfrm>
            <a:off x="2501077" y="1045536"/>
            <a:ext cx="4184159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decessi giornalieri – 27/10/2020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C8252FE-0D10-5B45-A3D5-23D476283D9A}"/>
              </a:ext>
            </a:extLst>
          </p:cNvPr>
          <p:cNvSpPr txBox="1"/>
          <p:nvPr/>
        </p:nvSpPr>
        <p:spPr>
          <a:xfrm rot="16200000">
            <a:off x="950678" y="2879220"/>
            <a:ext cx="1499128" cy="27193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67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386F682-6362-6540-A60E-BA01751F205F}"/>
              </a:ext>
            </a:extLst>
          </p:cNvPr>
          <p:cNvSpPr txBox="1"/>
          <p:nvPr/>
        </p:nvSpPr>
        <p:spPr>
          <a:xfrm>
            <a:off x="4240245" y="4751499"/>
            <a:ext cx="492443" cy="27193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67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701C1B71-B964-EA49-AE19-BDDFB931C646}"/>
              </a:ext>
            </a:extLst>
          </p:cNvPr>
          <p:cNvCxnSpPr>
            <a:cxnSpLocks/>
          </p:cNvCxnSpPr>
          <p:nvPr/>
        </p:nvCxnSpPr>
        <p:spPr bwMode="auto">
          <a:xfrm flipH="1">
            <a:off x="3466433" y="3138715"/>
            <a:ext cx="773812" cy="43232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65A3574-F1E4-0346-AEE4-7C52BDC33501}"/>
              </a:ext>
            </a:extLst>
          </p:cNvPr>
          <p:cNvSpPr txBox="1"/>
          <p:nvPr/>
        </p:nvSpPr>
        <p:spPr>
          <a:xfrm>
            <a:off x="4257828" y="2274014"/>
            <a:ext cx="3224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Curve ispirate a modelli epidemiologici</a:t>
            </a:r>
          </a:p>
          <a:p>
            <a:pPr marL="285765" indent="-285765">
              <a:buFontTx/>
              <a:buChar char="-"/>
            </a:pP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curva di </a:t>
            </a:r>
            <a:r>
              <a:rPr lang="it-IT" sz="1800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Gomperz</a:t>
            </a:r>
            <a:endParaRPr lang="it-IT" sz="1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  <a:p>
            <a:pPr marL="285765" indent="-285765">
              <a:buFontTx/>
              <a:buChar char="-"/>
            </a:pP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curva logistica</a:t>
            </a:r>
          </a:p>
        </p:txBody>
      </p:sp>
    </p:spTree>
    <p:extLst>
      <p:ext uri="{BB962C8B-B14F-4D97-AF65-F5344CB8AC3E}">
        <p14:creationId xmlns:p14="http://schemas.microsoft.com/office/powerpoint/2010/main" val="21635929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C0FAC93C-CE5F-0347-8B4D-7C41F75BF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02" y="900002"/>
            <a:ext cx="6000001" cy="450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8ACA6DFB-3759-AF43-9AA8-6BDF9217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Decessi in Campania, prima ondata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BC81661-9859-E949-A48F-7824E3B56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608DBC3-19DD-1142-BEE7-7FC2F068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9BD5C84-CBDC-DF48-8914-7D215D53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65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9B2F40-13E5-624E-952B-8C4E17AC2EED}"/>
              </a:ext>
            </a:extLst>
          </p:cNvPr>
          <p:cNvSpPr txBox="1"/>
          <p:nvPr/>
        </p:nvSpPr>
        <p:spPr>
          <a:xfrm>
            <a:off x="2501077" y="1045536"/>
            <a:ext cx="4184159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decessi giornalieri – 27/10/2020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F890AD1-5C29-F746-AFF4-E192E46ADD10}"/>
              </a:ext>
            </a:extLst>
          </p:cNvPr>
          <p:cNvSpPr txBox="1"/>
          <p:nvPr/>
        </p:nvSpPr>
        <p:spPr>
          <a:xfrm rot="16200000">
            <a:off x="950678" y="2879220"/>
            <a:ext cx="1499128" cy="27193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67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4267F36-8AD8-5642-BB42-5109756D8784}"/>
              </a:ext>
            </a:extLst>
          </p:cNvPr>
          <p:cNvSpPr txBox="1"/>
          <p:nvPr/>
        </p:nvSpPr>
        <p:spPr>
          <a:xfrm>
            <a:off x="4240245" y="4751499"/>
            <a:ext cx="492443" cy="27193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67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B4EF2CD-B333-904B-B92D-992698048097}"/>
              </a:ext>
            </a:extLst>
          </p:cNvPr>
          <p:cNvSpPr txBox="1"/>
          <p:nvPr/>
        </p:nvSpPr>
        <p:spPr>
          <a:xfrm>
            <a:off x="4584086" y="1714813"/>
            <a:ext cx="2921614" cy="58477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Seconda ondata: </a:t>
            </a:r>
            <a:r>
              <a:rPr lang="it-IT" dirty="0">
                <a:solidFill>
                  <a:srgbClr val="C00000"/>
                </a:solidFill>
                <a:latin typeface="+mn-lt"/>
              </a:rPr>
              <a:t>deviazione dal modello di discesa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31389189-1DB2-FD42-AF22-B975D82EDD4F}"/>
              </a:ext>
            </a:extLst>
          </p:cNvPr>
          <p:cNvCxnSpPr>
            <a:cxnSpLocks/>
          </p:cNvCxnSpPr>
          <p:nvPr/>
        </p:nvCxnSpPr>
        <p:spPr bwMode="auto">
          <a:xfrm>
            <a:off x="5724183" y="2489037"/>
            <a:ext cx="493644" cy="75608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52635B3-3C5E-054C-B778-87DEE62674C3}"/>
              </a:ext>
            </a:extLst>
          </p:cNvPr>
          <p:cNvSpPr txBox="1"/>
          <p:nvPr/>
        </p:nvSpPr>
        <p:spPr>
          <a:xfrm>
            <a:off x="3503582" y="2897411"/>
            <a:ext cx="2291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Distanziamento sociale</a:t>
            </a:r>
          </a:p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rilassato in estate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EB57939B-6947-604F-9FE4-2A50DF5CB69F}"/>
              </a:ext>
            </a:extLst>
          </p:cNvPr>
          <p:cNvCxnSpPr>
            <a:cxnSpLocks/>
          </p:cNvCxnSpPr>
          <p:nvPr/>
        </p:nvCxnSpPr>
        <p:spPr bwMode="auto">
          <a:xfrm>
            <a:off x="3966592" y="3482186"/>
            <a:ext cx="0" cy="5465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404669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C1FC6E-C710-A844-8A44-BDD658779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Positivi in Italia, dopo la prima ondata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253C03-E11F-C247-85A9-796FE8F98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2BB18C-C123-5F42-A8DC-A6EE82D5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AF1F32DE-EA3A-7F47-846C-D4B816C52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163"/>
          <a:stretch/>
        </p:blipFill>
        <p:spPr>
          <a:xfrm>
            <a:off x="1084522" y="733466"/>
            <a:ext cx="6847897" cy="4562614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7016392-41AE-7E46-AD95-F2AF78AAF5D4}"/>
              </a:ext>
            </a:extLst>
          </p:cNvPr>
          <p:cNvSpPr txBox="1"/>
          <p:nvPr/>
        </p:nvSpPr>
        <p:spPr>
          <a:xfrm>
            <a:off x="2623504" y="892628"/>
            <a:ext cx="355898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positivi giornalieri – 4/10/2020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821B521-CAD7-4B4A-A087-262B5F8195A0}"/>
              </a:ext>
            </a:extLst>
          </p:cNvPr>
          <p:cNvSpPr txBox="1"/>
          <p:nvPr/>
        </p:nvSpPr>
        <p:spPr>
          <a:xfrm rot="16200000">
            <a:off x="292900" y="2923104"/>
            <a:ext cx="1837362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01D2772-CDDE-5747-9955-E7C236785253}"/>
              </a:ext>
            </a:extLst>
          </p:cNvPr>
          <p:cNvSpPr txBox="1"/>
          <p:nvPr/>
        </p:nvSpPr>
        <p:spPr>
          <a:xfrm>
            <a:off x="4280111" y="5115942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4CFC28B-D0FD-974D-BC07-00B93CF0BB45}"/>
              </a:ext>
            </a:extLst>
          </p:cNvPr>
          <p:cNvSpPr txBox="1"/>
          <p:nvPr/>
        </p:nvSpPr>
        <p:spPr>
          <a:xfrm>
            <a:off x="3891480" y="3219906"/>
            <a:ext cx="22910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Distanziamento sociale</a:t>
            </a:r>
          </a:p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rilassato in estate</a:t>
            </a: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1619AE1E-9D4B-EC4B-9AAB-3BC1BDA2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66</a:t>
            </a:fld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086FDD9-3097-5C4C-B047-524A3EA54464}"/>
              </a:ext>
            </a:extLst>
          </p:cNvPr>
          <p:cNvSpPr txBox="1"/>
          <p:nvPr/>
        </p:nvSpPr>
        <p:spPr>
          <a:xfrm>
            <a:off x="5328506" y="2166069"/>
            <a:ext cx="2521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Seconda ondata:</a:t>
            </a:r>
            <a:br>
              <a:rPr lang="it-IT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it-IT" dirty="0">
                <a:solidFill>
                  <a:srgbClr val="C00000"/>
                </a:solidFill>
                <a:latin typeface="+mn-lt"/>
              </a:rPr>
              <a:t>come identificarla presto?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F75588B-383B-A54F-995E-21121C2EC037}"/>
              </a:ext>
            </a:extLst>
          </p:cNvPr>
          <p:cNvCxnSpPr>
            <a:cxnSpLocks/>
          </p:cNvCxnSpPr>
          <p:nvPr/>
        </p:nvCxnSpPr>
        <p:spPr bwMode="auto">
          <a:xfrm>
            <a:off x="6442645" y="2976079"/>
            <a:ext cx="574144" cy="6177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4D06D154-1A5E-454C-8285-A91AD37D5074}"/>
              </a:ext>
            </a:extLst>
          </p:cNvPr>
          <p:cNvCxnSpPr>
            <a:cxnSpLocks/>
          </p:cNvCxnSpPr>
          <p:nvPr/>
        </p:nvCxnSpPr>
        <p:spPr bwMode="auto">
          <a:xfrm>
            <a:off x="4354490" y="3804681"/>
            <a:ext cx="0" cy="5465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985863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300C4F-7A41-3C49-84E5-F697CA157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Identificare presto la ripresa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5353CA-C3D6-DC46-8183-42D770133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7703A07-3EEB-244C-B8FE-C120383E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DDEF96-1674-2F4C-9979-FA541B57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67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A307AA9-C983-A444-A7F6-6E4AD0B93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6689" y="808137"/>
            <a:ext cx="6122894" cy="459217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E4A448C-4A55-0845-8E23-8357475FC599}"/>
              </a:ext>
            </a:extLst>
          </p:cNvPr>
          <p:cNvSpPr txBox="1"/>
          <p:nvPr/>
        </p:nvSpPr>
        <p:spPr>
          <a:xfrm>
            <a:off x="3103128" y="920029"/>
            <a:ext cx="3594254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decessi giornalieri – 3/12/2020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074722-AB90-F444-B833-F4F73121E453}"/>
              </a:ext>
            </a:extLst>
          </p:cNvPr>
          <p:cNvSpPr txBox="1"/>
          <p:nvPr/>
        </p:nvSpPr>
        <p:spPr>
          <a:xfrm rot="16200000">
            <a:off x="27339" y="3027497"/>
            <a:ext cx="3533340" cy="27193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67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Residuo = (positivi </a:t>
            </a:r>
            <a:r>
              <a:rPr lang="it-IT" sz="1167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giorn</a:t>
            </a:r>
            <a:r>
              <a:rPr lang="it-IT" sz="1167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. – modello)/incertezza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A814E55-0BC3-8745-88ED-9AE0FCBD5DAA}"/>
              </a:ext>
            </a:extLst>
          </p:cNvPr>
          <p:cNvSpPr txBox="1"/>
          <p:nvPr/>
        </p:nvSpPr>
        <p:spPr>
          <a:xfrm>
            <a:off x="4478238" y="5055194"/>
            <a:ext cx="492443" cy="27193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67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AEFC56F-E96C-7C4C-9B9F-7998D3FBAF1B}"/>
                  </a:ext>
                </a:extLst>
              </p:cNvPr>
              <p:cNvSpPr txBox="1"/>
              <p:nvPr/>
            </p:nvSpPr>
            <p:spPr>
              <a:xfrm>
                <a:off x="5988005" y="2438924"/>
                <a:ext cx="2082108" cy="8371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333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333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it-IT" sz="2333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333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2333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333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333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333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it-IT" sz="2333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2333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it-IT" sz="2333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333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333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it-IT" sz="2333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333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it-IT" sz="2333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2333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AEFC56F-E96C-7C4C-9B9F-7998D3FBA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005" y="2438924"/>
                <a:ext cx="2082108" cy="837152"/>
              </a:xfrm>
              <a:prstGeom prst="rect">
                <a:avLst/>
              </a:prstGeom>
              <a:blipFill>
                <a:blip r:embed="rId3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103493FA-D35E-C141-99BC-BDAEFA9B5CA9}"/>
              </a:ext>
            </a:extLst>
          </p:cNvPr>
          <p:cNvCxnSpPr>
            <a:cxnSpLocks/>
          </p:cNvCxnSpPr>
          <p:nvPr/>
        </p:nvCxnSpPr>
        <p:spPr bwMode="auto">
          <a:xfrm>
            <a:off x="5325035" y="4159797"/>
            <a:ext cx="0" cy="61741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AA32B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502B5C92-F56B-6849-A4F4-3744720FD78C}"/>
              </a:ext>
            </a:extLst>
          </p:cNvPr>
          <p:cNvCxnSpPr>
            <a:cxnSpLocks/>
          </p:cNvCxnSpPr>
          <p:nvPr/>
        </p:nvCxnSpPr>
        <p:spPr bwMode="auto">
          <a:xfrm>
            <a:off x="5658225" y="4318264"/>
            <a:ext cx="0" cy="3004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2E6549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0AEB36C-EB18-8E49-9BA0-1077024CE347}"/>
                  </a:ext>
                </a:extLst>
              </p:cNvPr>
              <p:cNvSpPr txBox="1"/>
              <p:nvPr/>
            </p:nvSpPr>
            <p:spPr>
              <a:xfrm>
                <a:off x="5177745" y="3419811"/>
                <a:ext cx="16737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2E654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it-IT" sz="2000" i="1">
                        <a:solidFill>
                          <a:srgbClr val="2E6549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sz="2000" i="1">
                        <a:solidFill>
                          <a:srgbClr val="2E654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2000" dirty="0">
                    <a:solidFill>
                      <a:srgbClr val="2E6549"/>
                    </a:solidFill>
                  </a:rPr>
                  <a:t>: 68% CL</a:t>
                </a:r>
              </a:p>
              <a:p>
                <a14:m>
                  <m:oMath xmlns:m="http://schemas.openxmlformats.org/officeDocument/2006/math">
                    <m:r>
                      <a:rPr lang="it-IT" sz="2000" i="1">
                        <a:solidFill>
                          <a:srgbClr val="DAA32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it-IT" sz="2000" i="1">
                        <a:solidFill>
                          <a:srgbClr val="DAA32B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2000" i="1">
                        <a:solidFill>
                          <a:srgbClr val="DAA32B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2000" dirty="0">
                    <a:solidFill>
                      <a:srgbClr val="DAA32B"/>
                    </a:solidFill>
                  </a:rPr>
                  <a:t>: 90% CL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D0AEB36C-EB18-8E49-9BA0-1077024CE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7745" y="3419811"/>
                <a:ext cx="1673728" cy="707886"/>
              </a:xfrm>
              <a:prstGeom prst="rect">
                <a:avLst/>
              </a:prstGeom>
              <a:blipFill>
                <a:blip r:embed="rId4"/>
                <a:stretch>
                  <a:fillRect t="-5357" r="-3008" b="-160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2FABD9-DF7D-464D-AE58-7F6558D9D429}"/>
              </a:ext>
            </a:extLst>
          </p:cNvPr>
          <p:cNvSpPr txBox="1"/>
          <p:nvPr/>
        </p:nvSpPr>
        <p:spPr>
          <a:xfrm>
            <a:off x="5993605" y="1729315"/>
            <a:ext cx="142058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667" dirty="0">
                <a:solidFill>
                  <a:schemeClr val="accent6"/>
                </a:solidFill>
                <a:latin typeface="+mn-lt"/>
              </a:rPr>
              <a:t>Residui:</a:t>
            </a:r>
          </a:p>
        </p:txBody>
      </p:sp>
    </p:spTree>
    <p:extLst>
      <p:ext uri="{BB962C8B-B14F-4D97-AF65-F5344CB8AC3E}">
        <p14:creationId xmlns:p14="http://schemas.microsoft.com/office/powerpoint/2010/main" val="17417120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439CC1-7B72-8944-B273-74BE63E77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dirty="0" err="1"/>
              <a:t>R</a:t>
            </a:r>
            <a:r>
              <a:rPr lang="it-IT" baseline="-25000" dirty="0" err="1"/>
              <a:t>t</a:t>
            </a:r>
            <a:r>
              <a:rPr lang="it-IT" dirty="0"/>
              <a:t>, questo sconosciuto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90A7ADA8-ABE0-AE42-9BE9-40E12088E2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1" y="937950"/>
                <a:ext cx="5471159" cy="4415286"/>
              </a:xfrm>
            </p:spPr>
            <p:txBody>
              <a:bodyPr wrap="square" anchor="t">
                <a:normAutofit lnSpcReduction="10000"/>
              </a:bodyPr>
              <a:lstStyle/>
              <a:p>
                <a:r>
                  <a:rPr lang="it-IT" dirty="0"/>
                  <a:t>Presentato al pubblico come un parametro quasi magico, gli algoritmi come un oracolo che determina il nostro destino</a:t>
                </a:r>
              </a:p>
              <a:p>
                <a:r>
                  <a:rPr lang="it-IT" dirty="0">
                    <a:solidFill>
                      <a:schemeClr val="accent6"/>
                    </a:solidFill>
                  </a:rPr>
                  <a:t>Diversi metodi, anche molto complessi, stimano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chemeClr val="accent6"/>
                    </a:solidFill>
                  </a:rPr>
                  <a:t> a partire da:</a:t>
                </a:r>
              </a:p>
              <a:p>
                <a:pPr marL="714415" lvl="1" indent="-381021">
                  <a:buFont typeface="+mj-lt"/>
                  <a:buAutoNum type="arabicPeriod"/>
                </a:pPr>
                <a:r>
                  <a:rPr lang="it-IT" dirty="0">
                    <a:solidFill>
                      <a:schemeClr val="accent6"/>
                    </a:solidFill>
                  </a:rPr>
                  <a:t>Numero di infetti</a:t>
                </a:r>
                <a:r>
                  <a:rPr lang="it-IT" baseline="30000" dirty="0">
                    <a:solidFill>
                      <a:schemeClr val="bg2"/>
                    </a:solidFill>
                  </a:rPr>
                  <a:t>[</a:t>
                </a:r>
                <a:r>
                  <a:rPr lang="it-IT" dirty="0">
                    <a:solidFill>
                      <a:schemeClr val="bg2"/>
                    </a:solidFill>
                  </a:rPr>
                  <a:t>*</a:t>
                </a:r>
                <a:r>
                  <a:rPr lang="it-IT" baseline="30000" dirty="0">
                    <a:solidFill>
                      <a:schemeClr val="bg2"/>
                    </a:solidFill>
                  </a:rPr>
                  <a:t>]</a:t>
                </a:r>
                <a:r>
                  <a:rPr lang="it-IT" dirty="0">
                    <a:solidFill>
                      <a:schemeClr val="accent6"/>
                    </a:solidFill>
                  </a:rPr>
                  <a:t> giornalieri</a:t>
                </a:r>
              </a:p>
              <a:p>
                <a:pPr marL="714415" lvl="1" indent="-381021">
                  <a:buFont typeface="+mj-lt"/>
                  <a:buAutoNum type="arabicPeriod"/>
                </a:pPr>
                <a:r>
                  <a:rPr lang="it-IT" dirty="0">
                    <a:solidFill>
                      <a:schemeClr val="accent6"/>
                    </a:solidFill>
                  </a:rPr>
                  <a:t>Distribuzione dei ritardi tra l’infezione di chi ha infettato e chi si infetta</a:t>
                </a:r>
                <a:endParaRPr lang="it-IT" dirty="0">
                  <a:solidFill>
                    <a:schemeClr val="bg2"/>
                  </a:solidFill>
                </a:endParaRPr>
              </a:p>
              <a:p>
                <a:pPr marL="0" indent="0">
                  <a:buNone/>
                </a:pPr>
                <a:r>
                  <a:rPr lang="it-IT" sz="2000" dirty="0">
                    <a:solidFill>
                      <a:schemeClr val="bg2"/>
                    </a:solidFill>
                  </a:rPr>
                  <a:t>[*] L’Istituto Superiore di Sanità usa il numero di sintomatici che pubblica solo da poco tempo</a:t>
                </a:r>
                <a:endParaRPr lang="it-IT" sz="2000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90A7ADA8-ABE0-AE42-9BE9-40E12088E2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937950"/>
                <a:ext cx="5471159" cy="4415286"/>
              </a:xfrm>
              <a:blipFill>
                <a:blip r:embed="rId2"/>
                <a:stretch>
                  <a:fillRect l="-2320" t="-2292" r="-27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EFDD193-9FAB-7D41-90F1-1AFB5F2EA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579397F-AB23-7C48-B692-F6DE12F99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r>
              <a:rPr lang="it-IT" sz="832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8C1B1A2-99F6-FB41-9411-0FBA58DAB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wrap="square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501"/>
              </a:spcAft>
              <a:defRPr/>
            </a:pPr>
            <a:fld id="{CFB9110C-F7DF-CC4A-AC85-5D317F5155F5}" type="slidenum">
              <a:rPr lang="it-IT" sz="832"/>
              <a:pPr>
                <a:lnSpc>
                  <a:spcPct val="90000"/>
                </a:lnSpc>
                <a:spcAft>
                  <a:spcPts val="501"/>
                </a:spcAft>
                <a:defRPr/>
              </a:pPr>
              <a:t>68</a:t>
            </a:fld>
            <a:endParaRPr lang="it-IT" sz="832"/>
          </a:p>
        </p:txBody>
      </p:sp>
      <p:pic>
        <p:nvPicPr>
          <p:cNvPr id="1026" name="Picture 2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A4643C18-C733-DB47-BA8A-AB2B7B31113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r="8864" b="-1"/>
          <a:stretch/>
        </p:blipFill>
        <p:spPr bwMode="auto">
          <a:xfrm>
            <a:off x="6299200" y="938213"/>
            <a:ext cx="2844800" cy="414178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5429473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4BB3F-65F9-1941-ADC0-48F6F8EF8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si calcola è </a:t>
            </a:r>
            <a:r>
              <a:rPr lang="it-IT" dirty="0" err="1"/>
              <a:t>R</a:t>
            </a:r>
            <a:r>
              <a:rPr lang="it-IT" baseline="-25000" dirty="0" err="1"/>
              <a:t>t</a:t>
            </a:r>
            <a:r>
              <a:rPr lang="it-IT" dirty="0"/>
              <a:t>?</a:t>
            </a:r>
            <a:endParaRPr lang="it-IT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BA04EF5E-A36D-8A4F-B5B2-A9C82EBC0E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sz="2400" dirty="0"/>
                  <a:t>«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it-IT" sz="2400" i="1" dirty="0"/>
                  <a:t> misura quante persone vengono contagiate in media da un infetto durante tutto il periodo in cui è contagioso</a:t>
                </a:r>
                <a:r>
                  <a:rPr lang="it-IT" sz="2400" dirty="0"/>
                  <a:t>»</a:t>
                </a:r>
              </a:p>
              <a:p>
                <a:pPr lvl="1"/>
                <a:r>
                  <a:rPr lang="it-IT" sz="2000" dirty="0">
                    <a:solidFill>
                      <a:srgbClr val="C00000"/>
                    </a:solidFill>
                  </a:rPr>
                  <a:t>…questo è vero solo 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000" dirty="0">
                    <a:solidFill>
                      <a:srgbClr val="C00000"/>
                    </a:solidFill>
                  </a:rPr>
                  <a:t>è costante in questo periodo!</a:t>
                </a:r>
              </a:p>
              <a:p>
                <a:r>
                  <a:rPr lang="it-IT" sz="2400" dirty="0"/>
                  <a:t>Una persona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it-IT" sz="2400" dirty="0"/>
                  <a:t> che si è infettata il giorno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it-IT" sz="2400" dirty="0"/>
                  <a:t> contagia in media altre persone durante i giorni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24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dirty="0"/>
                  <a:t>in cui è infetta:</a:t>
                </a:r>
              </a:p>
              <a:p>
                <a:pPr marL="0" indent="0" algn="ctr">
                  <a:buNone/>
                </a:pPr>
                <a:r>
                  <a:rPr lang="it-IT" sz="24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it-IT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  <m:sup>
                            <m:r>
                              <a:rPr lang="it-IT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it-IT" sz="24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it-IT" sz="2400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e>
                    </m:d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it-IT" sz="24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r>
                  <a:rPr lang="it-IT" sz="2400" dirty="0"/>
                  <a:t>L’apice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sz="24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>
                    <a:solidFill>
                      <a:schemeClr val="accent6"/>
                    </a:solidFill>
                  </a:rPr>
                  <a:t> </a:t>
                </a:r>
                <a:r>
                  <a:rPr lang="it-IT" sz="2400" dirty="0"/>
                  <a:t>indica che si tratta solo di quelli infettati da una singola persona, non da tutti gli infetti nel giorno </a:t>
                </a:r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it-IT" sz="24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it-IT" sz="24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in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 </m:t>
                    </m:r>
                    <m:sSub>
                      <m:sSubPr>
                        <m:ctrlP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it-IT" sz="2400" b="0" i="0" dirty="0" smtClean="0">
                        <a:solidFill>
                          <a:srgbClr val="C00000"/>
                        </a:solidFill>
                      </a:rPr>
                      <m:t>è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il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tempo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di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infezione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secondaria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, 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non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it-IT" sz="2400" dirty="0">
                        <a:solidFill>
                          <a:srgbClr val="C00000"/>
                        </a:solidFill>
                      </a:rPr>
                      <m:t>primaria</m:t>
                    </m:r>
                  </m:oMath>
                </a14:m>
                <a:endParaRPr lang="it-IT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BA04EF5E-A36D-8A4F-B5B2-A9C82EBC0E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05" t="-86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FF2C089-E823-9C49-ADA7-1F3C39623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2A9D85-3EF8-604D-BDB4-4F784B0B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36C90F1-502A-FD42-A9DA-7812C77A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1477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2133017-93CE-954D-8882-A477FB3F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Comunicazione regionale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FD4BAF4-C59E-4345-A2D0-E1BD1CAC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7C4B26-CCF5-D84E-9FB9-99DA80BF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3D0343-90E9-AE4B-8A56-01A04CCA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pic>
        <p:nvPicPr>
          <p:cNvPr id="6146" name="Picture 2" descr="Il Vescovado - Covid in Campania, De Luca: «In giro troppo rilassamento e  nessun controllo. È scandaloso!»">
            <a:extLst>
              <a:ext uri="{FF2B5EF4-FFF2-40B4-BE49-F238E27FC236}">
                <a16:creationId xmlns:a16="http://schemas.microsoft.com/office/drawing/2014/main" id="{75C1F81E-9136-3344-A88E-5746883B1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85" y="746511"/>
            <a:ext cx="4585021" cy="212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4E7FCA0-4289-6F45-830E-B0E440F5E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571999" y="2867084"/>
            <a:ext cx="4586992" cy="258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F94F2F6-817F-0B49-8204-AC77524A05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" r="594"/>
          <a:stretch/>
        </p:blipFill>
        <p:spPr>
          <a:xfrm>
            <a:off x="113814" y="959223"/>
            <a:ext cx="4388847" cy="42082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649236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09C6EB31-368E-0B4D-9B94-A71D86BE4C7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dirty="0"/>
                  <a:t>, la distribuzione del </a:t>
                </a:r>
                <a:r>
                  <a:rPr lang="it-IT" i="1" dirty="0"/>
                  <a:t>generation time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09C6EB31-368E-0B4D-9B94-A71D86BE4C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9961716-DB0E-BA4C-89C3-6F5C5FEF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1E5A7F7-593A-2B4F-B214-E66BCD065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D733321-3F5E-4E4C-8DD8-67981379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70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5C699E-63AA-D246-AD61-87F98EA983F6}"/>
              </a:ext>
            </a:extLst>
          </p:cNvPr>
          <p:cNvSpPr txBox="1"/>
          <p:nvPr/>
        </p:nvSpPr>
        <p:spPr>
          <a:xfrm>
            <a:off x="5926443" y="3919046"/>
            <a:ext cx="2720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65" indent="-285765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Usata dall’ISS per </a:t>
            </a:r>
            <a:b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produrre la stima </a:t>
            </a:r>
            <a:b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nazionale ufficiale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7B112E2-DDFA-D947-8C53-21D3787061D4}"/>
              </a:ext>
            </a:extLst>
          </p:cNvPr>
          <p:cNvGrpSpPr/>
          <p:nvPr/>
        </p:nvGrpSpPr>
        <p:grpSpPr>
          <a:xfrm>
            <a:off x="75605" y="943004"/>
            <a:ext cx="5483409" cy="4320661"/>
            <a:chOff x="75605" y="943004"/>
            <a:chExt cx="5483409" cy="4320661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0D377C9-C075-7C45-AEC8-862133DB4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605" y="943004"/>
              <a:ext cx="5483409" cy="4320661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057876D2-5CD6-6647-B898-2299EBBAE341}"/>
                </a:ext>
              </a:extLst>
            </p:cNvPr>
            <p:cNvSpPr/>
            <p:nvPr/>
          </p:nvSpPr>
          <p:spPr bwMode="auto">
            <a:xfrm>
              <a:off x="3887172" y="1519445"/>
              <a:ext cx="1497106" cy="2820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1" rIns="76200" bIns="38101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762040"/>
              <a:endParaRPr lang="it-IT" sz="1333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FBB58F2E-D3D8-B643-BB3A-7BA99C9E4D7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70011" y="929098"/>
                <a:ext cx="6477000" cy="1902691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sz="1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1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1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it-IT" sz="1800" i="1" dirty="0">
                    <a:solidFill>
                      <a:schemeClr val="accent6"/>
                    </a:solidFill>
                    <a:latin typeface="Cambria Math" panose="02040503050406030204" pitchFamily="18" charset="0"/>
                  </a:rPr>
                  <a:t>  </a:t>
                </a:r>
                <a:r>
                  <a:rPr lang="it-IT" sz="1800" dirty="0"/>
                  <a:t>è detto </a:t>
                </a:r>
                <a:r>
                  <a:rPr lang="it-IT" sz="1800" i="1" dirty="0">
                    <a:solidFill>
                      <a:schemeClr val="accent6"/>
                    </a:solidFill>
                  </a:rPr>
                  <a:t>generation time:</a:t>
                </a:r>
                <a:r>
                  <a:rPr lang="it-IT" sz="1800" dirty="0"/>
                  <a:t> tempo tra le infezioni dell’infettante (primaria) e dell’infettato (secondaria)</a:t>
                </a:r>
                <a:endParaRPr lang="it-IT" sz="1800" dirty="0">
                  <a:solidFill>
                    <a:schemeClr val="accent1">
                      <a:lumMod val="50000"/>
                    </a:schemeClr>
                  </a:solidFill>
                </a:endParaRPr>
              </a:p>
              <a:p>
                <a:pPr marL="968427" indent="-284442"/>
                <a:r>
                  <a:rPr lang="it-IT" sz="1800" dirty="0">
                    <a:solidFill>
                      <a:schemeClr val="accent1">
                        <a:lumMod val="50000"/>
                      </a:schemeClr>
                    </a:solidFill>
                  </a:rPr>
                  <a:t>La stima «ufficiale» italiana si basa su 90 pazienti lombardi infetti durante la prima ondata.</a:t>
                </a:r>
              </a:p>
              <a:p>
                <a:pPr marL="1333572" indent="-284442"/>
                <a:r>
                  <a:rPr lang="it-IT" sz="1800" dirty="0">
                    <a:solidFill>
                      <a:schemeClr val="accent1">
                        <a:lumMod val="50000"/>
                      </a:schemeClr>
                    </a:solidFill>
                  </a:rPr>
                  <a:t>Parametrizzazione come </a:t>
                </a:r>
                <a:r>
                  <a:rPr lang="it-IT" sz="1800" dirty="0">
                    <a:solidFill>
                      <a:schemeClr val="accent6"/>
                    </a:solidFill>
                  </a:rPr>
                  <a:t>distribuzione gamma</a:t>
                </a:r>
              </a:p>
              <a:p>
                <a:endParaRPr lang="it-IT" sz="1800" dirty="0"/>
              </a:p>
            </p:txBody>
          </p:sp>
        </mc:Choice>
        <mc:Fallback xmlns="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FBB58F2E-D3D8-B643-BB3A-7BA99C9E4D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70011" y="929098"/>
                <a:ext cx="6477000" cy="1902691"/>
              </a:xfrm>
              <a:blipFill>
                <a:blip r:embed="rId5"/>
                <a:stretch>
                  <a:fillRect l="-391" t="-6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7FE55A74-EC9C-D840-94A3-55F4ABE9AA01}"/>
                  </a:ext>
                </a:extLst>
              </p:cNvPr>
              <p:cNvSpPr/>
              <p:nvPr/>
            </p:nvSpPr>
            <p:spPr>
              <a:xfrm>
                <a:off x="4108031" y="2599574"/>
                <a:ext cx="2552494" cy="10075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it-IT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2667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667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667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it-IT" sz="2667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it-IT" sz="2667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667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667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2667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667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2667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sz="2667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2667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667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it-IT" sz="2667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it-IT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it-IT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sz="2667" dirty="0"/>
              </a:p>
            </p:txBody>
          </p:sp>
        </mc:Choice>
        <mc:Fallback xmlns="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7FE55A74-EC9C-D840-94A3-55F4ABE9AA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8031" y="2599574"/>
                <a:ext cx="2552494" cy="1007520"/>
              </a:xfrm>
              <a:prstGeom prst="rect">
                <a:avLst/>
              </a:prstGeom>
              <a:blipFill>
                <a:blip r:embed="rId6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ttangolo 9">
            <a:extLst>
              <a:ext uri="{FF2B5EF4-FFF2-40B4-BE49-F238E27FC236}">
                <a16:creationId xmlns:a16="http://schemas.microsoft.com/office/drawing/2014/main" id="{245CA544-000A-4942-AFDF-10A6AF77B67D}"/>
              </a:ext>
            </a:extLst>
          </p:cNvPr>
          <p:cNvSpPr/>
          <p:nvPr/>
        </p:nvSpPr>
        <p:spPr>
          <a:xfrm>
            <a:off x="5233434" y="5081883"/>
            <a:ext cx="3732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+mn-lt"/>
              </a:rPr>
              <a:t>Cereda </a:t>
            </a:r>
            <a:r>
              <a:rPr lang="it-IT" i="1" dirty="0">
                <a:latin typeface="+mn-lt"/>
              </a:rPr>
              <a:t>et al.</a:t>
            </a:r>
            <a:r>
              <a:rPr lang="it-IT" dirty="0">
                <a:latin typeface="+mn-lt"/>
              </a:rPr>
              <a:t>, arXiv:2003.09320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D20D420A-A905-9F4B-83C3-86ED9226F627}"/>
                  </a:ext>
                </a:extLst>
              </p:cNvPr>
              <p:cNvSpPr/>
              <p:nvPr/>
            </p:nvSpPr>
            <p:spPr>
              <a:xfrm>
                <a:off x="6771127" y="2572679"/>
                <a:ext cx="2372873" cy="11989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sz="180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800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it-IT" sz="1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6.6</m:t>
                    </m:r>
                    <m:r>
                      <a:rPr lang="it-IT" sz="1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it-IT" sz="1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1.</m:t>
                    </m:r>
                    <m:r>
                      <a:rPr lang="it-IT" sz="1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it-IT" sz="1800" dirty="0">
                    <a:solidFill>
                      <a:schemeClr val="accent6"/>
                    </a:solidFill>
                  </a:rPr>
                  <a:t>g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sz="18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=4.9</m:t>
                    </m:r>
                    <m:r>
                      <a:rPr lang="it-IT" sz="18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±1.0</m:t>
                    </m:r>
                  </m:oMath>
                </a14:m>
                <a:r>
                  <a:rPr lang="it-IT" sz="1800" dirty="0">
                    <a:solidFill>
                      <a:schemeClr val="accent6"/>
                    </a:solidFill>
                  </a:rPr>
                  <a:t>g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𝜅</m:t>
                      </m:r>
                      <m:r>
                        <a:rPr lang="it-IT" sz="18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=1.87</m:t>
                      </m:r>
                      <m:r>
                        <a:rPr lang="it-IT" sz="18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it-IT" sz="18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0.26</m:t>
                      </m:r>
                    </m:oMath>
                  </m:oMathPara>
                </a14:m>
                <a:endParaRPr lang="it-IT" sz="18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8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1/</m:t>
                      </m:r>
                      <m:r>
                        <a:rPr lang="it-IT" sz="1800" b="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it-IT" sz="18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=0.28</m:t>
                      </m:r>
                      <m:r>
                        <a:rPr lang="it-IT" sz="1800" i="1" dirty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it-IT" sz="1800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0.04</m:t>
                      </m:r>
                      <m:sSup>
                        <m:sSupPr>
                          <m:ctrlPr>
                            <a:rPr lang="it-IT" sz="180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it-IT" sz="1800" b="0" i="0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g</m:t>
                          </m:r>
                        </m:e>
                        <m:sup>
                          <m:r>
                            <a:rPr lang="it-IT" sz="1800" b="0" i="1" dirty="0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sz="1800" baseline="300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D20D420A-A905-9F4B-83C3-86ED9226F6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127" y="2572679"/>
                <a:ext cx="2372873" cy="1198918"/>
              </a:xfrm>
              <a:prstGeom prst="rect">
                <a:avLst/>
              </a:prstGeom>
              <a:blipFill>
                <a:blip r:embed="rId7"/>
                <a:stretch>
                  <a:fillRect t="-2083" b="-31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92398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4BB3F-65F9-1941-ADC0-48F6F8EF8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Infetti giornalieri e </a:t>
            </a:r>
            <a:r>
              <a:rPr lang="it-IT" dirty="0" err="1"/>
              <a:t>R</a:t>
            </a:r>
            <a:r>
              <a:rPr lang="it-IT" baseline="-25000" dirty="0" err="1"/>
              <a:t>t</a:t>
            </a:r>
            <a:endParaRPr lang="it-IT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BA04EF5E-A36D-8A4F-B5B2-A9C82EBC0E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sz="2400" dirty="0"/>
                  <a:t>Sommando su tutti gli infetti di tutti i giorni precedenti:</a:t>
                </a:r>
              </a:p>
              <a:p>
                <a:endParaRPr lang="it-IT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2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it-IT" sz="2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nary>
                      <m:r>
                        <a:rPr lang="it-IT" sz="2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e>
                      </m:d>
                      <m:r>
                        <a:rPr lang="it-IT" sz="2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it-IT" sz="24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nary>
                      <m:r>
                        <a:rPr lang="it-IT" sz="2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sSub>
                            <m:sSubPr>
                              <m:ctrlP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it-IT" sz="24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it-IT" sz="2400" dirty="0"/>
              </a:p>
              <a:p>
                <a:pPr marL="0" indent="0">
                  <a:buNone/>
                </a:pPr>
                <a:endParaRPr lang="it-IT" sz="24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2400" dirty="0"/>
                  <a:t>può variare al progredire dell’infezione e dipende dalle misure preventive adottate</a:t>
                </a:r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BA04EF5E-A36D-8A4F-B5B2-A9C82EBC0E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05" t="-7736" r="-326" b="-77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FF2C089-E823-9C49-ADA7-1F3C39623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2A9D85-3EF8-604D-BDB4-4F784B0BB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36C90F1-502A-FD42-A9DA-7812C77A0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58304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8C43084-DFCD-104B-9890-43B8BE3F4A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22000" y="720000"/>
            <a:ext cx="6279000" cy="470925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4976111-3679-9747-875E-EA3E86B3D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Tasso di crescita esponenziale</a:t>
            </a:r>
            <a:endParaRPr lang="it-IT" baseline="-250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7A58E1-0D0E-4540-B542-4FD86B47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A768DE-ABF2-A442-A27A-7CF6AF91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83191A2F-B2EE-824B-960F-69A5C6C10BEA}"/>
              </a:ext>
            </a:extLst>
          </p:cNvPr>
          <p:cNvCxnSpPr>
            <a:cxnSpLocks/>
          </p:cNvCxnSpPr>
          <p:nvPr/>
        </p:nvCxnSpPr>
        <p:spPr bwMode="auto">
          <a:xfrm>
            <a:off x="1900518" y="3109222"/>
            <a:ext cx="522361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799CA9BF-3B54-A546-93A4-75A5BA2EE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72</a:t>
            </a:fld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5A88C7C-D091-D748-B97E-27F84C870BBA}"/>
              </a:ext>
            </a:extLst>
          </p:cNvPr>
          <p:cNvSpPr txBox="1"/>
          <p:nvPr/>
        </p:nvSpPr>
        <p:spPr>
          <a:xfrm>
            <a:off x="2722658" y="780801"/>
            <a:ext cx="3469219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tasso di crescita– 15/12/2020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8198A69-1AB0-5140-93CA-194C63F98936}"/>
              </a:ext>
            </a:extLst>
          </p:cNvPr>
          <p:cNvSpPr txBox="1"/>
          <p:nvPr/>
        </p:nvSpPr>
        <p:spPr>
          <a:xfrm>
            <a:off x="4093555" y="5116278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C46A6E2-379B-DE4A-8B1B-D4DB61F8AE14}"/>
              </a:ext>
            </a:extLst>
          </p:cNvPr>
          <p:cNvSpPr txBox="1"/>
          <p:nvPr/>
        </p:nvSpPr>
        <p:spPr>
          <a:xfrm rot="16200000">
            <a:off x="70558" y="2901556"/>
            <a:ext cx="2882649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Tasso di crescita (% al giorni)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8B6A6144-F0B9-8945-BBCF-0285F3CCE9B9}"/>
                  </a:ext>
                </a:extLst>
              </p:cNvPr>
              <p:cNvSpPr/>
              <p:nvPr/>
            </p:nvSpPr>
            <p:spPr>
              <a:xfrm>
                <a:off x="2921002" y="2237816"/>
                <a:ext cx="1648913" cy="5218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667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667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it-IT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2667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it-IT" sz="2667" dirty="0"/>
              </a:p>
            </p:txBody>
          </p:sp>
        </mc:Choice>
        <mc:Fallback xmlns=""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8B6A6144-F0B9-8945-BBCF-0285F3CCE9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1002" y="2237816"/>
                <a:ext cx="1648913" cy="521874"/>
              </a:xfrm>
              <a:prstGeom prst="rect">
                <a:avLst/>
              </a:prstGeom>
              <a:blipFill>
                <a:blip r:embed="rId3"/>
                <a:stretch>
                  <a:fillRect b="-23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7CAEFC9-7685-144C-93FB-6C5032AAE3DF}"/>
              </a:ext>
            </a:extLst>
          </p:cNvPr>
          <p:cNvSpPr txBox="1"/>
          <p:nvPr/>
        </p:nvSpPr>
        <p:spPr>
          <a:xfrm>
            <a:off x="2745507" y="3904922"/>
            <a:ext cx="3794686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Regressione esponenziale </a:t>
            </a:r>
            <a:r>
              <a:rPr lang="it-IT" sz="1667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sugl</a:t>
            </a:r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ultimi 14 giorni determina il tasso di crescita </a:t>
            </a:r>
          </a:p>
        </p:txBody>
      </p:sp>
    </p:spTree>
    <p:extLst>
      <p:ext uri="{BB962C8B-B14F-4D97-AF65-F5344CB8AC3E}">
        <p14:creationId xmlns:p14="http://schemas.microsoft.com/office/powerpoint/2010/main" val="17323273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68C43084-DFCD-104B-9890-43B8BE3F4A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22002" y="720001"/>
            <a:ext cx="6279998" cy="4709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4976111-3679-9747-875E-EA3E86B3D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Tempo di raddoppio</a:t>
            </a:r>
            <a:endParaRPr lang="it-IT" baseline="-250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7A58E1-0D0E-4540-B542-4FD86B47E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6A768DE-ABF2-A442-A27A-7CF6AF912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83191A2F-B2EE-824B-960F-69A5C6C10BEA}"/>
              </a:ext>
            </a:extLst>
          </p:cNvPr>
          <p:cNvCxnSpPr/>
          <p:nvPr/>
        </p:nvCxnSpPr>
        <p:spPr bwMode="auto">
          <a:xfrm>
            <a:off x="1950868" y="3109222"/>
            <a:ext cx="5321073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799CA9BF-3B54-A546-93A4-75A5BA2EE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73</a:t>
            </a:fld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5E24BFA-B28C-3744-B422-70AB9D063BD0}"/>
              </a:ext>
            </a:extLst>
          </p:cNvPr>
          <p:cNvSpPr txBox="1"/>
          <p:nvPr/>
        </p:nvSpPr>
        <p:spPr>
          <a:xfrm>
            <a:off x="4468867" y="3719313"/>
            <a:ext cx="2188420" cy="785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50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t. di raddoppio negativo</a:t>
            </a:r>
            <a:br>
              <a:rPr lang="it-IT" sz="150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150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= </a:t>
            </a:r>
            <a:br>
              <a:rPr lang="it-IT" sz="1501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1501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it-IT" sz="150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t. di dimezzamento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4CABC792-A5EC-6F4C-B7B7-9D2F65CAF530}"/>
              </a:ext>
            </a:extLst>
          </p:cNvPr>
          <p:cNvCxnSpPr>
            <a:cxnSpLocks/>
            <a:stCxn id="19" idx="1"/>
          </p:cNvCxnSpPr>
          <p:nvPr/>
        </p:nvCxnSpPr>
        <p:spPr bwMode="auto">
          <a:xfrm flipH="1">
            <a:off x="5974080" y="1490326"/>
            <a:ext cx="1211185" cy="12374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AF40811-AF9D-324E-89CF-559DA2A1A4AE}"/>
                  </a:ext>
                </a:extLst>
              </p:cNvPr>
              <p:cNvSpPr txBox="1"/>
              <p:nvPr/>
            </p:nvSpPr>
            <p:spPr>
              <a:xfrm>
                <a:off x="3037841" y="1531493"/>
                <a:ext cx="1469505" cy="14493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333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333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sz="2333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sz="2333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333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333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it-IT" sz="2333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it-IT" sz="2333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it-IT" sz="2333" i="1" dirty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it-IT" sz="2333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333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0.693</m:t>
                          </m:r>
                        </m:num>
                        <m:den>
                          <m:r>
                            <a:rPr lang="it-IT" sz="2333" i="1" dirty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it-IT" sz="2333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AF40811-AF9D-324E-89CF-559DA2A1A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7841" y="1531493"/>
                <a:ext cx="1469505" cy="1449371"/>
              </a:xfrm>
              <a:prstGeom prst="rect">
                <a:avLst/>
              </a:prstGeom>
              <a:blipFill>
                <a:blip r:embed="rId3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6B6E81AE-3707-D749-812B-725DD3A61F11}"/>
              </a:ext>
            </a:extLst>
          </p:cNvPr>
          <p:cNvSpPr txBox="1"/>
          <p:nvPr/>
        </p:nvSpPr>
        <p:spPr>
          <a:xfrm rot="16200000">
            <a:off x="6412572" y="2896724"/>
            <a:ext cx="2026517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3">
                    <a:lumMod val="65000"/>
                  </a:schemeClr>
                </a:solidFill>
                <a:latin typeface="+mn-lt"/>
              </a:rPr>
              <a:t>t</a:t>
            </a:r>
            <a:r>
              <a:rPr lang="it-IT" sz="1501" b="1" baseline="-25000" dirty="0">
                <a:solidFill>
                  <a:schemeClr val="accent3">
                    <a:lumMod val="65000"/>
                  </a:schemeClr>
                </a:solidFill>
                <a:latin typeface="+mn-lt"/>
              </a:rPr>
              <a:t>2</a:t>
            </a:r>
            <a:r>
              <a:rPr lang="it-IT" sz="1501" b="1" dirty="0">
                <a:solidFill>
                  <a:schemeClr val="accent3">
                    <a:lumMod val="65000"/>
                  </a:schemeClr>
                </a:solidFill>
                <a:latin typeface="+mn-lt"/>
              </a:rPr>
              <a:t> positivi giornalieri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E909D57-4316-FF43-BCF5-3E0170E3EA75}"/>
              </a:ext>
            </a:extLst>
          </p:cNvPr>
          <p:cNvSpPr txBox="1"/>
          <p:nvPr/>
        </p:nvSpPr>
        <p:spPr>
          <a:xfrm>
            <a:off x="7185265" y="1187615"/>
            <a:ext cx="1217000" cy="60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Raddoppio</a:t>
            </a:r>
            <a:b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in 7 giorni!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6A79808-1A55-DD4B-B38D-B7B24222B75B}"/>
              </a:ext>
            </a:extLst>
          </p:cNvPr>
          <p:cNvSpPr txBox="1"/>
          <p:nvPr/>
        </p:nvSpPr>
        <p:spPr>
          <a:xfrm rot="16200000">
            <a:off x="70558" y="2901556"/>
            <a:ext cx="2882649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Tasso di crescita (% al giorni)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2AA816B-C374-1D4B-8499-BB099C440197}"/>
              </a:ext>
            </a:extLst>
          </p:cNvPr>
          <p:cNvSpPr txBox="1"/>
          <p:nvPr/>
        </p:nvSpPr>
        <p:spPr>
          <a:xfrm>
            <a:off x="2722658" y="780801"/>
            <a:ext cx="3469219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tasso di crescita– 10/15/2020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2A753F7-95F1-1645-897E-E70DCCE1D6E1}"/>
              </a:ext>
            </a:extLst>
          </p:cNvPr>
          <p:cNvSpPr txBox="1"/>
          <p:nvPr/>
        </p:nvSpPr>
        <p:spPr>
          <a:xfrm>
            <a:off x="4093555" y="5116278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CAA90CC6-7358-A541-B9DE-11C78D053465}"/>
              </a:ext>
            </a:extLst>
          </p:cNvPr>
          <p:cNvCxnSpPr>
            <a:cxnSpLocks/>
            <a:stCxn id="18" idx="1"/>
          </p:cNvCxnSpPr>
          <p:nvPr/>
        </p:nvCxnSpPr>
        <p:spPr bwMode="auto">
          <a:xfrm flipH="1">
            <a:off x="3926679" y="4111921"/>
            <a:ext cx="54218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634111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70C0C4-8A5D-3B43-BA57-695890A1F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</a:t>
            </a:r>
            <a:r>
              <a:rPr lang="it-IT" baseline="-25000" dirty="0" err="1"/>
              <a:t>t</a:t>
            </a:r>
            <a:r>
              <a:rPr lang="it-IT" dirty="0"/>
              <a:t> è legato al tasso di crescita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5C72B3F5-A05E-1C45-B15B-A0CE410281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sz="2200" dirty="0">
                    <a:solidFill>
                      <a:schemeClr val="accent6"/>
                    </a:solidFill>
                  </a:rPr>
                  <a:t>Se c’è un andamento esponenziale </a:t>
                </a:r>
                <a:r>
                  <a:rPr lang="it-IT" sz="2200" dirty="0"/>
                  <a:t>si può dimostrare</a:t>
                </a:r>
                <a:r>
                  <a:rPr lang="it-IT" sz="2200" baseline="30000" dirty="0">
                    <a:solidFill>
                      <a:schemeClr val="bg2"/>
                    </a:solidFill>
                  </a:rPr>
                  <a:t>[</a:t>
                </a:r>
                <a:r>
                  <a:rPr lang="it-IT" sz="2200" dirty="0">
                    <a:solidFill>
                      <a:schemeClr val="bg2"/>
                    </a:solidFill>
                  </a:rPr>
                  <a:t>*</a:t>
                </a:r>
                <a:r>
                  <a:rPr lang="it-IT" sz="2200" baseline="30000" dirty="0">
                    <a:solidFill>
                      <a:schemeClr val="bg2"/>
                    </a:solidFill>
                  </a:rPr>
                  <a:t>]</a:t>
                </a:r>
                <a:r>
                  <a:rPr lang="it-IT" sz="2200" dirty="0"/>
                  <a:t> che: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2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sz="22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lang="it-IT" sz="22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it-IT" sz="22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it-IT" sz="22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it-IT" sz="22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22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sz="22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  <m:r>
                                        <a:rPr lang="it-IT" sz="22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it-IT" sz="22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  <m:d>
                                    <m:dPr>
                                      <m:ctrlPr>
                                        <a:rPr lang="it-IT" sz="22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2200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r>
                                    <m:rPr>
                                      <m:sty m:val="p"/>
                                    </m:rPr>
                                    <a:rPr lang="it-IT" sz="2200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it-IT" sz="2200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  <a:p>
                <a:r>
                  <a:rPr lang="it-IT" sz="2200" dirty="0"/>
                  <a:t>Se assumiamo un </a:t>
                </a:r>
                <a:r>
                  <a:rPr lang="it-IT" sz="2200" dirty="0">
                    <a:solidFill>
                      <a:schemeClr val="accent6"/>
                    </a:solidFill>
                  </a:rPr>
                  <a:t>generation time</a:t>
                </a:r>
                <a:r>
                  <a:rPr lang="it-IT" sz="2200" dirty="0"/>
                  <a:t> costante</a:t>
                </a:r>
                <a:r>
                  <a:rPr lang="it-IT" sz="2200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22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2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2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it-IT" sz="2200" dirty="0">
                    <a:solidFill>
                      <a:schemeClr val="accent6"/>
                    </a:solidFill>
                  </a:rPr>
                  <a:t> </a:t>
                </a:r>
                <a:r>
                  <a:rPr lang="it-IT" sz="2200" dirty="0"/>
                  <a:t>si ottiene: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2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p>
                      </m:sSup>
                    </m:oMath>
                  </m:oMathPara>
                </a14:m>
                <a:endParaRPr lang="it-IT" sz="2200" dirty="0">
                  <a:solidFill>
                    <a:schemeClr val="accent6"/>
                  </a:solidFill>
                </a:endParaRPr>
              </a:p>
              <a:p>
                <a:r>
                  <a:rPr lang="it-IT" sz="2200" dirty="0"/>
                  <a:t>Se consideriamo solo il valor medio </a:t>
                </a:r>
                <a14:m>
                  <m:oMath xmlns:m="http://schemas.openxmlformats.org/officeDocument/2006/math">
                    <m:r>
                      <a:rPr lang="it-IT" sz="22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it-IT" sz="2200" dirty="0"/>
                  <a:t> e la deviazione standard di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it-IT" sz="2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2200" dirty="0"/>
                  <a:t>, trascurando i momenti più alti della distribuzione: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2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2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2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2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it-IT" sz="22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it-IT" sz="22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2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2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it-IT" sz="22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it-IT" sz="2200" dirty="0">
                  <a:solidFill>
                    <a:schemeClr val="accent6"/>
                  </a:solidFill>
                  <a:ea typeface="Cambria Math" panose="02040503050406030204" pitchFamily="18" charset="0"/>
                </a:endParaRPr>
              </a:p>
              <a:p>
                <a:r>
                  <a:rPr lang="it-IT" sz="2200" dirty="0"/>
                  <a:t>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it-IT" sz="22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2200" dirty="0"/>
                  <a:t> è una distribuzione gamma: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2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𝜆𝜃</m:t>
                          </m:r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it-IT" sz="22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  <a:p>
                <a:pPr marL="0" indent="0">
                  <a:buNone/>
                </a:pPr>
                <a:r>
                  <a:rPr lang="it-IT" sz="2000" dirty="0">
                    <a:solidFill>
                      <a:schemeClr val="bg2"/>
                    </a:solidFill>
                  </a:rPr>
                  <a:t>[*] passando da un tempo discreto al continuo</a:t>
                </a:r>
              </a:p>
              <a:p>
                <a:endParaRPr lang="it-IT" sz="2200" dirty="0"/>
              </a:p>
              <a:p>
                <a:pPr marL="0" indent="0">
                  <a:buNone/>
                </a:pPr>
                <a:endParaRPr lang="it-IT" sz="2200" dirty="0"/>
              </a:p>
            </p:txBody>
          </p:sp>
        </mc:Choice>
        <mc:Fallback>
          <p:sp>
            <p:nvSpPr>
              <p:cNvPr id="6" name="Segnaposto contenuto 5">
                <a:extLst>
                  <a:ext uri="{FF2B5EF4-FFF2-40B4-BE49-F238E27FC236}">
                    <a16:creationId xmlns:a16="http://schemas.microsoft.com/office/drawing/2014/main" id="{5C72B3F5-A05E-1C45-B15B-A0CE410281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2" t="-21203" b="-2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676A375-B4CB-C640-990C-27D8DF46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4E6432D-AA20-EC41-BB90-86219419C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CE92BA3-4F9D-F144-B47F-3E43CE698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9040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B8BA2E-5A6B-454F-9ECC-8918BD38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valore di soglia: </a:t>
            </a:r>
            <a:r>
              <a:rPr lang="it-IT" dirty="0" err="1"/>
              <a:t>R</a:t>
            </a:r>
            <a:r>
              <a:rPr lang="it-IT" baseline="-25000" dirty="0" err="1"/>
              <a:t>t</a:t>
            </a:r>
            <a:r>
              <a:rPr lang="it-IT" dirty="0"/>
              <a:t>=1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FB3FC25-7BC5-B146-9B45-FCBFC794EA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/>
                  <a:t>Se consideriamo </a:t>
                </a:r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dirty="0"/>
                  <a:t>  (tasso di crescita nullo, sul picco) abbiamo: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it-IT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trlPr>
                                    <a:rPr lang="it-IT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it-IT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it-IT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it-IT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it-IT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it-IT" b="0" i="1" smtClean="0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r>
                                        <a:rPr lang="it-IT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  <m:r>
                                    <a:rPr lang="it-IT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𝑤</m:t>
                                  </m:r>
                                  <m:d>
                                    <m:dPr>
                                      <m:ctrlPr>
                                        <a:rPr lang="it-IT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i="1">
                                          <a:solidFill>
                                            <a:schemeClr val="accent6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d>
                                  <m:r>
                                    <m:rPr>
                                      <m:sty m:val="p"/>
                                    </m:rPr>
                                    <a:rPr lang="it-IT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d</m:t>
                                  </m:r>
                                  <m:r>
                                    <a:rPr lang="it-IT" i="1">
                                      <a:solidFill>
                                        <a:schemeClr val="accent6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it-IT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it-IT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it-IT" b="0" dirty="0">
                    <a:solidFill>
                      <a:schemeClr val="accent6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it-IT" i="1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trlPr>
                                  <a:rPr lang="it-IT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it-IT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it-IT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p>
                              <m:e>
                                <m:r>
                                  <a:rPr lang="it-IT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  <m:d>
                                  <m:dPr>
                                    <m:ctrlPr>
                                      <a:rPr lang="it-IT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i="1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m:rPr>
                                    <m:sty m:val="p"/>
                                  </m:rPr>
                                  <a:rPr lang="it-IT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d</m:t>
                                </m:r>
                                <m:r>
                                  <a:rPr lang="it-IT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nary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it-IT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it-IT" dirty="0"/>
              </a:p>
              <a:p>
                <a:r>
                  <a:rPr lang="it-IT" dirty="0"/>
                  <a:t>Quindi</a:t>
                </a:r>
                <a:r>
                  <a:rPr lang="it-IT" dirty="0">
                    <a:solidFill>
                      <a:schemeClr val="accent6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it-IT" dirty="0"/>
                  <a:t> equivale ad essere sul picco</a:t>
                </a:r>
              </a:p>
              <a:p>
                <a:r>
                  <a:rPr lang="it-IT" dirty="0">
                    <a:solidFill>
                      <a:srgbClr val="C00000"/>
                    </a:solidFill>
                  </a:rPr>
                  <a:t>Senza calcolare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it-IT" dirty="0">
                    <a:solidFill>
                      <a:srgbClr val="C00000"/>
                    </a:solidFill>
                  </a:rPr>
                  <a:t>, l’andamento crescente o decrescente dell’epidemia si vede direttamente dal grafico degli infetti!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5FB3FC25-7BC5-B146-9B45-FCBFC794EA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31" t="-18052" b="-31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A6353FB-8280-3A42-B9B1-A7F7DB76A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3BBADB-2C59-264D-8DF4-E75611F0A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71C06B-1D69-3049-A87D-5DBAA308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75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67830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505717-D253-4642-9B09-8AC2DFBD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</a:t>
            </a:r>
            <a:r>
              <a:rPr lang="it-IT" baseline="-25000" dirty="0" err="1"/>
              <a:t>t</a:t>
            </a:r>
            <a:r>
              <a:rPr lang="it-IT" dirty="0"/>
              <a:t> in funzione del generation time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4CA2912-9260-DC46-B761-D8AE3A410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10712" y="728928"/>
            <a:ext cx="6245414" cy="469440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695A7D-3E4A-624F-A866-D130F278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9C162C-CA01-F445-8A55-68CBEA421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442A59-6A46-4F4E-979A-8B528D0C3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76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C72AE11-5CFB-AF49-B4CB-4D8DA26A2DDC}"/>
                  </a:ext>
                </a:extLst>
              </p:cNvPr>
              <p:cNvSpPr txBox="1"/>
              <p:nvPr/>
            </p:nvSpPr>
            <p:spPr>
              <a:xfrm>
                <a:off x="3238212" y="2298038"/>
                <a:ext cx="1238282" cy="882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sz="18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it-IT" sz="1667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è un valore fisso!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FC72AE11-5CFB-AF49-B4CB-4D8DA26A2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212" y="2298038"/>
                <a:ext cx="1238282" cy="882421"/>
              </a:xfrm>
              <a:prstGeom prst="rect">
                <a:avLst/>
              </a:prstGeom>
              <a:blipFill>
                <a:blip r:embed="rId3"/>
                <a:stretch>
                  <a:fillRect l="-2020" b="-84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53287EA-DEBF-3F46-8819-573CC0A112D4}"/>
              </a:ext>
            </a:extLst>
          </p:cNvPr>
          <p:cNvCxnSpPr>
            <a:cxnSpLocks/>
          </p:cNvCxnSpPr>
          <p:nvPr/>
        </p:nvCxnSpPr>
        <p:spPr bwMode="auto">
          <a:xfrm flipH="1">
            <a:off x="2911568" y="3056965"/>
            <a:ext cx="305953" cy="5683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D50AC65-5A05-9744-A34C-C1C5F887BC55}"/>
              </a:ext>
            </a:extLst>
          </p:cNvPr>
          <p:cNvCxnSpPr>
            <a:cxnSpLocks/>
          </p:cNvCxnSpPr>
          <p:nvPr/>
        </p:nvCxnSpPr>
        <p:spPr bwMode="auto">
          <a:xfrm>
            <a:off x="4034065" y="2942095"/>
            <a:ext cx="390102" cy="7118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510B7C5-AF2D-CF40-B90D-5829A0EBCA62}"/>
              </a:ext>
            </a:extLst>
          </p:cNvPr>
          <p:cNvCxnSpPr>
            <a:cxnSpLocks/>
          </p:cNvCxnSpPr>
          <p:nvPr/>
        </p:nvCxnSpPr>
        <p:spPr bwMode="auto">
          <a:xfrm>
            <a:off x="4174214" y="2676356"/>
            <a:ext cx="2214727" cy="9672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0ACF18C-0B39-F843-8137-29E7EA7C2DB1}"/>
              </a:ext>
            </a:extLst>
          </p:cNvPr>
          <p:cNvSpPr txBox="1"/>
          <p:nvPr/>
        </p:nvSpPr>
        <p:spPr>
          <a:xfrm>
            <a:off x="4221358" y="4989412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D68AD2A-1C79-DF48-A206-8B81B123FBFF}"/>
              </a:ext>
            </a:extLst>
          </p:cNvPr>
          <p:cNvSpPr txBox="1"/>
          <p:nvPr/>
        </p:nvSpPr>
        <p:spPr>
          <a:xfrm rot="16200000">
            <a:off x="1349183" y="2979023"/>
            <a:ext cx="3674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it-IT" sz="1501" b="1" baseline="-25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endParaRPr lang="it-IT" sz="1501" b="1" baseline="-25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5450BF1-48A5-8045-A7D6-CCDE6F151299}"/>
              </a:ext>
            </a:extLst>
          </p:cNvPr>
          <p:cNvSpPr txBox="1"/>
          <p:nvPr/>
        </p:nvSpPr>
        <p:spPr>
          <a:xfrm>
            <a:off x="3217753" y="936371"/>
            <a:ext cx="2401776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</a:t>
            </a:r>
            <a:r>
              <a:rPr lang="it-IT" sz="1501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it-IT" sz="1501" b="1" baseline="-25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– 5/12/2020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1649C8FE-5450-6D4D-BAFE-5B09FC460E6F}"/>
                  </a:ext>
                </a:extLst>
              </p:cNvPr>
              <p:cNvSpPr/>
              <p:nvPr/>
            </p:nvSpPr>
            <p:spPr>
              <a:xfrm>
                <a:off x="6461563" y="1353252"/>
                <a:ext cx="2561869" cy="478977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p>
                      </m:sSup>
                    </m:oMath>
                  </m:oMathPara>
                </a14:m>
                <a:endParaRPr lang="it-IT" sz="24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1649C8FE-5450-6D4D-BAFE-5B09FC460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563" y="1353252"/>
                <a:ext cx="2561869" cy="478977"/>
              </a:xfrm>
              <a:prstGeom prst="rect">
                <a:avLst/>
              </a:prstGeom>
              <a:blipFill>
                <a:blip r:embed="rId4"/>
                <a:stretch>
                  <a:fillRect l="-493" b="-179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65749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505717-D253-4642-9B09-8AC2DFBD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</a:t>
            </a:r>
            <a:r>
              <a:rPr lang="it-IT" baseline="-25000" dirty="0" err="1"/>
              <a:t>t</a:t>
            </a:r>
            <a:r>
              <a:rPr lang="it-IT" dirty="0"/>
              <a:t> in funzione del generation time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14CA2912-9260-DC46-B761-D8AE3A410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10712" y="728928"/>
            <a:ext cx="6245414" cy="469440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695A7D-3E4A-624F-A866-D130F278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9C162C-CA01-F445-8A55-68CBEA421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442A59-6A46-4F4E-979A-8B528D0C3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77</a:t>
            </a:fld>
            <a:endParaRPr lang="it-IT" dirty="0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753287EA-DEBF-3F46-8819-573CC0A112D4}"/>
              </a:ext>
            </a:extLst>
          </p:cNvPr>
          <p:cNvCxnSpPr>
            <a:cxnSpLocks/>
          </p:cNvCxnSpPr>
          <p:nvPr/>
        </p:nvCxnSpPr>
        <p:spPr bwMode="auto">
          <a:xfrm flipH="1">
            <a:off x="2911568" y="3056965"/>
            <a:ext cx="305953" cy="5683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D50AC65-5A05-9744-A34C-C1C5F887BC55}"/>
              </a:ext>
            </a:extLst>
          </p:cNvPr>
          <p:cNvCxnSpPr>
            <a:cxnSpLocks/>
          </p:cNvCxnSpPr>
          <p:nvPr/>
        </p:nvCxnSpPr>
        <p:spPr bwMode="auto">
          <a:xfrm>
            <a:off x="4034065" y="2942095"/>
            <a:ext cx="390102" cy="7118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510B7C5-AF2D-CF40-B90D-5829A0EBCA62}"/>
              </a:ext>
            </a:extLst>
          </p:cNvPr>
          <p:cNvCxnSpPr>
            <a:cxnSpLocks/>
          </p:cNvCxnSpPr>
          <p:nvPr/>
        </p:nvCxnSpPr>
        <p:spPr bwMode="auto">
          <a:xfrm>
            <a:off x="4174214" y="2676356"/>
            <a:ext cx="2214727" cy="9672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0ACF18C-0B39-F843-8137-29E7EA7C2DB1}"/>
              </a:ext>
            </a:extLst>
          </p:cNvPr>
          <p:cNvSpPr txBox="1"/>
          <p:nvPr/>
        </p:nvSpPr>
        <p:spPr>
          <a:xfrm>
            <a:off x="4221358" y="4989412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D68AD2A-1C79-DF48-A206-8B81B123FBFF}"/>
              </a:ext>
            </a:extLst>
          </p:cNvPr>
          <p:cNvSpPr txBox="1"/>
          <p:nvPr/>
        </p:nvSpPr>
        <p:spPr>
          <a:xfrm rot="16200000">
            <a:off x="1349183" y="2979023"/>
            <a:ext cx="3674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it-IT" sz="1501" b="1" baseline="-25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endParaRPr lang="it-IT" sz="1501" b="1" baseline="-25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5450BF1-48A5-8045-A7D6-CCDE6F151299}"/>
              </a:ext>
            </a:extLst>
          </p:cNvPr>
          <p:cNvSpPr txBox="1"/>
          <p:nvPr/>
        </p:nvSpPr>
        <p:spPr>
          <a:xfrm>
            <a:off x="3217753" y="936371"/>
            <a:ext cx="2401776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</a:t>
            </a:r>
            <a:r>
              <a:rPr lang="it-IT" sz="1501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it-IT" sz="1501" b="1" baseline="-25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– 5/12/2020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1649C8FE-5450-6D4D-BAFE-5B09FC460E6F}"/>
                  </a:ext>
                </a:extLst>
              </p:cNvPr>
              <p:cNvSpPr/>
              <p:nvPr/>
            </p:nvSpPr>
            <p:spPr>
              <a:xfrm>
                <a:off x="6461563" y="1353252"/>
                <a:ext cx="2561869" cy="478977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p>
                      </m:sSup>
                    </m:oMath>
                  </m:oMathPara>
                </a14:m>
                <a:endParaRPr lang="it-IT" sz="24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1649C8FE-5450-6D4D-BAFE-5B09FC460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563" y="1353252"/>
                <a:ext cx="2561869" cy="478977"/>
              </a:xfrm>
              <a:prstGeom prst="rect">
                <a:avLst/>
              </a:prstGeom>
              <a:blipFill>
                <a:blip r:embed="rId3"/>
                <a:stretch>
                  <a:fillRect l="-493" b="-179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297FAF68-A752-DC4F-90A8-1D6D4B957701}"/>
                  </a:ext>
                </a:extLst>
              </p:cNvPr>
              <p:cNvSpPr/>
              <p:nvPr/>
            </p:nvSpPr>
            <p:spPr>
              <a:xfrm>
                <a:off x="6649981" y="2524702"/>
                <a:ext cx="20448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it-IT" sz="1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it-IT" sz="1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it-IT" sz="180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800" b="0" i="1" dirty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it-IT" sz="1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6.6</m:t>
                    </m:r>
                    <m:r>
                      <a:rPr lang="it-IT" sz="1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it-IT" sz="180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1.</m:t>
                    </m:r>
                    <m:r>
                      <a:rPr lang="it-IT" sz="1800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r>
                  <a:rPr lang="it-IT" sz="1800" dirty="0">
                    <a:solidFill>
                      <a:schemeClr val="accent6"/>
                    </a:solidFill>
                  </a:rPr>
                  <a:t>g</a:t>
                </a:r>
              </a:p>
            </p:txBody>
          </p:sp>
        </mc:Choice>
        <mc:Fallback xmlns=""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297FAF68-A752-DC4F-90A8-1D6D4B9577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9981" y="2524702"/>
                <a:ext cx="2044855" cy="369332"/>
              </a:xfrm>
              <a:prstGeom prst="rect">
                <a:avLst/>
              </a:prstGeom>
              <a:blipFill>
                <a:blip r:embed="rId4"/>
                <a:stretch>
                  <a:fillRect t="-6452" r="-1852" b="-193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B63C7B6A-2B48-9E43-8C3C-A6F9E355D1D3}"/>
              </a:ext>
            </a:extLst>
          </p:cNvPr>
          <p:cNvCxnSpPr>
            <a:cxnSpLocks/>
          </p:cNvCxnSpPr>
          <p:nvPr/>
        </p:nvCxnSpPr>
        <p:spPr bwMode="auto">
          <a:xfrm flipV="1">
            <a:off x="7681210" y="1692069"/>
            <a:ext cx="10006" cy="7901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B5E4C43D-3C52-6E4C-A6C2-77C74DF1AF59}"/>
              </a:ext>
            </a:extLst>
          </p:cNvPr>
          <p:cNvGrpSpPr/>
          <p:nvPr/>
        </p:nvGrpSpPr>
        <p:grpSpPr>
          <a:xfrm>
            <a:off x="6697669" y="3818781"/>
            <a:ext cx="2325763" cy="1486424"/>
            <a:chOff x="75605" y="943004"/>
            <a:chExt cx="5483409" cy="4320661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80E17673-4C82-BD41-B4C1-C6379E56C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05" y="943004"/>
              <a:ext cx="5483409" cy="4320661"/>
            </a:xfrm>
            <a:prstGeom prst="rect">
              <a:avLst/>
            </a:prstGeom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CB341F19-4CDB-E445-A7A6-28E1BC8CF5A4}"/>
                </a:ext>
              </a:extLst>
            </p:cNvPr>
            <p:cNvSpPr/>
            <p:nvPr/>
          </p:nvSpPr>
          <p:spPr bwMode="auto">
            <a:xfrm>
              <a:off x="3887172" y="1519445"/>
              <a:ext cx="1497106" cy="28206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76200" tIns="38101" rIns="76200" bIns="38101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762040"/>
              <a:endParaRPr lang="it-IT" sz="1333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DF68F59E-CA4F-0840-9951-13B2973F934A}"/>
                  </a:ext>
                </a:extLst>
              </p:cNvPr>
              <p:cNvSpPr/>
              <p:nvPr/>
            </p:nvSpPr>
            <p:spPr>
              <a:xfrm>
                <a:off x="7220184" y="3450830"/>
                <a:ext cx="1785232" cy="710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it-IT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it-IT" sz="18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it-IT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  <m:r>
                                <a:rPr lang="it-IT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it-IT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it-IT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it-IT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it-IT" sz="18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it-IT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  <m:r>
                            <a:rPr lang="it-IT" sz="18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23" name="Rettangolo 22">
                <a:extLst>
                  <a:ext uri="{FF2B5EF4-FFF2-40B4-BE49-F238E27FC236}">
                    <a16:creationId xmlns:a16="http://schemas.microsoft.com/office/drawing/2014/main" id="{DF68F59E-CA4F-0840-9951-13B2973F93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0184" y="3450830"/>
                <a:ext cx="1785232" cy="710259"/>
              </a:xfrm>
              <a:prstGeom prst="rect">
                <a:avLst/>
              </a:prstGeom>
              <a:blipFill>
                <a:blip r:embed="rId6"/>
                <a:stretch>
                  <a:fillRect b="-87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E679B987-E693-874F-A276-F9E14AE5E0E6}"/>
              </a:ext>
            </a:extLst>
          </p:cNvPr>
          <p:cNvCxnSpPr>
            <a:cxnSpLocks/>
          </p:cNvCxnSpPr>
          <p:nvPr/>
        </p:nvCxnSpPr>
        <p:spPr bwMode="auto">
          <a:xfrm flipV="1">
            <a:off x="7681210" y="2883684"/>
            <a:ext cx="10006" cy="79012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998DF2DD-0D7D-3747-9579-253E9F4BCA58}"/>
              </a:ext>
            </a:extLst>
          </p:cNvPr>
          <p:cNvGrpSpPr/>
          <p:nvPr/>
        </p:nvGrpSpPr>
        <p:grpSpPr>
          <a:xfrm>
            <a:off x="5838230" y="1002695"/>
            <a:ext cx="288000" cy="1364347"/>
            <a:chOff x="5828605" y="1002695"/>
            <a:chExt cx="288000" cy="1364347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2C9912E5-FEF5-0542-B20C-F262724E47B5}"/>
                </a:ext>
              </a:extLst>
            </p:cNvPr>
            <p:cNvGrpSpPr/>
            <p:nvPr/>
          </p:nvGrpSpPr>
          <p:grpSpPr>
            <a:xfrm>
              <a:off x="5922171" y="1002695"/>
              <a:ext cx="100869" cy="1364347"/>
              <a:chOff x="5863878" y="1045895"/>
              <a:chExt cx="100869" cy="1364347"/>
            </a:xfrm>
          </p:grpSpPr>
          <p:cxnSp>
            <p:nvCxnSpPr>
              <p:cNvPr id="24" name="Connettore 2 23">
                <a:extLst>
                  <a:ext uri="{FF2B5EF4-FFF2-40B4-BE49-F238E27FC236}">
                    <a16:creationId xmlns:a16="http://schemas.microsoft.com/office/drawing/2014/main" id="{82708808-CE11-654F-83A5-095EBA6DFD4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914312" y="1045895"/>
                <a:ext cx="0" cy="1364347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2E6549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sp>
            <p:nvSpPr>
              <p:cNvPr id="7" name="Ovale 6">
                <a:extLst>
                  <a:ext uri="{FF2B5EF4-FFF2-40B4-BE49-F238E27FC236}">
                    <a16:creationId xmlns:a16="http://schemas.microsoft.com/office/drawing/2014/main" id="{5B2046D5-5D05-904F-B4D3-D609BA143887}"/>
                  </a:ext>
                </a:extLst>
              </p:cNvPr>
              <p:cNvSpPr/>
              <p:nvPr/>
            </p:nvSpPr>
            <p:spPr bwMode="auto">
              <a:xfrm>
                <a:off x="5863878" y="1677634"/>
                <a:ext cx="100869" cy="100869"/>
              </a:xfrm>
              <a:prstGeom prst="ellipse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endParaRPr>
              </a:p>
            </p:txBody>
          </p:sp>
        </p:grpSp>
        <p:cxnSp>
          <p:nvCxnSpPr>
            <p:cNvPr id="26" name="Connettore 1 25">
              <a:extLst>
                <a:ext uri="{FF2B5EF4-FFF2-40B4-BE49-F238E27FC236}">
                  <a16:creationId xmlns:a16="http://schemas.microsoft.com/office/drawing/2014/main" id="{18E19FFA-FD4F-CD43-8FC6-D1690D0D062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28605" y="1002695"/>
              <a:ext cx="288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Connettore 1 27">
              <a:extLst>
                <a:ext uri="{FF2B5EF4-FFF2-40B4-BE49-F238E27FC236}">
                  <a16:creationId xmlns:a16="http://schemas.microsoft.com/office/drawing/2014/main" id="{23EA84E3-4C28-9D4A-A3CD-786AAA0625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28605" y="2367042"/>
              <a:ext cx="288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0B1CD1AB-67DF-004C-8DB2-FCB844F34538}"/>
                  </a:ext>
                </a:extLst>
              </p:cNvPr>
              <p:cNvSpPr txBox="1"/>
              <p:nvPr/>
            </p:nvSpPr>
            <p:spPr>
              <a:xfrm>
                <a:off x="3238212" y="2298038"/>
                <a:ext cx="1238282" cy="882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sz="18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it-IT" sz="1667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è un valore fisso!</a:t>
                </a:r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0B1CD1AB-67DF-004C-8DB2-FCB844F34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212" y="2298038"/>
                <a:ext cx="1238282" cy="882421"/>
              </a:xfrm>
              <a:prstGeom prst="rect">
                <a:avLst/>
              </a:prstGeom>
              <a:blipFill>
                <a:blip r:embed="rId3"/>
                <a:stretch>
                  <a:fillRect l="-2020" b="-84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67641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36E6A0-FFD7-0348-BFD2-5B9CBF5F7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Approssimazioni successive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A9CEFCC5-F3D0-E347-B89C-FBE6E3DD0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10401" y="727200"/>
            <a:ext cx="6240623" cy="469080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0597AF-619F-1E40-806B-FE871F0CB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B9F4F3-ED48-FE40-B68C-2B9FF01F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7BB78C-1DD5-9B4C-808D-F7D519FA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78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E83C68F6-72B4-164B-BC2C-C06FAC4A37C2}"/>
                  </a:ext>
                </a:extLst>
              </p:cNvPr>
              <p:cNvSpPr/>
              <p:nvPr/>
            </p:nvSpPr>
            <p:spPr>
              <a:xfrm>
                <a:off x="6461563" y="1353252"/>
                <a:ext cx="2561869" cy="2029658"/>
              </a:xfrm>
              <a:prstGeom prst="rect">
                <a:avLst/>
              </a:prstGeom>
              <a:solidFill>
                <a:srgbClr val="FFFFFF">
                  <a:alpha val="50196"/>
                </a:srgb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4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2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p>
                      </m:sSup>
                    </m:oMath>
                  </m:oMathPara>
                </a14:m>
                <a:endParaRPr lang="it-IT" sz="24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endParaRPr lang="it-IT" sz="2400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400" i="1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it-IT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𝜆𝜃</m:t>
                          </m:r>
                          <m:r>
                            <a:rPr lang="it-IT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it-IT" sz="24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</m:oMath>
                  </m:oMathPara>
                </a14:m>
                <a:endParaRPr lang="it-IT" i="1" dirty="0">
                  <a:solidFill>
                    <a:schemeClr val="accent6"/>
                  </a:solidFill>
                  <a:latin typeface="Cambria Math" panose="02040503050406030204" pitchFamily="18" charset="0"/>
                </a:endParaRPr>
              </a:p>
              <a:p>
                <a:endParaRPr lang="it-IT" i="1" dirty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it-IT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it-IT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it-IT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it-IT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it-IT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it-IT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it-IT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it-IT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it-IT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Rettangolo 8">
                <a:extLst>
                  <a:ext uri="{FF2B5EF4-FFF2-40B4-BE49-F238E27FC236}">
                    <a16:creationId xmlns:a16="http://schemas.microsoft.com/office/drawing/2014/main" id="{E83C68F6-72B4-164B-BC2C-C06FAC4A37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563" y="1353252"/>
                <a:ext cx="2561869" cy="2029658"/>
              </a:xfrm>
              <a:prstGeom prst="rect">
                <a:avLst/>
              </a:prstGeom>
              <a:blipFill>
                <a:blip r:embed="rId3"/>
                <a:stretch>
                  <a:fillRect l="-493" b="-248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86217FD-CB5D-2743-8802-55FE27909F40}"/>
              </a:ext>
            </a:extLst>
          </p:cNvPr>
          <p:cNvCxnSpPr>
            <a:cxnSpLocks/>
          </p:cNvCxnSpPr>
          <p:nvPr/>
        </p:nvCxnSpPr>
        <p:spPr bwMode="auto">
          <a:xfrm flipH="1">
            <a:off x="2911568" y="3056965"/>
            <a:ext cx="305953" cy="5683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45B79FCB-455C-D64A-93F0-DC8878A96221}"/>
              </a:ext>
            </a:extLst>
          </p:cNvPr>
          <p:cNvCxnSpPr>
            <a:cxnSpLocks/>
          </p:cNvCxnSpPr>
          <p:nvPr/>
        </p:nvCxnSpPr>
        <p:spPr bwMode="auto">
          <a:xfrm>
            <a:off x="4034065" y="2942095"/>
            <a:ext cx="390102" cy="7118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2F38FB67-BF69-914F-A3CF-162407C016A4}"/>
              </a:ext>
            </a:extLst>
          </p:cNvPr>
          <p:cNvCxnSpPr>
            <a:cxnSpLocks/>
          </p:cNvCxnSpPr>
          <p:nvPr/>
        </p:nvCxnSpPr>
        <p:spPr bwMode="auto">
          <a:xfrm>
            <a:off x="4174214" y="2676356"/>
            <a:ext cx="2214727" cy="9672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1FFD275-554E-B04B-810F-90ED3515531B}"/>
              </a:ext>
            </a:extLst>
          </p:cNvPr>
          <p:cNvSpPr txBox="1"/>
          <p:nvPr/>
        </p:nvSpPr>
        <p:spPr>
          <a:xfrm>
            <a:off x="4221358" y="4989412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1F6BB004-5BEF-474E-B542-3CDC1BE363D9}"/>
              </a:ext>
            </a:extLst>
          </p:cNvPr>
          <p:cNvSpPr txBox="1"/>
          <p:nvPr/>
        </p:nvSpPr>
        <p:spPr>
          <a:xfrm rot="16200000">
            <a:off x="1349183" y="2979023"/>
            <a:ext cx="3674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it-IT" sz="1501" b="1" baseline="-25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endParaRPr lang="it-IT" sz="1501" b="1" baseline="-25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92EFD40-77BA-AF48-A0DA-2E56BD525CFC}"/>
              </a:ext>
            </a:extLst>
          </p:cNvPr>
          <p:cNvSpPr txBox="1"/>
          <p:nvPr/>
        </p:nvSpPr>
        <p:spPr>
          <a:xfrm>
            <a:off x="3217753" y="936371"/>
            <a:ext cx="2401776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</a:t>
            </a:r>
            <a:r>
              <a:rPr lang="it-IT" sz="1501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it-IT" sz="1501" b="1" baseline="-25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– 5/12/2020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1DD7F41-0FF2-5646-A68C-678B463620A7}"/>
                  </a:ext>
                </a:extLst>
              </p:cNvPr>
              <p:cNvSpPr txBox="1"/>
              <p:nvPr/>
            </p:nvSpPr>
            <p:spPr>
              <a:xfrm>
                <a:off x="3238212" y="2298038"/>
                <a:ext cx="1238282" cy="882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8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1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it-IT" sz="18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:r>
                  <a:rPr lang="it-IT" sz="1667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è un valore fisso!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71DD7F41-0FF2-5646-A68C-678B46362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212" y="2298038"/>
                <a:ext cx="1238282" cy="882421"/>
              </a:xfrm>
              <a:prstGeom prst="rect">
                <a:avLst/>
              </a:prstGeom>
              <a:blipFill>
                <a:blip r:embed="rId4"/>
                <a:stretch>
                  <a:fillRect l="-2020" b="-84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60119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D4F815-2487-5348-B5B7-E4528FF78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Confronto tra gli algoritmi per </a:t>
            </a:r>
            <a:r>
              <a:rPr lang="it-IT" dirty="0" err="1"/>
              <a:t>R</a:t>
            </a:r>
            <a:r>
              <a:rPr lang="it-IT" baseline="-25000" dirty="0" err="1"/>
              <a:t>t</a:t>
            </a:r>
            <a:r>
              <a:rPr lang="it-IT" dirty="0"/>
              <a:t> 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298B4CC-8BB9-E84E-AD7A-F8A56944B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487821" y="734096"/>
            <a:ext cx="6244493" cy="4683369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94E77E2-CEE3-384A-8FDA-CAB032758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AC27EA-7B45-004B-B19A-6BE8F2753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30EF97-B5F2-984C-B7AA-78270855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79</a:t>
            </a:fld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39DE649-3EF4-A645-ACA0-F57263D0B7EE}"/>
              </a:ext>
            </a:extLst>
          </p:cNvPr>
          <p:cNvSpPr txBox="1"/>
          <p:nvPr/>
        </p:nvSpPr>
        <p:spPr>
          <a:xfrm>
            <a:off x="4221358" y="4989412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5C956C7-D21E-3E4B-A2E3-6ACFD033469C}"/>
              </a:ext>
            </a:extLst>
          </p:cNvPr>
          <p:cNvSpPr txBox="1"/>
          <p:nvPr/>
        </p:nvSpPr>
        <p:spPr>
          <a:xfrm rot="16200000">
            <a:off x="1569985" y="3011721"/>
            <a:ext cx="3674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it-IT" sz="1501" b="1" baseline="-25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endParaRPr lang="it-IT" sz="1501" b="1" baseline="-25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00649C4-398A-7242-817E-2F81FB3A7339}"/>
              </a:ext>
            </a:extLst>
          </p:cNvPr>
          <p:cNvSpPr txBox="1"/>
          <p:nvPr/>
        </p:nvSpPr>
        <p:spPr>
          <a:xfrm>
            <a:off x="3483975" y="877273"/>
            <a:ext cx="2143536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</a:t>
            </a:r>
            <a:r>
              <a:rPr lang="it-IT" sz="1501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it-IT" sz="1501" b="1" baseline="-25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– 15/12/2020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07B14D-F5D5-524F-BF0F-7735A4BC785F}"/>
              </a:ext>
            </a:extLst>
          </p:cNvPr>
          <p:cNvSpPr txBox="1"/>
          <p:nvPr/>
        </p:nvSpPr>
        <p:spPr>
          <a:xfrm>
            <a:off x="2991707" y="2415683"/>
            <a:ext cx="5032652" cy="60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Per tutti gli algoritmi assumiamo una distribuzione gamma con i parametri usati dall’ISS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819DC39D-322F-784F-B2D8-CA9C741E82F4}"/>
                  </a:ext>
                </a:extLst>
              </p:cNvPr>
              <p:cNvSpPr/>
              <p:nvPr/>
            </p:nvSpPr>
            <p:spPr>
              <a:xfrm>
                <a:off x="6603800" y="4519239"/>
                <a:ext cx="22570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𝜆𝜃</m:t>
                          </m:r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</m:oMath>
                  </m:oMathPara>
                </a14:m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819DC39D-322F-784F-B2D8-CA9C741E82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800" y="4519239"/>
                <a:ext cx="2257028" cy="461665"/>
              </a:xfrm>
              <a:prstGeom prst="rect">
                <a:avLst/>
              </a:prstGeom>
              <a:blipFill>
                <a:blip r:embed="rId3"/>
                <a:stretch>
                  <a:fillRect l="-559" b="-157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0DB241AE-E78E-074D-A72F-3E29346EBC1A}"/>
              </a:ext>
            </a:extLst>
          </p:cNvPr>
          <p:cNvSpPr txBox="1"/>
          <p:nvPr/>
        </p:nvSpPr>
        <p:spPr>
          <a:xfrm>
            <a:off x="5520110" y="1297582"/>
            <a:ext cx="334710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DAA52B"/>
                </a:solidFill>
                <a:latin typeface="+mn-lt"/>
              </a:rPr>
              <a:t>Il Robert Koch </a:t>
            </a:r>
            <a:r>
              <a:rPr lang="it-IT" dirty="0" err="1">
                <a:solidFill>
                  <a:srgbClr val="DAA52B"/>
                </a:solidFill>
                <a:latin typeface="+mn-lt"/>
              </a:rPr>
              <a:t>Institut</a:t>
            </a:r>
            <a:r>
              <a:rPr lang="it-IT" dirty="0">
                <a:solidFill>
                  <a:srgbClr val="DAA52B"/>
                </a:solidFill>
                <a:latin typeface="+mn-lt"/>
              </a:rPr>
              <a:t> tedesco usa un modello molto semplificato che considera fisso il generation time</a:t>
            </a:r>
          </a:p>
        </p:txBody>
      </p:sp>
    </p:spTree>
    <p:extLst>
      <p:ext uri="{BB962C8B-B14F-4D97-AF65-F5344CB8AC3E}">
        <p14:creationId xmlns:p14="http://schemas.microsoft.com/office/powerpoint/2010/main" val="2950254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2133017-93CE-954D-8882-A477FB3F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Giornali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FD4BAF4-C59E-4345-A2D0-E1BD1CAC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7C4B26-CCF5-D84E-9FB9-99DA80BF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436FDB6-946D-DF47-879D-75AD2AB3AD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5720" y="965546"/>
            <a:ext cx="8112560" cy="4388669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C4F710-7436-C34A-8B0D-0742E6B64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285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95C22-D9E3-1040-AC6B-7ADF5DE3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Dettagli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5159001-A8C5-7745-9130-FC6212930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10400" y="727200"/>
            <a:ext cx="6245413" cy="469440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FBD719-E9FE-DF44-B599-CD935612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EF6274-D7DE-504A-BF08-54A4D9E93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57186E-36D4-7C46-8621-B1D6AC81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80</a:t>
            </a:fld>
            <a:endParaRPr lang="it-IT" dirty="0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15DD7F66-CDF9-E14B-BD7E-76B56253AC6E}"/>
              </a:ext>
            </a:extLst>
          </p:cNvPr>
          <p:cNvCxnSpPr>
            <a:cxnSpLocks/>
          </p:cNvCxnSpPr>
          <p:nvPr/>
        </p:nvCxnSpPr>
        <p:spPr bwMode="auto">
          <a:xfrm>
            <a:off x="3515390" y="3655788"/>
            <a:ext cx="0" cy="4989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98BBE42-7D8F-7947-99BA-F7D6276DFE38}"/>
              </a:ext>
            </a:extLst>
          </p:cNvPr>
          <p:cNvSpPr txBox="1"/>
          <p:nvPr/>
        </p:nvSpPr>
        <p:spPr>
          <a:xfrm>
            <a:off x="2825044" y="2105427"/>
            <a:ext cx="1878703" cy="137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67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Discrepanza simile per il metodo RKI che usa la stessa approssimazione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60F9BBBD-D014-BF4E-B6A0-3E48C0650D47}"/>
                  </a:ext>
                </a:extLst>
              </p:cNvPr>
              <p:cNvSpPr/>
              <p:nvPr/>
            </p:nvSpPr>
            <p:spPr>
              <a:xfrm>
                <a:off x="6270461" y="1109175"/>
                <a:ext cx="2535887" cy="11560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it-IT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it-IT" sz="2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p>
                    </m:sSup>
                  </m:oMath>
                </a14:m>
                <a:r>
                  <a:rPr lang="it-IT" sz="2000" dirty="0">
                    <a:latin typeface="+mn-lt"/>
                  </a:rPr>
                  <a:t>, </a:t>
                </a:r>
                <a14:m>
                  <m:oMath xmlns:m="http://schemas.openxmlformats.org/officeDocument/2006/math">
                    <m:r>
                      <a:rPr lang="it-IT" sz="200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it-IT" sz="2000" i="1" dirty="0" smtClean="0">
                        <a:latin typeface="Cambria Math" panose="02040503050406030204" pitchFamily="18" charset="0"/>
                      </a:rPr>
                      <m:t>=5.5</m:t>
                    </m:r>
                    <m:r>
                      <m:rPr>
                        <m:sty m:val="p"/>
                      </m:rPr>
                      <a:rPr lang="it-IT" sz="2000" i="0" dirty="0" smtClean="0">
                        <a:latin typeface="Cambria Math" panose="02040503050406030204" pitchFamily="18" charset="0"/>
                      </a:rPr>
                      <m:t>g</m:t>
                    </m:r>
                  </m:oMath>
                </a14:m>
                <a:endParaRPr lang="it-IT" sz="2000" dirty="0">
                  <a:solidFill>
                    <a:srgbClr val="FF0000"/>
                  </a:solidFill>
                  <a:latin typeface="+mn-lt"/>
                </a:endParaRPr>
              </a:p>
              <a:p>
                <a:endParaRPr lang="it-IT" sz="2000" dirty="0">
                  <a:solidFill>
                    <a:srgbClr val="FF0000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it-IT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𝜆𝜃</m:t>
                          </m:r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sup>
                      </m:sSup>
                    </m:oMath>
                  </m:oMathPara>
                </a14:m>
                <a:endParaRPr lang="it-IT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60F9BBBD-D014-BF4E-B6A0-3E48C0650D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0461" y="1109175"/>
                <a:ext cx="2535887" cy="1156086"/>
              </a:xfrm>
              <a:prstGeom prst="rect">
                <a:avLst/>
              </a:prstGeom>
              <a:blipFill>
                <a:blip r:embed="rId3"/>
                <a:stretch>
                  <a:fillRect l="-498" b="-652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9636EB0-3561-BF4A-B546-71C4835E47E5}"/>
              </a:ext>
            </a:extLst>
          </p:cNvPr>
          <p:cNvSpPr txBox="1"/>
          <p:nvPr/>
        </p:nvSpPr>
        <p:spPr>
          <a:xfrm>
            <a:off x="4221358" y="4989412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40ADD4C-D991-524B-93F7-AB7C9FC7457A}"/>
              </a:ext>
            </a:extLst>
          </p:cNvPr>
          <p:cNvSpPr txBox="1"/>
          <p:nvPr/>
        </p:nvSpPr>
        <p:spPr>
          <a:xfrm rot="16200000">
            <a:off x="1349183" y="2979023"/>
            <a:ext cx="3674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it-IT" sz="1501" b="1" baseline="-25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endParaRPr lang="it-IT" sz="1501" b="1" baseline="-25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64141D4-AD55-5948-9E74-F1E7995DF334}"/>
              </a:ext>
            </a:extLst>
          </p:cNvPr>
          <p:cNvSpPr txBox="1"/>
          <p:nvPr/>
        </p:nvSpPr>
        <p:spPr>
          <a:xfrm>
            <a:off x="3217753" y="936371"/>
            <a:ext cx="2401776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</a:t>
            </a:r>
            <a:r>
              <a:rPr lang="it-IT" sz="1501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it-IT" sz="1501" b="1" baseline="-25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– 5/12/2020</a:t>
            </a:r>
          </a:p>
        </p:txBody>
      </p:sp>
    </p:spTree>
    <p:extLst>
      <p:ext uri="{BB962C8B-B14F-4D97-AF65-F5344CB8AC3E}">
        <p14:creationId xmlns:p14="http://schemas.microsoft.com/office/powerpoint/2010/main" val="1206980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95C22-D9E3-1040-AC6B-7ADF5DE3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Incertezze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5159001-A8C5-7745-9130-FC6212930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95"/>
          <a:stretch/>
        </p:blipFill>
        <p:spPr>
          <a:xfrm>
            <a:off x="805660" y="835560"/>
            <a:ext cx="7584288" cy="4078713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3FBD719-E9FE-DF44-B599-CD935612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EF6274-D7DE-504A-BF08-54A4D9E93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157186E-36D4-7C46-8621-B1D6AC81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81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8F7AC6F-ECB6-BA4A-8858-1AE8BEFB898C}"/>
              </a:ext>
            </a:extLst>
          </p:cNvPr>
          <p:cNvSpPr txBox="1"/>
          <p:nvPr/>
        </p:nvSpPr>
        <p:spPr>
          <a:xfrm>
            <a:off x="4278101" y="4334699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5D8E2C8-3E19-9146-8096-22C1D0F732A8}"/>
              </a:ext>
            </a:extLst>
          </p:cNvPr>
          <p:cNvSpPr txBox="1"/>
          <p:nvPr/>
        </p:nvSpPr>
        <p:spPr>
          <a:xfrm rot="16200000">
            <a:off x="900819" y="2424631"/>
            <a:ext cx="3674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it-IT" sz="1501" b="1" baseline="-25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endParaRPr lang="it-IT" sz="1501" b="1" baseline="-25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BEC4152-03A8-0446-BE18-C4E2FB9F56DC}"/>
              </a:ext>
            </a:extLst>
          </p:cNvPr>
          <p:cNvSpPr txBox="1"/>
          <p:nvPr/>
        </p:nvSpPr>
        <p:spPr>
          <a:xfrm>
            <a:off x="3448864" y="720713"/>
            <a:ext cx="2036135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</a:t>
            </a:r>
            <a:r>
              <a:rPr lang="it-IT" sz="1501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R</a:t>
            </a:r>
            <a:r>
              <a:rPr lang="it-IT" sz="1501" b="1" baseline="-250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t</a:t>
            </a:r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– 5/12/2020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2FC3662-0A8A-B54A-B2FE-01030D7B1B7A}"/>
                  </a:ext>
                </a:extLst>
              </p:cNvPr>
              <p:cNvSpPr txBox="1"/>
              <p:nvPr/>
            </p:nvSpPr>
            <p:spPr>
              <a:xfrm>
                <a:off x="5484999" y="3418315"/>
                <a:ext cx="3170553" cy="5542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501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Gran parte dell’incertezza proviene dalla conoscenza limitata di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50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it-IT" sz="1501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1501" dirty="0">
                    <a:solidFill>
                      <a:schemeClr val="accent1">
                        <a:lumMod val="50000"/>
                      </a:schemeClr>
                    </a:solidFill>
                    <a:latin typeface="+mn-lt"/>
                  </a:rPr>
                  <a:t> </a:t>
                </a: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2FC3662-0A8A-B54A-B2FE-01030D7B1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4999" y="3418315"/>
                <a:ext cx="3170553" cy="554254"/>
              </a:xfrm>
              <a:prstGeom prst="rect">
                <a:avLst/>
              </a:prstGeom>
              <a:blipFill>
                <a:blip r:embed="rId3"/>
                <a:stretch>
                  <a:fillRect l="-800" t="-4545" r="-1600" b="-113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tangolo 2">
            <a:extLst>
              <a:ext uri="{FF2B5EF4-FFF2-40B4-BE49-F238E27FC236}">
                <a16:creationId xmlns:a16="http://schemas.microsoft.com/office/drawing/2014/main" id="{1B29159D-AF9B-4441-926A-FFEBDB3A6B13}"/>
              </a:ext>
            </a:extLst>
          </p:cNvPr>
          <p:cNvSpPr/>
          <p:nvPr/>
        </p:nvSpPr>
        <p:spPr>
          <a:xfrm>
            <a:off x="540056" y="4605920"/>
            <a:ext cx="65004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>
                <a:latin typeface="+mn-lt"/>
              </a:rPr>
              <a:t>Approfondimenti nel nostro articolo sottomesso a EPJ+ </a:t>
            </a:r>
          </a:p>
          <a:p>
            <a:r>
              <a:rPr lang="it-IT" sz="2000" dirty="0" err="1">
                <a:solidFill>
                  <a:schemeClr val="accent6"/>
                </a:solidFill>
                <a:latin typeface="+mn-lt"/>
              </a:rPr>
              <a:t>https</a:t>
            </a:r>
            <a:r>
              <a:rPr lang="it-IT" sz="2000" dirty="0">
                <a:solidFill>
                  <a:schemeClr val="accent6"/>
                </a:solidFill>
                <a:latin typeface="+mn-lt"/>
              </a:rPr>
              <a:t>://</a:t>
            </a:r>
            <a:r>
              <a:rPr lang="it-IT" sz="2000" dirty="0" err="1">
                <a:solidFill>
                  <a:schemeClr val="accent6"/>
                </a:solidFill>
                <a:latin typeface="+mn-lt"/>
              </a:rPr>
              <a:t>arxiv.org</a:t>
            </a:r>
            <a:r>
              <a:rPr lang="it-IT" sz="2000" dirty="0">
                <a:solidFill>
                  <a:schemeClr val="accent6"/>
                </a:solidFill>
                <a:latin typeface="+mn-lt"/>
              </a:rPr>
              <a:t>/</a:t>
            </a:r>
            <a:r>
              <a:rPr lang="it-IT" sz="2000" dirty="0" err="1">
                <a:solidFill>
                  <a:schemeClr val="accent6"/>
                </a:solidFill>
                <a:latin typeface="+mn-lt"/>
              </a:rPr>
              <a:t>abs</a:t>
            </a:r>
            <a:r>
              <a:rPr lang="it-IT" sz="2000" dirty="0">
                <a:solidFill>
                  <a:schemeClr val="accent6"/>
                </a:solidFill>
                <a:latin typeface="+mn-lt"/>
              </a:rPr>
              <a:t>/2012.05194</a:t>
            </a:r>
          </a:p>
        </p:txBody>
      </p:sp>
    </p:spTree>
    <p:extLst>
      <p:ext uri="{BB962C8B-B14F-4D97-AF65-F5344CB8AC3E}">
        <p14:creationId xmlns:p14="http://schemas.microsoft.com/office/powerpoint/2010/main" val="20849008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4F1B70-A93E-8448-BEEF-BA7BCC498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Qualità dei dati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5C92CD-AA91-0C44-96F2-83698D361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>
                <a:solidFill>
                  <a:srgbClr val="C00000"/>
                </a:solidFill>
              </a:rPr>
              <a:t>Il numero di infetti accertati è inferiore al vero numero di casi infetti, probabilmente anche di molto</a:t>
            </a:r>
          </a:p>
          <a:p>
            <a:r>
              <a:rPr lang="it-IT" sz="2800" dirty="0"/>
              <a:t>I dati raccolti dal sistema sanitario possono essere incompleti o affetti da ritardi</a:t>
            </a:r>
          </a:p>
          <a:p>
            <a:r>
              <a:rPr lang="it-IT" sz="2800" dirty="0">
                <a:solidFill>
                  <a:srgbClr val="C00000"/>
                </a:solidFill>
              </a:rPr>
              <a:t>Sono più stabili il numero di decessi e di terapie intensive, ma anche qui a volte ci sono anomalie</a:t>
            </a:r>
          </a:p>
          <a:p>
            <a:r>
              <a:rPr lang="it-IT" sz="2800" dirty="0"/>
              <a:t>Non tutti i paesi «contano» i morti allo stesso modo. Alcuni non riportano quanti sono guariti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281F41-4E07-244E-B706-07E9D174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E65769-C0F5-ED49-AFF9-35662348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BE922F-6B2E-E144-BED9-1DF43734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82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71588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4F1B70-A93E-8448-BEEF-BA7BCC498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Correzioni e </a:t>
            </a:r>
            <a:r>
              <a:rPr lang="it-IT" dirty="0" err="1"/>
              <a:t>ri</a:t>
            </a:r>
            <a:r>
              <a:rPr lang="it-IT" dirty="0"/>
              <a:t>-conteggi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281F41-4E07-244E-B706-07E9D1745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E65769-C0F5-ED49-AFF9-35662348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0B62747A-DDA9-7544-B43A-E6EB065E4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2209" y="937949"/>
            <a:ext cx="5979584" cy="448468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5DC49C5-DB8E-1344-A01D-94627A2E855E}"/>
              </a:ext>
            </a:extLst>
          </p:cNvPr>
          <p:cNvSpPr txBox="1"/>
          <p:nvPr/>
        </p:nvSpPr>
        <p:spPr>
          <a:xfrm>
            <a:off x="2921002" y="937948"/>
            <a:ext cx="336823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Sicilia – totale positivi – 27/10/2020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47F033C-EEF3-1D44-8D2A-2D855CC633E8}"/>
              </a:ext>
            </a:extLst>
          </p:cNvPr>
          <p:cNvSpPr txBox="1"/>
          <p:nvPr/>
        </p:nvSpPr>
        <p:spPr>
          <a:xfrm rot="16200000">
            <a:off x="851819" y="3018645"/>
            <a:ext cx="1460785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Totale positivi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D41DB84-FFAD-234D-902D-202832D513F2}"/>
              </a:ext>
            </a:extLst>
          </p:cNvPr>
          <p:cNvSpPr txBox="1"/>
          <p:nvPr/>
        </p:nvSpPr>
        <p:spPr>
          <a:xfrm>
            <a:off x="4296030" y="5114858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1C441F69-B882-3B4E-BC2F-68EAB745B8FF}"/>
              </a:ext>
            </a:extLst>
          </p:cNvPr>
          <p:cNvCxnSpPr/>
          <p:nvPr/>
        </p:nvCxnSpPr>
        <p:spPr bwMode="auto">
          <a:xfrm>
            <a:off x="4240358" y="2857501"/>
            <a:ext cx="0" cy="30125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3A533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951EAA1-7FAF-544E-8BF8-7EEEC73882CD}"/>
              </a:ext>
            </a:extLst>
          </p:cNvPr>
          <p:cNvSpPr txBox="1"/>
          <p:nvPr/>
        </p:nvSpPr>
        <p:spPr>
          <a:xfrm>
            <a:off x="3573724" y="2472781"/>
            <a:ext cx="1382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3A533"/>
                </a:solidFill>
                <a:latin typeface="+mn-lt"/>
              </a:rPr>
              <a:t>correzione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8046D7E-DF12-D242-BAC5-DB83FBDB1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83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04159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EA40E3-8D01-1A48-B38D-9BABCE13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Tamponi: effetto fine settimana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CDBB057D-9234-F747-AA88-695BB42AF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2209" y="937949"/>
            <a:ext cx="5979584" cy="4484688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7C5E55A-C468-8049-9ECE-A3A1573B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F91169-348A-A14F-9D56-CF594FD35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0CF6F0C6-B516-0C45-A843-7621FA42967C}"/>
              </a:ext>
            </a:extLst>
          </p:cNvPr>
          <p:cNvSpPr txBox="1"/>
          <p:nvPr/>
        </p:nvSpPr>
        <p:spPr>
          <a:xfrm>
            <a:off x="3599450" y="1652997"/>
            <a:ext cx="21932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3A533"/>
                </a:solidFill>
                <a:latin typeface="+mn-lt"/>
              </a:rPr>
              <a:t>meno tamponi</a:t>
            </a:r>
            <a:br>
              <a:rPr lang="it-IT" sz="2000" dirty="0">
                <a:solidFill>
                  <a:srgbClr val="F3A533"/>
                </a:solidFill>
                <a:latin typeface="+mn-lt"/>
              </a:rPr>
            </a:br>
            <a:r>
              <a:rPr lang="it-IT" sz="2000" dirty="0">
                <a:solidFill>
                  <a:srgbClr val="F3A533"/>
                </a:solidFill>
                <a:latin typeface="+mn-lt"/>
              </a:rPr>
              <a:t>nel fine settimana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F26C85FD-667E-FB4B-9003-CDF621BC10A4}"/>
              </a:ext>
            </a:extLst>
          </p:cNvPr>
          <p:cNvGrpSpPr/>
          <p:nvPr/>
        </p:nvGrpSpPr>
        <p:grpSpPr>
          <a:xfrm>
            <a:off x="4647939" y="2345494"/>
            <a:ext cx="797442" cy="880433"/>
            <a:chOff x="4673759" y="3316437"/>
            <a:chExt cx="956930" cy="363279"/>
          </a:xfrm>
        </p:grpSpPr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85748D6C-BCFB-A543-9F97-EB100653756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73759" y="3318209"/>
              <a:ext cx="0" cy="36150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A53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A46643CD-4547-D64B-B938-EEE4C23634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92736" y="3318209"/>
              <a:ext cx="0" cy="36150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A53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6C9BD34E-0C41-4442-BECF-4C8F83D20B4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11712" y="3318209"/>
              <a:ext cx="0" cy="36150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A53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id="{24EDC724-3E84-0346-8C6C-12FD11A345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630689" y="3316437"/>
              <a:ext cx="0" cy="361507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3A53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DFF589C-08EF-194D-96D8-F4D2C7F73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84</a:t>
            </a:fld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5E7B4A4-A75B-E549-8743-843CDD4E243E}"/>
              </a:ext>
            </a:extLst>
          </p:cNvPr>
          <p:cNvSpPr txBox="1"/>
          <p:nvPr/>
        </p:nvSpPr>
        <p:spPr>
          <a:xfrm>
            <a:off x="2413036" y="987694"/>
            <a:ext cx="4190571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Lombardia – positivi e tamponi – 27/10/2020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762423D-8913-F141-A221-01C357BAC0EE}"/>
              </a:ext>
            </a:extLst>
          </p:cNvPr>
          <p:cNvSpPr txBox="1"/>
          <p:nvPr/>
        </p:nvSpPr>
        <p:spPr>
          <a:xfrm rot="16200000">
            <a:off x="317187" y="3018645"/>
            <a:ext cx="2690160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rgbClr val="C00000"/>
                </a:solidFill>
                <a:latin typeface="+mn-lt"/>
              </a:rPr>
              <a:t>positivi, tamponi giornalieri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10BD29A-9E41-6B40-ADDC-029F5A5F6B29}"/>
              </a:ext>
            </a:extLst>
          </p:cNvPr>
          <p:cNvSpPr txBox="1"/>
          <p:nvPr/>
        </p:nvSpPr>
        <p:spPr>
          <a:xfrm>
            <a:off x="4296030" y="5114858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53C881A-64FA-7846-9A38-5BE0B5F426D4}"/>
              </a:ext>
            </a:extLst>
          </p:cNvPr>
          <p:cNvSpPr txBox="1"/>
          <p:nvPr/>
        </p:nvSpPr>
        <p:spPr>
          <a:xfrm rot="16200000">
            <a:off x="6230316" y="2989532"/>
            <a:ext cx="1762021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/ tamponi</a:t>
            </a:r>
          </a:p>
        </p:txBody>
      </p:sp>
    </p:spTree>
    <p:extLst>
      <p:ext uri="{BB962C8B-B14F-4D97-AF65-F5344CB8AC3E}">
        <p14:creationId xmlns:p14="http://schemas.microsoft.com/office/powerpoint/2010/main" val="47042860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77082BD7-B018-6A40-9CF6-753A3079F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Dati ISTAT, decessi quotidiani in Italia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99D1D84-ED2B-0C4E-9ACE-310FF1248C40}"/>
              </a:ext>
            </a:extLst>
          </p:cNvPr>
          <p:cNvGrpSpPr/>
          <p:nvPr/>
        </p:nvGrpSpPr>
        <p:grpSpPr>
          <a:xfrm>
            <a:off x="-202665" y="1436118"/>
            <a:ext cx="9225280" cy="3384476"/>
            <a:chOff x="-60029" y="1170029"/>
            <a:chExt cx="8912367" cy="3098485"/>
          </a:xfrm>
        </p:grpSpPr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156AA10D-0B97-412D-86C1-77B015DB24A2}"/>
                </a:ext>
              </a:extLst>
            </p:cNvPr>
            <p:cNvSpPr/>
            <p:nvPr/>
          </p:nvSpPr>
          <p:spPr>
            <a:xfrm>
              <a:off x="407505" y="1420753"/>
              <a:ext cx="1592538" cy="2429571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75C972A9-9AF6-4A04-BC2E-09C45BA8472D}"/>
                </a:ext>
              </a:extLst>
            </p:cNvPr>
            <p:cNvSpPr/>
            <p:nvPr/>
          </p:nvSpPr>
          <p:spPr>
            <a:xfrm>
              <a:off x="2012218" y="1423134"/>
              <a:ext cx="1502439" cy="242957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6" name="Rectangle 13">
              <a:extLst>
                <a:ext uri="{FF2B5EF4-FFF2-40B4-BE49-F238E27FC236}">
                  <a16:creationId xmlns:a16="http://schemas.microsoft.com/office/drawing/2014/main" id="{D387C07E-6667-498A-A98A-F70E40354261}"/>
                </a:ext>
              </a:extLst>
            </p:cNvPr>
            <p:cNvSpPr/>
            <p:nvPr/>
          </p:nvSpPr>
          <p:spPr>
            <a:xfrm>
              <a:off x="3524398" y="1425515"/>
              <a:ext cx="1509746" cy="2429571"/>
            </a:xfrm>
            <a:prstGeom prst="rect">
              <a:avLst/>
            </a:prstGeom>
            <a:solidFill>
              <a:schemeClr val="accent3">
                <a:lumMod val="75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7" name="Rectangle 14">
              <a:extLst>
                <a:ext uri="{FF2B5EF4-FFF2-40B4-BE49-F238E27FC236}">
                  <a16:creationId xmlns:a16="http://schemas.microsoft.com/office/drawing/2014/main" id="{55F3F58A-7E7A-4D9E-A913-418DA1F56509}"/>
                </a:ext>
              </a:extLst>
            </p:cNvPr>
            <p:cNvSpPr/>
            <p:nvPr/>
          </p:nvSpPr>
          <p:spPr>
            <a:xfrm>
              <a:off x="5041449" y="1432661"/>
              <a:ext cx="1512180" cy="2429571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6C074527-7E43-4C6B-AC86-4E6070F687B3}"/>
                </a:ext>
              </a:extLst>
            </p:cNvPr>
            <p:cNvSpPr/>
            <p:nvPr/>
          </p:nvSpPr>
          <p:spPr>
            <a:xfrm>
              <a:off x="6573109" y="1425517"/>
              <a:ext cx="1495135" cy="2429571"/>
            </a:xfrm>
            <a:prstGeom prst="rect">
              <a:avLst/>
            </a:prstGeom>
            <a:solidFill>
              <a:schemeClr val="accent5">
                <a:lumMod val="75000"/>
                <a:alpha val="2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94EC6B4A-51E8-4FE0-B150-B86B1E7E2AEB}"/>
                </a:ext>
              </a:extLst>
            </p:cNvPr>
            <p:cNvSpPr/>
            <p:nvPr/>
          </p:nvSpPr>
          <p:spPr>
            <a:xfrm>
              <a:off x="8077984" y="1423135"/>
              <a:ext cx="764613" cy="2429571"/>
            </a:xfrm>
            <a:prstGeom prst="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000"/>
            </a:p>
          </p:txBody>
        </p:sp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A0B95996-3572-47E0-A6DD-6F9915538B76}"/>
                </a:ext>
              </a:extLst>
            </p:cNvPr>
            <p:cNvSpPr txBox="1"/>
            <p:nvPr/>
          </p:nvSpPr>
          <p:spPr>
            <a:xfrm>
              <a:off x="849775" y="3066965"/>
              <a:ext cx="542402" cy="27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+mn-lt"/>
                </a:rPr>
                <a:t>2015</a:t>
              </a:r>
            </a:p>
          </p:txBody>
        </p:sp>
        <p:sp>
          <p:nvSpPr>
            <p:cNvPr id="21" name="TextBox 19">
              <a:extLst>
                <a:ext uri="{FF2B5EF4-FFF2-40B4-BE49-F238E27FC236}">
                  <a16:creationId xmlns:a16="http://schemas.microsoft.com/office/drawing/2014/main" id="{C4B6D4A8-6554-40F0-808D-171C0070AF05}"/>
                </a:ext>
              </a:extLst>
            </p:cNvPr>
            <p:cNvSpPr txBox="1"/>
            <p:nvPr/>
          </p:nvSpPr>
          <p:spPr>
            <a:xfrm>
              <a:off x="2390871" y="3066965"/>
              <a:ext cx="542402" cy="27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+mn-lt"/>
                </a:rPr>
                <a:t>2016</a:t>
              </a:r>
            </a:p>
          </p:txBody>
        </p:sp>
        <p:sp>
          <p:nvSpPr>
            <p:cNvPr id="22" name="TextBox 20">
              <a:extLst>
                <a:ext uri="{FF2B5EF4-FFF2-40B4-BE49-F238E27FC236}">
                  <a16:creationId xmlns:a16="http://schemas.microsoft.com/office/drawing/2014/main" id="{DA943479-5273-423D-9BA7-83354C1B3551}"/>
                </a:ext>
              </a:extLst>
            </p:cNvPr>
            <p:cNvSpPr txBox="1"/>
            <p:nvPr/>
          </p:nvSpPr>
          <p:spPr>
            <a:xfrm>
              <a:off x="4071225" y="3066965"/>
              <a:ext cx="542402" cy="27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+mn-lt"/>
                </a:rPr>
                <a:t>2017</a:t>
              </a:r>
            </a:p>
          </p:txBody>
        </p:sp>
        <p:sp>
          <p:nvSpPr>
            <p:cNvPr id="23" name="TextBox 21">
              <a:extLst>
                <a:ext uri="{FF2B5EF4-FFF2-40B4-BE49-F238E27FC236}">
                  <a16:creationId xmlns:a16="http://schemas.microsoft.com/office/drawing/2014/main" id="{DECA46B4-0285-481D-A8E9-F858F2BE19C4}"/>
                </a:ext>
              </a:extLst>
            </p:cNvPr>
            <p:cNvSpPr txBox="1"/>
            <p:nvPr/>
          </p:nvSpPr>
          <p:spPr>
            <a:xfrm>
              <a:off x="5547334" y="3066965"/>
              <a:ext cx="542402" cy="27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+mn-lt"/>
                </a:rPr>
                <a:t>2018</a:t>
              </a:r>
            </a:p>
          </p:txBody>
        </p:sp>
        <p:sp>
          <p:nvSpPr>
            <p:cNvPr id="24" name="TextBox 22">
              <a:extLst>
                <a:ext uri="{FF2B5EF4-FFF2-40B4-BE49-F238E27FC236}">
                  <a16:creationId xmlns:a16="http://schemas.microsoft.com/office/drawing/2014/main" id="{FCF35404-AA97-46A3-B673-DB07F04F477A}"/>
                </a:ext>
              </a:extLst>
            </p:cNvPr>
            <p:cNvSpPr txBox="1"/>
            <p:nvPr/>
          </p:nvSpPr>
          <p:spPr>
            <a:xfrm>
              <a:off x="7079149" y="3066965"/>
              <a:ext cx="542402" cy="27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+mn-lt"/>
                </a:rPr>
                <a:t>2019</a:t>
              </a:r>
            </a:p>
          </p:txBody>
        </p:sp>
        <p:sp>
          <p:nvSpPr>
            <p:cNvPr id="25" name="TextBox 23">
              <a:extLst>
                <a:ext uri="{FF2B5EF4-FFF2-40B4-BE49-F238E27FC236}">
                  <a16:creationId xmlns:a16="http://schemas.microsoft.com/office/drawing/2014/main" id="{71330546-2FBA-43B6-9DB3-49BEDD73EA79}"/>
                </a:ext>
              </a:extLst>
            </p:cNvPr>
            <p:cNvSpPr txBox="1"/>
            <p:nvPr/>
          </p:nvSpPr>
          <p:spPr>
            <a:xfrm>
              <a:off x="8216131" y="3066965"/>
              <a:ext cx="542402" cy="275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 dirty="0">
                  <a:latin typeface="+mn-lt"/>
                </a:rPr>
                <a:t>2020</a:t>
              </a:r>
            </a:p>
          </p:txBody>
        </p:sp>
        <p:pic>
          <p:nvPicPr>
            <p:cNvPr id="26" name="Picture 42">
              <a:extLst>
                <a:ext uri="{FF2B5EF4-FFF2-40B4-BE49-F238E27FC236}">
                  <a16:creationId xmlns:a16="http://schemas.microsoft.com/office/drawing/2014/main" id="{A74A2D77-253A-4CEE-A330-B9CD4A469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60029" y="1175252"/>
              <a:ext cx="8912367" cy="309326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184D45D-D494-47DB-9FB9-6F84C9590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819"/>
            <a:stretch/>
          </p:blipFill>
          <p:spPr>
            <a:xfrm>
              <a:off x="102108" y="1170029"/>
              <a:ext cx="8750230" cy="3038707"/>
            </a:xfrm>
            <a:prstGeom prst="rect">
              <a:avLst/>
            </a:prstGeom>
          </p:spPr>
        </p:pic>
      </p:grpSp>
      <p:sp>
        <p:nvSpPr>
          <p:cNvPr id="4" name="Rettangolo 3">
            <a:extLst>
              <a:ext uri="{FF2B5EF4-FFF2-40B4-BE49-F238E27FC236}">
                <a16:creationId xmlns:a16="http://schemas.microsoft.com/office/drawing/2014/main" id="{37974E6E-5900-4846-844A-E6D527DE47BA}"/>
              </a:ext>
            </a:extLst>
          </p:cNvPr>
          <p:cNvSpPr/>
          <p:nvPr/>
        </p:nvSpPr>
        <p:spPr>
          <a:xfrm>
            <a:off x="5629177" y="1836712"/>
            <a:ext cx="28631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Eccesso di decessi ~ </a:t>
            </a:r>
            <a:r>
              <a:rPr lang="it-IT" b="1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45.000</a:t>
            </a:r>
          </a:p>
          <a:p>
            <a:r>
              <a:rPr lang="it-IT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Dati ufficiali covid-19: </a:t>
            </a:r>
            <a:r>
              <a:rPr lang="it-IT" b="1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35.910</a:t>
            </a:r>
            <a:r>
              <a:rPr lang="it-IT" dirty="0">
                <a:solidFill>
                  <a:schemeClr val="accent6"/>
                </a:solidFill>
                <a:latin typeface="+mn-lt"/>
                <a:sym typeface="Wingdings" panose="05000000000000000000" pitchFamily="2" charset="2"/>
              </a:rPr>
              <a:t> (1/10/20)</a:t>
            </a:r>
          </a:p>
        </p:txBody>
      </p:sp>
      <p:sp>
        <p:nvSpPr>
          <p:cNvPr id="32" name="Titolo 31">
            <a:extLst>
              <a:ext uri="{FF2B5EF4-FFF2-40B4-BE49-F238E27FC236}">
                <a16:creationId xmlns:a16="http://schemas.microsoft.com/office/drawing/2014/main" id="{E628806B-A774-6641-A730-108B89B3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Sottostima dei decessi</a:t>
            </a:r>
          </a:p>
        </p:txBody>
      </p:sp>
      <p:sp>
        <p:nvSpPr>
          <p:cNvPr id="14" name="Segnaposto data 13">
            <a:extLst>
              <a:ext uri="{FF2B5EF4-FFF2-40B4-BE49-F238E27FC236}">
                <a16:creationId xmlns:a16="http://schemas.microsoft.com/office/drawing/2014/main" id="{062FFF7C-68E6-0648-ADD0-2A40901AE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27" name="Segnaposto piè di pagina 26">
            <a:extLst>
              <a:ext uri="{FF2B5EF4-FFF2-40B4-BE49-F238E27FC236}">
                <a16:creationId xmlns:a16="http://schemas.microsoft.com/office/drawing/2014/main" id="{9DDB7820-7DC8-954A-B6EE-24975C1D4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0A4CF285-FC7E-0248-927E-2CB61E1C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9189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3B3860-FD1B-444B-9CE5-0193E0FBF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È possibile fare previsioni?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EEC7B6-7DE7-464C-B8B4-47923D2DE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937950"/>
            <a:ext cx="5450839" cy="4415286"/>
          </a:xfrm>
        </p:spPr>
        <p:txBody>
          <a:bodyPr/>
          <a:lstStyle/>
          <a:p>
            <a:pPr marL="0" indent="0">
              <a:buNone/>
            </a:pPr>
            <a:r>
              <a:rPr lang="it-IT" sz="2000" dirty="0"/>
              <a:t>Per fare previsioni attendibili è necessario:</a:t>
            </a:r>
          </a:p>
          <a:p>
            <a:r>
              <a:rPr lang="it-IT" sz="2000" dirty="0">
                <a:solidFill>
                  <a:schemeClr val="accent6"/>
                </a:solidFill>
              </a:rPr>
              <a:t>Avere dati di buona qualità</a:t>
            </a:r>
          </a:p>
          <a:p>
            <a:r>
              <a:rPr lang="it-IT" sz="2000" dirty="0">
                <a:solidFill>
                  <a:schemeClr val="accent6"/>
                </a:solidFill>
              </a:rPr>
              <a:t>Avere un modello affidabile</a:t>
            </a:r>
          </a:p>
          <a:p>
            <a:pPr marL="519934" lvl="1"/>
            <a:r>
              <a:rPr lang="it-IT" sz="2000" dirty="0"/>
              <a:t>Il modello SIRD può essere una base di partenza semplificata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C00000"/>
                </a:solidFill>
              </a:rPr>
              <a:t>Ogni previsione è necessariamente affetta da incertezze. Ma le incertezze si possono stimare, anche se non è sempre facile</a:t>
            </a:r>
          </a:p>
          <a:p>
            <a:pPr marL="0" indent="0">
              <a:buNone/>
            </a:pPr>
            <a:r>
              <a:rPr lang="it-IT" sz="2000" dirty="0">
                <a:solidFill>
                  <a:schemeClr val="accent2"/>
                </a:solidFill>
              </a:rPr>
              <a:t>Vero anche per le previsioni meteorologiche!</a:t>
            </a:r>
          </a:p>
          <a:p>
            <a:pPr marL="0" indent="0">
              <a:buNone/>
            </a:pPr>
            <a:endParaRPr lang="it-IT" sz="2000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Avendo le previsioni, bisogna prendere decisioni in base a quali obiettivi si vuole ottenere!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C98F2-7510-604E-83CA-151BBA6EF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DDDD61-E8F0-8144-9A66-4831D06F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87F118-83C8-1946-A935-D0E9C8BE7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86</a:t>
            </a:fld>
            <a:endParaRPr lang="it-IT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3C7F08AC-A450-1545-ABA8-1DAD3A37F11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26932" r="27373"/>
          <a:stretch/>
        </p:blipFill>
        <p:spPr>
          <a:xfrm>
            <a:off x="6323013" y="937950"/>
            <a:ext cx="2820987" cy="414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469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B9F76E-B289-3A4A-9C6B-B634C01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cosa è servito il </a:t>
            </a:r>
            <a:r>
              <a:rPr lang="it-IT" dirty="0" err="1"/>
              <a:t>lockdown</a:t>
            </a:r>
            <a:endParaRPr lang="it-IT" dirty="0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98DA7C28-B702-4543-BF6E-25C162F242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45" b="15300"/>
          <a:stretch/>
        </p:blipFill>
        <p:spPr>
          <a:xfrm>
            <a:off x="1028633" y="851647"/>
            <a:ext cx="6892954" cy="441960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89A14B-B6AE-2443-92CF-80115EF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7FBC71-AFE5-764C-B8E2-9AA662C15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70679AE-29A5-444F-8765-41D83960F90F}"/>
              </a:ext>
            </a:extLst>
          </p:cNvPr>
          <p:cNvSpPr txBox="1"/>
          <p:nvPr/>
        </p:nvSpPr>
        <p:spPr>
          <a:xfrm>
            <a:off x="2495968" y="778150"/>
            <a:ext cx="4148893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Campania – positivi giornalieri – 15/12/2020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B24913-496B-464C-BC1F-E58C2DA195B7}"/>
              </a:ext>
            </a:extLst>
          </p:cNvPr>
          <p:cNvSpPr txBox="1"/>
          <p:nvPr/>
        </p:nvSpPr>
        <p:spPr>
          <a:xfrm rot="16200000">
            <a:off x="165842" y="2991901"/>
            <a:ext cx="1837362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9D3B976-3734-FD45-9554-3EFFA17E8CCC}"/>
              </a:ext>
            </a:extLst>
          </p:cNvPr>
          <p:cNvSpPr txBox="1"/>
          <p:nvPr/>
        </p:nvSpPr>
        <p:spPr>
          <a:xfrm>
            <a:off x="4184806" y="5122876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C7C16E2-73FB-0641-965F-80DE73B6E471}"/>
              </a:ext>
            </a:extLst>
          </p:cNvPr>
          <p:cNvSpPr txBox="1"/>
          <p:nvPr/>
        </p:nvSpPr>
        <p:spPr>
          <a:xfrm>
            <a:off x="1604000" y="1224164"/>
            <a:ext cx="4148893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latin typeface="+mn-lt"/>
              </a:rPr>
              <a:t>Il Sud era in ritardo rispetto al Nord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 crescita al Sud è stata rapidamente interrotta, i contagi sono arrivati quasi a zero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latin typeface="+mn-lt"/>
              </a:rPr>
              <a:t>In estate la Lombardia non è mai scesa sotto le decine di casi giornalieri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La seconda ondata dimostra che anche il Sud sarebbe arrivato vicino ai livelli della Lombardia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BE95B229-8450-0E47-A5B2-BF5F338EF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87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95782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45A5CC-B10E-E44F-9830-269F3B3EE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cosa è servito il </a:t>
            </a:r>
            <a:r>
              <a:rPr lang="it-IT" dirty="0" err="1"/>
              <a:t>lockdown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ED573-1A16-694B-A8C8-5036B298D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937950"/>
            <a:ext cx="5219699" cy="4415286"/>
          </a:xfrm>
        </p:spPr>
        <p:txBody>
          <a:bodyPr/>
          <a:lstStyle/>
          <a:p>
            <a:r>
              <a:rPr lang="it-IT" sz="2400" dirty="0">
                <a:solidFill>
                  <a:schemeClr val="accent6"/>
                </a:solidFill>
              </a:rPr>
              <a:t>Sviluppate migliori terapie </a:t>
            </a:r>
            <a:r>
              <a:rPr lang="it-IT" sz="2400" dirty="0"/>
              <a:t>che hanno fatto guarire più casi</a:t>
            </a:r>
          </a:p>
          <a:p>
            <a:pPr lvl="1"/>
            <a:r>
              <a:rPr lang="it-IT" sz="2066" dirty="0"/>
              <a:t>Mortalità quasi dimezzata rispetto a marzo</a:t>
            </a:r>
          </a:p>
          <a:p>
            <a:pPr lvl="1"/>
            <a:r>
              <a:rPr lang="it-IT" sz="2066" dirty="0"/>
              <a:t>Difficile con crescita incontrollata e gli ospedali in affanno</a:t>
            </a:r>
          </a:p>
          <a:p>
            <a:r>
              <a:rPr lang="it-IT" sz="2400" dirty="0">
                <a:solidFill>
                  <a:schemeClr val="accent6"/>
                </a:solidFill>
              </a:rPr>
              <a:t>Il vaccino è oggi più vicino</a:t>
            </a:r>
          </a:p>
          <a:p>
            <a:endParaRPr lang="it-IT" sz="2400" dirty="0">
              <a:solidFill>
                <a:srgbClr val="C00000"/>
              </a:solidFill>
            </a:endParaRPr>
          </a:p>
          <a:p>
            <a:r>
              <a:rPr lang="it-IT" sz="2400" dirty="0">
                <a:solidFill>
                  <a:srgbClr val="C00000"/>
                </a:solidFill>
              </a:rPr>
              <a:t>Non tutti gli italiani sono diventati migliori, come qualcuno sperava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4D3474-58BD-B145-B1D1-022893419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19AE03-43D2-D644-B36D-C64939CF2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6E18D6-060A-3841-A319-4ADC9D8B3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88</a:t>
            </a:fld>
            <a:endParaRPr lang="it-IT" dirty="0"/>
          </a:p>
        </p:txBody>
      </p:sp>
      <p:pic>
        <p:nvPicPr>
          <p:cNvPr id="8194" name="Picture 2" descr="Buon vicinato al tempo del coronavirus: la foto dal cuore di Vasto suscita  emozioni - Gli scatti di Costanzo D'Angelo e Nicola Cinquina">
            <a:extLst>
              <a:ext uri="{FF2B5EF4-FFF2-40B4-BE49-F238E27FC236}">
                <a16:creationId xmlns:a16="http://schemas.microsoft.com/office/drawing/2014/main" id="{BE4BDB9B-FEE0-8A48-8170-66905AB6FD1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938213"/>
            <a:ext cx="3238500" cy="40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4336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9F9E28-A2AD-DF4E-94AF-FE4DAE409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Seconda ondata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81A4A1A-47A6-104E-AF07-D7D5D66A1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44" b="11660"/>
          <a:stretch/>
        </p:blipFill>
        <p:spPr>
          <a:xfrm>
            <a:off x="1222613" y="816877"/>
            <a:ext cx="6709410" cy="4539903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2E85EB-375A-0046-849B-0A957B93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47FF94-287B-094F-9B05-AABE0825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094D596-9CC0-C543-B1B5-5A6BC8F230DD}"/>
              </a:ext>
            </a:extLst>
          </p:cNvPr>
          <p:cNvSpPr txBox="1"/>
          <p:nvPr/>
        </p:nvSpPr>
        <p:spPr>
          <a:xfrm>
            <a:off x="2584937" y="705212"/>
            <a:ext cx="366638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Italia – positivi giornalieri – 15/12/2020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53A11EB-CDFD-414A-BD41-2F68BFBC84E4}"/>
              </a:ext>
            </a:extLst>
          </p:cNvPr>
          <p:cNvSpPr txBox="1"/>
          <p:nvPr/>
        </p:nvSpPr>
        <p:spPr>
          <a:xfrm rot="16200000">
            <a:off x="362105" y="3026877"/>
            <a:ext cx="1837362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9BCA70B-0A10-BD47-9B50-42FFA8E2B930}"/>
              </a:ext>
            </a:extLst>
          </p:cNvPr>
          <p:cNvSpPr txBox="1"/>
          <p:nvPr/>
        </p:nvSpPr>
        <p:spPr>
          <a:xfrm>
            <a:off x="4280111" y="5033486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F542CBA-07FF-F345-B099-5144B4BA17B6}"/>
              </a:ext>
            </a:extLst>
          </p:cNvPr>
          <p:cNvSpPr txBox="1"/>
          <p:nvPr/>
        </p:nvSpPr>
        <p:spPr>
          <a:xfrm>
            <a:off x="4220926" y="1128469"/>
            <a:ext cx="24864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C00000"/>
                </a:solidFill>
                <a:latin typeface="+mn-lt"/>
              </a:rPr>
              <a:t>4. Di nuovo crescita esponenziale fuori controllo</a:t>
            </a:r>
          </a:p>
        </p:txBody>
      </p:sp>
      <p:sp>
        <p:nvSpPr>
          <p:cNvPr id="15" name="Segnaposto numero diapositiva 14">
            <a:extLst>
              <a:ext uri="{FF2B5EF4-FFF2-40B4-BE49-F238E27FC236}">
                <a16:creationId xmlns:a16="http://schemas.microsoft.com/office/drawing/2014/main" id="{1A3ED7D8-1813-AC4B-A2FE-6989D1B30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89</a:t>
            </a:fld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89EF23C-D27C-BC4C-8080-900668A98187}"/>
              </a:ext>
            </a:extLst>
          </p:cNvPr>
          <p:cNvSpPr txBox="1"/>
          <p:nvPr/>
        </p:nvSpPr>
        <p:spPr>
          <a:xfrm>
            <a:off x="1861330" y="1490860"/>
            <a:ext cx="223823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2. Per un breve tempo il tracciamento ha contenuto i contagi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5D8B03B-2AB2-B845-820C-A15BB8961874}"/>
              </a:ext>
            </a:extLst>
          </p:cNvPr>
          <p:cNvSpPr txBox="1"/>
          <p:nvPr/>
        </p:nvSpPr>
        <p:spPr>
          <a:xfrm>
            <a:off x="6707375" y="4005590"/>
            <a:ext cx="18524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3. Riapertura attività lavorative e scuole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900B8E1-A058-604E-9D5E-7ED38A81D46D}"/>
              </a:ext>
            </a:extLst>
          </p:cNvPr>
          <p:cNvSpPr txBox="1"/>
          <p:nvPr/>
        </p:nvSpPr>
        <p:spPr>
          <a:xfrm>
            <a:off x="1691339" y="2764330"/>
            <a:ext cx="197058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1. Primi contagi durante le vacanze estive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A9E1B45B-9BAD-7849-A935-685721472069}"/>
              </a:ext>
            </a:extLst>
          </p:cNvPr>
          <p:cNvCxnSpPr>
            <a:cxnSpLocks/>
          </p:cNvCxnSpPr>
          <p:nvPr/>
        </p:nvCxnSpPr>
        <p:spPr bwMode="auto">
          <a:xfrm>
            <a:off x="5117661" y="1661456"/>
            <a:ext cx="962526" cy="5786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B2AE914B-3260-764E-B034-468D4AB984B8}"/>
              </a:ext>
            </a:extLst>
          </p:cNvPr>
          <p:cNvCxnSpPr>
            <a:cxnSpLocks/>
          </p:cNvCxnSpPr>
          <p:nvPr/>
        </p:nvCxnSpPr>
        <p:spPr bwMode="auto">
          <a:xfrm>
            <a:off x="3086942" y="2267748"/>
            <a:ext cx="1012627" cy="121772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904B1637-57F8-FA4F-963E-281E32F07906}"/>
              </a:ext>
            </a:extLst>
          </p:cNvPr>
          <p:cNvCxnSpPr>
            <a:cxnSpLocks/>
            <a:stCxn id="16" idx="1"/>
          </p:cNvCxnSpPr>
          <p:nvPr/>
        </p:nvCxnSpPr>
        <p:spPr bwMode="auto">
          <a:xfrm flipH="1" flipV="1">
            <a:off x="5759991" y="3312564"/>
            <a:ext cx="947384" cy="9546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3B7BA4F5-C0C4-154E-A31A-211F5951FCCB}"/>
              </a:ext>
            </a:extLst>
          </p:cNvPr>
          <p:cNvCxnSpPr>
            <a:cxnSpLocks/>
          </p:cNvCxnSpPr>
          <p:nvPr/>
        </p:nvCxnSpPr>
        <p:spPr bwMode="auto">
          <a:xfrm>
            <a:off x="2363921" y="3524812"/>
            <a:ext cx="442032" cy="7423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054775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2133017-93CE-954D-8882-A477FB3F0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Televisioni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FD4BAF4-C59E-4345-A2D0-E1BD1CAC6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E7C4B26-CCF5-D84E-9FB9-99DA80BF5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EC4F710-7436-C34A-8B0D-0742E6B64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9110C-F7DF-CC4A-AC85-5D317F5155F5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pic>
        <p:nvPicPr>
          <p:cNvPr id="4098" name="Picture 2" descr="Coronavirus: i numeri del 21 marzo confrontati con quelli del 14 ottobre">
            <a:extLst>
              <a:ext uri="{FF2B5EF4-FFF2-40B4-BE49-F238E27FC236}">
                <a16:creationId xmlns:a16="http://schemas.microsoft.com/office/drawing/2014/main" id="{2B29350E-B706-F248-A50F-E2ABF2DE4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28" y="997398"/>
            <a:ext cx="8371344" cy="471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6230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F80A11-583B-7B41-AA2F-C5FD4AD5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ne usciamo fuori?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7B8F025-45BF-004F-8381-AC01AF59140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1" y="937950"/>
                <a:ext cx="6101079" cy="4415286"/>
              </a:xfrm>
            </p:spPr>
            <p:txBody>
              <a:bodyPr/>
              <a:lstStyle/>
              <a:p>
                <a:pPr>
                  <a:buFont typeface="+mj-lt"/>
                  <a:buAutoNum type="arabicPeriod"/>
                </a:pPr>
                <a:r>
                  <a:rPr lang="it-IT" sz="1800" dirty="0"/>
                  <a:t>Immunità di gregge quando la frazione di infettati è </a:t>
                </a:r>
                <a14:m>
                  <m:oMath xmlns:m="http://schemas.openxmlformats.org/officeDocument/2006/math">
                    <m:r>
                      <a:rPr lang="it-IT" sz="18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f>
                      <m:fPr>
                        <m:ctrlPr>
                          <a:rPr lang="it-IT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it-IT" sz="1800" i="1" baseline="-25000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it-IT" sz="1800" baseline="-25000" dirty="0">
                  <a:solidFill>
                    <a:schemeClr val="accent6"/>
                  </a:solidFill>
                </a:endParaRPr>
              </a:p>
              <a:p>
                <a:pPr lvl="1"/>
                <a:r>
                  <a:rPr lang="it-IT" sz="1600" dirty="0"/>
                  <a:t>Con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6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600" i="1" dirty="0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≈3</m:t>
                    </m:r>
                  </m:oMath>
                </a14:m>
                <a:r>
                  <a:rPr lang="it-IT" sz="1600" dirty="0">
                    <a:solidFill>
                      <a:schemeClr val="accent6"/>
                    </a:solidFill>
                    <a:ea typeface="Cambria Math" panose="02040503050406030204" pitchFamily="18" charset="0"/>
                  </a:rPr>
                  <a:t>, </a:t>
                </a:r>
                <a:r>
                  <a:rPr lang="it-IT" sz="1600" dirty="0"/>
                  <a:t>il </a:t>
                </a:r>
                <a:r>
                  <a:rPr lang="it-IT" sz="1600" dirty="0">
                    <a:solidFill>
                      <a:srgbClr val="C00000"/>
                    </a:solidFill>
                  </a:rPr>
                  <a:t>68% della popolazione deve infettarsi</a:t>
                </a:r>
                <a:br>
                  <a:rPr lang="it-IT" sz="1600" dirty="0">
                    <a:solidFill>
                      <a:srgbClr val="C00000"/>
                    </a:solidFill>
                  </a:rPr>
                </a:br>
                <a:r>
                  <a:rPr lang="it-IT" sz="1600" dirty="0"/>
                  <a:t>(</a:t>
                </a:r>
                <a:r>
                  <a:rPr lang="it-IT" sz="1600" dirty="0">
                    <a:solidFill>
                      <a:srgbClr val="C00000"/>
                    </a:solidFill>
                  </a:rPr>
                  <a:t>40 milioni!</a:t>
                </a:r>
                <a:r>
                  <a:rPr lang="it-IT" sz="1600" dirty="0"/>
                  <a:t>)</a:t>
                </a:r>
              </a:p>
              <a:p>
                <a:pPr lvl="1"/>
                <a:r>
                  <a:rPr lang="it-IT" sz="1600" dirty="0"/>
                  <a:t>Se circa </a:t>
                </a:r>
                <a:r>
                  <a:rPr lang="it-IT" sz="1600" dirty="0">
                    <a:solidFill>
                      <a:srgbClr val="C00000"/>
                    </a:solidFill>
                  </a:rPr>
                  <a:t>il 2% degli infetti muore</a:t>
                </a:r>
                <a:r>
                  <a:rPr lang="it-IT" sz="1600" baseline="30000" dirty="0">
                    <a:solidFill>
                      <a:schemeClr val="bg1">
                        <a:lumMod val="65000"/>
                      </a:schemeClr>
                    </a:solidFill>
                  </a:rPr>
                  <a:t>[</a:t>
                </a:r>
                <a:r>
                  <a:rPr lang="it-IT" sz="1600" dirty="0">
                    <a:solidFill>
                      <a:schemeClr val="bg1">
                        <a:lumMod val="65000"/>
                      </a:schemeClr>
                    </a:solidFill>
                  </a:rPr>
                  <a:t>*</a:t>
                </a:r>
                <a:r>
                  <a:rPr lang="it-IT" sz="1600" baseline="30000" dirty="0">
                    <a:solidFill>
                      <a:schemeClr val="bg1">
                        <a:lumMod val="65000"/>
                      </a:schemeClr>
                    </a:solidFill>
                  </a:rPr>
                  <a:t>]</a:t>
                </a:r>
                <a:r>
                  <a:rPr lang="it-IT" sz="1600" dirty="0"/>
                  <a:t>, si arriverà a </a:t>
                </a:r>
                <a:r>
                  <a:rPr lang="it-IT" sz="1600" dirty="0">
                    <a:solidFill>
                      <a:srgbClr val="C00000"/>
                    </a:solidFill>
                  </a:rPr>
                  <a:t>800.000 morti </a:t>
                </a:r>
                <a:r>
                  <a:rPr lang="it-IT" sz="1600" dirty="0"/>
                  <a:t>o più ottimisticamente </a:t>
                </a:r>
                <a:r>
                  <a:rPr lang="it-IT" sz="1600" dirty="0">
                    <a:solidFill>
                      <a:schemeClr val="accent6"/>
                    </a:solidFill>
                  </a:rPr>
                  <a:t>la metà o meno </a:t>
                </a:r>
                <a:r>
                  <a:rPr lang="it-IT" sz="1600" dirty="0"/>
                  <a:t>se la sanità avrà l’opportunità di curarli al meglio</a:t>
                </a:r>
              </a:p>
              <a:p>
                <a:pPr lvl="1"/>
                <a:r>
                  <a:rPr lang="it-IT" sz="1600" dirty="0">
                    <a:solidFill>
                      <a:srgbClr val="C00000"/>
                    </a:solidFill>
                  </a:rPr>
                  <a:t>Non è detto che l’immunità duri a lungo</a:t>
                </a:r>
              </a:p>
              <a:p>
                <a:pPr>
                  <a:buFont typeface="+mj-lt"/>
                  <a:buAutoNum type="arabicPeriod"/>
                </a:pPr>
                <a:r>
                  <a:rPr lang="it-IT" sz="1800" dirty="0"/>
                  <a:t>Si applicano misure restrittive, ma il contenimento deve essere sufficientemente lungo fino a che </a:t>
                </a:r>
                <a:r>
                  <a:rPr lang="it-IT" sz="1800" dirty="0">
                    <a:solidFill>
                      <a:schemeClr val="accent6"/>
                    </a:solidFill>
                  </a:rPr>
                  <a:t>il numero di contagi scende a zero o almeno ad un numero gestibile</a:t>
                </a:r>
              </a:p>
              <a:p>
                <a:pPr lvl="1"/>
                <a:r>
                  <a:rPr lang="it-IT" sz="1600" dirty="0">
                    <a:solidFill>
                      <a:schemeClr val="accent6"/>
                    </a:solidFill>
                  </a:rPr>
                  <a:t>Molto vicini quest’estate</a:t>
                </a:r>
              </a:p>
              <a:p>
                <a:pPr lvl="1"/>
                <a:r>
                  <a:rPr lang="it-IT" sz="1600" dirty="0">
                    <a:solidFill>
                      <a:schemeClr val="accent6"/>
                    </a:solidFill>
                  </a:rPr>
                  <a:t>Ci sono arrivati in Cina e Nuova Zelanda con metodi diversi</a:t>
                </a:r>
              </a:p>
              <a:p>
                <a:pPr>
                  <a:buFont typeface="+mj-lt"/>
                  <a:buAutoNum type="arabicPeriod"/>
                </a:pPr>
                <a:r>
                  <a:rPr lang="it-IT" sz="1800" dirty="0"/>
                  <a:t>Un </a:t>
                </a:r>
                <a:r>
                  <a:rPr lang="it-IT" sz="1800" dirty="0">
                    <a:solidFill>
                      <a:schemeClr val="accent6"/>
                    </a:solidFill>
                  </a:rPr>
                  <a:t>vaccino</a:t>
                </a:r>
                <a:r>
                  <a:rPr lang="it-IT" sz="1800" dirty="0"/>
                  <a:t> ridurrebbe la popolazione suscettibile abbassando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8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it-IT" sz="1800" dirty="0"/>
                  <a:t> sotto la soglia 1</a:t>
                </a:r>
              </a:p>
              <a:p>
                <a:pPr marL="0" indent="0">
                  <a:buNone/>
                </a:pPr>
                <a:endParaRPr lang="it-IT" sz="1800" dirty="0"/>
              </a:p>
            </p:txBody>
          </p:sp>
        </mc:Choice>
        <mc:Fallback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7B8F025-45BF-004F-8381-AC01AF59140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937950"/>
                <a:ext cx="6101079" cy="4415286"/>
              </a:xfrm>
              <a:blipFill>
                <a:blip r:embed="rId2"/>
                <a:stretch>
                  <a:fillRect l="-1040" r="-6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6106B8-49F6-6049-A1CF-871F7965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79D29DA-04A8-1F4C-9451-BE74108F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Pandemia e fisica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C4FE5B-1923-7B4A-A5DB-A470892F8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90</a:t>
            </a:fld>
            <a:endParaRPr lang="it-IT" dirty="0"/>
          </a:p>
        </p:txBody>
      </p:sp>
      <p:pic>
        <p:nvPicPr>
          <p:cNvPr id="9218" name="Picture 2" descr="Ben oltre a quello che era dovuto - Villaggio del Ragazzo">
            <a:extLst>
              <a:ext uri="{FF2B5EF4-FFF2-40B4-BE49-F238E27FC236}">
                <a16:creationId xmlns:a16="http://schemas.microsoft.com/office/drawing/2014/main" id="{2191947C-7BB7-B240-BFF2-300429A29EA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r="18369"/>
          <a:stretch/>
        </p:blipFill>
        <p:spPr bwMode="auto">
          <a:xfrm>
            <a:off x="6954838" y="938213"/>
            <a:ext cx="2189162" cy="414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F68DAE-F343-5844-A582-F5B884046C66}"/>
              </a:ext>
            </a:extLst>
          </p:cNvPr>
          <p:cNvSpPr txBox="1"/>
          <p:nvPr/>
        </p:nvSpPr>
        <p:spPr>
          <a:xfrm>
            <a:off x="5067141" y="5219452"/>
            <a:ext cx="3775393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67" baseline="30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[</a:t>
            </a:r>
            <a:r>
              <a:rPr lang="it-IT" sz="1167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*</a:t>
            </a:r>
            <a:r>
              <a:rPr lang="it-IT" sz="1167" baseline="300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]</a:t>
            </a:r>
            <a:r>
              <a:rPr lang="it-IT" sz="1167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stima dal caso della nave Diamond </a:t>
            </a:r>
            <a:r>
              <a:rPr lang="it-IT" sz="1167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Princess</a:t>
            </a:r>
            <a:r>
              <a:rPr lang="it-IT" sz="1167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ed altri</a:t>
            </a:r>
          </a:p>
        </p:txBody>
      </p:sp>
    </p:spTree>
    <p:extLst>
      <p:ext uri="{BB962C8B-B14F-4D97-AF65-F5344CB8AC3E}">
        <p14:creationId xmlns:p14="http://schemas.microsoft.com/office/powerpoint/2010/main" val="26150717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4B256558-052F-9044-9981-BD4E48FC2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523" y="201084"/>
            <a:ext cx="6985590" cy="527843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it-IT" dirty="0"/>
              <a:t>Il vaccino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E8C94E9-C629-7141-A197-C00BCAF15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" t="937" r="1967" b="21935"/>
          <a:stretch/>
        </p:blipFill>
        <p:spPr bwMode="auto">
          <a:xfrm>
            <a:off x="761794" y="728927"/>
            <a:ext cx="5997595" cy="469370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42E7C5C-9B0C-154D-AE0C-A2949556C5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3" y="5479521"/>
            <a:ext cx="2666999" cy="1905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it-IT" sz="700"/>
              <a:t>Luca Lista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414F82-07C5-B64C-88B7-6D0B51F9E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90803" y="5479521"/>
            <a:ext cx="3959225" cy="1905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it-IT" sz="700"/>
              <a:t>Pandemia e fisica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01B0DD-F536-B042-9773-CAC29D11E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5479521"/>
            <a:ext cx="1905000" cy="1905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158A4E04-8F04-924B-9455-59498B390DEA}" type="slidenum">
              <a:rPr lang="it-IT" sz="7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91</a:t>
            </a:fld>
            <a:endParaRPr lang="it-IT" sz="70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314B29F-C06F-7C44-9647-292A6B961F1E}"/>
              </a:ext>
            </a:extLst>
          </p:cNvPr>
          <p:cNvSpPr txBox="1"/>
          <p:nvPr/>
        </p:nvSpPr>
        <p:spPr>
          <a:xfrm>
            <a:off x="4665009" y="3309068"/>
            <a:ext cx="47266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>
                <a:solidFill>
                  <a:schemeClr val="accent6"/>
                </a:solidFill>
                <a:latin typeface="+mn-lt"/>
              </a:rPr>
              <a:t>F</a:t>
            </a:r>
            <a:r>
              <a:rPr lang="it-IT" sz="1200" dirty="0">
                <a:solidFill>
                  <a:schemeClr val="accent6"/>
                </a:solidFill>
                <a:latin typeface="+mn-lt"/>
              </a:rPr>
              <a:t>. P. Polack </a:t>
            </a:r>
            <a:r>
              <a:rPr lang="it-IT" sz="1200" i="1" dirty="0">
                <a:solidFill>
                  <a:schemeClr val="accent6"/>
                </a:solidFill>
                <a:latin typeface="+mn-lt"/>
              </a:rPr>
              <a:t>et al.,</a:t>
            </a:r>
          </a:p>
          <a:p>
            <a:r>
              <a:rPr lang="it-IT" sz="1200" i="1" dirty="0" err="1">
                <a:solidFill>
                  <a:schemeClr val="accent6"/>
                </a:solidFill>
                <a:latin typeface="+mn-lt"/>
              </a:rPr>
              <a:t>Safety</a:t>
            </a:r>
            <a:r>
              <a:rPr lang="it-IT" sz="1200" i="1" dirty="0">
                <a:solidFill>
                  <a:schemeClr val="accent6"/>
                </a:solidFill>
                <a:latin typeface="+mn-lt"/>
              </a:rPr>
              <a:t> and </a:t>
            </a:r>
            <a:r>
              <a:rPr lang="it-IT" sz="1200" i="1" dirty="0" err="1">
                <a:solidFill>
                  <a:schemeClr val="accent6"/>
                </a:solidFill>
                <a:latin typeface="+mn-lt"/>
              </a:rPr>
              <a:t>Efficacy</a:t>
            </a:r>
            <a:r>
              <a:rPr lang="it-IT" sz="1200" i="1" dirty="0">
                <a:solidFill>
                  <a:schemeClr val="accent6"/>
                </a:solidFill>
                <a:latin typeface="+mn-lt"/>
              </a:rPr>
              <a:t> of the BNT162b2 </a:t>
            </a:r>
            <a:r>
              <a:rPr lang="it-IT" sz="1200" i="1" dirty="0" err="1">
                <a:solidFill>
                  <a:schemeClr val="accent6"/>
                </a:solidFill>
                <a:latin typeface="+mn-lt"/>
              </a:rPr>
              <a:t>mRNA</a:t>
            </a:r>
            <a:r>
              <a:rPr lang="it-IT" sz="1200" i="1" dirty="0">
                <a:solidFill>
                  <a:schemeClr val="accent6"/>
                </a:solidFill>
                <a:latin typeface="+mn-lt"/>
              </a:rPr>
              <a:t> Covid-19 Vaccine</a:t>
            </a:r>
          </a:p>
          <a:p>
            <a:r>
              <a:rPr lang="it-IT" sz="1200" dirty="0">
                <a:solidFill>
                  <a:schemeClr val="accent6"/>
                </a:solidFill>
                <a:latin typeface="+mn-lt"/>
              </a:rPr>
              <a:t>The New </a:t>
            </a:r>
            <a:r>
              <a:rPr lang="it-IT" sz="1200" dirty="0" err="1">
                <a:solidFill>
                  <a:schemeClr val="accent6"/>
                </a:solidFill>
                <a:latin typeface="+mn-lt"/>
              </a:rPr>
              <a:t>England</a:t>
            </a:r>
            <a:r>
              <a:rPr lang="it-IT" sz="1200" dirty="0">
                <a:solidFill>
                  <a:schemeClr val="accent6"/>
                </a:solidFill>
                <a:latin typeface="+mn-lt"/>
              </a:rPr>
              <a:t> Journal of Medicine, 10-12-2020</a:t>
            </a:r>
          </a:p>
          <a:p>
            <a:r>
              <a:rPr lang="it-IT" sz="1200" dirty="0">
                <a:solidFill>
                  <a:schemeClr val="accent6"/>
                </a:solidFill>
                <a:latin typeface="+mn-lt"/>
              </a:rPr>
              <a:t>doi:10.1056/NEJMoa2034577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CC7B24B-C779-8D48-85A9-F378E4C46AD3}"/>
              </a:ext>
            </a:extLst>
          </p:cNvPr>
          <p:cNvSpPr txBox="1"/>
          <p:nvPr/>
        </p:nvSpPr>
        <p:spPr>
          <a:xfrm>
            <a:off x="5834409" y="1841837"/>
            <a:ext cx="3342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Efficacia dopo 7 giorni:</a:t>
            </a:r>
          </a:p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95.0 (90.3–97.6)%, 95% CI </a:t>
            </a:r>
          </a:p>
          <a:p>
            <a:endParaRPr lang="it-IT" sz="20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59935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572307-8099-DB42-A6DF-FD22CB19F2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8" t="11051" r="14726"/>
          <a:stretch/>
        </p:blipFill>
        <p:spPr>
          <a:xfrm>
            <a:off x="1140058" y="1117454"/>
            <a:ext cx="5665004" cy="432118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F356BA3-FF3E-1449-8FB9-32699527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succede nel Mondo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FAC20D-2382-8144-AB76-63B564B0B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B11727-0282-7C4F-A26F-51466BD80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F3EFDA-3D1D-AE48-BC8E-D07774DE8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92</a:t>
            </a:fld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AF5089E-B959-6749-96A9-A6748EC43F79}"/>
              </a:ext>
            </a:extLst>
          </p:cNvPr>
          <p:cNvSpPr txBox="1"/>
          <p:nvPr/>
        </p:nvSpPr>
        <p:spPr>
          <a:xfrm>
            <a:off x="4118394" y="1334744"/>
            <a:ext cx="7521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5C9C9E"/>
                </a:solidFill>
                <a:latin typeface="+mn-lt"/>
              </a:rPr>
              <a:t>Belgio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242279E-62F2-8E41-B169-5B9C3117189F}"/>
              </a:ext>
            </a:extLst>
          </p:cNvPr>
          <p:cNvSpPr txBox="1"/>
          <p:nvPr/>
        </p:nvSpPr>
        <p:spPr>
          <a:xfrm>
            <a:off x="7854319" y="4373769"/>
            <a:ext cx="1133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A0512B"/>
                </a:solidFill>
                <a:latin typeface="+mn-lt"/>
              </a:rPr>
              <a:t>Perù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66EE710-73FE-274D-BE6C-DD002059D0FB}"/>
              </a:ext>
            </a:extLst>
          </p:cNvPr>
          <p:cNvSpPr txBox="1"/>
          <p:nvPr/>
        </p:nvSpPr>
        <p:spPr>
          <a:xfrm>
            <a:off x="7854319" y="3883015"/>
            <a:ext cx="8675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4169E1"/>
                </a:solidFill>
                <a:latin typeface="+mn-lt"/>
              </a:rPr>
              <a:t>Francia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B844A41-379E-8142-A0A0-7FA87CB27F0E}"/>
              </a:ext>
            </a:extLst>
          </p:cNvPr>
          <p:cNvSpPr txBox="1"/>
          <p:nvPr/>
        </p:nvSpPr>
        <p:spPr>
          <a:xfrm>
            <a:off x="3448621" y="3806073"/>
            <a:ext cx="8899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08A33"/>
                </a:solidFill>
                <a:latin typeface="+mn-lt"/>
              </a:rPr>
              <a:t>Spagna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274020F-3FCD-2A42-AC24-7FCA1C01FFD4}"/>
              </a:ext>
            </a:extLst>
          </p:cNvPr>
          <p:cNvSpPr txBox="1"/>
          <p:nvPr/>
        </p:nvSpPr>
        <p:spPr>
          <a:xfrm>
            <a:off x="6551857" y="2822304"/>
            <a:ext cx="617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2D3DD4"/>
                </a:solidFill>
                <a:latin typeface="+mn-lt"/>
              </a:rPr>
              <a:t>Italia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55C3C39-0DB4-774C-A1DF-9742A43E43FC}"/>
              </a:ext>
            </a:extLst>
          </p:cNvPr>
          <p:cNvSpPr txBox="1"/>
          <p:nvPr/>
        </p:nvSpPr>
        <p:spPr>
          <a:xfrm>
            <a:off x="7306315" y="3297707"/>
            <a:ext cx="604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+mn-lt"/>
              </a:rPr>
              <a:t>USA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271348A-C5E9-D440-AD50-7D1CF9E6F9AD}"/>
              </a:ext>
            </a:extLst>
          </p:cNvPr>
          <p:cNvSpPr txBox="1"/>
          <p:nvPr/>
        </p:nvSpPr>
        <p:spPr>
          <a:xfrm>
            <a:off x="2019302" y="769808"/>
            <a:ext cx="4670102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Mondo – decessi giornalieri – 15/12/2020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0343FC2-8A4F-4849-810E-CB72B09C2518}"/>
              </a:ext>
            </a:extLst>
          </p:cNvPr>
          <p:cNvSpPr txBox="1"/>
          <p:nvPr/>
        </p:nvSpPr>
        <p:spPr>
          <a:xfrm rot="16200000">
            <a:off x="-341763" y="2847963"/>
            <a:ext cx="3175869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decessi giornalieri / 100.000 </a:t>
            </a:r>
            <a:r>
              <a:rPr lang="it-IT" sz="1501" b="1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abit</a:t>
            </a:r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CA3816C-E1CC-8D43-8972-5E816EBBBCB0}"/>
              </a:ext>
            </a:extLst>
          </p:cNvPr>
          <p:cNvSpPr txBox="1"/>
          <p:nvPr/>
        </p:nvSpPr>
        <p:spPr>
          <a:xfrm>
            <a:off x="3828090" y="5115346"/>
            <a:ext cx="580608" cy="32329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data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CDD7267-75BA-F84A-B1C1-E88401F0E370}"/>
              </a:ext>
            </a:extLst>
          </p:cNvPr>
          <p:cNvSpPr txBox="1"/>
          <p:nvPr/>
        </p:nvSpPr>
        <p:spPr>
          <a:xfrm>
            <a:off x="7306315" y="4125567"/>
            <a:ext cx="1293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478C27"/>
                </a:solidFill>
                <a:latin typeface="+mn-lt"/>
              </a:rPr>
              <a:t>Brasile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D331061-B424-0048-9361-008DA045922A}"/>
              </a:ext>
            </a:extLst>
          </p:cNvPr>
          <p:cNvSpPr txBox="1"/>
          <p:nvPr/>
        </p:nvSpPr>
        <p:spPr>
          <a:xfrm>
            <a:off x="7854319" y="3466984"/>
            <a:ext cx="1293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2E6549"/>
                </a:solidFill>
                <a:latin typeface="+mn-lt"/>
              </a:rPr>
              <a:t>Svezia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B8BDC5C-98B7-8244-A10D-2112EB0A3C40}"/>
              </a:ext>
            </a:extLst>
          </p:cNvPr>
          <p:cNvSpPr txBox="1"/>
          <p:nvPr/>
        </p:nvSpPr>
        <p:spPr>
          <a:xfrm>
            <a:off x="5315424" y="3055079"/>
            <a:ext cx="468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244AFC"/>
                </a:solidFill>
                <a:latin typeface="+mn-lt"/>
              </a:rPr>
              <a:t>UE</a:t>
            </a:r>
          </a:p>
        </p:txBody>
      </p: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86E22CA5-5216-6A42-8F32-B0725DEF0E5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784576" y="3648693"/>
            <a:ext cx="1069743" cy="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2E6549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70BDC999-80CB-F840-9725-4FDCE9776C23}"/>
              </a:ext>
            </a:extLst>
          </p:cNvPr>
          <p:cNvCxnSpPr>
            <a:cxnSpLocks/>
            <a:stCxn id="21" idx="1"/>
          </p:cNvCxnSpPr>
          <p:nvPr/>
        </p:nvCxnSpPr>
        <p:spPr bwMode="auto">
          <a:xfrm flipH="1">
            <a:off x="6784576" y="4294844"/>
            <a:ext cx="521739" cy="550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478C27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32DD0070-9EC9-F04D-9EE0-920DB7C3168E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>
            <a:off x="6784576" y="4543046"/>
            <a:ext cx="106974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A0512B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89B78B8-651F-7F49-A64F-4EFFFF881B2B}"/>
              </a:ext>
            </a:extLst>
          </p:cNvPr>
          <p:cNvSpPr txBox="1"/>
          <p:nvPr/>
        </p:nvSpPr>
        <p:spPr>
          <a:xfrm>
            <a:off x="6535563" y="2322036"/>
            <a:ext cx="970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83F84"/>
                </a:solidFill>
                <a:latin typeface="+mn-lt"/>
              </a:rPr>
              <a:t>Svizzera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B95FDFE-09EB-C84E-AF3F-AF25C61F39B9}"/>
              </a:ext>
            </a:extLst>
          </p:cNvPr>
          <p:cNvSpPr txBox="1"/>
          <p:nvPr/>
        </p:nvSpPr>
        <p:spPr>
          <a:xfrm>
            <a:off x="7306315" y="4673127"/>
            <a:ext cx="13050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6CE1D1"/>
                </a:solidFill>
                <a:latin typeface="+mn-lt"/>
              </a:rPr>
              <a:t>Norvegia</a:t>
            </a: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2176E1A5-4FB7-0C42-9CE2-2911FCB800C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784576" y="4817737"/>
            <a:ext cx="560486" cy="246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CE1D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BDC8DA8B-1C2B-AC45-B9F0-27E027B6708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805062" y="3436356"/>
            <a:ext cx="540000" cy="59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BEB8285F-E96B-0143-B34B-3AD0C6C0A4E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786150" y="3826809"/>
            <a:ext cx="1135284" cy="2254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4169E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370064C-8D10-4C4E-8527-1915A3398FF7}"/>
              </a:ext>
            </a:extLst>
          </p:cNvPr>
          <p:cNvSpPr txBox="1"/>
          <p:nvPr/>
        </p:nvSpPr>
        <p:spPr>
          <a:xfrm>
            <a:off x="7306315" y="3636796"/>
            <a:ext cx="1293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D2672C"/>
                </a:solidFill>
                <a:latin typeface="+mn-lt"/>
              </a:rPr>
              <a:t>Germania</a:t>
            </a:r>
          </a:p>
        </p:txBody>
      </p: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03D4EFC6-98F7-8449-A760-78213805871C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784576" y="3745984"/>
            <a:ext cx="573006" cy="532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D2672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408B3FE6-0E2A-FF4F-95EA-084816CD2968}"/>
              </a:ext>
            </a:extLst>
          </p:cNvPr>
          <p:cNvSpPr txBox="1"/>
          <p:nvPr/>
        </p:nvSpPr>
        <p:spPr>
          <a:xfrm>
            <a:off x="797931" y="1054408"/>
            <a:ext cx="201980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69A7DE"/>
                </a:solidFill>
                <a:latin typeface="+mn-lt"/>
              </a:rPr>
              <a:t>Media mobile a 7 giorni</a:t>
            </a:r>
          </a:p>
        </p:txBody>
      </p:sp>
    </p:spTree>
    <p:extLst>
      <p:ext uri="{BB962C8B-B14F-4D97-AF65-F5344CB8AC3E}">
        <p14:creationId xmlns:p14="http://schemas.microsoft.com/office/powerpoint/2010/main" val="24628531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6335DF-5F21-1247-BB28-54E44150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Italia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074222-FE7C-974A-950F-B52AB3A8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D9D1DE-4AC9-914D-AED3-F960B6F6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06B27-163F-1C4F-99F5-1C86C1F2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93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2D1FC1D-2010-A04B-8EE0-05229A339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2" y="998840"/>
            <a:ext cx="6530765" cy="438727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43E0B2-31C6-6B47-ABF5-AB3F7C9342F4}"/>
              </a:ext>
            </a:extLst>
          </p:cNvPr>
          <p:cNvSpPr txBox="1"/>
          <p:nvPr/>
        </p:nvSpPr>
        <p:spPr>
          <a:xfrm rot="16200000">
            <a:off x="-494164" y="2847963"/>
            <a:ext cx="3175869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CEFF6F-2817-C34D-8D92-012A4FB6744A}"/>
              </a:ext>
            </a:extLst>
          </p:cNvPr>
          <p:cNvSpPr txBox="1"/>
          <p:nvPr/>
        </p:nvSpPr>
        <p:spPr>
          <a:xfrm>
            <a:off x="1927412" y="2026390"/>
            <a:ext cx="3108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Modello di regressione:</a:t>
            </a:r>
            <a:br>
              <a:rPr lang="it-IT" dirty="0">
                <a:solidFill>
                  <a:schemeClr val="accent1">
                    <a:lumMod val="50000"/>
                  </a:schemeClr>
                </a:solidFill>
                <a:latin typeface="+mn-lt"/>
              </a:rPr>
            </a:br>
            <a:r>
              <a:rPr lang="it-IT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somma di tre curve di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  <a:latin typeface="+mn-lt"/>
              </a:rPr>
              <a:t>Gompertz</a:t>
            </a:r>
            <a:endParaRPr lang="it-IT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845257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6335DF-5F21-1247-BB28-54E44150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Spagna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074222-FE7C-974A-950F-B52AB3A8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D9D1DE-4AC9-914D-AED3-F960B6F6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06B27-163F-1C4F-99F5-1C86C1F2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94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2D1FC1D-2010-A04B-8EE0-05229A339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3501" y="998839"/>
            <a:ext cx="6530763" cy="43872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670F3C-AA2F-D046-B896-6AD98BDB59A9}"/>
              </a:ext>
            </a:extLst>
          </p:cNvPr>
          <p:cNvSpPr txBox="1"/>
          <p:nvPr/>
        </p:nvSpPr>
        <p:spPr>
          <a:xfrm rot="16200000">
            <a:off x="-494164" y="2847963"/>
            <a:ext cx="3175869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</p:spTree>
    <p:extLst>
      <p:ext uri="{BB962C8B-B14F-4D97-AF65-F5344CB8AC3E}">
        <p14:creationId xmlns:p14="http://schemas.microsoft.com/office/powerpoint/2010/main" val="92430702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6335DF-5F21-1247-BB28-54E44150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Francia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074222-FE7C-974A-950F-B52AB3A8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D9D1DE-4AC9-914D-AED3-F960B6F6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06B27-163F-1C4F-99F5-1C86C1F2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95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2D1FC1D-2010-A04B-8EE0-05229A339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3502" y="998839"/>
            <a:ext cx="6530765" cy="43872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03328E2-4AAC-DE4A-B722-FD9FA7AA1C98}"/>
              </a:ext>
            </a:extLst>
          </p:cNvPr>
          <p:cNvSpPr txBox="1"/>
          <p:nvPr/>
        </p:nvSpPr>
        <p:spPr>
          <a:xfrm rot="16200000">
            <a:off x="-494164" y="2847963"/>
            <a:ext cx="3175869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</p:spTree>
    <p:extLst>
      <p:ext uri="{BB962C8B-B14F-4D97-AF65-F5344CB8AC3E}">
        <p14:creationId xmlns:p14="http://schemas.microsoft.com/office/powerpoint/2010/main" val="135300058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6335DF-5F21-1247-BB28-54E44150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Germania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074222-FE7C-974A-950F-B52AB3A8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D9D1DE-4AC9-914D-AED3-F960B6F6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06B27-163F-1C4F-99F5-1C86C1F2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96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2D1FC1D-2010-A04B-8EE0-05229A339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3501" y="998839"/>
            <a:ext cx="6530763" cy="43872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D3937E-618B-8147-B008-A83B507973B9}"/>
              </a:ext>
            </a:extLst>
          </p:cNvPr>
          <p:cNvSpPr txBox="1"/>
          <p:nvPr/>
        </p:nvSpPr>
        <p:spPr>
          <a:xfrm rot="16200000">
            <a:off x="-494164" y="2847963"/>
            <a:ext cx="3175869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</p:spTree>
    <p:extLst>
      <p:ext uri="{BB962C8B-B14F-4D97-AF65-F5344CB8AC3E}">
        <p14:creationId xmlns:p14="http://schemas.microsoft.com/office/powerpoint/2010/main" val="11573536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6335DF-5F21-1247-BB28-54E44150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Svezia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074222-FE7C-974A-950F-B52AB3A8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D9D1DE-4AC9-914D-AED3-F960B6F6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06B27-163F-1C4F-99F5-1C86C1F2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97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2D1FC1D-2010-A04B-8EE0-05229A339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3501" y="998839"/>
            <a:ext cx="6530763" cy="43872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ED0922F-E757-9848-9EB1-071FB9CE1EE4}"/>
              </a:ext>
            </a:extLst>
          </p:cNvPr>
          <p:cNvSpPr txBox="1"/>
          <p:nvPr/>
        </p:nvSpPr>
        <p:spPr>
          <a:xfrm rot="16200000">
            <a:off x="-494164" y="2847963"/>
            <a:ext cx="3175869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</p:spTree>
    <p:extLst>
      <p:ext uri="{BB962C8B-B14F-4D97-AF65-F5344CB8AC3E}">
        <p14:creationId xmlns:p14="http://schemas.microsoft.com/office/powerpoint/2010/main" val="39329146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6335DF-5F21-1247-BB28-54E44150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Norvegia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074222-FE7C-974A-950F-B52AB3A8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D9D1DE-4AC9-914D-AED3-F960B6F6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06B27-163F-1C4F-99F5-1C86C1F2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98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2D1FC1D-2010-A04B-8EE0-05229A339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3501" y="998839"/>
            <a:ext cx="6530763" cy="438726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927F561-7E24-1847-8BFD-7D4E3574A138}"/>
              </a:ext>
            </a:extLst>
          </p:cNvPr>
          <p:cNvSpPr txBox="1"/>
          <p:nvPr/>
        </p:nvSpPr>
        <p:spPr>
          <a:xfrm rot="16200000">
            <a:off x="-494164" y="2847963"/>
            <a:ext cx="3175869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</p:spTree>
    <p:extLst>
      <p:ext uri="{BB962C8B-B14F-4D97-AF65-F5344CB8AC3E}">
        <p14:creationId xmlns:p14="http://schemas.microsoft.com/office/powerpoint/2010/main" val="403155294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6335DF-5F21-1247-BB28-54E44150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USA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074222-FE7C-974A-950F-B52AB3A8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2D9D1DE-4AC9-914D-AED3-F960B6F6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Pandemia e fisica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06B27-163F-1C4F-99F5-1C86C1F2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E7E4D-E47C-EF45-8636-00182ED0BC5B}" type="slidenum">
              <a:rPr lang="it-IT" smtClean="0"/>
              <a:pPr>
                <a:defRPr/>
              </a:pPr>
              <a:t>99</a:t>
            </a:fld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2D1FC1D-2010-A04B-8EE0-05229A339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3501" y="998839"/>
            <a:ext cx="6530763" cy="438726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61DD74-B646-4042-AF88-FE647586AE85}"/>
              </a:ext>
            </a:extLst>
          </p:cNvPr>
          <p:cNvSpPr txBox="1"/>
          <p:nvPr/>
        </p:nvSpPr>
        <p:spPr>
          <a:xfrm rot="16200000">
            <a:off x="-494164" y="2847963"/>
            <a:ext cx="3175869" cy="32329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501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positivi giornalieri</a:t>
            </a:r>
          </a:p>
        </p:txBody>
      </p:sp>
    </p:spTree>
    <p:extLst>
      <p:ext uri="{BB962C8B-B14F-4D97-AF65-F5344CB8AC3E}">
        <p14:creationId xmlns:p14="http://schemas.microsoft.com/office/powerpoint/2010/main" val="1841491223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4720</Words>
  <Application>Microsoft Macintosh PowerPoint</Application>
  <PresentationFormat>Presentazione su schermo (16:10)</PresentationFormat>
  <Paragraphs>1023</Paragraphs>
  <Slides>104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104</vt:i4>
      </vt:variant>
    </vt:vector>
  </HeadingPairs>
  <TitlesOfParts>
    <vt:vector size="112" baseType="lpstr">
      <vt:lpstr>Arial</vt:lpstr>
      <vt:lpstr>Calibri</vt:lpstr>
      <vt:lpstr>Cambria Math</vt:lpstr>
      <vt:lpstr>Oswald</vt:lpstr>
      <vt:lpstr>Oswald Light</vt:lpstr>
      <vt:lpstr>Times New Roman</vt:lpstr>
      <vt:lpstr>Wingdings</vt:lpstr>
      <vt:lpstr>Struttura predefinita</vt:lpstr>
      <vt:lpstr>La pandemia vista da un fisico sperimentale</vt:lpstr>
      <vt:lpstr>Affrontare la pandemia di covid-19</vt:lpstr>
      <vt:lpstr>Comprendere la pandemia</vt:lpstr>
      <vt:lpstr>I dati</vt:lpstr>
      <vt:lpstr>Bollettini ufficiali</vt:lpstr>
      <vt:lpstr>Comunicazione nazionale</vt:lpstr>
      <vt:lpstr>Comunicazione regionale</vt:lpstr>
      <vt:lpstr>Giornali</vt:lpstr>
      <vt:lpstr>Televisioni</vt:lpstr>
      <vt:lpstr>Cosa ci dicono i bollettini?</vt:lpstr>
      <vt:lpstr>Cosa ci dicono i media?</vt:lpstr>
      <vt:lpstr>Conseguenze</vt:lpstr>
      <vt:lpstr>Perché analizzare i dati covid-19?</vt:lpstr>
      <vt:lpstr>Il sito covid19.infn.it</vt:lpstr>
      <vt:lpstr>Facciamo un po’ di ordine</vt:lpstr>
      <vt:lpstr>Come si trasmette il virus</vt:lpstr>
      <vt:lpstr>Infetti: 1</vt:lpstr>
      <vt:lpstr>Infetti: 1 + 3 = 4</vt:lpstr>
      <vt:lpstr>Infetti: 1 + 3 + 3×3 = 13</vt:lpstr>
      <vt:lpstr>Infetti: 1 + 3 + 3×3 + 3×3×3 = 40 </vt:lpstr>
      <vt:lpstr>Presentazione standard di PowerPoint</vt:lpstr>
      <vt:lpstr>Crescita esponenziale</vt:lpstr>
      <vt:lpstr>Curva esponenziale</vt:lpstr>
      <vt:lpstr>Scala lineare</vt:lpstr>
      <vt:lpstr>La scala logaritmica</vt:lpstr>
      <vt:lpstr>Esponenziale in scala logaritmica</vt:lpstr>
      <vt:lpstr>Lineare vs logaritmica</vt:lpstr>
      <vt:lpstr>Sommario - Italia</vt:lpstr>
      <vt:lpstr>Sommario - Italia</vt:lpstr>
      <vt:lpstr>Crescita delle terapie intensive, ottobre</vt:lpstr>
      <vt:lpstr>Crescita delle terapie intensive, ottobre</vt:lpstr>
      <vt:lpstr>Crescita delle terapie intensive, ottobre</vt:lpstr>
      <vt:lpstr>Crescita delle terapie intensive, ottobre</vt:lpstr>
      <vt:lpstr>Crescita delle terapie intensive, ottobre</vt:lpstr>
      <vt:lpstr>Crescita delle terapie intensive, ottobre</vt:lpstr>
      <vt:lpstr>Crescita delle terapie intensive, ottobre</vt:lpstr>
      <vt:lpstr>Crescita delle terapie intensive, ottobre</vt:lpstr>
      <vt:lpstr>Crescita delle terapie intensive, ottobre</vt:lpstr>
      <vt:lpstr>Crescita delle terapie intensive, ottobre</vt:lpstr>
      <vt:lpstr>Crescita delle terapie intensive, ottobre</vt:lpstr>
      <vt:lpstr>Svizzera: piene le terapie intensive</vt:lpstr>
      <vt:lpstr>Svezia: terapie intensive al 99%</vt:lpstr>
      <vt:lpstr>Nessuna crescita può essere infinita</vt:lpstr>
      <vt:lpstr>Terapie intensive, novembre</vt:lpstr>
      <vt:lpstr>Decessi a metà novembre</vt:lpstr>
      <vt:lpstr>Decessi, ieri</vt:lpstr>
      <vt:lpstr>Modello SIRD</vt:lpstr>
      <vt:lpstr>Modello SIRD</vt:lpstr>
      <vt:lpstr>Modello SIRD</vt:lpstr>
      <vt:lpstr>Modello SIRD</vt:lpstr>
      <vt:lpstr>Da SIRD a SIR</vt:lpstr>
      <vt:lpstr>Modello SIR(D)</vt:lpstr>
      <vt:lpstr>Da R0 a Rt</vt:lpstr>
      <vt:lpstr>Modello SIR</vt:lpstr>
      <vt:lpstr>Modello SIR: inizio</vt:lpstr>
      <vt:lpstr>Modello SIR: picco</vt:lpstr>
      <vt:lpstr>Modello SIR: fine</vt:lpstr>
      <vt:lpstr>Video di approfondimento</vt:lpstr>
      <vt:lpstr>Casi in Italia, prima ondata</vt:lpstr>
      <vt:lpstr>La realtà è diversa dal modello SIRD</vt:lpstr>
      <vt:lpstr>I dati reali fluttuano</vt:lpstr>
      <vt:lpstr>Decessi in Campania, prima ondata</vt:lpstr>
      <vt:lpstr>Decessi in Campania, prima ondata</vt:lpstr>
      <vt:lpstr>Decessi in Campania, prima ondata</vt:lpstr>
      <vt:lpstr>Decessi in Campania, prima ondata</vt:lpstr>
      <vt:lpstr>Positivi in Italia, dopo la prima ondata</vt:lpstr>
      <vt:lpstr>Identificare presto la ripresa</vt:lpstr>
      <vt:lpstr>Rt, questo sconosciuto</vt:lpstr>
      <vt:lpstr>Come si calcola è Rt?</vt:lpstr>
      <vt:lpstr>w_s, la distribuzione del generation time</vt:lpstr>
      <vt:lpstr>Infetti giornalieri e Rt</vt:lpstr>
      <vt:lpstr>Tasso di crescita esponenziale</vt:lpstr>
      <vt:lpstr>Tempo di raddoppio</vt:lpstr>
      <vt:lpstr>Rt è legato al tasso di crescita</vt:lpstr>
      <vt:lpstr>Il valore di soglia: Rt=1</vt:lpstr>
      <vt:lpstr>Rt in funzione del generation time</vt:lpstr>
      <vt:lpstr>Rt in funzione del generation time</vt:lpstr>
      <vt:lpstr>Approssimazioni successive</vt:lpstr>
      <vt:lpstr>Confronto tra gli algoritmi per Rt </vt:lpstr>
      <vt:lpstr>Dettagli</vt:lpstr>
      <vt:lpstr>Incertezze</vt:lpstr>
      <vt:lpstr>Qualità dei dati</vt:lpstr>
      <vt:lpstr>Correzioni e ri-conteggi</vt:lpstr>
      <vt:lpstr>Tamponi: effetto fine settimana</vt:lpstr>
      <vt:lpstr>Sottostima dei decessi</vt:lpstr>
      <vt:lpstr>È possibile fare previsioni?</vt:lpstr>
      <vt:lpstr>A cosa è servito il lockdown</vt:lpstr>
      <vt:lpstr>A cosa è servito il lockdown</vt:lpstr>
      <vt:lpstr>Seconda ondata</vt:lpstr>
      <vt:lpstr>Come ne usciamo fuori?</vt:lpstr>
      <vt:lpstr>Il vaccino</vt:lpstr>
      <vt:lpstr>Cosa succede nel Mondo</vt:lpstr>
      <vt:lpstr>Italia</vt:lpstr>
      <vt:lpstr>Spagna</vt:lpstr>
      <vt:lpstr>Francia</vt:lpstr>
      <vt:lpstr>Germania</vt:lpstr>
      <vt:lpstr>Svezia</vt:lpstr>
      <vt:lpstr>Norvegia</vt:lpstr>
      <vt:lpstr>USA</vt:lpstr>
      <vt:lpstr>Brasile</vt:lpstr>
      <vt:lpstr>Giappone</vt:lpstr>
      <vt:lpstr>Conclusioni</vt:lpstr>
      <vt:lpstr>Backup</vt:lpstr>
      <vt:lpstr>Cronologia Covid 19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pandemia vista da un fisico sperimentale</dc:title>
  <dc:creator>LUCA LISTA</dc:creator>
  <cp:lastModifiedBy>LUCA LISTA</cp:lastModifiedBy>
  <cp:revision>111</cp:revision>
  <dcterms:created xsi:type="dcterms:W3CDTF">2020-12-13T20:49:09Z</dcterms:created>
  <dcterms:modified xsi:type="dcterms:W3CDTF">2020-12-16T14:12:13Z</dcterms:modified>
</cp:coreProperties>
</file>