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3" r:id="rId4"/>
    <p:sldId id="262" r:id="rId5"/>
    <p:sldId id="261" r:id="rId6"/>
    <p:sldId id="257" r:id="rId7"/>
    <p:sldId id="258" r:id="rId8"/>
    <p:sldId id="264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8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Aggiornamento sullo sviluppo del software per la valutazione dei rischi e la gestione della sicurezza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CNPISA, 11 DICEMBRE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569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Personale coinvolto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5801" y="2264564"/>
            <a:ext cx="10394707" cy="3311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dirty="0"/>
              <a:t>I FASE: analisi di mercato e definizione capitolato:</a:t>
            </a:r>
          </a:p>
          <a:p>
            <a:r>
              <a:rPr lang="it-IT" sz="1600" dirty="0"/>
              <a:t>Roberto Assiro – RSPP di Lecce</a:t>
            </a:r>
          </a:p>
          <a:p>
            <a:r>
              <a:rPr lang="it-IT" sz="1600" dirty="0"/>
              <a:t>Claudio </a:t>
            </a:r>
            <a:r>
              <a:rPr lang="it-IT" sz="1600" dirty="0" err="1"/>
              <a:t>Bisegni</a:t>
            </a:r>
            <a:r>
              <a:rPr lang="it-IT" sz="1600" dirty="0"/>
              <a:t> – Servizio Calcolo dei LNF</a:t>
            </a:r>
          </a:p>
          <a:p>
            <a:r>
              <a:rPr lang="it-IT" sz="1600" dirty="0"/>
              <a:t>Marta Dalla </a:t>
            </a:r>
            <a:r>
              <a:rPr lang="it-IT" sz="1600" dirty="0" smtClean="0"/>
              <a:t>Vecchia</a:t>
            </a:r>
            <a:endParaRPr lang="it-IT" sz="1600" dirty="0"/>
          </a:p>
          <a:p>
            <a:r>
              <a:rPr lang="it-IT" sz="1600" dirty="0"/>
              <a:t>Giancarlo De </a:t>
            </a:r>
            <a:r>
              <a:rPr lang="it-IT" sz="1600" dirty="0" err="1"/>
              <a:t>Carolis</a:t>
            </a:r>
            <a:r>
              <a:rPr lang="it-IT" sz="1600" dirty="0"/>
              <a:t> – RSPP di Pisa</a:t>
            </a:r>
          </a:p>
          <a:p>
            <a:r>
              <a:rPr lang="it-IT" sz="1600" dirty="0"/>
              <a:t>Alfonso Monaco – Servizio Calcolo di Bari</a:t>
            </a:r>
          </a:p>
          <a:p>
            <a:r>
              <a:rPr lang="it-IT" sz="1600" dirty="0"/>
              <a:t>Michele Sacchetti – RSPP di Bari</a:t>
            </a:r>
          </a:p>
          <a:p>
            <a:r>
              <a:rPr lang="it-IT" sz="1600" dirty="0"/>
              <a:t>Piero </a:t>
            </a:r>
            <a:r>
              <a:rPr lang="it-IT" sz="1600" dirty="0" err="1"/>
              <a:t>Stipcich</a:t>
            </a:r>
            <a:r>
              <a:rPr lang="it-IT" sz="1600" dirty="0"/>
              <a:t> – RSPP di Roma 2 e 3 </a:t>
            </a:r>
          </a:p>
          <a:p>
            <a:r>
              <a:rPr lang="it-IT" sz="1600" dirty="0"/>
              <a:t>Michele Tota – Servizio Calcolo dei LNF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01042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Personale coinvolto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II FASE: installazione e avvio del software</a:t>
            </a:r>
          </a:p>
          <a:p>
            <a:r>
              <a:rPr lang="it-IT" dirty="0"/>
              <a:t>Sviluppatori interfaccia a Bari in collaborazione con il Servizio Calcolo</a:t>
            </a:r>
          </a:p>
          <a:p>
            <a:r>
              <a:rPr lang="it-IT" dirty="0"/>
              <a:t>Supporto del CNAF per l’installazione</a:t>
            </a:r>
          </a:p>
          <a:p>
            <a:r>
              <a:rPr lang="it-IT" dirty="0"/>
              <a:t>Configurazione del software con Bari come Struttura pilota, oltre ai RSPP già indicati partecipano anche Andrea Papi di Perugia e Francesco Vernocchi di Genova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749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Presentazione software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 smtClean="0"/>
              <a:t>Acquisto tramite gara del software 626suite di </a:t>
            </a:r>
            <a:r>
              <a:rPr lang="it-IT" b="1" dirty="0" err="1" smtClean="0"/>
              <a:t>age</a:t>
            </a:r>
            <a:r>
              <a:rPr lang="it-IT" b="1" dirty="0" smtClean="0"/>
              <a:t> web </a:t>
            </a:r>
            <a:r>
              <a:rPr lang="it-IT" b="1" dirty="0" err="1" smtClean="0"/>
              <a:t>solutions</a:t>
            </a:r>
            <a:endParaRPr lang="it-IT" b="1" dirty="0"/>
          </a:p>
          <a:p>
            <a:r>
              <a:rPr lang="it-IT" dirty="0"/>
              <a:t>Configurato in unità organizzative che rispecchiano la suddivisione in strutture e sedi </a:t>
            </a:r>
            <a:r>
              <a:rPr lang="it-IT" dirty="0" smtClean="0"/>
              <a:t>collegate </a:t>
            </a:r>
            <a:r>
              <a:rPr lang="it-IT" dirty="0" err="1" smtClean="0"/>
              <a:t>dell’infn</a:t>
            </a:r>
            <a:endParaRPr lang="it-IT" dirty="0"/>
          </a:p>
          <a:p>
            <a:r>
              <a:rPr lang="it-IT" dirty="0" smtClean="0"/>
              <a:t>Capace di elaborare </a:t>
            </a:r>
            <a:r>
              <a:rPr lang="it-IT" dirty="0" err="1" smtClean="0"/>
              <a:t>informaticamente</a:t>
            </a:r>
            <a:r>
              <a:rPr lang="it-IT" dirty="0" smtClean="0"/>
              <a:t> il del </a:t>
            </a:r>
            <a:r>
              <a:rPr lang="it-IT" dirty="0"/>
              <a:t>Documento di Valutazione dei Rischi</a:t>
            </a:r>
          </a:p>
          <a:p>
            <a:r>
              <a:rPr lang="it-IT" dirty="0" smtClean="0"/>
              <a:t>In grado di eseguire una Gestione completa della </a:t>
            </a:r>
            <a:r>
              <a:rPr lang="it-IT" dirty="0"/>
              <a:t>sicurezza (scadenze, procedure, documenti</a:t>
            </a:r>
            <a:r>
              <a:rPr lang="it-IT"/>
              <a:t>, </a:t>
            </a:r>
            <a:r>
              <a:rPr lang="it-IT" smtClean="0"/>
              <a:t>MANUTENZIONE, DPI, SORVEGLIANZA </a:t>
            </a:r>
            <a:r>
              <a:rPr lang="it-IT" dirty="0" smtClean="0"/>
              <a:t>SANITARIA, FORMAZIONE, ORGANIZZAZIONE </a:t>
            </a:r>
            <a:r>
              <a:rPr lang="it-IT" smtClean="0"/>
              <a:t>EMERGENZA, ecc</a:t>
            </a:r>
            <a:r>
              <a:rPr lang="it-IT" dirty="0"/>
              <a:t>.)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918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310896"/>
            <a:ext cx="10396882" cy="1151965"/>
          </a:xfrm>
        </p:spPr>
        <p:txBody>
          <a:bodyPr/>
          <a:lstStyle/>
          <a:p>
            <a:r>
              <a:rPr lang="it-IT" dirty="0" smtClean="0"/>
              <a:t>Presentazione software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5800" y="1907948"/>
            <a:ext cx="10394707" cy="3311189"/>
          </a:xfrm>
        </p:spPr>
        <p:txBody>
          <a:bodyPr>
            <a:noAutofit/>
          </a:bodyPr>
          <a:lstStyle/>
          <a:p>
            <a:endParaRPr lang="it-IT" sz="1600" dirty="0"/>
          </a:p>
          <a:p>
            <a:pPr marL="0" indent="0">
              <a:buNone/>
            </a:pPr>
            <a:r>
              <a:rPr lang="it-IT" sz="1600" b="1" dirty="0"/>
              <a:t>Parte sviluppata - integrazione con il sistema informativo INFN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600" dirty="0"/>
              <a:t>Collegamento con GODIVA per esperimenti e personale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600" dirty="0"/>
              <a:t>interfaccia utenti su portale appositamente sviluppata uniformemente allo standard INFN </a:t>
            </a:r>
            <a:r>
              <a:rPr lang="it-IT" sz="1600" dirty="0" smtClean="0"/>
              <a:t>che consente</a:t>
            </a:r>
            <a:r>
              <a:rPr lang="it-IT" sz="1600" dirty="0"/>
              <a:t>:</a:t>
            </a:r>
          </a:p>
          <a:p>
            <a:pPr marL="357188" indent="-174625">
              <a:spcBef>
                <a:spcPts val="600"/>
              </a:spcBef>
            </a:pPr>
            <a:r>
              <a:rPr lang="it-IT" sz="1600" dirty="0" smtClean="0"/>
              <a:t>L’accesso </a:t>
            </a:r>
            <a:r>
              <a:rPr lang="it-IT" sz="1600" dirty="0"/>
              <a:t>per Direttori, Responsabili di Esperimento/Servizio e Divisione, Lavoratori, RSPP, EQ, </a:t>
            </a:r>
            <a:r>
              <a:rPr lang="it-IT" sz="1600" dirty="0" smtClean="0"/>
              <a:t>MC;</a:t>
            </a:r>
            <a:endParaRPr lang="it-IT" sz="1600" dirty="0"/>
          </a:p>
          <a:p>
            <a:pPr marL="357188" indent="-174625">
              <a:spcBef>
                <a:spcPts val="600"/>
              </a:spcBef>
            </a:pPr>
            <a:r>
              <a:rPr lang="it-IT" sz="1600" dirty="0" smtClean="0"/>
              <a:t>ai </a:t>
            </a:r>
            <a:r>
              <a:rPr lang="it-IT" sz="1600" dirty="0"/>
              <a:t>Responsabili di attribuire </a:t>
            </a:r>
            <a:r>
              <a:rPr lang="it-IT" sz="1600" dirty="0" smtClean="0"/>
              <a:t>Attività/Mansioni, </a:t>
            </a:r>
            <a:r>
              <a:rPr lang="it-IT" sz="1600" dirty="0"/>
              <a:t>preventivamente definite </a:t>
            </a:r>
            <a:r>
              <a:rPr lang="it-IT" sz="1600" dirty="0" smtClean="0"/>
              <a:t>con gli RSPP, </a:t>
            </a:r>
            <a:r>
              <a:rPr lang="it-IT" sz="1600" dirty="0"/>
              <a:t>ai componenti il proprio Esperimento/Servizio</a:t>
            </a:r>
          </a:p>
          <a:p>
            <a:pPr marL="357188" indent="-174625">
              <a:spcBef>
                <a:spcPts val="600"/>
              </a:spcBef>
            </a:pPr>
            <a:r>
              <a:rPr lang="it-IT" sz="1600" dirty="0" smtClean="0"/>
              <a:t>la </a:t>
            </a:r>
            <a:r>
              <a:rPr lang="it-IT" sz="1600" dirty="0"/>
              <a:t>gestione del flusso approvativo della scheda di destinazione lavorativa integrata con la scheda di radioprotezione</a:t>
            </a:r>
          </a:p>
          <a:p>
            <a:pPr marL="357188" indent="-174625">
              <a:spcBef>
                <a:spcPts val="600"/>
              </a:spcBef>
            </a:pPr>
            <a:r>
              <a:rPr lang="it-IT" sz="1600" dirty="0" smtClean="0"/>
              <a:t>la </a:t>
            </a:r>
            <a:r>
              <a:rPr lang="it-IT" sz="1600" dirty="0"/>
              <a:t>dematerializzazione della procedura, con previsione di firma </a:t>
            </a:r>
            <a:r>
              <a:rPr lang="it-IT" sz="1600" dirty="0" err="1" smtClean="0"/>
              <a:t>grafometrica</a:t>
            </a:r>
            <a:r>
              <a:rPr lang="it-IT" sz="1600" dirty="0" smtClean="0"/>
              <a:t> o digitale</a:t>
            </a:r>
            <a:endParaRPr lang="it-IT" sz="1600" dirty="0"/>
          </a:p>
          <a:p>
            <a:pPr marL="357188" indent="-174625">
              <a:spcBef>
                <a:spcPts val="600"/>
              </a:spcBef>
            </a:pPr>
            <a:r>
              <a:rPr lang="it-IT" sz="1600" dirty="0" smtClean="0"/>
              <a:t>L’archivio </a:t>
            </a:r>
            <a:r>
              <a:rPr lang="it-IT" sz="1600" dirty="0"/>
              <a:t>nel </a:t>
            </a:r>
            <a:r>
              <a:rPr lang="it-IT" sz="1600" dirty="0" err="1"/>
              <a:t>repository</a:t>
            </a:r>
            <a:r>
              <a:rPr lang="it-IT" sz="1600" dirty="0"/>
              <a:t>  </a:t>
            </a:r>
            <a:r>
              <a:rPr lang="it-IT" sz="1600" dirty="0" err="1"/>
              <a:t>Alfresco</a:t>
            </a:r>
            <a:endParaRPr lang="it-IT" sz="1600" dirty="0"/>
          </a:p>
          <a:p>
            <a:pPr marL="357188" indent="-174625">
              <a:spcBef>
                <a:spcPts val="600"/>
              </a:spcBef>
            </a:pPr>
            <a:r>
              <a:rPr lang="it-IT" sz="1600" dirty="0" smtClean="0"/>
              <a:t>La possibilità </a:t>
            </a:r>
            <a:r>
              <a:rPr lang="it-IT" sz="1600" dirty="0"/>
              <a:t>di visualizzare i dati di ciascun lavoratore attraverso il portale INFN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49267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INSTALLAZIONE E COLLAUDO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NEL MESE DI OTTOBRE IL Software acquistato E’ STATO </a:t>
            </a:r>
            <a:r>
              <a:rPr lang="it-IT" dirty="0"/>
              <a:t>istallato in forma definitiva nelle piattaforme di Sviluppo , Pre-produzione e </a:t>
            </a:r>
            <a:r>
              <a:rPr lang="it-IT" dirty="0" smtClean="0"/>
              <a:t>Produzione</a:t>
            </a:r>
          </a:p>
          <a:p>
            <a:r>
              <a:rPr lang="it-IT" dirty="0"/>
              <a:t>Il software </a:t>
            </a:r>
            <a:r>
              <a:rPr lang="it-IT" dirty="0" smtClean="0"/>
              <a:t>ACQUISTATO è </a:t>
            </a:r>
            <a:r>
              <a:rPr lang="it-IT" dirty="0"/>
              <a:t>comunque in corso di </a:t>
            </a:r>
            <a:r>
              <a:rPr lang="it-IT" dirty="0" smtClean="0"/>
              <a:t>collaudo, manca </a:t>
            </a:r>
            <a:r>
              <a:rPr lang="it-IT" dirty="0"/>
              <a:t>il recepimento di tre punti del capitolato  in corso di approfondimento e definizione, </a:t>
            </a:r>
            <a:r>
              <a:rPr lang="it-IT" dirty="0" smtClean="0"/>
              <a:t>la </a:t>
            </a:r>
            <a:r>
              <a:rPr lang="it-IT" dirty="0"/>
              <a:t>previsione è di concludere </a:t>
            </a:r>
            <a:r>
              <a:rPr lang="it-IT" dirty="0" smtClean="0"/>
              <a:t>entro IL MESE DI </a:t>
            </a:r>
            <a:r>
              <a:rPr lang="it-IT" dirty="0"/>
              <a:t>dicembre 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779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INTEGRAZIONE CON IL SISTEMA INFORMATIVO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GLI SVILUPPATORI DEI LNF STANNO MIGRANDO L’INTERFACCIA INFN NEL SISTEMA INFORMATIVO IN MODO DA RISOLVERE OGNI PROBLEMA DI DISALLINEAMENTO. </a:t>
            </a:r>
          </a:p>
          <a:p>
            <a:r>
              <a:rPr lang="it-IT" dirty="0" smtClean="0"/>
              <a:t>TALE ATTIVITA’ SARA’ ULTIMATA ENTRO IL 2020</a:t>
            </a:r>
          </a:p>
          <a:p>
            <a:r>
              <a:rPr lang="it-IT" dirty="0" smtClean="0"/>
              <a:t>NEL FRATTEMPO SI PUO’ LAVORARE NELL’AREA DI SVILUPPO PER POI PASSARE NELL’AREA DI PRODUZIONE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630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/>
        </p:nvSpPr>
        <p:spPr>
          <a:xfrm>
            <a:off x="897559" y="1084607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ATTIVITA’ DEL </a:t>
            </a:r>
            <a:r>
              <a:rPr lang="it-IT" dirty="0" err="1" smtClean="0"/>
              <a:t>GdL</a:t>
            </a:r>
            <a:r>
              <a:rPr lang="it-IT" dirty="0" smtClean="0"/>
              <a:t> SULLE BANCHE DATI</a:t>
            </a:r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/>
        </p:nvSpPr>
        <p:spPr>
          <a:xfrm>
            <a:off x="897558" y="2251891"/>
            <a:ext cx="10394707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il </a:t>
            </a:r>
            <a:r>
              <a:rPr lang="it-IT" dirty="0"/>
              <a:t>gruppo di lavoro </a:t>
            </a:r>
            <a:r>
              <a:rPr lang="it-IT" dirty="0" smtClean="0"/>
              <a:t>DEGLI RSPP </a:t>
            </a:r>
            <a:r>
              <a:rPr lang="it-IT" dirty="0"/>
              <a:t>(Assiro, </a:t>
            </a:r>
            <a:r>
              <a:rPr lang="it-IT" dirty="0" smtClean="0"/>
              <a:t>De </a:t>
            </a:r>
            <a:r>
              <a:rPr lang="it-IT" dirty="0" err="1"/>
              <a:t>Carolis</a:t>
            </a:r>
            <a:r>
              <a:rPr lang="it-IT" dirty="0"/>
              <a:t>, Papi, Sacchetti, </a:t>
            </a:r>
            <a:r>
              <a:rPr lang="it-IT" dirty="0" err="1"/>
              <a:t>Stipcich</a:t>
            </a:r>
            <a:r>
              <a:rPr lang="it-IT" dirty="0"/>
              <a:t>, Vernocchi), sta </a:t>
            </a:r>
            <a:r>
              <a:rPr lang="it-IT" dirty="0" smtClean="0"/>
              <a:t>CONFIGURANDO nell'ambiente </a:t>
            </a:r>
            <a:r>
              <a:rPr lang="it-IT" dirty="0"/>
              <a:t>di </a:t>
            </a:r>
            <a:r>
              <a:rPr lang="it-IT" dirty="0" smtClean="0"/>
              <a:t>sviluppo, le </a:t>
            </a:r>
            <a:r>
              <a:rPr lang="it-IT" dirty="0"/>
              <a:t>banche dati che verranno usate da tutte le strutture in modo da predisporre una uniformità di metodo nella redazione delle valutazioni </a:t>
            </a:r>
            <a:r>
              <a:rPr lang="it-IT" dirty="0" err="1" smtClean="0"/>
              <a:t>dEI</a:t>
            </a:r>
            <a:r>
              <a:rPr lang="it-IT" dirty="0" smtClean="0"/>
              <a:t> rischi. </a:t>
            </a:r>
          </a:p>
          <a:p>
            <a:r>
              <a:rPr lang="it-IT" dirty="0" smtClean="0"/>
              <a:t>l'attività </a:t>
            </a:r>
            <a:r>
              <a:rPr lang="it-IT" dirty="0"/>
              <a:t>è </a:t>
            </a:r>
            <a:r>
              <a:rPr lang="it-IT" dirty="0" smtClean="0"/>
              <a:t>SVILUPPATA </a:t>
            </a:r>
            <a:r>
              <a:rPr lang="it-IT" dirty="0"/>
              <a:t>con confronti sempre più frequenti e approfonditi </a:t>
            </a:r>
            <a:r>
              <a:rPr lang="it-IT" dirty="0" smtClean="0"/>
              <a:t>CHE COINVOLGONO TUTTI GLI RSPP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591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SPERIMENTAZIONE SULLA SEZIONE DI BARI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Obiettivo </a:t>
            </a:r>
            <a:r>
              <a:rPr lang="it-IT" dirty="0"/>
              <a:t>è l'avvio completo </a:t>
            </a:r>
            <a:r>
              <a:rPr lang="it-IT" dirty="0" smtClean="0"/>
              <a:t>DELL’UTILIZZO DEL SOFTWARE PRESSO la </a:t>
            </a:r>
            <a:r>
              <a:rPr lang="it-IT" dirty="0"/>
              <a:t>Sezione di Bari </a:t>
            </a:r>
            <a:r>
              <a:rPr lang="it-IT" dirty="0" smtClean="0"/>
              <a:t>PER IL </a:t>
            </a:r>
            <a:r>
              <a:rPr lang="it-IT" dirty="0"/>
              <a:t>primo trimestre 2021 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Successivamente </a:t>
            </a:r>
            <a:r>
              <a:rPr lang="it-IT" dirty="0"/>
              <a:t>l'avvio </a:t>
            </a:r>
            <a:r>
              <a:rPr lang="it-IT" dirty="0" smtClean="0"/>
              <a:t>NELLE RESTANTI </a:t>
            </a:r>
            <a:r>
              <a:rPr lang="it-IT" dirty="0" smtClean="0"/>
              <a:t>SEZIONI AD INIZIARE DA QUELLE COINVOLTE NELLA FASE DI SPERIMENTAZIONE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0584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</Template>
  <TotalTime>51</TotalTime>
  <Words>513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Impact</vt:lpstr>
      <vt:lpstr>Wingdings</vt:lpstr>
      <vt:lpstr>Evento</vt:lpstr>
      <vt:lpstr>Aggiornamento sullo sviluppo del software per la valutazione dei rischi e la gestione della sicurezza</vt:lpstr>
      <vt:lpstr>Personale coinvolto</vt:lpstr>
      <vt:lpstr>Personale coinvolto</vt:lpstr>
      <vt:lpstr>Presentazione software</vt:lpstr>
      <vt:lpstr>Presentazione software</vt:lpstr>
      <vt:lpstr>INSTALLAZIONE E COLLAUDO</vt:lpstr>
      <vt:lpstr>INTEGRAZIONE CON IL SISTEMA INFORMATIVO</vt:lpstr>
      <vt:lpstr>Presentazione standard di PowerPoint</vt:lpstr>
      <vt:lpstr>SPERIMENTAZIONE SULLA SEZIONE DI BARI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Aggiornamento sullo sviluppo del software per la valutazione dei rischi e la gestione della sicurezza</dc:title>
  <dc:creator>Marta</dc:creator>
  <cp:lastModifiedBy>Marta</cp:lastModifiedBy>
  <cp:revision>7</cp:revision>
  <dcterms:created xsi:type="dcterms:W3CDTF">2020-12-04T06:55:58Z</dcterms:created>
  <dcterms:modified xsi:type="dcterms:W3CDTF">2020-12-04T08:29:44Z</dcterms:modified>
</cp:coreProperties>
</file>