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56" r:id="rId2"/>
    <p:sldId id="288" r:id="rId3"/>
    <p:sldId id="290" r:id="rId4"/>
    <p:sldId id="289" r:id="rId5"/>
    <p:sldId id="291" r:id="rId6"/>
    <p:sldId id="292" r:id="rId7"/>
    <p:sldId id="293" r:id="rId8"/>
    <p:sldId id="295" r:id="rId9"/>
    <p:sldId id="296" r:id="rId10"/>
    <p:sldId id="299" r:id="rId11"/>
    <p:sldId id="297" r:id="rId12"/>
    <p:sldId id="258" r:id="rId13"/>
    <p:sldId id="259" r:id="rId14"/>
    <p:sldId id="261" r:id="rId15"/>
    <p:sldId id="268" r:id="rId16"/>
    <p:sldId id="269" r:id="rId17"/>
    <p:sldId id="270" r:id="rId18"/>
    <p:sldId id="271" r:id="rId19"/>
    <p:sldId id="274" r:id="rId20"/>
    <p:sldId id="262" r:id="rId21"/>
    <p:sldId id="263" r:id="rId22"/>
    <p:sldId id="266" r:id="rId23"/>
    <p:sldId id="265" r:id="rId24"/>
    <p:sldId id="276" r:id="rId25"/>
    <p:sldId id="285" r:id="rId26"/>
    <p:sldId id="287" r:id="rId27"/>
    <p:sldId id="298" r:id="rId28"/>
    <p:sldId id="30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36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389" y="-619"/>
      </p:cViewPr>
      <p:guideLst>
        <p:guide orient="horz" pos="1253"/>
        <p:guide pos="36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A8611-BBD2-4188-8B3B-3B209152BDD1}" type="datetimeFigureOut">
              <a:rPr lang="it-IT" smtClean="0"/>
              <a:t>10/12/2020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C0AA8-D416-407B-AECB-706AD83E5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98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1563624" y="1917890"/>
            <a:ext cx="8375904" cy="3586797"/>
          </a:xfrm>
        </p:spPr>
        <p:txBody>
          <a:bodyPr>
            <a:normAutofit fontScale="90000"/>
          </a:bodyPr>
          <a:lstStyle/>
          <a:p>
            <a:r>
              <a:rPr lang="it-IT" sz="3400" b="1" dirty="0" smtClean="0"/>
              <a:t>RIUNIONE CNPISA</a:t>
            </a:r>
            <a:br>
              <a:rPr lang="it-IT" sz="3400" b="1" dirty="0" smtClean="0"/>
            </a:b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/>
              <a:t>Applicazione del </a:t>
            </a:r>
            <a:r>
              <a:rPr lang="it-IT" sz="3400" b="1" dirty="0" err="1"/>
              <a:t>D.Lgs</a:t>
            </a:r>
            <a:r>
              <a:rPr lang="it-IT" sz="3400" b="1" dirty="0"/>
              <a:t> 101/2020 sulla protezione contro i pericoli derivanti dall’esposizione alle radiazioni ionizzanti</a:t>
            </a: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 smtClean="0"/>
              <a:t>VENERDI’ 11 DICEMBRE 2020</a:t>
            </a:r>
            <a:endParaRPr lang="it-IT" sz="3400" b="1" dirty="0"/>
          </a:p>
        </p:txBody>
      </p:sp>
    </p:spTree>
    <p:extLst>
      <p:ext uri="{BB962C8B-B14F-4D97-AF65-F5344CB8AC3E}">
        <p14:creationId xmlns:p14="http://schemas.microsoft.com/office/powerpoint/2010/main" val="40869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TITOLO VII: </a:t>
            </a:r>
            <a:br>
              <a:rPr lang="it-IT" b="1" dirty="0" smtClean="0"/>
            </a:br>
            <a:r>
              <a:rPr lang="it-IT" sz="3000" b="1" dirty="0" smtClean="0"/>
              <a:t>REGIME AUTORIZZATORIO E RIFIUTI</a:t>
            </a:r>
            <a:endParaRPr lang="it-IT" sz="3000" b="1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MERCOLEDI’ 26 DICEMBRE E’ STATA ORGANIZZATA UNA RIUNIONE PER GLI ESPERTI DI RADIOPROTEZIONE DELL’INFN A CUI PARTECIPERANNO ALCUNI TECNICI DELL’ISIN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r>
              <a:rPr lang="it-IT" sz="2400" b="1" dirty="0" smtClean="0"/>
              <a:t>MOLTI PUNTI DEL DECRETO SONO POCO CHIARI E POTREBBERO INTRODURRE NOTEVOLI DIFFERENZE NELLE AUTORIZZAZIONI PER LA DETENZIONE DI SORGENTI DI RADIAZIONE DI BASSA ITENSITA’</a:t>
            </a:r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50777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6111" y="1120230"/>
            <a:ext cx="9404723" cy="1400530"/>
          </a:xfrm>
        </p:spPr>
        <p:txBody>
          <a:bodyPr/>
          <a:lstStyle/>
          <a:p>
            <a:r>
              <a:rPr lang="it-IT" sz="3000" b="1" dirty="0" smtClean="0"/>
              <a:t>TITOLO VIII: </a:t>
            </a:r>
            <a:br>
              <a:rPr lang="it-IT" sz="3000" b="1" dirty="0" smtClean="0"/>
            </a:br>
            <a:r>
              <a:rPr lang="it-IT" sz="3000" b="1" dirty="0"/>
              <a:t>PARTICOLARI DISPOSIZIONI PER LE SORGENTI SIGILLATE AD ALTA ATTIVITÀ E PER LE SORGENTI </a:t>
            </a:r>
            <a:r>
              <a:rPr lang="it-IT" sz="3000" b="1" dirty="0" smtClean="0"/>
              <a:t>ORFANE</a:t>
            </a:r>
            <a:br>
              <a:rPr lang="it-IT" sz="3000" b="1" dirty="0" smtClean="0"/>
            </a:br>
            <a:r>
              <a:rPr lang="it-IT" sz="3000" b="1" dirty="0"/>
              <a:t/>
            </a:r>
            <a:br>
              <a:rPr lang="it-IT" sz="3000" b="1" dirty="0"/>
            </a:br>
            <a:r>
              <a:rPr lang="it-IT" sz="3000" b="1" dirty="0"/>
              <a:t/>
            </a:r>
            <a:br>
              <a:rPr lang="it-IT" sz="3000" b="1" dirty="0"/>
            </a:br>
            <a:r>
              <a:rPr lang="it-IT" sz="3000" b="1" dirty="0"/>
              <a:t>TITOLO </a:t>
            </a:r>
            <a:r>
              <a:rPr lang="it-IT" sz="3000" b="1" dirty="0" smtClean="0"/>
              <a:t>XI: </a:t>
            </a:r>
            <a:r>
              <a:rPr lang="it-IT" sz="3000" b="1" dirty="0"/>
              <a:t>ESPOSIZIONE DEI LAVORATORI</a:t>
            </a:r>
            <a:br>
              <a:rPr lang="it-IT" sz="3000" b="1" dirty="0"/>
            </a:br>
            <a:r>
              <a:rPr lang="it-IT" sz="3000" b="1" dirty="0"/>
              <a:t>PARTICOLARI DISPOSIZIONI PER LE SORGENTI SIGILLATE AD ALTA ATTIVITÀ E PER LE SORGENTI ORFANE</a:t>
            </a:r>
          </a:p>
        </p:txBody>
      </p:sp>
    </p:spTree>
    <p:extLst>
      <p:ext uri="{BB962C8B-B14F-4D97-AF65-F5344CB8AC3E}">
        <p14:creationId xmlns:p14="http://schemas.microsoft.com/office/powerpoint/2010/main" val="2687635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OBBLIGHI NON DELEGABILE DEL DATORE DI LAVORO, ART. 108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9361487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/>
            </a:pPr>
            <a:r>
              <a:rPr lang="it-IT" sz="1600" b="1" dirty="0" smtClean="0"/>
              <a:t>valutazione </a:t>
            </a:r>
            <a:r>
              <a:rPr lang="it-IT" sz="1600" b="1" dirty="0"/>
              <a:t>preventiva di cui all'articolo 109; </a:t>
            </a:r>
          </a:p>
          <a:p>
            <a:pPr algn="just">
              <a:buFont typeface="+mj-lt"/>
              <a:buAutoNum type="alphaLcParenR"/>
            </a:pPr>
            <a:r>
              <a:rPr lang="it-IT" sz="1600" b="1" dirty="0" smtClean="0"/>
              <a:t>nomina </a:t>
            </a:r>
            <a:r>
              <a:rPr lang="it-IT" sz="1600" b="1" dirty="0"/>
              <a:t>dell'esperto di radioprotezione; </a:t>
            </a:r>
          </a:p>
          <a:p>
            <a:pPr algn="just">
              <a:buFont typeface="+mj-lt"/>
              <a:buAutoNum type="alphaLcParenR"/>
            </a:pPr>
            <a:r>
              <a:rPr lang="it-IT" sz="1600" b="1" dirty="0" smtClean="0"/>
              <a:t>nomina </a:t>
            </a:r>
            <a:r>
              <a:rPr lang="it-IT" sz="1600" b="1" dirty="0"/>
              <a:t>del medico autorizzato. </a:t>
            </a:r>
            <a:endParaRPr lang="it-IT" sz="1600" b="1" dirty="0" smtClean="0"/>
          </a:p>
          <a:p>
            <a:pPr marL="0" indent="0" algn="just">
              <a:buNone/>
            </a:pPr>
            <a:r>
              <a:rPr lang="it-IT" sz="1600" b="1" dirty="0" smtClean="0"/>
              <a:t>Art. 109: Prima  </a:t>
            </a:r>
            <a:r>
              <a:rPr lang="it-IT" sz="1600" b="1" dirty="0"/>
              <a:t>dell'inizio  delle  </a:t>
            </a:r>
            <a:r>
              <a:rPr lang="it-IT" sz="1600" b="1" dirty="0" smtClean="0"/>
              <a:t>pratiche, </a:t>
            </a:r>
            <a:r>
              <a:rPr lang="it-IT" sz="1600" b="1" dirty="0"/>
              <a:t>il datore di lavoro acquisisce e sottoscrive  una  </a:t>
            </a:r>
            <a:r>
              <a:rPr lang="it-IT" sz="1600" b="1" dirty="0" smtClean="0"/>
              <a:t>relazione redatta </a:t>
            </a:r>
            <a:r>
              <a:rPr lang="it-IT" sz="1600" b="1" dirty="0"/>
              <a:t>e firmata dall'esperto di radioprotezione contenente: </a:t>
            </a:r>
          </a:p>
          <a:p>
            <a:pPr algn="just">
              <a:buFont typeface="+mj-lt"/>
              <a:buAutoNum type="alphaLcParenR"/>
            </a:pPr>
            <a:r>
              <a:rPr lang="it-IT" sz="1600" b="1" dirty="0" smtClean="0"/>
              <a:t>la </a:t>
            </a:r>
            <a:r>
              <a:rPr lang="it-IT" sz="1600" b="1" dirty="0"/>
              <a:t>descrizione </a:t>
            </a:r>
            <a:r>
              <a:rPr lang="it-IT" sz="1600" b="1" dirty="0" smtClean="0"/>
              <a:t>della natura e la valutazione  dell'entità dell'esposizione </a:t>
            </a:r>
            <a:r>
              <a:rPr lang="it-IT" sz="1600" b="1" dirty="0"/>
              <a:t>anche </a:t>
            </a:r>
            <a:r>
              <a:rPr lang="it-IT" sz="1600" b="1" dirty="0" smtClean="0"/>
              <a:t>al </a:t>
            </a:r>
            <a:r>
              <a:rPr lang="it-IT" sz="1600" b="1" dirty="0"/>
              <a:t>fine </a:t>
            </a:r>
            <a:r>
              <a:rPr lang="it-IT" sz="1600" b="1" dirty="0" smtClean="0"/>
              <a:t>della classificazione di radioprotezione </a:t>
            </a:r>
            <a:r>
              <a:rPr lang="it-IT" sz="1600" b="1" dirty="0"/>
              <a:t>dei lavoratori </a:t>
            </a:r>
            <a:r>
              <a:rPr lang="it-IT" sz="1600" b="1" dirty="0" smtClean="0"/>
              <a:t>nonché la  </a:t>
            </a:r>
            <a:r>
              <a:rPr lang="it-IT" sz="1600" b="1" dirty="0"/>
              <a:t>valutazione </a:t>
            </a:r>
            <a:r>
              <a:rPr lang="it-IT" sz="1600" b="1" dirty="0" smtClean="0"/>
              <a:t>dell'impatto radiologico sugli  </a:t>
            </a:r>
            <a:r>
              <a:rPr lang="it-IT" sz="1600" b="1" dirty="0"/>
              <a:t>individui  </a:t>
            </a:r>
            <a:r>
              <a:rPr lang="it-IT" sz="1600" b="1" dirty="0" smtClean="0"/>
              <a:t>della popolazione a seguito dell'esercizio </a:t>
            </a:r>
            <a:r>
              <a:rPr lang="it-IT" sz="1600" b="1" dirty="0"/>
              <a:t>della pratica; </a:t>
            </a:r>
          </a:p>
          <a:p>
            <a:pPr algn="just">
              <a:buFont typeface="+mj-lt"/>
              <a:buAutoNum type="alphaLcParenR"/>
            </a:pPr>
            <a:r>
              <a:rPr lang="it-IT" sz="1600" b="1" dirty="0" smtClean="0"/>
              <a:t>le </a:t>
            </a:r>
            <a:r>
              <a:rPr lang="it-IT" sz="1600" b="1" dirty="0"/>
              <a:t>indicazioni di radioprotezione incluse quelle necessarie  </a:t>
            </a:r>
            <a:r>
              <a:rPr lang="it-IT" sz="1600" b="1" dirty="0" smtClean="0"/>
              <a:t>a ridurre </a:t>
            </a:r>
            <a:r>
              <a:rPr lang="it-IT" sz="1600" b="1" dirty="0"/>
              <a:t>le esposizioni dei  </a:t>
            </a:r>
            <a:r>
              <a:rPr lang="it-IT" sz="1600" b="1" dirty="0" smtClean="0"/>
              <a:t>lavoratori in tutte le condizioni di lavoro </a:t>
            </a:r>
            <a:r>
              <a:rPr lang="it-IT" sz="1600" b="1" dirty="0"/>
              <a:t>e degli individui della popolazione conformemente al </a:t>
            </a:r>
            <a:r>
              <a:rPr lang="it-IT" sz="1600" b="1" dirty="0" smtClean="0"/>
              <a:t>principio di </a:t>
            </a:r>
            <a:r>
              <a:rPr lang="it-IT" sz="1600" b="1" dirty="0"/>
              <a:t>ottimizzazione</a:t>
            </a:r>
            <a:r>
              <a:rPr lang="it-IT" sz="1600" b="1" dirty="0" smtClean="0"/>
              <a:t>.</a:t>
            </a:r>
          </a:p>
          <a:p>
            <a:pPr marL="0" indent="0" algn="just">
              <a:buNone/>
            </a:pPr>
            <a:r>
              <a:rPr lang="it-IT" sz="1600" b="1" dirty="0"/>
              <a:t>La relazione </a:t>
            </a:r>
            <a:r>
              <a:rPr lang="it-IT" sz="1600" b="1" dirty="0" smtClean="0"/>
              <a:t>costituisce </a:t>
            </a:r>
            <a:r>
              <a:rPr lang="it-IT" sz="1600" b="1" dirty="0"/>
              <a:t>il documento  di  </a:t>
            </a:r>
            <a:r>
              <a:rPr lang="it-IT" sz="1600" b="1" dirty="0" smtClean="0"/>
              <a:t>cui all'articolo </a:t>
            </a:r>
            <a:r>
              <a:rPr lang="it-IT" sz="1600" b="1" dirty="0"/>
              <a:t>28, comma 2,  lettera  a),  del  </a:t>
            </a:r>
            <a:r>
              <a:rPr lang="it-IT" sz="1600" b="1" dirty="0" err="1" smtClean="0"/>
              <a:t>D.Lgs</a:t>
            </a:r>
            <a:r>
              <a:rPr lang="it-IT" sz="1600" b="1" dirty="0" smtClean="0"/>
              <a:t> 81/08, </a:t>
            </a:r>
            <a:r>
              <a:rPr lang="it-IT" sz="1600" b="1" dirty="0"/>
              <a:t>per gli aspetti relativi ai rischi di </a:t>
            </a:r>
            <a:r>
              <a:rPr lang="it-IT" sz="1600" b="1" dirty="0" smtClean="0"/>
              <a:t>esposizione alle </a:t>
            </a:r>
            <a:r>
              <a:rPr lang="it-IT" sz="1600" b="1" dirty="0"/>
              <a:t>radiazioni ionizzanti </a:t>
            </a:r>
            <a:r>
              <a:rPr lang="it-IT" sz="1600" b="1" dirty="0">
                <a:solidFill>
                  <a:schemeClr val="accent2"/>
                </a:solidFill>
              </a:rPr>
              <a:t>ed </a:t>
            </a:r>
            <a:r>
              <a:rPr lang="it-IT" sz="1600" b="1" dirty="0" smtClean="0">
                <a:solidFill>
                  <a:schemeClr val="accent2"/>
                </a:solidFill>
              </a:rPr>
              <a:t>è </a:t>
            </a:r>
            <a:r>
              <a:rPr lang="it-IT" sz="1600" b="1" dirty="0">
                <a:solidFill>
                  <a:schemeClr val="accent2"/>
                </a:solidFill>
              </a:rPr>
              <a:t>munita di data certa,  in  </a:t>
            </a:r>
            <a:r>
              <a:rPr lang="it-IT" sz="1600" b="1" dirty="0" smtClean="0">
                <a:solidFill>
                  <a:schemeClr val="accent2"/>
                </a:solidFill>
              </a:rPr>
              <a:t>qualsiasi modo attestata.</a:t>
            </a:r>
            <a:endParaRPr lang="it-IT" sz="1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OBBLIGHI DEL DATORE DI LAVORO, ART. 109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provvedono affinché </a:t>
            </a:r>
            <a:r>
              <a:rPr lang="it-IT" sz="1500" b="1" dirty="0"/>
              <a:t>gli ambienti di lavoro in cui sussiste </a:t>
            </a:r>
            <a:r>
              <a:rPr lang="it-IT" sz="1500" b="1" dirty="0" smtClean="0"/>
              <a:t>un rischio </a:t>
            </a:r>
            <a:r>
              <a:rPr lang="it-IT" sz="1500" b="1" dirty="0"/>
              <a:t>da radiazioni </a:t>
            </a:r>
            <a:r>
              <a:rPr lang="it-IT" sz="1500" b="1" dirty="0" smtClean="0"/>
              <a:t>vengano individuati</a:t>
            </a:r>
            <a:r>
              <a:rPr lang="it-IT" sz="1500" b="1" dirty="0"/>
              <a:t>, delimitati, segnalati, classificati </a:t>
            </a:r>
            <a:r>
              <a:rPr lang="it-IT" sz="1500" b="1" dirty="0" smtClean="0"/>
              <a:t>in zone </a:t>
            </a:r>
            <a:r>
              <a:rPr lang="it-IT" sz="1500" b="1" dirty="0"/>
              <a:t>e che l'accesso a esse sia adeguatamente regolamentato;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provvedono affinché </a:t>
            </a:r>
            <a:r>
              <a:rPr lang="it-IT" sz="1500" b="1" dirty="0"/>
              <a:t>i </a:t>
            </a:r>
            <a:r>
              <a:rPr lang="it-IT" sz="1500" b="1" dirty="0" smtClean="0"/>
              <a:t>lavoratori </a:t>
            </a:r>
            <a:r>
              <a:rPr lang="it-IT" sz="1500" b="1" dirty="0"/>
              <a:t>interessati </a:t>
            </a:r>
            <a:r>
              <a:rPr lang="it-IT" sz="1500" b="1" dirty="0" smtClean="0"/>
              <a:t>siano classificati ai  </a:t>
            </a:r>
            <a:r>
              <a:rPr lang="it-IT" sz="1500" b="1" dirty="0"/>
              <a:t>fini  della  radioprotezione  </a:t>
            </a:r>
            <a:r>
              <a:rPr lang="it-IT" sz="1500" b="1" dirty="0" smtClean="0"/>
              <a:t>e </a:t>
            </a:r>
            <a:r>
              <a:rPr lang="it-IT" sz="1500" b="1" dirty="0"/>
              <a:t>informano i lavoratori  </a:t>
            </a:r>
            <a:r>
              <a:rPr lang="it-IT" sz="1500" b="1" dirty="0" smtClean="0"/>
              <a:t>stessi in </a:t>
            </a:r>
            <a:r>
              <a:rPr lang="it-IT" sz="1500" b="1" dirty="0"/>
              <a:t>merito alla loro classificazione;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predispongono </a:t>
            </a:r>
            <a:r>
              <a:rPr lang="it-IT" sz="1500" b="1" dirty="0"/>
              <a:t>norme interne di protezione e sicurezza </a:t>
            </a:r>
            <a:r>
              <a:rPr lang="it-IT" sz="1500" b="1" dirty="0" smtClean="0"/>
              <a:t>adeguate al </a:t>
            </a:r>
            <a:r>
              <a:rPr lang="it-IT" sz="1500" b="1" dirty="0"/>
              <a:t>rischio di radiazioni e  curano </a:t>
            </a:r>
            <a:r>
              <a:rPr lang="it-IT" sz="1500" b="1" dirty="0" smtClean="0"/>
              <a:t>che copia di dette norme sia consultabile </a:t>
            </a:r>
            <a:r>
              <a:rPr lang="it-IT" sz="1500" b="1" dirty="0"/>
              <a:t>nei luoghi frequentati dai lavoratori, e in  </a:t>
            </a:r>
            <a:r>
              <a:rPr lang="it-IT" sz="1500" b="1" dirty="0" smtClean="0"/>
              <a:t>particolare nelle </a:t>
            </a:r>
            <a:r>
              <a:rPr lang="it-IT" sz="1500" b="1" dirty="0"/>
              <a:t>zone classificate;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forniscono ai lavoratori, ove necessario, i </a:t>
            </a:r>
            <a:r>
              <a:rPr lang="it-IT" sz="1500" b="1" dirty="0"/>
              <a:t>mezzi </a:t>
            </a:r>
            <a:r>
              <a:rPr lang="it-IT" sz="1500" b="1" dirty="0" smtClean="0"/>
              <a:t>di sorveglianza </a:t>
            </a:r>
            <a:r>
              <a:rPr lang="it-IT" sz="1500" b="1" dirty="0"/>
              <a:t>dosimetrica e i dispositivi di protezione individuale </a:t>
            </a:r>
            <a:r>
              <a:rPr lang="it-IT" sz="1500" b="1" dirty="0" smtClean="0"/>
              <a:t>in relazione ai </a:t>
            </a:r>
            <a:r>
              <a:rPr lang="it-IT" sz="1500" b="1" dirty="0"/>
              <a:t>rischi cui sono esposti e ne garantiscono </a:t>
            </a:r>
            <a:r>
              <a:rPr lang="it-IT" sz="1500" b="1" dirty="0" smtClean="0"/>
              <a:t>lo stato di efficienza </a:t>
            </a:r>
            <a:r>
              <a:rPr lang="it-IT" sz="1500" b="1" dirty="0"/>
              <a:t>e la </a:t>
            </a:r>
            <a:r>
              <a:rPr lang="it-IT" sz="1500" b="1" dirty="0" err="1" smtClean="0"/>
              <a:t>manutenz</a:t>
            </a:r>
            <a:r>
              <a:rPr lang="it-IT" sz="1500" b="1" dirty="0" smtClean="0"/>
              <a:t>.; </a:t>
            </a:r>
            <a:endParaRPr lang="it-IT" sz="1500" b="1" dirty="0"/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provvedono affinché </a:t>
            </a:r>
            <a:r>
              <a:rPr lang="it-IT" sz="1500" b="1" dirty="0"/>
              <a:t>i </a:t>
            </a:r>
            <a:r>
              <a:rPr lang="it-IT" sz="1500" b="1" dirty="0" smtClean="0"/>
              <a:t>lavoratori osservino </a:t>
            </a:r>
            <a:r>
              <a:rPr lang="it-IT" sz="1500" b="1" dirty="0"/>
              <a:t>le </a:t>
            </a:r>
            <a:r>
              <a:rPr lang="it-IT" sz="1500" b="1" dirty="0" smtClean="0"/>
              <a:t>norme interne e </a:t>
            </a:r>
            <a:r>
              <a:rPr lang="it-IT" sz="1500" b="1" dirty="0"/>
              <a:t>usino i dispositivi </a:t>
            </a:r>
            <a:r>
              <a:rPr lang="it-IT" sz="1500" b="1" dirty="0" smtClean="0"/>
              <a:t>e </a:t>
            </a:r>
            <a:r>
              <a:rPr lang="it-IT" sz="1500" b="1" dirty="0"/>
              <a:t>i </a:t>
            </a:r>
            <a:r>
              <a:rPr lang="it-IT" sz="1500" b="1" dirty="0" smtClean="0"/>
              <a:t>mezzi di cui sopra; </a:t>
            </a:r>
            <a:endParaRPr lang="it-IT" sz="1500" b="1" dirty="0"/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provvedono affinché siano </a:t>
            </a:r>
            <a:r>
              <a:rPr lang="it-IT" sz="1500" b="1" dirty="0"/>
              <a:t>apposte segnalazioni che  </a:t>
            </a:r>
            <a:r>
              <a:rPr lang="it-IT" sz="1500" b="1" dirty="0" smtClean="0"/>
              <a:t>indichino il </a:t>
            </a:r>
            <a:r>
              <a:rPr lang="it-IT" sz="1500" b="1" dirty="0"/>
              <a:t>tipo di zona, la natura  delle  sorgenti  e </a:t>
            </a:r>
            <a:r>
              <a:rPr lang="it-IT" sz="1500" b="1" dirty="0" smtClean="0"/>
              <a:t>i </a:t>
            </a:r>
            <a:r>
              <a:rPr lang="it-IT" sz="1500" b="1" dirty="0"/>
              <a:t>relativi </a:t>
            </a:r>
            <a:r>
              <a:rPr lang="it-IT" sz="1500" b="1" dirty="0" smtClean="0"/>
              <a:t>tipi di rischio </a:t>
            </a:r>
            <a:r>
              <a:rPr lang="it-IT" sz="1500" b="1" dirty="0"/>
              <a:t>e siano indicate, mediante appositi contrassegni, le </a:t>
            </a:r>
            <a:r>
              <a:rPr lang="it-IT" sz="1500" b="1" dirty="0" smtClean="0"/>
              <a:t>sorgenti di </a:t>
            </a:r>
            <a:r>
              <a:rPr lang="it-IT" sz="1500" b="1" dirty="0"/>
              <a:t>radiazioni ionizzanti, fatta eccezione per quelle non sigillate </a:t>
            </a:r>
            <a:r>
              <a:rPr lang="it-IT" sz="1500" b="1" dirty="0" smtClean="0"/>
              <a:t>in corso </a:t>
            </a:r>
            <a:r>
              <a:rPr lang="it-IT" sz="1500" b="1" dirty="0"/>
              <a:t>di manipolazione;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forniscono </a:t>
            </a:r>
            <a:r>
              <a:rPr lang="it-IT" sz="1500" b="1" dirty="0"/>
              <a:t>al lavoratore classificato esposto, o </a:t>
            </a:r>
            <a:r>
              <a:rPr lang="it-IT" sz="1500" b="1" dirty="0" smtClean="0"/>
              <a:t>comunque al lavoratore </a:t>
            </a:r>
            <a:r>
              <a:rPr lang="it-IT" sz="1500" b="1" dirty="0"/>
              <a:t>sottoposto a dosimetria  individuale, </a:t>
            </a:r>
            <a:r>
              <a:rPr lang="it-IT" sz="1500" b="1" dirty="0" smtClean="0"/>
              <a:t>i risultati delle valutazioni </a:t>
            </a:r>
            <a:r>
              <a:rPr lang="it-IT" sz="1500" b="1" dirty="0"/>
              <a:t>di dose effettuate dall'esperto </a:t>
            </a:r>
            <a:r>
              <a:rPr lang="it-IT" sz="1500" b="1" dirty="0" smtClean="0"/>
              <a:t>di </a:t>
            </a:r>
            <a:r>
              <a:rPr lang="it-IT" sz="1500" b="1" dirty="0"/>
              <a:t>radioprotezione, </a:t>
            </a:r>
            <a:r>
              <a:rPr lang="it-IT" sz="1500" b="1" dirty="0" smtClean="0"/>
              <a:t>che lo  </a:t>
            </a:r>
            <a:r>
              <a:rPr lang="it-IT" sz="1500" b="1" dirty="0"/>
              <a:t>riguardino  direttamente,  </a:t>
            </a:r>
            <a:r>
              <a:rPr lang="it-IT" sz="1500" b="1" dirty="0" smtClean="0"/>
              <a:t>nonché  assicurano  </a:t>
            </a:r>
            <a:r>
              <a:rPr lang="it-IT" sz="1500" b="1" dirty="0"/>
              <a:t>l'accesso  </a:t>
            </a:r>
            <a:r>
              <a:rPr lang="it-IT" sz="1500" b="1" dirty="0" smtClean="0"/>
              <a:t>alla documentazione </a:t>
            </a:r>
            <a:r>
              <a:rPr lang="it-IT" sz="1500" b="1" dirty="0"/>
              <a:t>di cui  all'articolo  132  concernente  il  </a:t>
            </a:r>
            <a:r>
              <a:rPr lang="it-IT" sz="1500" b="1" dirty="0" smtClean="0"/>
              <a:t>lavoratore stesso</a:t>
            </a:r>
            <a:r>
              <a:rPr lang="it-IT" sz="15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84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OBBLIGHI DEL DATORE DI LAVORO, ART. 109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700" b="1" dirty="0" smtClean="0"/>
              <a:t>I </a:t>
            </a:r>
            <a:r>
              <a:rPr lang="it-IT" sz="1700" b="1" dirty="0"/>
              <a:t>datori di lavoro, </a:t>
            </a:r>
            <a:r>
              <a:rPr lang="it-IT" sz="1700" b="1" dirty="0" smtClean="0"/>
              <a:t>i dirigenti </a:t>
            </a:r>
            <a:r>
              <a:rPr lang="it-IT" sz="1700" b="1" dirty="0"/>
              <a:t>e i preposti si avvalgono degli esperti di  </a:t>
            </a:r>
            <a:r>
              <a:rPr lang="it-IT" sz="1700" b="1" dirty="0" smtClean="0"/>
              <a:t>radioprotezione e</a:t>
            </a:r>
            <a:r>
              <a:rPr lang="it-IT" sz="1700" b="1" dirty="0"/>
              <a:t>, per gli aspetti sanitari, dei medici autorizzati. </a:t>
            </a:r>
            <a:endParaRPr lang="it-IT" sz="1700" b="1" dirty="0" smtClean="0"/>
          </a:p>
          <a:p>
            <a:pPr marL="0" indent="0" algn="just">
              <a:buNone/>
            </a:pPr>
            <a:r>
              <a:rPr lang="it-IT" sz="1700" b="1" dirty="0" smtClean="0"/>
              <a:t>I  </a:t>
            </a:r>
            <a:r>
              <a:rPr lang="it-IT" sz="1700" b="1" dirty="0"/>
              <a:t>datori  di  lavoro,  </a:t>
            </a:r>
            <a:r>
              <a:rPr lang="it-IT" sz="1700" b="1" dirty="0" smtClean="0"/>
              <a:t>i dirigenti  e i </a:t>
            </a:r>
            <a:r>
              <a:rPr lang="it-IT" sz="1700" b="1" dirty="0"/>
              <a:t>preposti  </a:t>
            </a:r>
            <a:r>
              <a:rPr lang="it-IT" sz="1700" b="1" dirty="0" smtClean="0"/>
              <a:t>comunicano</a:t>
            </a:r>
            <a:r>
              <a:rPr lang="it-IT" sz="1700" b="1" dirty="0" smtClean="0">
                <a:solidFill>
                  <a:schemeClr val="accent2"/>
                </a:solidFill>
              </a:rPr>
              <a:t> tempestivamente </a:t>
            </a:r>
            <a:r>
              <a:rPr lang="it-IT" sz="1700" b="1" dirty="0"/>
              <a:t>all'esperto  </a:t>
            </a:r>
            <a:r>
              <a:rPr lang="it-IT" sz="1700" b="1" dirty="0" smtClean="0"/>
              <a:t>di  radioprotezione e al medico autorizzato </a:t>
            </a:r>
            <a:r>
              <a:rPr lang="it-IT" sz="1700" b="1" dirty="0"/>
              <a:t>la cessazione del rapporto di lavoro </a:t>
            </a:r>
            <a:r>
              <a:rPr lang="it-IT" sz="1700" b="1" dirty="0" smtClean="0"/>
              <a:t>con il  lavoratore esposto</a:t>
            </a:r>
            <a:r>
              <a:rPr lang="it-IT" sz="1700" b="1" dirty="0"/>
              <a:t>. </a:t>
            </a:r>
            <a:endParaRPr lang="it-IT" sz="1700" b="1" dirty="0" smtClean="0"/>
          </a:p>
          <a:p>
            <a:pPr marL="0" indent="0" algn="just">
              <a:buNone/>
            </a:pPr>
            <a:r>
              <a:rPr lang="it-IT" sz="1700" b="1" dirty="0" smtClean="0">
                <a:solidFill>
                  <a:schemeClr val="accent2"/>
                </a:solidFill>
              </a:rPr>
              <a:t>I </a:t>
            </a:r>
            <a:r>
              <a:rPr lang="it-IT" sz="1700" b="1" dirty="0">
                <a:solidFill>
                  <a:schemeClr val="accent2"/>
                </a:solidFill>
              </a:rPr>
              <a:t>datori di lavoro trasmettono al Ministero del lavoro  e  </a:t>
            </a:r>
            <a:r>
              <a:rPr lang="it-IT" sz="1700" b="1" dirty="0" smtClean="0">
                <a:solidFill>
                  <a:schemeClr val="accent2"/>
                </a:solidFill>
              </a:rPr>
              <a:t>delle politiche </a:t>
            </a:r>
            <a:r>
              <a:rPr lang="it-IT" sz="1700" b="1" dirty="0">
                <a:solidFill>
                  <a:schemeClr val="accent2"/>
                </a:solidFill>
              </a:rPr>
              <a:t>sociali i risultati delle valutazioni  di  dose  </a:t>
            </a:r>
            <a:r>
              <a:rPr lang="it-IT" sz="1700" b="1" dirty="0" smtClean="0"/>
              <a:t>effettuate dall'esperto </a:t>
            </a:r>
            <a:r>
              <a:rPr lang="it-IT" sz="1700" b="1" dirty="0"/>
              <a:t>di radioprotezione per i lavoratori esposti, ai fini </a:t>
            </a:r>
            <a:r>
              <a:rPr lang="it-IT" sz="1700" b="1" dirty="0" smtClean="0"/>
              <a:t>del loro </a:t>
            </a:r>
            <a:r>
              <a:rPr lang="it-IT" sz="1700" b="1" dirty="0"/>
              <a:t>inserimento nell'archivio nazionale dei  lavoratori  esposti  </a:t>
            </a:r>
            <a:r>
              <a:rPr lang="it-IT" sz="1700" b="1" dirty="0" smtClean="0"/>
              <a:t>di cui </a:t>
            </a:r>
            <a:r>
              <a:rPr lang="it-IT" sz="1700" b="1" dirty="0"/>
              <a:t>all'articolo </a:t>
            </a:r>
            <a:r>
              <a:rPr lang="it-IT" sz="1700" b="1" dirty="0" smtClean="0"/>
              <a:t>126: «entro </a:t>
            </a:r>
            <a:r>
              <a:rPr lang="it-IT" sz="1700" b="1" dirty="0"/>
              <a:t>centottanta giorni dalla data di  entrata  in  vigore  del presente decreto presso il Ministero del  lavoro e delle politiche sociali è istituito l'Archivio nazionale dei lavoratori </a:t>
            </a:r>
            <a:r>
              <a:rPr lang="it-IT" sz="1700" b="1" dirty="0" smtClean="0"/>
              <a:t>esposti».</a:t>
            </a:r>
            <a:endParaRPr lang="it-IT" sz="1700" b="1" dirty="0"/>
          </a:p>
          <a:p>
            <a:pPr marL="0" indent="0" algn="just">
              <a:buNone/>
            </a:pPr>
            <a:r>
              <a:rPr lang="it-IT" sz="1700" b="1" dirty="0" smtClean="0"/>
              <a:t>I </a:t>
            </a:r>
            <a:r>
              <a:rPr lang="it-IT" sz="1700" b="1" dirty="0"/>
              <a:t>datori </a:t>
            </a:r>
            <a:r>
              <a:rPr lang="it-IT" sz="1700" b="1" dirty="0" smtClean="0"/>
              <a:t>di lavoro garantiscono le condizioni per la collaborazione </a:t>
            </a:r>
            <a:r>
              <a:rPr lang="it-IT" sz="1700" b="1" dirty="0"/>
              <a:t>tra l'esperto di radioprotezione e il responsabile </a:t>
            </a:r>
            <a:r>
              <a:rPr lang="it-IT" sz="1700" b="1" dirty="0" smtClean="0"/>
              <a:t>del servizio </a:t>
            </a:r>
            <a:r>
              <a:rPr lang="it-IT" sz="1700" b="1" dirty="0"/>
              <a:t>di prevenzione e protezione di cui all'articolo 2, comma  </a:t>
            </a:r>
            <a:r>
              <a:rPr lang="it-IT" sz="1700" b="1" dirty="0" smtClean="0"/>
              <a:t>1, lettera </a:t>
            </a:r>
            <a:r>
              <a:rPr lang="it-IT" sz="1700" b="1" dirty="0"/>
              <a:t>f), del decreto legislativo 9 aprile 2008, n. 81, </a:t>
            </a:r>
            <a:r>
              <a:rPr lang="it-IT" sz="1700" b="1" dirty="0" smtClean="0"/>
              <a:t>nell'ambito delle </a:t>
            </a:r>
            <a:r>
              <a:rPr lang="it-IT" sz="1700" b="1" dirty="0"/>
              <a:t>rispettive competenze.  L'esperto </a:t>
            </a:r>
            <a:r>
              <a:rPr lang="it-IT" sz="1700" b="1" dirty="0" smtClean="0"/>
              <a:t>di radioprotezione e</a:t>
            </a:r>
            <a:r>
              <a:rPr lang="it-IT" sz="1700" b="1" dirty="0"/>
              <a:t>, </a:t>
            </a:r>
            <a:r>
              <a:rPr lang="it-IT" sz="1700" b="1" dirty="0" smtClean="0"/>
              <a:t>ove nominato</a:t>
            </a:r>
            <a:r>
              <a:rPr lang="it-IT" sz="1700" b="1" dirty="0"/>
              <a:t>, il </a:t>
            </a:r>
            <a:r>
              <a:rPr lang="it-IT" sz="1700" b="1" dirty="0" smtClean="0"/>
              <a:t>medico </a:t>
            </a:r>
            <a:r>
              <a:rPr lang="it-IT" sz="1700" b="1" dirty="0"/>
              <a:t>autorizzato partecipano alle riunioni  </a:t>
            </a:r>
            <a:r>
              <a:rPr lang="it-IT" sz="1700" b="1" dirty="0" smtClean="0"/>
              <a:t>periodiche di </a:t>
            </a:r>
            <a:r>
              <a:rPr lang="it-IT" sz="1700" b="1" dirty="0"/>
              <a:t>cui all'articolo 35 del medesimo decreto legislativo. </a:t>
            </a:r>
          </a:p>
        </p:txBody>
      </p:sp>
    </p:spTree>
    <p:extLst>
      <p:ext uri="{BB962C8B-B14F-4D97-AF65-F5344CB8AC3E}">
        <p14:creationId xmlns:p14="http://schemas.microsoft.com/office/powerpoint/2010/main" val="41919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LAVORATORE ESTERNO</a:t>
            </a:r>
            <a:br>
              <a:rPr lang="it-IT" b="1" dirty="0" smtClean="0"/>
            </a:br>
            <a:r>
              <a:rPr lang="it-IT" b="1" dirty="0" smtClean="0"/>
              <a:t>OBBLIGHI DEL DATORE DI LAVORO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provvede </a:t>
            </a:r>
            <a:r>
              <a:rPr lang="it-IT" sz="1500" b="1" dirty="0"/>
              <a:t>alla valutazione preventiva che identifica la  </a:t>
            </a:r>
            <a:r>
              <a:rPr lang="it-IT" sz="1500" b="1" dirty="0" smtClean="0"/>
              <a:t>natura e  l'entità  </a:t>
            </a:r>
            <a:r>
              <a:rPr lang="it-IT" sz="1500" b="1" dirty="0"/>
              <a:t>del  rischio  radiologico  per  i  lavoratori   </a:t>
            </a:r>
            <a:r>
              <a:rPr lang="it-IT" sz="1500" b="1" dirty="0" smtClean="0"/>
              <a:t>esposti avvalendosi </a:t>
            </a:r>
            <a:r>
              <a:rPr lang="it-IT" sz="1500" b="1" dirty="0"/>
              <a:t>dell'esperto di radioprotezione;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provvede affinché </a:t>
            </a:r>
            <a:r>
              <a:rPr lang="it-IT" sz="1500" b="1" dirty="0"/>
              <a:t>i lavoratori interessati siano </a:t>
            </a:r>
            <a:r>
              <a:rPr lang="it-IT" sz="1500" b="1" dirty="0" smtClean="0"/>
              <a:t>classificati ai </a:t>
            </a:r>
            <a:r>
              <a:rPr lang="it-IT" sz="1500" b="1" dirty="0"/>
              <a:t>fini della radioprotezione </a:t>
            </a:r>
            <a:r>
              <a:rPr lang="it-IT" sz="1500" b="1" dirty="0" smtClean="0"/>
              <a:t>e </a:t>
            </a:r>
            <a:r>
              <a:rPr lang="it-IT" sz="1500" b="1" dirty="0"/>
              <a:t>informa i lavoratori stessi in  merito  alla  </a:t>
            </a:r>
            <a:r>
              <a:rPr lang="it-IT" sz="1500" b="1" dirty="0" smtClean="0"/>
              <a:t>loro classificazione</a:t>
            </a:r>
            <a:r>
              <a:rPr lang="it-IT" sz="1500" b="1" dirty="0"/>
              <a:t>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assicura </a:t>
            </a:r>
            <a:r>
              <a:rPr lang="it-IT" sz="1500" b="1" dirty="0"/>
              <a:t>la tutela dei lavoratori  dai  </a:t>
            </a:r>
            <a:r>
              <a:rPr lang="it-IT" sz="1500" b="1" dirty="0" smtClean="0"/>
              <a:t>rischi da radiazioni ionizzanti</a:t>
            </a:r>
            <a:r>
              <a:rPr lang="it-IT" sz="1500" b="1" dirty="0"/>
              <a:t>, </a:t>
            </a:r>
            <a:r>
              <a:rPr lang="it-IT" sz="1500" b="1" dirty="0" smtClean="0"/>
              <a:t>anche </a:t>
            </a:r>
            <a:r>
              <a:rPr lang="it-IT" sz="1500" b="1" dirty="0"/>
              <a:t>mediante </a:t>
            </a:r>
            <a:r>
              <a:rPr lang="it-IT" sz="1500" b="1" dirty="0" smtClean="0"/>
              <a:t>accordi contrattuali </a:t>
            </a:r>
            <a:r>
              <a:rPr lang="it-IT" sz="1500" b="1" dirty="0"/>
              <a:t>con i terzi esercenti di zone </a:t>
            </a:r>
            <a:r>
              <a:rPr lang="it-IT" sz="1500" b="1" dirty="0" smtClean="0"/>
              <a:t>classificate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assicura </a:t>
            </a:r>
            <a:r>
              <a:rPr lang="it-IT" sz="1500" b="1" dirty="0"/>
              <a:t>per quanto di  propria  competenza  il  rispetto  </a:t>
            </a:r>
            <a:r>
              <a:rPr lang="it-IT" sz="1500" b="1" dirty="0" smtClean="0"/>
              <a:t>dei principi </a:t>
            </a:r>
            <a:r>
              <a:rPr lang="it-IT" sz="1500" b="1" dirty="0"/>
              <a:t>generali di cui all'articolo 1 e dei limiti di dose  di  </a:t>
            </a:r>
            <a:r>
              <a:rPr lang="it-IT" sz="1500" b="1" dirty="0" smtClean="0"/>
              <a:t>cui all'articolo </a:t>
            </a:r>
            <a:r>
              <a:rPr lang="it-IT" sz="1500" b="1" dirty="0"/>
              <a:t>146;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rende </a:t>
            </a:r>
            <a:r>
              <a:rPr lang="it-IT" sz="1500" b="1" dirty="0"/>
              <a:t>edotti i lavoratori,  nell'ambito  di  un  programma  </a:t>
            </a:r>
            <a:r>
              <a:rPr lang="it-IT" sz="1500" b="1" dirty="0" smtClean="0"/>
              <a:t>di informazione </a:t>
            </a:r>
            <a:r>
              <a:rPr lang="it-IT" sz="1500" b="1" dirty="0"/>
              <a:t>e formazione  finalizzato  alla  radioprotezione,  </a:t>
            </a:r>
            <a:r>
              <a:rPr lang="it-IT" sz="1500" b="1" dirty="0" smtClean="0"/>
              <a:t>delle norme </a:t>
            </a:r>
            <a:r>
              <a:rPr lang="it-IT" sz="1500" b="1" dirty="0"/>
              <a:t>di protezione sanitaria  e  delle  altre  informazioni  di  </a:t>
            </a:r>
            <a:r>
              <a:rPr lang="it-IT" sz="1500" b="1" dirty="0" smtClean="0"/>
              <a:t>cui all'articolo </a:t>
            </a:r>
            <a:r>
              <a:rPr lang="it-IT" sz="1500" b="1" dirty="0"/>
              <a:t>111, fatto salvo l'obbligo  dei  terzi  di  </a:t>
            </a:r>
            <a:r>
              <a:rPr lang="it-IT" sz="1500" b="1" dirty="0" smtClean="0"/>
              <a:t>informazione specifica </a:t>
            </a:r>
            <a:r>
              <a:rPr lang="it-IT" sz="1500" b="1" dirty="0"/>
              <a:t>sui rischi di cui all'articolo 113;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provvede  affinché   </a:t>
            </a:r>
            <a:r>
              <a:rPr lang="it-IT" sz="1500" b="1" dirty="0"/>
              <a:t>vengano   effettuate   le   </a:t>
            </a:r>
            <a:r>
              <a:rPr lang="it-IT" sz="1500" b="1" dirty="0" smtClean="0"/>
              <a:t>valutazioni periodiche </a:t>
            </a:r>
            <a:r>
              <a:rPr lang="it-IT" sz="1500" b="1" dirty="0"/>
              <a:t>della dose individuale e  che  le  relative  </a:t>
            </a:r>
            <a:r>
              <a:rPr lang="it-IT" sz="1500" b="1" dirty="0" smtClean="0"/>
              <a:t>registrazioni siano  </a:t>
            </a:r>
            <a:r>
              <a:rPr lang="it-IT" sz="1500" b="1" dirty="0"/>
              <a:t>riportate  nelle  schede   personali   </a:t>
            </a:r>
            <a:r>
              <a:rPr lang="it-IT" sz="1500" b="1" dirty="0" smtClean="0"/>
              <a:t>dosimetriche; </a:t>
            </a:r>
            <a:endParaRPr lang="it-IT" sz="1500" b="1" dirty="0"/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provvede  affinché  </a:t>
            </a:r>
            <a:r>
              <a:rPr lang="it-IT" sz="1500" b="1" dirty="0"/>
              <a:t>i  lavoratori  vengano  sottoposti  </a:t>
            </a:r>
            <a:r>
              <a:rPr lang="it-IT" sz="1500" b="1" dirty="0" smtClean="0"/>
              <a:t>alla sorveglianza </a:t>
            </a:r>
            <a:r>
              <a:rPr lang="it-IT" sz="1500" b="1" dirty="0"/>
              <a:t>sanitaria </a:t>
            </a:r>
            <a:r>
              <a:rPr lang="it-IT" sz="1500" b="1" dirty="0" smtClean="0"/>
              <a:t>e  </a:t>
            </a:r>
            <a:r>
              <a:rPr lang="it-IT" sz="1500" b="1" dirty="0"/>
              <a:t>che  i  </a:t>
            </a:r>
            <a:r>
              <a:rPr lang="it-IT" sz="1500" b="1" dirty="0" smtClean="0"/>
              <a:t>relativi giudizi  </a:t>
            </a:r>
            <a:r>
              <a:rPr lang="it-IT" sz="1500" b="1" dirty="0"/>
              <a:t>di  </a:t>
            </a:r>
            <a:r>
              <a:rPr lang="it-IT" sz="1500" b="1" dirty="0" smtClean="0"/>
              <a:t>idoneità </a:t>
            </a:r>
            <a:r>
              <a:rPr lang="it-IT" sz="1500" b="1" dirty="0"/>
              <a:t>siano  riportati  nel   documento   </a:t>
            </a:r>
            <a:r>
              <a:rPr lang="it-IT" sz="1500" b="1" dirty="0" smtClean="0"/>
              <a:t>sanitario personale; </a:t>
            </a:r>
            <a:endParaRPr lang="it-IT" sz="1500" b="1" dirty="0"/>
          </a:p>
        </p:txBody>
      </p:sp>
    </p:spTree>
    <p:extLst>
      <p:ext uri="{BB962C8B-B14F-4D97-AF65-F5344CB8AC3E}">
        <p14:creationId xmlns:p14="http://schemas.microsoft.com/office/powerpoint/2010/main" val="22764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LAVORATORE ESTERNO</a:t>
            </a:r>
            <a:br>
              <a:rPr lang="it-IT" b="1" dirty="0" smtClean="0"/>
            </a:br>
            <a:r>
              <a:rPr lang="it-IT" b="1" dirty="0" smtClean="0"/>
              <a:t>OBBLIGHI DEL DATORE DI LAVORO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 startAt="8"/>
            </a:pPr>
            <a:r>
              <a:rPr lang="it-IT" sz="1500" b="1" dirty="0" smtClean="0"/>
              <a:t>provvede affinché  </a:t>
            </a:r>
            <a:r>
              <a:rPr lang="it-IT" sz="1500" b="1" dirty="0"/>
              <a:t>ai  lavoratori   vengano   forniti   </a:t>
            </a:r>
            <a:r>
              <a:rPr lang="it-IT" sz="1500" b="1" dirty="0" smtClean="0"/>
              <a:t>gli appropriati </a:t>
            </a:r>
            <a:r>
              <a:rPr lang="it-IT" sz="1500" b="1" dirty="0"/>
              <a:t>dispositivi  di  protezione  individuale  e  i  mezzi  </a:t>
            </a:r>
            <a:r>
              <a:rPr lang="it-IT" sz="1500" b="1" dirty="0" smtClean="0"/>
              <a:t>di sorveglianza </a:t>
            </a:r>
            <a:r>
              <a:rPr lang="it-IT" sz="1500" b="1" dirty="0"/>
              <a:t>dosimetrica individuale; </a:t>
            </a:r>
          </a:p>
          <a:p>
            <a:pPr algn="just">
              <a:buFont typeface="+mj-lt"/>
              <a:buAutoNum type="alphaLcParenR" startAt="8"/>
            </a:pPr>
            <a:r>
              <a:rPr lang="it-IT" sz="1500" b="1" dirty="0" smtClean="0"/>
              <a:t>istituisce </a:t>
            </a:r>
            <a:r>
              <a:rPr lang="it-IT" sz="1500" b="1" dirty="0"/>
              <a:t>per  ogni  lavoratore  esterno  di  categoria  A  </a:t>
            </a:r>
            <a:r>
              <a:rPr lang="it-IT" sz="1500" b="1" dirty="0" smtClean="0"/>
              <a:t>e consegna  </a:t>
            </a:r>
            <a:r>
              <a:rPr lang="it-IT" sz="1500" b="1" dirty="0"/>
              <a:t>al  medesimo,  prima  di  ogni  prestazione,  il   </a:t>
            </a:r>
            <a:r>
              <a:rPr lang="it-IT" sz="1500" b="1" dirty="0" smtClean="0"/>
              <a:t>libretto personale </a:t>
            </a:r>
            <a:r>
              <a:rPr lang="it-IT" sz="1500" b="1" dirty="0"/>
              <a:t>di radioprotezione </a:t>
            </a:r>
            <a:r>
              <a:rPr lang="it-IT" sz="1500" b="1" dirty="0" smtClean="0"/>
              <a:t>e  </a:t>
            </a:r>
            <a:r>
              <a:rPr lang="it-IT" sz="1500" b="1" dirty="0"/>
              <a:t>si  assicura  </a:t>
            </a:r>
            <a:r>
              <a:rPr lang="it-IT" sz="1500" b="1" dirty="0" smtClean="0"/>
              <a:t>della sua </a:t>
            </a:r>
            <a:r>
              <a:rPr lang="it-IT" sz="1500" b="1" dirty="0"/>
              <a:t>compilazione in relazione alla prestazione; </a:t>
            </a:r>
          </a:p>
          <a:p>
            <a:pPr algn="just">
              <a:buFont typeface="+mj-lt"/>
              <a:buAutoNum type="alphaLcParenR" startAt="8"/>
            </a:pPr>
            <a:r>
              <a:rPr lang="it-IT" sz="1500" b="1" dirty="0" smtClean="0">
                <a:solidFill>
                  <a:schemeClr val="accent2"/>
                </a:solidFill>
              </a:rPr>
              <a:t>definisce</a:t>
            </a:r>
            <a:r>
              <a:rPr lang="it-IT" sz="1500" b="1" dirty="0">
                <a:solidFill>
                  <a:schemeClr val="accent2"/>
                </a:solidFill>
              </a:rPr>
              <a:t>,   di   concerto   con   l'esercente </a:t>
            </a:r>
            <a:r>
              <a:rPr lang="it-IT" sz="1500" b="1" dirty="0" smtClean="0">
                <a:solidFill>
                  <a:schemeClr val="accent2"/>
                </a:solidFill>
              </a:rPr>
              <a:t> </a:t>
            </a:r>
            <a:r>
              <a:rPr lang="it-IT" sz="1500" b="1" dirty="0">
                <a:solidFill>
                  <a:schemeClr val="accent2"/>
                </a:solidFill>
              </a:rPr>
              <a:t>delle  </a:t>
            </a:r>
            <a:r>
              <a:rPr lang="it-IT" sz="1500" b="1" dirty="0" smtClean="0">
                <a:solidFill>
                  <a:schemeClr val="accent2"/>
                </a:solidFill>
              </a:rPr>
              <a:t>zone classificate</a:t>
            </a:r>
            <a:r>
              <a:rPr lang="it-IT" sz="1500" b="1" dirty="0">
                <a:solidFill>
                  <a:schemeClr val="accent2"/>
                </a:solidFill>
              </a:rPr>
              <a:t>, il vincolo  di  dose  da  adottare  in  relazione  </a:t>
            </a:r>
            <a:r>
              <a:rPr lang="it-IT" sz="1500" b="1" dirty="0" smtClean="0">
                <a:solidFill>
                  <a:schemeClr val="accent2"/>
                </a:solidFill>
              </a:rPr>
              <a:t>alle attività </a:t>
            </a:r>
            <a:r>
              <a:rPr lang="it-IT" sz="1500" b="1" dirty="0">
                <a:solidFill>
                  <a:schemeClr val="accent2"/>
                </a:solidFill>
              </a:rPr>
              <a:t>da svolgersi; </a:t>
            </a:r>
          </a:p>
          <a:p>
            <a:pPr algn="just">
              <a:buFont typeface="+mj-lt"/>
              <a:buAutoNum type="alphaLcParenR" startAt="8"/>
            </a:pPr>
            <a:r>
              <a:rPr lang="it-IT" sz="1500" b="1" dirty="0" smtClean="0">
                <a:solidFill>
                  <a:schemeClr val="accent2"/>
                </a:solidFill>
              </a:rPr>
              <a:t>acquisisce </a:t>
            </a:r>
            <a:r>
              <a:rPr lang="it-IT" sz="1500" b="1" dirty="0">
                <a:solidFill>
                  <a:schemeClr val="accent2"/>
                </a:solidFill>
              </a:rPr>
              <a:t>dall'esercente delle zone classificate </a:t>
            </a:r>
            <a:r>
              <a:rPr lang="it-IT" sz="1500" b="1" dirty="0" smtClean="0">
                <a:solidFill>
                  <a:schemeClr val="accent2"/>
                </a:solidFill>
              </a:rPr>
              <a:t>informazioni sui </a:t>
            </a:r>
            <a:r>
              <a:rPr lang="it-IT" sz="1500" b="1" dirty="0">
                <a:solidFill>
                  <a:schemeClr val="accent2"/>
                </a:solidFill>
              </a:rPr>
              <a:t>rischi  derivanti  dall'esposizione  alle  radiazioni  </a:t>
            </a:r>
            <a:r>
              <a:rPr lang="it-IT" sz="1500" b="1" dirty="0" smtClean="0">
                <a:solidFill>
                  <a:schemeClr val="accent2"/>
                </a:solidFill>
              </a:rPr>
              <a:t>ionizzanti esistenti </a:t>
            </a:r>
            <a:r>
              <a:rPr lang="it-IT" sz="1500" b="1" dirty="0">
                <a:solidFill>
                  <a:schemeClr val="accent2"/>
                </a:solidFill>
              </a:rPr>
              <a:t>nella zona classificata in cui  il  lavoratore  esterno  </a:t>
            </a:r>
            <a:r>
              <a:rPr lang="it-IT" sz="1500" b="1" dirty="0" smtClean="0">
                <a:solidFill>
                  <a:schemeClr val="accent2"/>
                </a:solidFill>
              </a:rPr>
              <a:t>è destinato </a:t>
            </a:r>
            <a:r>
              <a:rPr lang="it-IT" sz="1500" b="1" dirty="0">
                <a:solidFill>
                  <a:schemeClr val="accent2"/>
                </a:solidFill>
              </a:rPr>
              <a:t>a operare e sulle misure di prevenzione,  protezione  e  </a:t>
            </a:r>
            <a:r>
              <a:rPr lang="it-IT" sz="1500" b="1" dirty="0" smtClean="0">
                <a:solidFill>
                  <a:schemeClr val="accent2"/>
                </a:solidFill>
              </a:rPr>
              <a:t>di emergenza </a:t>
            </a:r>
            <a:r>
              <a:rPr lang="it-IT" sz="1500" b="1" dirty="0">
                <a:solidFill>
                  <a:schemeClr val="accent2"/>
                </a:solidFill>
              </a:rPr>
              <a:t>da adottarsi in relazione alla </a:t>
            </a:r>
            <a:r>
              <a:rPr lang="it-IT" sz="1500" b="1" dirty="0" smtClean="0">
                <a:solidFill>
                  <a:schemeClr val="accent2"/>
                </a:solidFill>
              </a:rPr>
              <a:t>attività da </a:t>
            </a:r>
            <a:r>
              <a:rPr lang="it-IT" sz="1500" b="1" dirty="0">
                <a:solidFill>
                  <a:schemeClr val="accent2"/>
                </a:solidFill>
              </a:rPr>
              <a:t>svolgere; </a:t>
            </a:r>
          </a:p>
          <a:p>
            <a:pPr algn="just">
              <a:buFont typeface="+mj-lt"/>
              <a:buAutoNum type="alphaLcParenR" startAt="8"/>
            </a:pPr>
            <a:r>
              <a:rPr lang="it-IT" sz="1500" b="1" dirty="0" smtClean="0"/>
              <a:t>coopera </a:t>
            </a:r>
            <a:r>
              <a:rPr lang="it-IT" sz="1500" b="1" dirty="0"/>
              <a:t>con l'esercente della zona classificata </a:t>
            </a:r>
            <a:r>
              <a:rPr lang="it-IT" sz="1500" b="1" dirty="0" smtClean="0"/>
              <a:t>all'attuazione delle </a:t>
            </a:r>
            <a:r>
              <a:rPr lang="it-IT" sz="1500" b="1" dirty="0"/>
              <a:t>misure e degli interventi di radioprotezione e prevenzione  </a:t>
            </a:r>
            <a:r>
              <a:rPr lang="it-IT" sz="1500" b="1" dirty="0" smtClean="0"/>
              <a:t>dai rischi </a:t>
            </a:r>
            <a:r>
              <a:rPr lang="it-IT" sz="1500" b="1" dirty="0"/>
              <a:t>cui sono esposti  i  lavoratori  esterni,  scambiando  con  </a:t>
            </a:r>
            <a:r>
              <a:rPr lang="it-IT" sz="1500" b="1" dirty="0" smtClean="0"/>
              <a:t>lo stesso </a:t>
            </a:r>
            <a:r>
              <a:rPr lang="it-IT" sz="1500" b="1" dirty="0"/>
              <a:t>le informazioni necessarie anche  al  fine  di  eliminare  </a:t>
            </a:r>
            <a:r>
              <a:rPr lang="it-IT" sz="1500" b="1" dirty="0" smtClean="0"/>
              <a:t>gli eventuali </a:t>
            </a:r>
            <a:r>
              <a:rPr lang="it-IT" sz="1500" b="1" dirty="0"/>
              <a:t>rischi dovuti alle interferenze tra i lavori delle  </a:t>
            </a:r>
            <a:r>
              <a:rPr lang="it-IT" sz="1500" b="1" dirty="0" smtClean="0"/>
              <a:t>diverse imprese </a:t>
            </a:r>
            <a:r>
              <a:rPr lang="it-IT" sz="1500" b="1" dirty="0"/>
              <a:t>coinvolte nell'esecuzione </a:t>
            </a:r>
            <a:r>
              <a:rPr lang="it-IT" sz="1500" b="1" dirty="0" smtClean="0"/>
              <a:t>dell'</a:t>
            </a:r>
            <a:r>
              <a:rPr lang="it-IT" sz="1500" b="1" dirty="0" err="1" smtClean="0"/>
              <a:t>attivitaà</a:t>
            </a:r>
            <a:r>
              <a:rPr lang="it-IT" sz="1500" b="1" dirty="0" smtClean="0"/>
              <a:t> complessiva</a:t>
            </a:r>
            <a:r>
              <a:rPr lang="it-IT" sz="15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4454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LAVORATORE ESTERNO</a:t>
            </a:r>
            <a:br>
              <a:rPr lang="it-IT" b="1" dirty="0" smtClean="0"/>
            </a:br>
            <a:r>
              <a:rPr lang="it-IT" b="1" dirty="0" smtClean="0"/>
              <a:t>OBBLIGHI DELL’ESERCENTE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/>
            </a:pPr>
            <a:r>
              <a:rPr lang="it-IT" sz="1500" b="1" dirty="0" smtClean="0"/>
              <a:t>accertarsi</a:t>
            </a:r>
            <a:r>
              <a:rPr lang="it-IT" sz="1500" b="1" dirty="0"/>
              <a:t>,  anche,  laddove  previsto, </a:t>
            </a:r>
            <a:r>
              <a:rPr lang="it-IT" sz="1500" b="1" dirty="0" smtClean="0"/>
              <a:t>tramite </a:t>
            </a:r>
            <a:r>
              <a:rPr lang="it-IT" sz="1500" b="1" dirty="0"/>
              <a:t>il </a:t>
            </a:r>
            <a:r>
              <a:rPr lang="it-IT" sz="1500" b="1" dirty="0" smtClean="0"/>
              <a:t>libretto personale </a:t>
            </a:r>
            <a:r>
              <a:rPr lang="it-IT" sz="1500" b="1" dirty="0"/>
              <a:t>di  radioprotezione  </a:t>
            </a:r>
            <a:r>
              <a:rPr lang="it-IT" sz="1500" b="1" dirty="0" smtClean="0"/>
              <a:t>che  </a:t>
            </a:r>
            <a:r>
              <a:rPr lang="it-IT" sz="1500" b="1" dirty="0"/>
              <a:t>il  lavoratore  esterno,  prima  di  effettuare  </a:t>
            </a:r>
            <a:r>
              <a:rPr lang="it-IT" sz="1500" b="1" dirty="0" smtClean="0"/>
              <a:t>la prestazione </a:t>
            </a:r>
            <a:r>
              <a:rPr lang="it-IT" sz="1500" b="1" dirty="0"/>
              <a:t>nella zona classificata, sia stato riconosciuto idoneo </a:t>
            </a:r>
            <a:r>
              <a:rPr lang="it-IT" sz="1500" b="1" dirty="0" smtClean="0"/>
              <a:t>da un </a:t>
            </a:r>
            <a:r>
              <a:rPr lang="it-IT" sz="1500" b="1" dirty="0"/>
              <a:t>medico </a:t>
            </a:r>
            <a:r>
              <a:rPr lang="it-IT" sz="1500" b="1" dirty="0" smtClean="0"/>
              <a:t>autorizzato </a:t>
            </a:r>
            <a:r>
              <a:rPr lang="it-IT" sz="1500" b="1" dirty="0"/>
              <a:t>al tipo di rischio connesso con la  </a:t>
            </a:r>
            <a:r>
              <a:rPr lang="it-IT" sz="1500" b="1" dirty="0" smtClean="0"/>
              <a:t>prestazione stessa</a:t>
            </a:r>
            <a:r>
              <a:rPr lang="it-IT" sz="1500" b="1" dirty="0"/>
              <a:t>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istituire</a:t>
            </a:r>
            <a:r>
              <a:rPr lang="it-IT" sz="1500" b="1" dirty="0"/>
              <a:t>, ove la normativa vigente nel paese di </a:t>
            </a:r>
            <a:r>
              <a:rPr lang="it-IT" sz="1500" b="1" dirty="0" smtClean="0"/>
              <a:t>origine del lavoratore </a:t>
            </a:r>
            <a:r>
              <a:rPr lang="it-IT" sz="1500" b="1" dirty="0"/>
              <a:t>non lo preveda, il libretto personale </a:t>
            </a:r>
            <a:r>
              <a:rPr lang="it-IT" sz="1500" b="1" dirty="0" smtClean="0"/>
              <a:t>di radioprotezione per </a:t>
            </a:r>
            <a:r>
              <a:rPr lang="it-IT" sz="1500" b="1" dirty="0"/>
              <a:t>i lavoratori esterni di categoria A provenienti  da  altri  </a:t>
            </a:r>
            <a:r>
              <a:rPr lang="it-IT" sz="1500" b="1" dirty="0" smtClean="0"/>
              <a:t>Paesi dell'Unione </a:t>
            </a:r>
            <a:r>
              <a:rPr lang="it-IT" sz="1500" b="1" dirty="0"/>
              <a:t>europea o da Paesi terzi;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/>
              <a:t>p</a:t>
            </a:r>
            <a:r>
              <a:rPr lang="it-IT" sz="1500" b="1" dirty="0" smtClean="0"/>
              <a:t>revedere che </a:t>
            </a:r>
            <a:r>
              <a:rPr lang="it-IT" sz="1500" b="1" dirty="0"/>
              <a:t>il lavoratore esterno </a:t>
            </a:r>
            <a:r>
              <a:rPr lang="it-IT" sz="1500" b="1" dirty="0" smtClean="0"/>
              <a:t>abbia ricevuto </a:t>
            </a:r>
            <a:r>
              <a:rPr lang="it-IT" sz="1500" b="1" dirty="0"/>
              <a:t>o comunque riceva, oltre all'informazione e alla  </a:t>
            </a:r>
            <a:r>
              <a:rPr lang="it-IT" sz="1500" b="1" dirty="0" smtClean="0"/>
              <a:t>formazione di  </a:t>
            </a:r>
            <a:r>
              <a:rPr lang="it-IT" sz="1500" b="1" dirty="0"/>
              <a:t>cui  all'articolo  112,  comma  1,  lettera  e),  una  </a:t>
            </a:r>
            <a:r>
              <a:rPr lang="it-IT" sz="1500" b="1" dirty="0" smtClean="0"/>
              <a:t>formazione specifica </a:t>
            </a:r>
            <a:r>
              <a:rPr lang="it-IT" sz="1500" b="1" dirty="0"/>
              <a:t>in rapporto alle  caratteristiche  particolari  della  </a:t>
            </a:r>
            <a:r>
              <a:rPr lang="it-IT" sz="1500" b="1" dirty="0" smtClean="0"/>
              <a:t>zona classificata </a:t>
            </a:r>
            <a:r>
              <a:rPr lang="it-IT" sz="1500" b="1" dirty="0"/>
              <a:t>ove la prestazione va effettuata e assicurarsi che  </a:t>
            </a:r>
            <a:r>
              <a:rPr lang="it-IT" sz="1500" b="1" dirty="0" smtClean="0"/>
              <a:t>tali previsioni </a:t>
            </a:r>
            <a:r>
              <a:rPr lang="it-IT" sz="1500" b="1" dirty="0"/>
              <a:t>siano realizzate;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fornire </a:t>
            </a:r>
            <a:r>
              <a:rPr lang="it-IT" sz="1500" b="1" dirty="0"/>
              <a:t>specifiche informazioni e garantire una formazione  </a:t>
            </a:r>
            <a:r>
              <a:rPr lang="it-IT" sz="1500" b="1" dirty="0" smtClean="0"/>
              <a:t>in relazione </a:t>
            </a:r>
            <a:r>
              <a:rPr lang="it-IT" sz="1500" b="1" dirty="0"/>
              <a:t>alle </a:t>
            </a:r>
            <a:r>
              <a:rPr lang="it-IT" sz="1500" b="1" dirty="0" smtClean="0"/>
              <a:t>attività </a:t>
            </a:r>
            <a:r>
              <a:rPr lang="it-IT" sz="1500" b="1" dirty="0"/>
              <a:t>da svolgere nella zona </a:t>
            </a:r>
            <a:r>
              <a:rPr lang="it-IT" sz="1500" b="1" dirty="0" smtClean="0"/>
              <a:t>classificata ove la prestazione </a:t>
            </a:r>
            <a:r>
              <a:rPr lang="it-IT" sz="1500" b="1" dirty="0"/>
              <a:t>va effettuata e alle misure di prevenzione e di </a:t>
            </a:r>
            <a:r>
              <a:rPr lang="it-IT" sz="1500" b="1" dirty="0" smtClean="0"/>
              <a:t>emergenza adottate </a:t>
            </a:r>
            <a:r>
              <a:rPr lang="it-IT" sz="1500" b="1" dirty="0"/>
              <a:t>in relazione alle </a:t>
            </a:r>
            <a:r>
              <a:rPr lang="it-IT" sz="1500" b="1" dirty="0" smtClean="0"/>
              <a:t>attività nonché  </a:t>
            </a:r>
            <a:r>
              <a:rPr lang="it-IT" sz="1500" b="1" dirty="0"/>
              <a:t>istruzioni  di  </a:t>
            </a:r>
            <a:r>
              <a:rPr lang="it-IT" sz="1500" b="1" dirty="0" smtClean="0"/>
              <a:t>lavoro adeguate all'entità del </a:t>
            </a:r>
            <a:r>
              <a:rPr lang="it-IT" sz="1500" b="1" dirty="0"/>
              <a:t>rischio radiologico;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assicurarsi che il </a:t>
            </a:r>
            <a:r>
              <a:rPr lang="it-IT" sz="1500" b="1" dirty="0"/>
              <a:t>lavoratore </a:t>
            </a:r>
            <a:r>
              <a:rPr lang="it-IT" sz="1500" b="1" dirty="0" smtClean="0"/>
              <a:t>esterno  </a:t>
            </a:r>
            <a:r>
              <a:rPr lang="it-IT" sz="1500" b="1" dirty="0"/>
              <a:t>sia </a:t>
            </a:r>
            <a:r>
              <a:rPr lang="it-IT" sz="1500" b="1" dirty="0" smtClean="0"/>
              <a:t>dotato  dei dispositivi </a:t>
            </a:r>
            <a:r>
              <a:rPr lang="it-IT" sz="1500" b="1" dirty="0"/>
              <a:t>di protezione individuale, ove  necessari,  e  </a:t>
            </a:r>
            <a:r>
              <a:rPr lang="it-IT" sz="1500" b="1" dirty="0" smtClean="0"/>
              <a:t>accertarsi del </a:t>
            </a:r>
            <a:r>
              <a:rPr lang="it-IT" sz="1500" b="1" dirty="0"/>
              <a:t>loro utilizzo; </a:t>
            </a:r>
          </a:p>
        </p:txBody>
      </p:sp>
    </p:spTree>
    <p:extLst>
      <p:ext uri="{BB962C8B-B14F-4D97-AF65-F5344CB8AC3E}">
        <p14:creationId xmlns:p14="http://schemas.microsoft.com/office/powerpoint/2010/main" val="680631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LAVORATORE ESTERNO</a:t>
            </a:r>
            <a:br>
              <a:rPr lang="it-IT" b="1" dirty="0" smtClean="0"/>
            </a:br>
            <a:r>
              <a:rPr lang="it-IT" b="1" dirty="0" smtClean="0"/>
              <a:t>OBBLIGHI DELL’ESERCENTE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lphaLcParenR" startAt="6"/>
            </a:pPr>
            <a:r>
              <a:rPr lang="it-IT" sz="1500" b="1" dirty="0" smtClean="0"/>
              <a:t>assicurarsi </a:t>
            </a:r>
            <a:r>
              <a:rPr lang="it-IT" sz="1500" b="1" dirty="0"/>
              <a:t>che il lavoratore esterno sia dotato dei mezzi </a:t>
            </a:r>
            <a:r>
              <a:rPr lang="it-IT" sz="1500" b="1" dirty="0" smtClean="0"/>
              <a:t>di sorveglianza </a:t>
            </a:r>
            <a:r>
              <a:rPr lang="it-IT" sz="1500" b="1" dirty="0"/>
              <a:t>dosimetrica individuale adeguati al tipo di </a:t>
            </a:r>
            <a:r>
              <a:rPr lang="it-IT" sz="1500" b="1" dirty="0" smtClean="0"/>
              <a:t>prestazione, al </a:t>
            </a:r>
            <a:r>
              <a:rPr lang="it-IT" sz="1500" b="1" dirty="0"/>
              <a:t>loro utilizzo e </a:t>
            </a:r>
            <a:r>
              <a:rPr lang="it-IT" sz="1500" b="1" dirty="0" smtClean="0"/>
              <a:t>che </a:t>
            </a:r>
            <a:r>
              <a:rPr lang="it-IT" sz="1500" b="1" dirty="0"/>
              <a:t>il </a:t>
            </a:r>
            <a:r>
              <a:rPr lang="it-IT" sz="1500" b="1" dirty="0" smtClean="0"/>
              <a:t>lavoratore </a:t>
            </a:r>
            <a:r>
              <a:rPr lang="it-IT" sz="1500" b="1" dirty="0"/>
              <a:t>fruisca  della  </a:t>
            </a:r>
            <a:r>
              <a:rPr lang="it-IT" sz="1500" b="1" dirty="0" smtClean="0"/>
              <a:t>sorveglianza ambientale </a:t>
            </a:r>
            <a:r>
              <a:rPr lang="it-IT" sz="1500" b="1" dirty="0"/>
              <a:t>eventualmente necessaria; </a:t>
            </a:r>
          </a:p>
          <a:p>
            <a:pPr algn="just">
              <a:buFont typeface="+mj-lt"/>
              <a:buAutoNum type="alphaLcParenR" startAt="6"/>
            </a:pPr>
            <a:r>
              <a:rPr lang="it-IT" sz="1500" b="1" dirty="0" smtClean="0"/>
              <a:t>curare </a:t>
            </a:r>
            <a:r>
              <a:rPr lang="it-IT" sz="1500" b="1" dirty="0"/>
              <a:t>il rispetto, per  quanto  di  propria  competenza,  </a:t>
            </a:r>
            <a:r>
              <a:rPr lang="it-IT" sz="1500" b="1" dirty="0" smtClean="0"/>
              <a:t>dei principi </a:t>
            </a:r>
            <a:r>
              <a:rPr lang="it-IT" sz="1500" b="1" dirty="0"/>
              <a:t>generali di cui all'articolo 1 e dei limiti di dose  di  </a:t>
            </a:r>
            <a:r>
              <a:rPr lang="it-IT" sz="1500" b="1" dirty="0" smtClean="0"/>
              <a:t>cui all'articolo </a:t>
            </a:r>
            <a:r>
              <a:rPr lang="it-IT" sz="1500" b="1" dirty="0"/>
              <a:t>146; </a:t>
            </a:r>
          </a:p>
          <a:p>
            <a:pPr algn="just">
              <a:buFont typeface="+mj-lt"/>
              <a:buAutoNum type="alphaLcParenR" startAt="6"/>
            </a:pPr>
            <a:r>
              <a:rPr lang="it-IT" sz="1500" b="1" dirty="0" smtClean="0"/>
              <a:t>adottare </a:t>
            </a:r>
            <a:r>
              <a:rPr lang="it-IT" sz="1500" b="1" dirty="0"/>
              <a:t>le misure necessarie </a:t>
            </a:r>
            <a:r>
              <a:rPr lang="it-IT" sz="1500" b="1" dirty="0" smtClean="0"/>
              <a:t>affinché, </a:t>
            </a:r>
            <a:r>
              <a:rPr lang="it-IT" sz="1500" b="1" dirty="0"/>
              <a:t>a  cura  </a:t>
            </a:r>
            <a:r>
              <a:rPr lang="it-IT" sz="1500" b="1" dirty="0" smtClean="0"/>
              <a:t>dell'esperto di </a:t>
            </a:r>
            <a:r>
              <a:rPr lang="it-IT" sz="1500" b="1" dirty="0"/>
              <a:t>radioprotezione, le valutazioni di  dose  vengano  registrate  </a:t>
            </a:r>
            <a:r>
              <a:rPr lang="it-IT" sz="1500" b="1" dirty="0" smtClean="0"/>
              <a:t>sul libretto </a:t>
            </a:r>
            <a:r>
              <a:rPr lang="it-IT" sz="1500" b="1" dirty="0"/>
              <a:t>individuale di radioprotezione per i lavoratori di </a:t>
            </a:r>
            <a:r>
              <a:rPr lang="it-IT" sz="1500" b="1" dirty="0" smtClean="0"/>
              <a:t>categoria A </a:t>
            </a:r>
            <a:r>
              <a:rPr lang="it-IT" sz="1500" b="1" dirty="0"/>
              <a:t>e trasmesse al datore di lavoro del lavoratore esterno di </a:t>
            </a:r>
            <a:r>
              <a:rPr lang="it-IT" sz="1500" b="1" dirty="0" smtClean="0"/>
              <a:t>categoria B</a:t>
            </a:r>
            <a:r>
              <a:rPr lang="it-IT" sz="1500" b="1" dirty="0"/>
              <a:t>; </a:t>
            </a:r>
          </a:p>
          <a:p>
            <a:pPr algn="just">
              <a:buFont typeface="+mj-lt"/>
              <a:buAutoNum type="alphaLcParenR" startAt="6"/>
            </a:pPr>
            <a:r>
              <a:rPr lang="it-IT" sz="1500" b="1" dirty="0" smtClean="0"/>
              <a:t>verificare</a:t>
            </a:r>
            <a:r>
              <a:rPr lang="it-IT" sz="1500" b="1" dirty="0"/>
              <a:t>, avvalendosi dell'esperto di  radioprotezione,  </a:t>
            </a:r>
            <a:r>
              <a:rPr lang="it-IT" sz="1500" b="1" dirty="0" smtClean="0"/>
              <a:t>che la </a:t>
            </a:r>
            <a:r>
              <a:rPr lang="it-IT" sz="1500" b="1" dirty="0"/>
              <a:t>classificazione di  radioprotezione  del  lavoratore  esterno  </a:t>
            </a:r>
            <a:r>
              <a:rPr lang="it-IT" sz="1500" b="1" dirty="0" smtClean="0"/>
              <a:t>sia appropriata </a:t>
            </a:r>
            <a:r>
              <a:rPr lang="it-IT" sz="1500" b="1" dirty="0"/>
              <a:t>in relazione alle dosi che il lavoratore </a:t>
            </a:r>
            <a:r>
              <a:rPr lang="it-IT" sz="1500" b="1" dirty="0" smtClean="0"/>
              <a:t>può ricevere</a:t>
            </a:r>
            <a:r>
              <a:rPr lang="it-IT" sz="1500" b="1" dirty="0"/>
              <a:t>; </a:t>
            </a:r>
          </a:p>
          <a:p>
            <a:pPr algn="just">
              <a:buFont typeface="+mj-lt"/>
              <a:buAutoNum type="alphaLcParenR" startAt="6"/>
            </a:pPr>
            <a:r>
              <a:rPr lang="it-IT" sz="1500" b="1" dirty="0"/>
              <a:t>d</a:t>
            </a:r>
            <a:r>
              <a:rPr lang="it-IT" sz="1500" b="1" dirty="0" smtClean="0"/>
              <a:t>efinire il </a:t>
            </a:r>
            <a:r>
              <a:rPr lang="it-IT" sz="1500" b="1" dirty="0"/>
              <a:t>vincolo di dose da adottarsi in relazione alle </a:t>
            </a:r>
            <a:r>
              <a:rPr lang="it-IT" sz="1500" b="1" dirty="0" smtClean="0"/>
              <a:t>attività da </a:t>
            </a:r>
            <a:r>
              <a:rPr lang="it-IT" sz="1500" b="1" dirty="0"/>
              <a:t>svolgere. </a:t>
            </a:r>
          </a:p>
          <a:p>
            <a:pPr marL="0" indent="0" algn="just">
              <a:buNone/>
            </a:pPr>
            <a:r>
              <a:rPr lang="it-IT" sz="1500" b="1" dirty="0" smtClean="0"/>
              <a:t>Cooperare </a:t>
            </a:r>
            <a:r>
              <a:rPr lang="it-IT" sz="1500" b="1" dirty="0"/>
              <a:t>con il datore di lavoro dei lavoratori esterni o </a:t>
            </a:r>
            <a:r>
              <a:rPr lang="it-IT" sz="1500" b="1" dirty="0" smtClean="0"/>
              <a:t>con il </a:t>
            </a:r>
            <a:r>
              <a:rPr lang="it-IT" sz="1500" b="1" dirty="0"/>
              <a:t>lavoratore stesso, se  autonomo,  all'attuazione  delle  misure  </a:t>
            </a:r>
            <a:r>
              <a:rPr lang="it-IT" sz="1500" b="1" dirty="0" smtClean="0"/>
              <a:t>e degli </a:t>
            </a:r>
            <a:r>
              <a:rPr lang="it-IT" sz="1500" b="1" dirty="0"/>
              <a:t>interventi di radioprotezione e di prevenzione dai  rischi  </a:t>
            </a:r>
            <a:r>
              <a:rPr lang="it-IT" sz="1500" b="1" dirty="0" smtClean="0"/>
              <a:t>cui sono </a:t>
            </a:r>
            <a:r>
              <a:rPr lang="it-IT" sz="1500" b="1" dirty="0"/>
              <a:t>esposti i lavoratori, anche al fine di eliminare  gli  </a:t>
            </a:r>
            <a:r>
              <a:rPr lang="it-IT" sz="1500" b="1" dirty="0" smtClean="0"/>
              <a:t>eventuali rischi </a:t>
            </a:r>
            <a:r>
              <a:rPr lang="it-IT" sz="1500" b="1" dirty="0"/>
              <a:t>dovuti alle interferenze tra i lavori  delle  diverse  </a:t>
            </a:r>
            <a:r>
              <a:rPr lang="it-IT" sz="1500" b="1" dirty="0" smtClean="0"/>
              <a:t>imprese coinvolte </a:t>
            </a:r>
            <a:r>
              <a:rPr lang="it-IT" sz="1500" b="1" dirty="0"/>
              <a:t>nell'esecuzione </a:t>
            </a:r>
            <a:r>
              <a:rPr lang="it-IT" sz="1500" b="1" dirty="0" smtClean="0"/>
              <a:t>dell'attività complessiva</a:t>
            </a:r>
            <a:r>
              <a:rPr lang="it-IT" sz="1500" b="1" dirty="0"/>
              <a:t> </a:t>
            </a:r>
            <a:r>
              <a:rPr lang="it-IT" sz="1500" b="1" dirty="0" smtClean="0"/>
              <a:t>e </a:t>
            </a:r>
            <a:r>
              <a:rPr lang="it-IT" sz="1500" b="1" dirty="0"/>
              <a:t>integrare il documento di cui all'articolo 26,  comma  3,  </a:t>
            </a:r>
            <a:r>
              <a:rPr lang="it-IT" sz="1500" b="1" dirty="0" smtClean="0"/>
              <a:t>del decreto </a:t>
            </a:r>
            <a:r>
              <a:rPr lang="it-IT" sz="1500" b="1" dirty="0"/>
              <a:t>legislativo 9 aprile 2008, n. 81. </a:t>
            </a:r>
          </a:p>
        </p:txBody>
      </p:sp>
    </p:spTree>
    <p:extLst>
      <p:ext uri="{BB962C8B-B14F-4D97-AF65-F5344CB8AC3E}">
        <p14:creationId xmlns:p14="http://schemas.microsoft.com/office/powerpoint/2010/main" val="141065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MOLTEPLICITA’ DI DATORI DI LAVORO, ART. 116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b="1" dirty="0" smtClean="0"/>
          </a:p>
          <a:p>
            <a:pPr marL="0" indent="0" algn="just">
              <a:buNone/>
            </a:pPr>
            <a:r>
              <a:rPr lang="it-IT" b="1" dirty="0" smtClean="0"/>
              <a:t>Nel </a:t>
            </a:r>
            <a:r>
              <a:rPr lang="it-IT" b="1" dirty="0"/>
              <a:t>caso di lavoratori i  </a:t>
            </a:r>
            <a:r>
              <a:rPr lang="it-IT" b="1" dirty="0" smtClean="0"/>
              <a:t>quali </a:t>
            </a:r>
            <a:r>
              <a:rPr lang="it-IT" b="1" dirty="0"/>
              <a:t>svolgono  per  </a:t>
            </a:r>
            <a:r>
              <a:rPr lang="it-IT" b="1" dirty="0" smtClean="0"/>
              <a:t>più  </a:t>
            </a:r>
            <a:r>
              <a:rPr lang="it-IT" b="1" dirty="0"/>
              <a:t>datori  </a:t>
            </a:r>
            <a:r>
              <a:rPr lang="it-IT" b="1" dirty="0" smtClean="0"/>
              <a:t>di lavoro attività che </a:t>
            </a:r>
            <a:r>
              <a:rPr lang="it-IT" b="1" dirty="0"/>
              <a:t>li espongono a rischi di radiazioni </a:t>
            </a:r>
            <a:r>
              <a:rPr lang="it-IT" b="1" dirty="0" smtClean="0"/>
              <a:t>ionizzanti, ciascun </a:t>
            </a:r>
            <a:r>
              <a:rPr lang="it-IT" b="1" dirty="0"/>
              <a:t>datore di lavoro è</a:t>
            </a:r>
            <a:r>
              <a:rPr lang="it-IT" b="1" dirty="0" smtClean="0"/>
              <a:t> </a:t>
            </a:r>
            <a:r>
              <a:rPr lang="it-IT" b="1" dirty="0"/>
              <a:t>tenuto a </a:t>
            </a:r>
            <a:r>
              <a:rPr lang="it-IT" b="1" dirty="0">
                <a:solidFill>
                  <a:schemeClr val="accent2"/>
                </a:solidFill>
              </a:rPr>
              <a:t>richiedere agli altri </a:t>
            </a:r>
            <a:r>
              <a:rPr lang="it-IT" b="1" dirty="0" smtClean="0">
                <a:solidFill>
                  <a:schemeClr val="accent2"/>
                </a:solidFill>
              </a:rPr>
              <a:t>datori </a:t>
            </a:r>
            <a:r>
              <a:rPr lang="it-IT" b="1" dirty="0" smtClean="0"/>
              <a:t>di lavoro </a:t>
            </a:r>
            <a:r>
              <a:rPr lang="it-IT" b="1" dirty="0"/>
              <a:t>e ai lavoratori, e a fornire quando richiesto, le </a:t>
            </a:r>
            <a:r>
              <a:rPr lang="it-IT" b="1" dirty="0" smtClean="0"/>
              <a:t>informazioni necessarie </a:t>
            </a:r>
            <a:r>
              <a:rPr lang="it-IT" b="1" dirty="0"/>
              <a:t>al fine di garantire il rispetto delle norme del  </a:t>
            </a:r>
            <a:r>
              <a:rPr lang="it-IT" b="1" dirty="0" smtClean="0"/>
              <a:t>presente Titolo </a:t>
            </a:r>
            <a:r>
              <a:rPr lang="it-IT" b="1" dirty="0"/>
              <a:t>e, in particolare, dei limiti di dose. </a:t>
            </a:r>
            <a:endParaRPr lang="it-IT" b="1" dirty="0" smtClean="0"/>
          </a:p>
          <a:p>
            <a:pPr marL="0" indent="0" algn="just">
              <a:buNone/>
            </a:pPr>
            <a:endParaRPr lang="it-IT" b="1" dirty="0" smtClean="0"/>
          </a:p>
          <a:p>
            <a:pPr marL="0" indent="0" algn="just">
              <a:buNone/>
            </a:pPr>
            <a:r>
              <a:rPr lang="it-IT" b="1" dirty="0" smtClean="0"/>
              <a:t>Art. 118: I </a:t>
            </a:r>
            <a:r>
              <a:rPr lang="it-IT" b="1" dirty="0"/>
              <a:t>lavoratori esposti che svolgono  per  </a:t>
            </a:r>
            <a:r>
              <a:rPr lang="it-IT" b="1" dirty="0" smtClean="0"/>
              <a:t>più </a:t>
            </a:r>
            <a:r>
              <a:rPr lang="it-IT" b="1" dirty="0"/>
              <a:t>datori </a:t>
            </a:r>
            <a:r>
              <a:rPr lang="it-IT" b="1" dirty="0" smtClean="0"/>
              <a:t>di lavoro attività </a:t>
            </a:r>
            <a:r>
              <a:rPr lang="it-IT" b="1" dirty="0"/>
              <a:t>che li  espongono </a:t>
            </a:r>
            <a:r>
              <a:rPr lang="it-IT" b="1" dirty="0" smtClean="0"/>
              <a:t>al </a:t>
            </a:r>
            <a:r>
              <a:rPr lang="it-IT" b="1" dirty="0"/>
              <a:t>rischio </a:t>
            </a:r>
            <a:r>
              <a:rPr lang="it-IT" b="1" dirty="0" smtClean="0"/>
              <a:t>da radiazioni ionizzanti, informano </a:t>
            </a:r>
            <a:r>
              <a:rPr lang="it-IT" b="1" dirty="0"/>
              <a:t>ciascun datore di lavoro delle </a:t>
            </a:r>
            <a:r>
              <a:rPr lang="it-IT" b="1" dirty="0" smtClean="0"/>
              <a:t>attività </a:t>
            </a:r>
            <a:r>
              <a:rPr lang="it-IT" b="1" dirty="0"/>
              <a:t>che </a:t>
            </a:r>
            <a:r>
              <a:rPr lang="it-IT" b="1" dirty="0" smtClean="0"/>
              <a:t>svolgono o hanno </a:t>
            </a:r>
            <a:r>
              <a:rPr lang="it-IT" b="1" dirty="0"/>
              <a:t>svolto in passato presso gli altri datori di lavoro, ai fini </a:t>
            </a:r>
            <a:r>
              <a:rPr lang="it-IT" b="1" dirty="0" smtClean="0"/>
              <a:t>di quanto </a:t>
            </a:r>
            <a:r>
              <a:rPr lang="it-IT" b="1" dirty="0"/>
              <a:t>previsto dall'articolo 116</a:t>
            </a: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195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SCHEMA DEL DECRETO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628776"/>
            <a:ext cx="9361487" cy="4619624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Titolo </a:t>
            </a:r>
            <a:r>
              <a:rPr lang="it-IT" b="1" dirty="0" smtClean="0"/>
              <a:t>I: CAMPO </a:t>
            </a:r>
            <a:r>
              <a:rPr lang="it-IT" b="1" dirty="0"/>
              <a:t>DI APPLICAZIONE E PRINCIPI GENERALI DI PROTEZIONE DALLE RADIAZIONI </a:t>
            </a:r>
            <a:r>
              <a:rPr lang="it-IT" b="1" dirty="0" smtClean="0"/>
              <a:t>IONIZZANTI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II: DEFINIZIONI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III: AUTORITÀ </a:t>
            </a:r>
            <a:r>
              <a:rPr lang="it-IT" b="1" dirty="0"/>
              <a:t>COMPETENTI E FUNZIONI DI </a:t>
            </a:r>
            <a:r>
              <a:rPr lang="it-IT" b="1" dirty="0" smtClean="0"/>
              <a:t>VIGILANZA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IV: SORGENTI </a:t>
            </a:r>
            <a:r>
              <a:rPr lang="it-IT" b="1" dirty="0"/>
              <a:t>NATURALI DI RADIAZIONI </a:t>
            </a:r>
            <a:r>
              <a:rPr lang="it-IT" b="1" dirty="0" smtClean="0"/>
              <a:t>IONIZZANTI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V: LAVORAZIONI MINERARIE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VI: REGIME </a:t>
            </a:r>
            <a:r>
              <a:rPr lang="it-IT" b="1" dirty="0"/>
              <a:t>GIURIDICO PER IMPORTAZIONE, PRODUZIONE, COMMERCIO, TRASPORTO E </a:t>
            </a:r>
            <a:r>
              <a:rPr lang="it-IT" b="1" dirty="0" smtClean="0"/>
              <a:t>DETENZIONE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VII: REGIME </a:t>
            </a:r>
            <a:r>
              <a:rPr lang="it-IT" b="1" dirty="0"/>
              <a:t>AUTORIZZATORIO E DISPOSIZIONI PER I RIFIUTI </a:t>
            </a:r>
            <a:r>
              <a:rPr lang="it-IT" b="1" dirty="0" smtClean="0"/>
              <a:t>RADIOATTIVI</a:t>
            </a:r>
          </a:p>
          <a:p>
            <a:r>
              <a:rPr lang="it-IT" b="1" dirty="0"/>
              <a:t>Titolo VIII: PARTICOLARI DISPOSIZIONI PER LE SORGENTI SIGILLATE AD ALTA ATTIVITÀ E PER LE SORGENTI ORFANE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727617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FORMAZIONE DI DIRIGENTI E PREPOSTI, ART. 110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700" b="1" dirty="0" smtClean="0"/>
              <a:t>Devono ricevere una  </a:t>
            </a:r>
            <a:r>
              <a:rPr lang="it-IT" sz="1700" b="1" dirty="0"/>
              <a:t>specifica </a:t>
            </a:r>
            <a:r>
              <a:rPr lang="it-IT" sz="1700" b="1" dirty="0" smtClean="0"/>
              <a:t>formazione e </a:t>
            </a:r>
            <a:r>
              <a:rPr lang="it-IT" sz="1700" b="1" dirty="0" smtClean="0">
                <a:solidFill>
                  <a:schemeClr val="accent2"/>
                </a:solidFill>
              </a:rPr>
              <a:t>un aggiornamento </a:t>
            </a:r>
            <a:r>
              <a:rPr lang="it-IT" sz="1700" b="1" dirty="0">
                <a:solidFill>
                  <a:schemeClr val="accent2"/>
                </a:solidFill>
              </a:rPr>
              <a:t>almeno ogni tre anni </a:t>
            </a:r>
            <a:r>
              <a:rPr lang="it-IT" sz="1700" b="1" dirty="0"/>
              <a:t>in relazione ai propri </a:t>
            </a:r>
            <a:r>
              <a:rPr lang="it-IT" sz="1700" b="1" dirty="0" smtClean="0"/>
              <a:t>compiti in materia </a:t>
            </a:r>
            <a:r>
              <a:rPr lang="it-IT" sz="1700" b="1" dirty="0"/>
              <a:t>di radioprotezione. </a:t>
            </a:r>
            <a:endParaRPr lang="it-IT" sz="1700" b="1" dirty="0" smtClean="0"/>
          </a:p>
          <a:p>
            <a:pPr marL="0" indent="0" algn="just">
              <a:buNone/>
            </a:pPr>
            <a:r>
              <a:rPr lang="it-IT" sz="1700" b="1" dirty="0" smtClean="0"/>
              <a:t>L'informazione </a:t>
            </a:r>
            <a:r>
              <a:rPr lang="it-IT" sz="1700" b="1" dirty="0"/>
              <a:t>e la  formazione  </a:t>
            </a:r>
            <a:r>
              <a:rPr lang="it-IT" sz="1700" b="1" dirty="0" smtClean="0"/>
              <a:t>previste nel  </a:t>
            </a:r>
            <a:r>
              <a:rPr lang="it-IT" sz="1700" b="1" dirty="0"/>
              <a:t>presente  articolo  sono  svolte  nell'ambito  delle  </a:t>
            </a:r>
            <a:r>
              <a:rPr lang="it-IT" sz="1700" b="1" dirty="0" smtClean="0"/>
              <a:t>rispettive competenze </a:t>
            </a:r>
            <a:r>
              <a:rPr lang="it-IT" sz="1700" b="1" dirty="0"/>
              <a:t>dagli esperti di radioprotezione e dai medici  </a:t>
            </a:r>
            <a:r>
              <a:rPr lang="it-IT" sz="1700" b="1" dirty="0" smtClean="0"/>
              <a:t>autorizzati </a:t>
            </a:r>
            <a:r>
              <a:rPr lang="it-IT" sz="1700" b="1" dirty="0" smtClean="0">
                <a:solidFill>
                  <a:schemeClr val="accent2"/>
                </a:solidFill>
              </a:rPr>
              <a:t>in  </a:t>
            </a:r>
            <a:r>
              <a:rPr lang="it-IT" sz="1700" b="1" dirty="0">
                <a:solidFill>
                  <a:schemeClr val="accent2"/>
                </a:solidFill>
              </a:rPr>
              <a:t>possesso  dei  requisiti   previsti   dalla   normativa   </a:t>
            </a:r>
            <a:r>
              <a:rPr lang="it-IT" sz="1700" b="1" dirty="0" smtClean="0">
                <a:solidFill>
                  <a:schemeClr val="accent2"/>
                </a:solidFill>
              </a:rPr>
              <a:t>vigente concernente </a:t>
            </a:r>
            <a:r>
              <a:rPr lang="it-IT" sz="1700" b="1" dirty="0">
                <a:solidFill>
                  <a:schemeClr val="accent2"/>
                </a:solidFill>
              </a:rPr>
              <a:t>il riconoscimento della figura del formatore  in  </a:t>
            </a:r>
            <a:r>
              <a:rPr lang="it-IT" sz="1700" b="1" dirty="0" smtClean="0">
                <a:solidFill>
                  <a:schemeClr val="accent2"/>
                </a:solidFill>
              </a:rPr>
              <a:t>materia di </a:t>
            </a:r>
            <a:r>
              <a:rPr lang="it-IT" sz="1700" b="1" dirty="0">
                <a:solidFill>
                  <a:schemeClr val="accent2"/>
                </a:solidFill>
              </a:rPr>
              <a:t>salute e sicurezza</a:t>
            </a:r>
            <a:r>
              <a:rPr lang="it-IT" sz="1700" b="1" dirty="0"/>
              <a:t>. </a:t>
            </a:r>
            <a:endParaRPr lang="it-IT" sz="1700" b="1" dirty="0" smtClean="0"/>
          </a:p>
          <a:p>
            <a:pPr marL="0" indent="0" algn="just">
              <a:buNone/>
            </a:pPr>
            <a:r>
              <a:rPr lang="it-IT" sz="1700" b="1" dirty="0" smtClean="0"/>
              <a:t>I  </a:t>
            </a:r>
            <a:r>
              <a:rPr lang="it-IT" sz="1700" b="1" dirty="0"/>
              <a:t>contenuti  dell'informazione  e  </a:t>
            </a:r>
            <a:r>
              <a:rPr lang="it-IT" sz="1700" b="1" dirty="0" smtClean="0"/>
              <a:t>formazione comprendono</a:t>
            </a:r>
            <a:r>
              <a:rPr lang="it-IT" sz="1700" b="1" dirty="0"/>
              <a:t>: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principali </a:t>
            </a:r>
            <a:r>
              <a:rPr lang="it-IT" sz="1700" b="1" dirty="0"/>
              <a:t>soggetti coinvolti e relativi obblighi;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definizione </a:t>
            </a:r>
            <a:r>
              <a:rPr lang="it-IT" sz="1700" b="1" dirty="0"/>
              <a:t>e individuazione dei fattori di </a:t>
            </a:r>
            <a:r>
              <a:rPr lang="it-IT" sz="1700" b="1" dirty="0" smtClean="0"/>
              <a:t>rischio derivanti dall'esposizione </a:t>
            </a:r>
            <a:r>
              <a:rPr lang="it-IT" sz="1700" b="1" dirty="0"/>
              <a:t>alle radiazioni ionizzanti;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/>
              <a:t>m</a:t>
            </a:r>
            <a:r>
              <a:rPr lang="it-IT" sz="1700" b="1" dirty="0" smtClean="0"/>
              <a:t>odalità di </a:t>
            </a:r>
            <a:r>
              <a:rPr lang="it-IT" sz="1700" b="1" dirty="0"/>
              <a:t>valutazione dei rischi derivanti </a:t>
            </a:r>
            <a:r>
              <a:rPr lang="it-IT" sz="1700" b="1" dirty="0" smtClean="0"/>
              <a:t>dall'esposizione alle </a:t>
            </a:r>
            <a:r>
              <a:rPr lang="it-IT" sz="1700" b="1" dirty="0"/>
              <a:t>radiazioni ionizzanti;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Individuazione delle misure </a:t>
            </a:r>
            <a:r>
              <a:rPr lang="it-IT" sz="1700" b="1" dirty="0"/>
              <a:t>tecniche, </a:t>
            </a:r>
            <a:r>
              <a:rPr lang="it-IT" sz="1700" b="1" dirty="0" smtClean="0"/>
              <a:t>organizzative e procedurali di prevenzione e  </a:t>
            </a:r>
            <a:r>
              <a:rPr lang="it-IT" sz="1700" b="1" dirty="0"/>
              <a:t>protezione  </a:t>
            </a:r>
            <a:r>
              <a:rPr lang="it-IT" sz="1700" b="1" dirty="0" smtClean="0"/>
              <a:t>dall'esposizione alle radiazioni </a:t>
            </a:r>
            <a:r>
              <a:rPr lang="it-IT" sz="1700" b="1" dirty="0"/>
              <a:t>ionizzanti</a:t>
            </a:r>
          </a:p>
        </p:txBody>
      </p:sp>
    </p:spTree>
    <p:extLst>
      <p:ext uri="{BB962C8B-B14F-4D97-AF65-F5344CB8AC3E}">
        <p14:creationId xmlns:p14="http://schemas.microsoft.com/office/powerpoint/2010/main" val="37135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INFORMAZIONI AI LAVORATORI</a:t>
            </a:r>
            <a:br>
              <a:rPr lang="it-IT" b="1" dirty="0" smtClean="0"/>
            </a:br>
            <a:r>
              <a:rPr lang="it-IT" b="1" dirty="0" smtClean="0"/>
              <a:t>ART. 111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1700" b="1" dirty="0" smtClean="0"/>
          </a:p>
          <a:p>
            <a:pPr marL="0" indent="0" algn="just">
              <a:buNone/>
            </a:pPr>
            <a:r>
              <a:rPr lang="it-IT" sz="1700" b="1" dirty="0" smtClean="0"/>
              <a:t>CONTENUTI DELL’INFORMAZIONE: </a:t>
            </a:r>
            <a:endParaRPr lang="it-IT" sz="1700" b="1" dirty="0"/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rischi </a:t>
            </a:r>
            <a:r>
              <a:rPr lang="it-IT" sz="1700" b="1" dirty="0"/>
              <a:t>per la salute e la sicurezza  sul  lavoro  </a:t>
            </a:r>
            <a:r>
              <a:rPr lang="it-IT" sz="1700" b="1" dirty="0" smtClean="0"/>
              <a:t>connessi all'attività </a:t>
            </a:r>
            <a:r>
              <a:rPr lang="it-IT" sz="1700" b="1" dirty="0"/>
              <a:t>svolta;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nominativi  </a:t>
            </a:r>
            <a:r>
              <a:rPr lang="it-IT" sz="1700" b="1" dirty="0"/>
              <a:t>del  medico  autorizzato  e  dell'esperto  </a:t>
            </a:r>
            <a:r>
              <a:rPr lang="it-IT" sz="1700" b="1" dirty="0" smtClean="0"/>
              <a:t>di radioprotezione</a:t>
            </a:r>
            <a:r>
              <a:rPr lang="it-IT" sz="1700" b="1" dirty="0"/>
              <a:t>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rischi </a:t>
            </a:r>
            <a:r>
              <a:rPr lang="it-IT" sz="1700" b="1" dirty="0"/>
              <a:t>specifici cui è</a:t>
            </a:r>
            <a:r>
              <a:rPr lang="it-IT" sz="1700" b="1" dirty="0" smtClean="0"/>
              <a:t> </a:t>
            </a:r>
            <a:r>
              <a:rPr lang="it-IT" sz="1700" b="1" dirty="0"/>
              <a:t>esposto in relazione </a:t>
            </a:r>
            <a:r>
              <a:rPr lang="it-IT" sz="1700" b="1" dirty="0" smtClean="0"/>
              <a:t>all'attività svolta</a:t>
            </a:r>
            <a:r>
              <a:rPr lang="it-IT" sz="1700" b="1" dirty="0"/>
              <a:t>, </a:t>
            </a:r>
            <a:r>
              <a:rPr lang="it-IT" sz="1700" b="1" dirty="0" smtClean="0"/>
              <a:t>sulle </a:t>
            </a:r>
            <a:r>
              <a:rPr lang="it-IT" sz="1700" b="1" dirty="0"/>
              <a:t>norme </a:t>
            </a:r>
            <a:r>
              <a:rPr lang="it-IT" sz="1700" b="1" dirty="0" smtClean="0"/>
              <a:t>interne di protezione  </a:t>
            </a:r>
            <a:r>
              <a:rPr lang="it-IT" sz="1700" b="1" dirty="0"/>
              <a:t>e  sicurezza, </a:t>
            </a:r>
            <a:r>
              <a:rPr lang="it-IT" sz="1700" b="1" dirty="0" smtClean="0"/>
              <a:t> Sulle disposizioni </a:t>
            </a:r>
            <a:r>
              <a:rPr lang="it-IT" sz="1700" b="1" dirty="0"/>
              <a:t>aziendali in materia e sulle conseguenze legate al  </a:t>
            </a:r>
            <a:r>
              <a:rPr lang="it-IT" sz="1700" b="1" dirty="0" smtClean="0"/>
              <a:t>loro mancato </a:t>
            </a:r>
            <a:r>
              <a:rPr lang="it-IT" sz="1700" b="1" dirty="0"/>
              <a:t>rispetto;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misure </a:t>
            </a:r>
            <a:r>
              <a:rPr lang="it-IT" sz="1700" b="1" dirty="0"/>
              <a:t>e sulle </a:t>
            </a:r>
            <a:r>
              <a:rPr lang="it-IT" sz="1700" b="1" dirty="0" smtClean="0"/>
              <a:t>attività  </a:t>
            </a:r>
            <a:r>
              <a:rPr lang="it-IT" sz="1700" b="1" dirty="0"/>
              <a:t>di  protezione  e  </a:t>
            </a:r>
            <a:r>
              <a:rPr lang="it-IT" sz="1700" b="1" dirty="0" smtClean="0"/>
              <a:t>prevenzione adottate</a:t>
            </a:r>
            <a:r>
              <a:rPr lang="it-IT" sz="1700" b="1" dirty="0"/>
              <a:t>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sull'importanza </a:t>
            </a:r>
            <a:r>
              <a:rPr lang="it-IT" sz="1700" b="1" dirty="0"/>
              <a:t>dell'obbligo, per le </a:t>
            </a:r>
            <a:r>
              <a:rPr lang="it-IT" sz="1700" b="1" dirty="0" smtClean="0"/>
              <a:t>lavoratrici esposte di comunicare </a:t>
            </a:r>
            <a:r>
              <a:rPr lang="it-IT" sz="1700" b="1" dirty="0"/>
              <a:t>tempestivamente il proprio stato di gravidanza; </a:t>
            </a:r>
          </a:p>
          <a:p>
            <a:pPr algn="just">
              <a:buFont typeface="+mj-lt"/>
              <a:buAutoNum type="alphaLcParenR"/>
            </a:pPr>
            <a:r>
              <a:rPr lang="it-IT" sz="1700" b="1" dirty="0" smtClean="0"/>
              <a:t>sull'importanza per </a:t>
            </a:r>
            <a:r>
              <a:rPr lang="it-IT" sz="1700" b="1" dirty="0"/>
              <a:t>le </a:t>
            </a:r>
            <a:r>
              <a:rPr lang="it-IT" sz="1700" b="1" dirty="0" smtClean="0"/>
              <a:t>lavoratrici </a:t>
            </a:r>
            <a:r>
              <a:rPr lang="it-IT" sz="1700" b="1" dirty="0"/>
              <a:t>esposte </a:t>
            </a:r>
            <a:r>
              <a:rPr lang="it-IT" sz="1700" b="1" dirty="0" smtClean="0"/>
              <a:t>di comunicare l'intenzione </a:t>
            </a:r>
            <a:r>
              <a:rPr lang="it-IT" sz="1700" b="1" dirty="0"/>
              <a:t>di allattare al seno un neonato. </a:t>
            </a:r>
          </a:p>
        </p:txBody>
      </p:sp>
    </p:spTree>
    <p:extLst>
      <p:ext uri="{BB962C8B-B14F-4D97-AF65-F5344CB8AC3E}">
        <p14:creationId xmlns:p14="http://schemas.microsoft.com/office/powerpoint/2010/main" val="31575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FORMAZIONE DEI LAVORATORI</a:t>
            </a:r>
            <a:br>
              <a:rPr lang="it-IT" b="1" dirty="0" smtClean="0"/>
            </a:br>
            <a:r>
              <a:rPr lang="it-IT" b="1" dirty="0" smtClean="0"/>
              <a:t>ART. 111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500" b="1" dirty="0" smtClean="0"/>
              <a:t>Formazione sufficiente </a:t>
            </a:r>
            <a:r>
              <a:rPr lang="it-IT" sz="1500" b="1" dirty="0"/>
              <a:t>e </a:t>
            </a:r>
            <a:r>
              <a:rPr lang="it-IT" sz="1500" b="1" dirty="0" smtClean="0"/>
              <a:t>adeguata </a:t>
            </a:r>
            <a:r>
              <a:rPr lang="it-IT" sz="1500" b="1" dirty="0"/>
              <a:t>in </a:t>
            </a:r>
            <a:r>
              <a:rPr lang="it-IT" sz="1500" b="1" dirty="0" smtClean="0"/>
              <a:t>materia di radioprotezione anche con eventuale </a:t>
            </a:r>
            <a:r>
              <a:rPr lang="it-IT" sz="1500" b="1" dirty="0"/>
              <a:t>addestramento </a:t>
            </a:r>
            <a:r>
              <a:rPr lang="it-IT" sz="1500" b="1" dirty="0" smtClean="0"/>
              <a:t>specifico, sul  luogo di </a:t>
            </a:r>
            <a:r>
              <a:rPr lang="it-IT" sz="1500" b="1" dirty="0"/>
              <a:t>lavoro </a:t>
            </a:r>
            <a:r>
              <a:rPr lang="it-IT" sz="1500" b="1" dirty="0" smtClean="0"/>
              <a:t>con  </a:t>
            </a:r>
            <a:r>
              <a:rPr lang="it-IT" sz="1500" b="1" dirty="0" smtClean="0">
                <a:solidFill>
                  <a:schemeClr val="accent2"/>
                </a:solidFill>
              </a:rPr>
              <a:t>periodicità  </a:t>
            </a:r>
            <a:r>
              <a:rPr lang="it-IT" sz="1500" b="1" dirty="0">
                <a:solidFill>
                  <a:schemeClr val="accent2"/>
                </a:solidFill>
              </a:rPr>
              <a:t>almeno  triennale</a:t>
            </a:r>
            <a:r>
              <a:rPr lang="it-IT" sz="1500" b="1" dirty="0"/>
              <a:t>,  </a:t>
            </a:r>
            <a:r>
              <a:rPr lang="it-IT" sz="1500" b="1" dirty="0" smtClean="0"/>
              <a:t>e comunque </a:t>
            </a:r>
            <a:r>
              <a:rPr lang="it-IT" sz="1500" b="1" dirty="0"/>
              <a:t>in occasione: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della costituzione del rapporto di </a:t>
            </a:r>
            <a:r>
              <a:rPr lang="it-IT" sz="1500" b="1" dirty="0"/>
              <a:t>lavoro </a:t>
            </a:r>
            <a:r>
              <a:rPr lang="it-IT" sz="1500" b="1" dirty="0" smtClean="0"/>
              <a:t>o dell'inizio dell'utilizzazione </a:t>
            </a:r>
            <a:r>
              <a:rPr lang="it-IT" sz="1500" b="1" dirty="0"/>
              <a:t>qualora si tratti di somministrazione di lavoro;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del </a:t>
            </a:r>
            <a:r>
              <a:rPr lang="it-IT" sz="1500" b="1" dirty="0"/>
              <a:t>trasferimento o cambiamento di mansioni;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dell'introduzione </a:t>
            </a:r>
            <a:r>
              <a:rPr lang="it-IT" sz="1500" b="1" dirty="0"/>
              <a:t>di nuove attrezzature di lavoro o  di  </a:t>
            </a:r>
            <a:r>
              <a:rPr lang="it-IT" sz="1500" b="1" dirty="0" smtClean="0"/>
              <a:t>nuove tecnologie </a:t>
            </a:r>
            <a:r>
              <a:rPr lang="it-IT" sz="1500" b="1" dirty="0"/>
              <a:t>che modifichino il rischio di esposizione alle  </a:t>
            </a:r>
            <a:r>
              <a:rPr lang="it-IT" sz="1500" b="1" dirty="0" smtClean="0"/>
              <a:t>radiazioni ionizzanti</a:t>
            </a:r>
            <a:r>
              <a:rPr lang="it-IT" sz="1500" b="1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5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b="1" dirty="0" smtClean="0"/>
              <a:t>CONTENUTI MINIMI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i concetti  </a:t>
            </a:r>
            <a:r>
              <a:rPr lang="it-IT" sz="1500" b="1" dirty="0"/>
              <a:t>di </a:t>
            </a:r>
            <a:r>
              <a:rPr lang="it-IT" sz="1500" b="1" dirty="0" smtClean="0"/>
              <a:t>rischio</a:t>
            </a:r>
            <a:r>
              <a:rPr lang="it-IT" sz="1500" b="1" dirty="0"/>
              <a:t>, </a:t>
            </a:r>
            <a:r>
              <a:rPr lang="it-IT" sz="1500" b="1" dirty="0" smtClean="0"/>
              <a:t>danno</a:t>
            </a:r>
            <a:r>
              <a:rPr lang="it-IT" sz="1500" b="1" dirty="0"/>
              <a:t>, </a:t>
            </a:r>
            <a:r>
              <a:rPr lang="it-IT" sz="1500" b="1" dirty="0" smtClean="0"/>
              <a:t>prevenzione</a:t>
            </a:r>
            <a:r>
              <a:rPr lang="it-IT" sz="1500" b="1" dirty="0"/>
              <a:t>,  </a:t>
            </a:r>
            <a:r>
              <a:rPr lang="it-IT" sz="1500" b="1" dirty="0" smtClean="0"/>
              <a:t>protezione, organizzazione </a:t>
            </a:r>
            <a:r>
              <a:rPr lang="it-IT" sz="1500" b="1" dirty="0"/>
              <a:t>della radioprotezione aziendale, diritti e doveri  </a:t>
            </a:r>
            <a:r>
              <a:rPr lang="it-IT" sz="1500" b="1" dirty="0" smtClean="0"/>
              <a:t>dei vari  </a:t>
            </a:r>
            <a:r>
              <a:rPr lang="it-IT" sz="1500" b="1" dirty="0"/>
              <a:t>soggetti  aziendali,  organi  di  vigilanza, </a:t>
            </a:r>
            <a:r>
              <a:rPr lang="it-IT" sz="1500" b="1" dirty="0" smtClean="0"/>
              <a:t> </a:t>
            </a:r>
            <a:r>
              <a:rPr lang="it-IT" sz="1500" b="1" dirty="0"/>
              <a:t>sorveglianza </a:t>
            </a:r>
            <a:r>
              <a:rPr lang="it-IT" sz="1500" b="1" dirty="0" smtClean="0"/>
              <a:t> e assistenza</a:t>
            </a:r>
            <a:r>
              <a:rPr lang="it-IT" sz="1500" b="1" dirty="0"/>
              <a:t>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i </a:t>
            </a:r>
            <a:r>
              <a:rPr lang="it-IT" sz="1500" b="1" dirty="0"/>
              <a:t>rischi riferiti alle mansioni, ai possibili danni sanitari </a:t>
            </a:r>
            <a:r>
              <a:rPr lang="it-IT" sz="1500" b="1" dirty="0" smtClean="0"/>
              <a:t>e alle </a:t>
            </a:r>
            <a:r>
              <a:rPr lang="it-IT" sz="1500" b="1" dirty="0"/>
              <a:t>conseguenti misure </a:t>
            </a:r>
            <a:r>
              <a:rPr lang="it-IT" sz="1500" b="1" dirty="0" smtClean="0"/>
              <a:t>e procedure di  </a:t>
            </a:r>
            <a:r>
              <a:rPr lang="it-IT" sz="1500" b="1" dirty="0"/>
              <a:t>prevenzione  e  </a:t>
            </a:r>
            <a:r>
              <a:rPr lang="it-IT" sz="1500" b="1" dirty="0" smtClean="0"/>
              <a:t>protezione tipici </a:t>
            </a:r>
            <a:r>
              <a:rPr lang="it-IT" sz="1500" b="1" dirty="0"/>
              <a:t>delle pratiche in cui i lavoratori sono coinvolti;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il </a:t>
            </a:r>
            <a:r>
              <a:rPr lang="it-IT" sz="1500" b="1" dirty="0"/>
              <a:t>significato dei limiti di dose </a:t>
            </a:r>
            <a:r>
              <a:rPr lang="it-IT" sz="1500" b="1" dirty="0" smtClean="0"/>
              <a:t>nonché </a:t>
            </a:r>
            <a:r>
              <a:rPr lang="it-IT" sz="1500" b="1" dirty="0"/>
              <a:t>i potenziali  </a:t>
            </a:r>
            <a:r>
              <a:rPr lang="it-IT" sz="1500" b="1" dirty="0" smtClean="0"/>
              <a:t>rischi associati </a:t>
            </a:r>
            <a:r>
              <a:rPr lang="it-IT" sz="1500" b="1" dirty="0"/>
              <a:t>al loro superamento;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le </a:t>
            </a:r>
            <a:r>
              <a:rPr lang="it-IT" sz="1500" b="1" dirty="0"/>
              <a:t>circostanze nelle  quali  sono  richieste  la  </a:t>
            </a:r>
            <a:r>
              <a:rPr lang="it-IT" sz="1500" b="1" dirty="0" smtClean="0"/>
              <a:t>sorveglianza fisica </a:t>
            </a:r>
            <a:r>
              <a:rPr lang="it-IT" sz="1500" b="1" dirty="0"/>
              <a:t>e sanitaria e gli obiettivi delle stesse;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le </a:t>
            </a:r>
            <a:r>
              <a:rPr lang="it-IT" sz="1500" b="1" dirty="0"/>
              <a:t>procedure  di  lavoro  da  utilizzarsi  in  relazione  </a:t>
            </a:r>
            <a:r>
              <a:rPr lang="it-IT" sz="1500" b="1" dirty="0" smtClean="0"/>
              <a:t>alle mansioni </a:t>
            </a:r>
            <a:r>
              <a:rPr lang="it-IT" sz="1500" b="1" dirty="0"/>
              <a:t>svolte;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l'uso </a:t>
            </a:r>
            <a:r>
              <a:rPr lang="it-IT" sz="1500" b="1" dirty="0"/>
              <a:t>corretto dei dispositivi di  protezione  individuale  </a:t>
            </a:r>
            <a:r>
              <a:rPr lang="it-IT" sz="1500" b="1" dirty="0" smtClean="0"/>
              <a:t>in dotazione</a:t>
            </a:r>
            <a:r>
              <a:rPr lang="it-IT" sz="1500" b="1" dirty="0"/>
              <a:t>, </a:t>
            </a:r>
            <a:r>
              <a:rPr lang="it-IT" sz="1500" b="1" dirty="0" smtClean="0"/>
              <a:t>nonché </a:t>
            </a:r>
            <a:r>
              <a:rPr lang="it-IT" sz="1500" b="1" dirty="0"/>
              <a:t>le </a:t>
            </a:r>
            <a:r>
              <a:rPr lang="it-IT" sz="1500" b="1" dirty="0" smtClean="0"/>
              <a:t>modalità del </a:t>
            </a:r>
            <a:r>
              <a:rPr lang="it-IT" sz="1500" b="1" dirty="0"/>
              <a:t>loro controllo e verifica; </a:t>
            </a:r>
          </a:p>
          <a:p>
            <a:pPr algn="just">
              <a:spcBef>
                <a:spcPts val="0"/>
              </a:spcBef>
              <a:buFont typeface="+mj-lt"/>
              <a:buAutoNum type="alphaLcParenR"/>
            </a:pPr>
            <a:r>
              <a:rPr lang="it-IT" sz="1500" b="1" dirty="0" smtClean="0"/>
              <a:t>i </a:t>
            </a:r>
            <a:r>
              <a:rPr lang="it-IT" sz="1500" b="1" dirty="0"/>
              <a:t>comportamenti da tenere nell'attuazione dei  piani  e  </a:t>
            </a:r>
            <a:r>
              <a:rPr lang="it-IT" sz="1500" b="1" dirty="0" smtClean="0"/>
              <a:t>delle procedure </a:t>
            </a:r>
            <a:r>
              <a:rPr lang="it-IT" sz="1500" b="1" dirty="0"/>
              <a:t>di emergenza. </a:t>
            </a:r>
          </a:p>
          <a:p>
            <a:pPr marL="0" indent="0" algn="just">
              <a:buNone/>
            </a:pPr>
            <a:r>
              <a:rPr lang="it-IT" sz="15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315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FORMAZIONE DEI LAVORATORI</a:t>
            </a:r>
            <a:br>
              <a:rPr lang="it-IT" b="1" dirty="0" smtClean="0"/>
            </a:br>
            <a:r>
              <a:rPr lang="it-IT" b="1" dirty="0" smtClean="0"/>
              <a:t>ART. 111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1800" b="1" dirty="0" smtClean="0"/>
          </a:p>
          <a:p>
            <a:pPr marL="0" indent="0" algn="just">
              <a:buNone/>
            </a:pPr>
            <a:r>
              <a:rPr lang="it-IT" sz="1800" b="1" dirty="0" smtClean="0"/>
              <a:t>Nel </a:t>
            </a:r>
            <a:r>
              <a:rPr lang="it-IT" sz="1800" b="1" dirty="0"/>
              <a:t>caso di pratiche con impiego di sorgenti </a:t>
            </a:r>
            <a:r>
              <a:rPr lang="it-IT" sz="1800" b="1" dirty="0" smtClean="0"/>
              <a:t>sigillate </a:t>
            </a:r>
            <a:r>
              <a:rPr lang="it-IT" sz="1800" b="1" dirty="0"/>
              <a:t>ad </a:t>
            </a:r>
            <a:r>
              <a:rPr lang="it-IT" sz="1800" b="1" dirty="0" smtClean="0"/>
              <a:t>alta attività </a:t>
            </a:r>
            <a:r>
              <a:rPr lang="it-IT" sz="1800" b="1" dirty="0"/>
              <a:t>il datore di  lavoro  organizza  specifiche  iniziative  </a:t>
            </a:r>
            <a:r>
              <a:rPr lang="it-IT" sz="1800" b="1" dirty="0" smtClean="0"/>
              <a:t>di informazione </a:t>
            </a:r>
            <a:r>
              <a:rPr lang="it-IT" sz="1800" b="1" dirty="0"/>
              <a:t>e formazione  rivolte  al  responsabile  della  </a:t>
            </a:r>
            <a:r>
              <a:rPr lang="it-IT" sz="1800" b="1" dirty="0" smtClean="0"/>
              <a:t>gestione della </a:t>
            </a:r>
            <a:r>
              <a:rPr lang="it-IT" sz="1800" b="1" dirty="0"/>
              <a:t>sorgente e al personale addetto  all'utilizzo  della  </a:t>
            </a:r>
            <a:r>
              <a:rPr lang="it-IT" sz="1800" b="1" dirty="0" smtClean="0"/>
              <a:t>sorgente, sulle </a:t>
            </a:r>
            <a:r>
              <a:rPr lang="it-IT" sz="1800" b="1" dirty="0"/>
              <a:t>caratteristiche  tecniche  della  stessa </a:t>
            </a:r>
            <a:r>
              <a:rPr lang="it-IT" sz="1800" b="1" dirty="0" smtClean="0"/>
              <a:t>e  </a:t>
            </a:r>
            <a:r>
              <a:rPr lang="it-IT" sz="1800" b="1" dirty="0"/>
              <a:t>sugli  aspetti  </a:t>
            </a:r>
            <a:r>
              <a:rPr lang="it-IT" sz="1800" b="1" dirty="0" smtClean="0"/>
              <a:t>di radioprotezione. I contenuti sono indicati nel Decreto</a:t>
            </a:r>
          </a:p>
          <a:p>
            <a:pPr marL="0" indent="0" algn="just">
              <a:buNone/>
            </a:pPr>
            <a:r>
              <a:rPr lang="it-IT" sz="1800" b="1" dirty="0" smtClean="0"/>
              <a:t>L'informazione </a:t>
            </a:r>
            <a:r>
              <a:rPr lang="it-IT" sz="1800" b="1" dirty="0"/>
              <a:t>e la formazione previste  nel  presente  </a:t>
            </a:r>
            <a:r>
              <a:rPr lang="it-IT" sz="1800" b="1" dirty="0" smtClean="0"/>
              <a:t>articolo sono </a:t>
            </a:r>
            <a:r>
              <a:rPr lang="it-IT" sz="1800" b="1" dirty="0"/>
              <a:t>svolte nell'ambito delle rispettive competenze dagli esperti  </a:t>
            </a:r>
            <a:r>
              <a:rPr lang="it-IT" sz="1800" b="1" dirty="0" smtClean="0"/>
              <a:t>di radioprotezione </a:t>
            </a:r>
            <a:r>
              <a:rPr lang="it-IT" sz="1800" b="1" dirty="0"/>
              <a:t>e dai medici autorizzati </a:t>
            </a:r>
            <a:r>
              <a:rPr lang="it-IT" sz="1800" b="1" dirty="0" smtClean="0">
                <a:solidFill>
                  <a:schemeClr val="accent2"/>
                </a:solidFill>
              </a:rPr>
              <a:t>in </a:t>
            </a:r>
            <a:r>
              <a:rPr lang="it-IT" sz="1800" b="1" dirty="0">
                <a:solidFill>
                  <a:schemeClr val="accent2"/>
                </a:solidFill>
              </a:rPr>
              <a:t>possesso  dei  </a:t>
            </a:r>
            <a:r>
              <a:rPr lang="it-IT" sz="1800" b="1" dirty="0" smtClean="0">
                <a:solidFill>
                  <a:schemeClr val="accent2"/>
                </a:solidFill>
              </a:rPr>
              <a:t>requisiti previsti </a:t>
            </a:r>
            <a:r>
              <a:rPr lang="it-IT" sz="1800" b="1" dirty="0">
                <a:solidFill>
                  <a:schemeClr val="accent2"/>
                </a:solidFill>
              </a:rPr>
              <a:t>dalla normativa vigente concernente il riconoscimento  </a:t>
            </a:r>
            <a:r>
              <a:rPr lang="it-IT" sz="1800" b="1" dirty="0" smtClean="0">
                <a:solidFill>
                  <a:schemeClr val="accent2"/>
                </a:solidFill>
              </a:rPr>
              <a:t>della figura </a:t>
            </a:r>
            <a:r>
              <a:rPr lang="it-IT" sz="1800" b="1" dirty="0">
                <a:solidFill>
                  <a:schemeClr val="accent2"/>
                </a:solidFill>
              </a:rPr>
              <a:t>del formatore in materia di salute e sicurezza</a:t>
            </a:r>
            <a:r>
              <a:rPr lang="it-IT" sz="1800" b="1" dirty="0" smtClean="0"/>
              <a:t>.</a:t>
            </a:r>
            <a:endParaRPr lang="it-IT" sz="1800" b="1" dirty="0"/>
          </a:p>
          <a:p>
            <a:pPr marL="0" indent="0" algn="just">
              <a:buNone/>
            </a:pPr>
            <a:r>
              <a:rPr lang="it-IT" sz="1800" b="1" dirty="0" smtClean="0"/>
              <a:t>La  </a:t>
            </a:r>
            <a:r>
              <a:rPr lang="it-IT" sz="1800" b="1" dirty="0"/>
              <a:t>formazione  di  cui  al  comma  2  integra  quella  </a:t>
            </a:r>
            <a:r>
              <a:rPr lang="it-IT" sz="1800" b="1" dirty="0" smtClean="0"/>
              <a:t>prevista dall'articolo </a:t>
            </a:r>
            <a:r>
              <a:rPr lang="it-IT" sz="1800" b="1" dirty="0"/>
              <a:t>37, comma 7, del decreto legislativo 9 aprile 2008,  </a:t>
            </a:r>
            <a:r>
              <a:rPr lang="it-IT" sz="1800" b="1" dirty="0" smtClean="0"/>
              <a:t>n. 81 </a:t>
            </a:r>
            <a:r>
              <a:rPr lang="it-IT" sz="1800" b="1" dirty="0"/>
              <a:t>per gli aspetti inerenti al rischio di esposizione alle </a:t>
            </a:r>
            <a:r>
              <a:rPr lang="it-IT" sz="1800" b="1" dirty="0" smtClean="0"/>
              <a:t>radiazioni ionizzanti</a:t>
            </a:r>
            <a:r>
              <a:rPr lang="it-IT" sz="1800" b="1" dirty="0"/>
              <a:t>. La formazione di cui  ai  commi </a:t>
            </a:r>
            <a:r>
              <a:rPr lang="it-IT" sz="1800" b="1" dirty="0" smtClean="0"/>
              <a:t>3 e 4 </a:t>
            </a:r>
            <a:r>
              <a:rPr lang="it-IT" sz="1800" b="1" dirty="0"/>
              <a:t>integra </a:t>
            </a:r>
            <a:r>
              <a:rPr lang="it-IT" sz="1800" b="1" dirty="0" smtClean="0"/>
              <a:t>quella prevista </a:t>
            </a:r>
            <a:r>
              <a:rPr lang="it-IT" sz="1800" b="1" dirty="0"/>
              <a:t>dall'articolo 37, comma 1, del suddetto decreto legislativo.</a:t>
            </a:r>
          </a:p>
        </p:txBody>
      </p:sp>
    </p:spTree>
    <p:extLst>
      <p:ext uri="{BB962C8B-B14F-4D97-AF65-F5344CB8AC3E}">
        <p14:creationId xmlns:p14="http://schemas.microsoft.com/office/powerpoint/2010/main" val="26021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97280" y="2182748"/>
            <a:ext cx="996696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42913" indent="-263525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indent="0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defRPr/>
            </a:pPr>
            <a:r>
              <a:rPr lang="it-IT" sz="2000" b="1" dirty="0" smtClean="0">
                <a:latin typeface="Century Gothic" panose="020B0502020202020204"/>
                <a:ea typeface="+mj-ea"/>
                <a:cs typeface="+mj-cs"/>
              </a:rPr>
              <a:t>I datori di lavoro, i dirigenti e i preposti si avvalgono degli esperti di  radioprotezione e, per gli aspetti sanitari, dei medici autorizzati. </a:t>
            </a:r>
          </a:p>
          <a:p>
            <a:pPr marL="0" indent="0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defRPr/>
            </a:pPr>
            <a:r>
              <a:rPr lang="it-IT" sz="2000" b="1" dirty="0" smtClean="0">
                <a:latin typeface="Century Gothic" panose="020B0502020202020204"/>
                <a:ea typeface="+mj-ea"/>
                <a:cs typeface="+mj-cs"/>
              </a:rPr>
              <a:t>I  datori  di  lavoro,  i dirigenti  e i preposti  comunicano tempestivamente all'esperto  di  radioprotezione e al medico autorizzato la cessazione del rapporto di lavoro con il  lavoratore esposto. </a:t>
            </a:r>
          </a:p>
          <a:p>
            <a:pPr marL="0" indent="0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defRPr/>
            </a:pPr>
            <a:r>
              <a:rPr lang="it-IT" sz="2000" b="1" dirty="0" smtClean="0">
                <a:solidFill>
                  <a:schemeClr val="accent2"/>
                </a:solidFill>
                <a:latin typeface="Century Gothic" panose="020B0502020202020204"/>
                <a:ea typeface="+mj-ea"/>
                <a:cs typeface="+mj-cs"/>
              </a:rPr>
              <a:t>I datori di lavoro garantiscono le condizioni per la collaborazione tra l'esperto di radioprotezione e il responsabile del servizio di prevenzione e protezione di cui all'articolo 2, comma  1, lettera f), del decreto legislativo 9 aprile 2008, n. 81, nell'ambito delle rispettive competenze.  </a:t>
            </a:r>
            <a:r>
              <a:rPr lang="it-IT" sz="2000" b="1" dirty="0" smtClean="0">
                <a:latin typeface="Century Gothic" panose="020B0502020202020204"/>
                <a:ea typeface="+mj-ea"/>
                <a:cs typeface="+mj-cs"/>
              </a:rPr>
              <a:t>L'esperto di radioprotezione e, ove nominato, il medico autorizzato partecipano alle riunioni  periodiche di cui all'articolo 35 del medesimo decreto legislativo. </a:t>
            </a:r>
            <a:endParaRPr lang="it-IT" sz="2000" b="1" dirty="0"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850392" y="545846"/>
            <a:ext cx="10506456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0F496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>
                <a:solidFill>
                  <a:srgbClr val="0F496F"/>
                </a:solidFill>
                <a:latin typeface="Century Gothic" panose="020B0502020202020204" pitchFamily="34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0F496F"/>
                </a:solidFill>
                <a:latin typeface="Century Gothic" panose="020B0502020202020204" pitchFamily="34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5pPr>
            <a:lvl6pPr marL="24574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6pPr>
            <a:lvl7pPr marL="29146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7pPr>
            <a:lvl8pPr marL="33718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8pPr>
            <a:lvl9pPr marL="38290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altLang="it-IT" sz="4200" b="1" dirty="0">
                <a:solidFill>
                  <a:schemeClr val="tx1"/>
                </a:solidFill>
              </a:rPr>
              <a:t>ESPERTI DI RADIOPROTEZIONE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altLang="it-IT" sz="4200" b="1" dirty="0">
                <a:solidFill>
                  <a:schemeClr val="tx1"/>
                </a:solidFill>
              </a:rPr>
              <a:t>MEDICI AUTORIZZATI</a:t>
            </a:r>
          </a:p>
        </p:txBody>
      </p:sp>
    </p:spTree>
    <p:extLst>
      <p:ext uri="{BB962C8B-B14F-4D97-AF65-F5344CB8AC3E}">
        <p14:creationId xmlns:p14="http://schemas.microsoft.com/office/powerpoint/2010/main" val="2265355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CLASSIFICAZIONE DEI LAVORATORI</a:t>
            </a:r>
            <a:br>
              <a:rPr lang="it-IT" b="1" dirty="0" smtClean="0"/>
            </a:br>
            <a:r>
              <a:rPr lang="it-IT" b="1" dirty="0" smtClean="0"/>
              <a:t>ART. 133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500" b="1" dirty="0" smtClean="0"/>
              <a:t>LAVORATORI ESPOSTI: i </a:t>
            </a:r>
            <a:r>
              <a:rPr lang="it-IT" sz="1500" b="1" dirty="0"/>
              <a:t>soggetti che, in  </a:t>
            </a:r>
            <a:r>
              <a:rPr lang="it-IT" sz="1500" b="1" dirty="0" smtClean="0"/>
              <a:t>ragione della attività </a:t>
            </a:r>
            <a:r>
              <a:rPr lang="it-IT" sz="1500" b="1" dirty="0"/>
              <a:t>lavorativa svolta per conto  del  datore  di  </a:t>
            </a:r>
            <a:r>
              <a:rPr lang="it-IT" sz="1500" b="1" dirty="0" smtClean="0"/>
              <a:t>lavoro, sono </a:t>
            </a:r>
            <a:r>
              <a:rPr lang="it-IT" sz="1500" b="1" dirty="0"/>
              <a:t>suscettibili di superare in  un  anno  solare  uno  o  </a:t>
            </a:r>
            <a:r>
              <a:rPr lang="it-IT" sz="1500" b="1" dirty="0" smtClean="0"/>
              <a:t>più dei seguenti </a:t>
            </a:r>
            <a:r>
              <a:rPr lang="it-IT" sz="1500" b="1" dirty="0"/>
              <a:t>valori: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1 </a:t>
            </a:r>
            <a:r>
              <a:rPr lang="it-IT" sz="1500" b="1" dirty="0" err="1"/>
              <a:t>mSv</a:t>
            </a:r>
            <a:r>
              <a:rPr lang="it-IT" sz="1500" b="1" dirty="0"/>
              <a:t> di dose efficace;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15 </a:t>
            </a:r>
            <a:r>
              <a:rPr lang="it-IT" sz="1500" b="1" dirty="0" err="1"/>
              <a:t>mSv</a:t>
            </a:r>
            <a:r>
              <a:rPr lang="it-IT" sz="1500" b="1" dirty="0"/>
              <a:t> di dose equivalente per il cristallino;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150 </a:t>
            </a:r>
            <a:r>
              <a:rPr lang="it-IT" sz="1500" b="1" dirty="0" err="1"/>
              <a:t>mSv</a:t>
            </a:r>
            <a:r>
              <a:rPr lang="it-IT" sz="1500" b="1" dirty="0"/>
              <a:t> di dose equivalente per la pelle, calcolato  in  </a:t>
            </a:r>
            <a:r>
              <a:rPr lang="it-IT" sz="1500" b="1" dirty="0" smtClean="0"/>
              <a:t>media su </a:t>
            </a:r>
            <a:r>
              <a:rPr lang="it-IT" sz="1500" b="1" dirty="0"/>
              <a:t>1 cm²  qualsiasi  di  pelle,  indipendentemente  dalla  </a:t>
            </a:r>
            <a:r>
              <a:rPr lang="it-IT" sz="1500" b="1" dirty="0" smtClean="0"/>
              <a:t>superficie esposta</a:t>
            </a:r>
            <a:r>
              <a:rPr lang="it-IT" sz="1500" b="1" dirty="0"/>
              <a:t>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50 </a:t>
            </a:r>
            <a:r>
              <a:rPr lang="it-IT" sz="1500" b="1" dirty="0" err="1"/>
              <a:t>mSv</a:t>
            </a:r>
            <a:r>
              <a:rPr lang="it-IT" sz="1500" b="1" dirty="0"/>
              <a:t> di dose equivalente per le </a:t>
            </a:r>
            <a:r>
              <a:rPr lang="it-IT" sz="1500" b="1" dirty="0" smtClean="0"/>
              <a:t>estremità. </a:t>
            </a:r>
            <a:endParaRPr lang="it-IT" sz="1500" b="1" dirty="0"/>
          </a:p>
          <a:p>
            <a:pPr marL="0" indent="0" algn="just">
              <a:buNone/>
            </a:pPr>
            <a:r>
              <a:rPr lang="it-IT" sz="1500" b="1" dirty="0" smtClean="0"/>
              <a:t>Categoria A: i </a:t>
            </a:r>
            <a:r>
              <a:rPr lang="it-IT" sz="1500" b="1" dirty="0"/>
              <a:t>lavoratori esposti che, </a:t>
            </a:r>
            <a:r>
              <a:rPr lang="it-IT" sz="1500" b="1" dirty="0" smtClean="0"/>
              <a:t>sulla base </a:t>
            </a:r>
            <a:r>
              <a:rPr lang="it-IT" sz="1500" b="1" dirty="0"/>
              <a:t>degli accertamenti compiuti dall'esperto di  radioprotezione </a:t>
            </a:r>
            <a:r>
              <a:rPr lang="it-IT" sz="1500" b="1" dirty="0" smtClean="0"/>
              <a:t>sono suscettibili di un'esposizione </a:t>
            </a:r>
            <a:r>
              <a:rPr lang="it-IT" sz="1500" b="1" dirty="0"/>
              <a:t>superiore, in un anno  solare,  ad  uno  dei  </a:t>
            </a:r>
            <a:r>
              <a:rPr lang="it-IT" sz="1500" b="1" dirty="0" smtClean="0"/>
              <a:t>seguenti valori</a:t>
            </a:r>
            <a:r>
              <a:rPr lang="it-IT" sz="1500" b="1" dirty="0"/>
              <a:t>: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6 </a:t>
            </a:r>
            <a:r>
              <a:rPr lang="it-IT" sz="1500" b="1" dirty="0" err="1"/>
              <a:t>mSv</a:t>
            </a:r>
            <a:r>
              <a:rPr lang="it-IT" sz="1500" b="1" dirty="0"/>
              <a:t> di dose efficace;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15 </a:t>
            </a:r>
            <a:r>
              <a:rPr lang="it-IT" sz="1500" b="1" dirty="0" err="1"/>
              <a:t>mSv</a:t>
            </a:r>
            <a:r>
              <a:rPr lang="it-IT" sz="1500" b="1" dirty="0"/>
              <a:t> di dose equivalente per il cristallino; </a:t>
            </a:r>
          </a:p>
          <a:p>
            <a:pPr algn="just">
              <a:buFont typeface="+mj-lt"/>
              <a:buAutoNum type="alphaLcParenR"/>
            </a:pPr>
            <a:r>
              <a:rPr lang="it-IT" sz="1500" b="1" dirty="0" smtClean="0"/>
              <a:t>150 </a:t>
            </a:r>
            <a:r>
              <a:rPr lang="it-IT" sz="1500" b="1" dirty="0" err="1"/>
              <a:t>mSv</a:t>
            </a:r>
            <a:r>
              <a:rPr lang="it-IT" sz="1500" b="1" dirty="0"/>
              <a:t> di dose equivalente per la  pelle  </a:t>
            </a:r>
            <a:r>
              <a:rPr lang="it-IT" sz="1500" b="1" dirty="0" err="1"/>
              <a:t>nonche</a:t>
            </a:r>
            <a:r>
              <a:rPr lang="it-IT" sz="1500" b="1" dirty="0"/>
              <a:t>'  per  </a:t>
            </a:r>
            <a:r>
              <a:rPr lang="it-IT" sz="1500" b="1" dirty="0" smtClean="0"/>
              <a:t>mani, avambracci</a:t>
            </a:r>
            <a:r>
              <a:rPr lang="it-IT" sz="1500" b="1" dirty="0"/>
              <a:t>,  piedi  e  caviglie,  con  le  </a:t>
            </a:r>
            <a:r>
              <a:rPr lang="it-IT" sz="1500" b="1" dirty="0" err="1"/>
              <a:t>modalita'</a:t>
            </a:r>
            <a:r>
              <a:rPr lang="it-IT" sz="1500" b="1" dirty="0"/>
              <a:t>  di  </a:t>
            </a:r>
            <a:r>
              <a:rPr lang="it-IT" sz="1500" b="1" dirty="0" smtClean="0"/>
              <a:t>valutazione stabilite </a:t>
            </a:r>
            <a:r>
              <a:rPr lang="it-IT" sz="1500" b="1" dirty="0"/>
              <a:t>al predetto paragrafo. </a:t>
            </a:r>
          </a:p>
          <a:p>
            <a:pPr marL="0" indent="0" algn="just">
              <a:buNone/>
            </a:pPr>
            <a:r>
              <a:rPr lang="it-IT" sz="1500" b="1" dirty="0" smtClean="0"/>
              <a:t>I </a:t>
            </a:r>
            <a:r>
              <a:rPr lang="it-IT" sz="1500" b="1" dirty="0"/>
              <a:t>lavoratori esposti non classificati in Categoria  A  </a:t>
            </a:r>
            <a:r>
              <a:rPr lang="it-IT" sz="1500" b="1" dirty="0" smtClean="0"/>
              <a:t>sono </a:t>
            </a:r>
            <a:r>
              <a:rPr lang="it-IT" sz="1500" b="1" dirty="0"/>
              <a:t>classificati in Categoria B. </a:t>
            </a:r>
          </a:p>
          <a:p>
            <a:pPr marL="0" indent="0" algn="just">
              <a:buNone/>
            </a:pPr>
            <a:r>
              <a:rPr lang="it-IT" sz="15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77336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CLASSIFICAZIONE DEI LAVORATORI</a:t>
            </a:r>
            <a:br>
              <a:rPr lang="it-IT" b="1" dirty="0" smtClean="0"/>
            </a:br>
            <a:r>
              <a:rPr lang="it-IT" b="1" dirty="0" smtClean="0"/>
              <a:t>ART. 133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2052918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b="1" dirty="0" smtClean="0"/>
              <a:t>LAVORATORI NON ESPOSTI</a:t>
            </a:r>
            <a:r>
              <a:rPr lang="it-IT" sz="1800" b="1" dirty="0"/>
              <a:t>: </a:t>
            </a:r>
            <a:r>
              <a:rPr lang="it-IT" sz="1800" b="1" dirty="0" smtClean="0"/>
              <a:t>i soggetti che, in ragione dell'attività </a:t>
            </a:r>
            <a:r>
              <a:rPr lang="it-IT" sz="1800" b="1" dirty="0"/>
              <a:t>lavorativa svolta  per  conto  del  datore  </a:t>
            </a:r>
            <a:r>
              <a:rPr lang="it-IT" sz="1800" b="1" dirty="0" smtClean="0"/>
              <a:t>di lavoro</a:t>
            </a:r>
            <a:r>
              <a:rPr lang="it-IT" sz="1800" b="1" dirty="0"/>
              <a:t>, non siano suscettibili di superare uno qualsiasi  dei  </a:t>
            </a:r>
            <a:r>
              <a:rPr lang="it-IT" sz="1800" b="1" dirty="0" smtClean="0"/>
              <a:t>limiti fissati </a:t>
            </a:r>
            <a:r>
              <a:rPr lang="it-IT" sz="1800" b="1" dirty="0"/>
              <a:t>per gli individui della </a:t>
            </a:r>
            <a:r>
              <a:rPr lang="it-IT" sz="1800" b="1" dirty="0" smtClean="0"/>
              <a:t>popolazione.</a:t>
            </a:r>
          </a:p>
          <a:p>
            <a:pPr marL="0" indent="0" algn="just">
              <a:buNone/>
            </a:pPr>
            <a:endParaRPr lang="it-IT" sz="1800" b="1" dirty="0" smtClean="0"/>
          </a:p>
          <a:p>
            <a:pPr marL="0" indent="0" algn="just">
              <a:buNone/>
            </a:pPr>
            <a:r>
              <a:rPr lang="it-IT" sz="1800" b="1" dirty="0" smtClean="0"/>
              <a:t>I </a:t>
            </a:r>
            <a:r>
              <a:rPr lang="it-IT" sz="1800" b="1" dirty="0"/>
              <a:t>limiti di esposizione per gli individui della popolazione </a:t>
            </a:r>
            <a:r>
              <a:rPr lang="it-IT" sz="1800" b="1" dirty="0" smtClean="0"/>
              <a:t>sono stabiliti </a:t>
            </a:r>
            <a:r>
              <a:rPr lang="it-IT" sz="1800" b="1" dirty="0"/>
              <a:t>in: </a:t>
            </a:r>
          </a:p>
          <a:p>
            <a:pPr marL="0" indent="0" algn="just">
              <a:buNone/>
            </a:pPr>
            <a:r>
              <a:rPr lang="it-IT" sz="1800" b="1" dirty="0" smtClean="0"/>
              <a:t>a) </a:t>
            </a:r>
            <a:r>
              <a:rPr lang="it-IT" sz="1800" b="1" dirty="0"/>
              <a:t>1 </a:t>
            </a:r>
            <a:r>
              <a:rPr lang="it-IT" sz="1800" b="1" dirty="0" err="1"/>
              <a:t>mSv</a:t>
            </a:r>
            <a:r>
              <a:rPr lang="it-IT" sz="1800" b="1" dirty="0"/>
              <a:t> di dose efficace per anno solare; </a:t>
            </a:r>
          </a:p>
          <a:p>
            <a:pPr marL="0" indent="0" algn="just">
              <a:buNone/>
            </a:pPr>
            <a:r>
              <a:rPr lang="it-IT" sz="1800" b="1" dirty="0" smtClean="0"/>
              <a:t>b</a:t>
            </a:r>
            <a:r>
              <a:rPr lang="it-IT" sz="1800" b="1" dirty="0"/>
              <a:t>) fermo restando il rispetto del limite di dose efficace di  </a:t>
            </a:r>
            <a:r>
              <a:rPr lang="it-IT" sz="1800" b="1" dirty="0" smtClean="0"/>
              <a:t>cui alla </a:t>
            </a:r>
            <a:r>
              <a:rPr lang="it-IT" sz="1800" b="1" dirty="0"/>
              <a:t>lettera a), sono stabiliti i seguenti limiti di dose </a:t>
            </a:r>
            <a:r>
              <a:rPr lang="it-IT" sz="1800" b="1" dirty="0" smtClean="0"/>
              <a:t>equivalente un </a:t>
            </a:r>
            <a:r>
              <a:rPr lang="it-IT" sz="1800" b="1" dirty="0"/>
              <a:t>un anno solare: </a:t>
            </a:r>
          </a:p>
          <a:p>
            <a:pPr marL="357188" indent="0" algn="just">
              <a:buNone/>
            </a:pPr>
            <a:r>
              <a:rPr lang="it-IT" sz="1800" b="1" dirty="0" smtClean="0"/>
              <a:t>1</a:t>
            </a:r>
            <a:r>
              <a:rPr lang="it-IT" sz="1800" b="1" dirty="0"/>
              <a:t>) 15 </a:t>
            </a:r>
            <a:r>
              <a:rPr lang="it-IT" sz="1800" b="1" dirty="0" err="1"/>
              <a:t>mSv</a:t>
            </a:r>
            <a:r>
              <a:rPr lang="it-IT" sz="1800" b="1" dirty="0"/>
              <a:t> per il cristallino; </a:t>
            </a:r>
          </a:p>
          <a:p>
            <a:pPr marL="357188" indent="0" algn="just">
              <a:buNone/>
            </a:pPr>
            <a:r>
              <a:rPr lang="it-IT" sz="1800" b="1" dirty="0" smtClean="0"/>
              <a:t>2</a:t>
            </a:r>
            <a:r>
              <a:rPr lang="it-IT" sz="1800" b="1" dirty="0"/>
              <a:t>) 50 </a:t>
            </a:r>
            <a:r>
              <a:rPr lang="it-IT" sz="1800" b="1" dirty="0" err="1"/>
              <a:t>mSv</a:t>
            </a:r>
            <a:r>
              <a:rPr lang="it-IT" sz="1800" b="1" dirty="0"/>
              <a:t> per la </a:t>
            </a:r>
            <a:r>
              <a:rPr lang="it-IT" sz="1800" b="1" dirty="0" smtClean="0"/>
              <a:t>pelle, calcolato </a:t>
            </a:r>
            <a:r>
              <a:rPr lang="it-IT" sz="1800" b="1" dirty="0"/>
              <a:t>in media su 1 cm² </a:t>
            </a:r>
            <a:r>
              <a:rPr lang="it-IT" sz="1800" b="1" dirty="0" smtClean="0"/>
              <a:t>di pelle, indipendentemente </a:t>
            </a:r>
            <a:r>
              <a:rPr lang="it-IT" sz="1800" b="1" dirty="0"/>
              <a:t>dalla superficie esposta</a:t>
            </a:r>
          </a:p>
        </p:txBody>
      </p:sp>
    </p:spTree>
    <p:extLst>
      <p:ext uri="{BB962C8B-B14F-4D97-AF65-F5344CB8AC3E}">
        <p14:creationId xmlns:p14="http://schemas.microsoft.com/office/powerpoint/2010/main" val="2299861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DATI DOSIMETRICI INFN</a:t>
            </a:r>
            <a:br>
              <a:rPr lang="it-IT" b="1" dirty="0" smtClean="0"/>
            </a:br>
            <a:endParaRPr lang="it-IT" b="1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832919"/>
              </p:ext>
            </p:extLst>
          </p:nvPr>
        </p:nvGraphicFramePr>
        <p:xfrm>
          <a:off x="4235038" y="4407639"/>
          <a:ext cx="3001200" cy="2324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300">
                  <a:extLst>
                    <a:ext uri="{9D8B030D-6E8A-4147-A177-3AD203B41FA5}">
                      <a16:colId xmlns:a16="http://schemas.microsoft.com/office/drawing/2014/main" val="3964900060"/>
                    </a:ext>
                  </a:extLst>
                </a:gridCol>
                <a:gridCol w="321516">
                  <a:extLst>
                    <a:ext uri="{9D8B030D-6E8A-4147-A177-3AD203B41FA5}">
                      <a16:colId xmlns:a16="http://schemas.microsoft.com/office/drawing/2014/main" val="3956434327"/>
                    </a:ext>
                  </a:extLst>
                </a:gridCol>
                <a:gridCol w="428784">
                  <a:extLst>
                    <a:ext uri="{9D8B030D-6E8A-4147-A177-3AD203B41FA5}">
                      <a16:colId xmlns:a16="http://schemas.microsoft.com/office/drawing/2014/main" val="3350771405"/>
                    </a:ext>
                  </a:extLst>
                </a:gridCol>
                <a:gridCol w="750300">
                  <a:extLst>
                    <a:ext uri="{9D8B030D-6E8A-4147-A177-3AD203B41FA5}">
                      <a16:colId xmlns:a16="http://schemas.microsoft.com/office/drawing/2014/main" val="1277830126"/>
                    </a:ext>
                  </a:extLst>
                </a:gridCol>
                <a:gridCol w="750300">
                  <a:extLst>
                    <a:ext uri="{9D8B030D-6E8A-4147-A177-3AD203B41FA5}">
                      <a16:colId xmlns:a16="http://schemas.microsoft.com/office/drawing/2014/main" val="1299107248"/>
                    </a:ext>
                  </a:extLst>
                </a:gridCol>
              </a:tblGrid>
              <a:tr h="23346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 (Corpo)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1055098"/>
                  </a:ext>
                </a:extLst>
              </a:tr>
              <a:tr h="290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DOSI&gt;1mSv</a:t>
                      </a:r>
                      <a:endParaRPr lang="it-IT" sz="2000" b="0" i="0" u="none" strike="noStrike">
                        <a:solidFill>
                          <a:srgbClr val="FFFFFF"/>
                        </a:solidFill>
                        <a:effectLst/>
                        <a:latin typeface="Calibri (Corpo)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6954509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</a:rPr>
                        <a:t>LNF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</a:rPr>
                        <a:t>PI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</a:rPr>
                        <a:t>TS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3951027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1960238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6842850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9006078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6882970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5568760"/>
                  </a:ext>
                </a:extLst>
              </a:tr>
              <a:tr h="233462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2019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6840808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61210"/>
              </p:ext>
            </p:extLst>
          </p:nvPr>
        </p:nvGraphicFramePr>
        <p:xfrm>
          <a:off x="942373" y="1636777"/>
          <a:ext cx="10307255" cy="1353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849">
                  <a:extLst>
                    <a:ext uri="{9D8B030D-6E8A-4147-A177-3AD203B41FA5}">
                      <a16:colId xmlns:a16="http://schemas.microsoft.com/office/drawing/2014/main" val="2213033899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3398393480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3684270982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3761952514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2561027853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3688816794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1717818005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3065584284"/>
                    </a:ext>
                  </a:extLst>
                </a:gridCol>
                <a:gridCol w="400636">
                  <a:extLst>
                    <a:ext uri="{9D8B030D-6E8A-4147-A177-3AD203B41FA5}">
                      <a16:colId xmlns:a16="http://schemas.microsoft.com/office/drawing/2014/main" val="1248025225"/>
                    </a:ext>
                  </a:extLst>
                </a:gridCol>
                <a:gridCol w="400636">
                  <a:extLst>
                    <a:ext uri="{9D8B030D-6E8A-4147-A177-3AD203B41FA5}">
                      <a16:colId xmlns:a16="http://schemas.microsoft.com/office/drawing/2014/main" val="232768293"/>
                    </a:ext>
                  </a:extLst>
                </a:gridCol>
                <a:gridCol w="400636">
                  <a:extLst>
                    <a:ext uri="{9D8B030D-6E8A-4147-A177-3AD203B41FA5}">
                      <a16:colId xmlns:a16="http://schemas.microsoft.com/office/drawing/2014/main" val="1384121964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936269177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4064137637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135250770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2463257435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1947679968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2506437904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1086145230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206545400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2170166984"/>
                    </a:ext>
                  </a:extLst>
                </a:gridCol>
                <a:gridCol w="500794">
                  <a:extLst>
                    <a:ext uri="{9D8B030D-6E8A-4147-A177-3AD203B41FA5}">
                      <a16:colId xmlns:a16="http://schemas.microsoft.com/office/drawing/2014/main" val="717425734"/>
                    </a:ext>
                  </a:extLst>
                </a:gridCol>
              </a:tblGrid>
              <a:tr h="34269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 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ANNO 2019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(Corpo)"/>
                      </a:endParaRPr>
                    </a:p>
                  </a:txBody>
                  <a:tcPr marL="3107" marR="3107" marT="3107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 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 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 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extLst>
                  <a:ext uri="{0D108BD9-81ED-4DB2-BD59-A6C34878D82A}">
                    <a16:rowId xmlns:a16="http://schemas.microsoft.com/office/drawing/2014/main" val="3391555704"/>
                  </a:ext>
                </a:extLst>
              </a:tr>
              <a:tr h="3671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CA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CT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FE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FI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GE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LE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LNL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LNF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LNGS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LNS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MI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MI BIC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NA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PD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PV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RM2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TIFPA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TO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TS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ctr"/>
                </a:tc>
                <a:extLst>
                  <a:ext uri="{0D108BD9-81ED-4DB2-BD59-A6C34878D82A}">
                    <a16:rowId xmlns:a16="http://schemas.microsoft.com/office/drawing/2014/main" val="1167304528"/>
                  </a:ext>
                </a:extLst>
              </a:tr>
              <a:tr h="3411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DOSI REG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55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0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62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99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141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113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21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38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39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7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52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55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extLst>
                  <a:ext uri="{0D108BD9-81ED-4DB2-BD59-A6C34878D82A}">
                    <a16:rowId xmlns:a16="http://schemas.microsoft.com/office/drawing/2014/main" val="4282282754"/>
                  </a:ext>
                </a:extLst>
              </a:tr>
              <a:tr h="3023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B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22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56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0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62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114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173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113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43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21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18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66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15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110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44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8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>
                          <a:effectLst/>
                        </a:rPr>
                        <a:t>90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55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7" marR="3107" marT="3107" marB="0" anchor="b"/>
                </a:tc>
                <a:extLst>
                  <a:ext uri="{0D108BD9-81ED-4DB2-BD59-A6C34878D82A}">
                    <a16:rowId xmlns:a16="http://schemas.microsoft.com/office/drawing/2014/main" val="1787799768"/>
                  </a:ext>
                </a:extLst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78224"/>
              </p:ext>
            </p:extLst>
          </p:nvPr>
        </p:nvGraphicFramePr>
        <p:xfrm>
          <a:off x="68571" y="3162361"/>
          <a:ext cx="12016756" cy="708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490">
                  <a:extLst>
                    <a:ext uri="{9D8B030D-6E8A-4147-A177-3AD203B41FA5}">
                      <a16:colId xmlns:a16="http://schemas.microsoft.com/office/drawing/2014/main" val="1359963628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584790623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2641842987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666977598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280697837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2975045517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810102559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361916724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993951441"/>
                    </a:ext>
                  </a:extLst>
                </a:gridCol>
                <a:gridCol w="393992">
                  <a:extLst>
                    <a:ext uri="{9D8B030D-6E8A-4147-A177-3AD203B41FA5}">
                      <a16:colId xmlns:a16="http://schemas.microsoft.com/office/drawing/2014/main" val="2905663191"/>
                    </a:ext>
                  </a:extLst>
                </a:gridCol>
                <a:gridCol w="393992">
                  <a:extLst>
                    <a:ext uri="{9D8B030D-6E8A-4147-A177-3AD203B41FA5}">
                      <a16:colId xmlns:a16="http://schemas.microsoft.com/office/drawing/2014/main" val="3560338213"/>
                    </a:ext>
                  </a:extLst>
                </a:gridCol>
                <a:gridCol w="393992">
                  <a:extLst>
                    <a:ext uri="{9D8B030D-6E8A-4147-A177-3AD203B41FA5}">
                      <a16:colId xmlns:a16="http://schemas.microsoft.com/office/drawing/2014/main" val="494400343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341994112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576836905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768572394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2925402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624232761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864328158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242439370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3956041013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211198639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4030906499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390075404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099857487"/>
                    </a:ext>
                  </a:extLst>
                </a:gridCol>
                <a:gridCol w="492490">
                  <a:extLst>
                    <a:ext uri="{9D8B030D-6E8A-4147-A177-3AD203B41FA5}">
                      <a16:colId xmlns:a16="http://schemas.microsoft.com/office/drawing/2014/main" val="1212442931"/>
                    </a:ext>
                  </a:extLst>
                </a:gridCol>
              </a:tblGrid>
              <a:tr h="1345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 dirty="0">
                          <a:effectLst/>
                        </a:rPr>
                        <a:t> </a:t>
                      </a:r>
                      <a:endParaRPr lang="it-I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DOSI 0</a:t>
                      </a:r>
                      <a:endParaRPr lang="it-IT" sz="700" b="1" i="0" u="none" strike="noStrike">
                        <a:solidFill>
                          <a:srgbClr val="FFFFFF"/>
                        </a:solidFill>
                        <a:effectLst/>
                        <a:latin typeface="Calibri (Corpo)"/>
                      </a:endParaRPr>
                    </a:p>
                  </a:txBody>
                  <a:tcPr marL="3128" marR="3128" marT="312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extLst>
                  <a:ext uri="{0D108BD9-81ED-4DB2-BD59-A6C34878D82A}">
                    <a16:rowId xmlns:a16="http://schemas.microsoft.com/office/drawing/2014/main" val="259113130"/>
                  </a:ext>
                </a:extLst>
              </a:tr>
              <a:tr h="944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BO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CA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CT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FE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FI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GE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LE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LNL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LNF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LNGS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LNS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MI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MI BIC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NA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PD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PV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PG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PI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RM1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RM2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RM3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TIFPA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TO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effectLst/>
                        </a:rPr>
                        <a:t>TS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977274874"/>
                  </a:ext>
                </a:extLst>
              </a:tr>
              <a:tr h="186260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2018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60 (66)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12 (13)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24 (24)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0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66 (66)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37 (37)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17 (17)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70(88)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63 (145)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0(1)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107 (121)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23 (39)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14 (15)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14 (16)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25 (36)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13 (16)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10  (12)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42 (45)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0 (51)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43 (44)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12  (13)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7 (10)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35 (47)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10 (22)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extLst>
                  <a:ext uri="{0D108BD9-81ED-4DB2-BD59-A6C34878D82A}">
                    <a16:rowId xmlns:a16="http://schemas.microsoft.com/office/drawing/2014/main" val="1505755936"/>
                  </a:ext>
                </a:extLst>
              </a:tr>
              <a:tr h="2780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2019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54 (55)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23 (56)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0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60 (62)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14 (14)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80 (99)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76 (141)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0 (2)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 dirty="0">
                          <a:effectLst/>
                        </a:rPr>
                        <a:t>106 (113) </a:t>
                      </a:r>
                      <a:endParaRPr lang="it-I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16 (22)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20 (21)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9 (15)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34 (38)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9 (9)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36 (39)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18 (19)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 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6  (7)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>
                          <a:effectLst/>
                        </a:rPr>
                        <a:t>40 (52)</a:t>
                      </a:r>
                      <a:endParaRPr lang="it-I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u="none" strike="noStrike" dirty="0">
                          <a:effectLst/>
                        </a:rPr>
                        <a:t>49 (55)</a:t>
                      </a:r>
                      <a:endParaRPr lang="it-I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8" marR="3128" marT="3128" marB="0" anchor="b"/>
                </a:tc>
                <a:extLst>
                  <a:ext uri="{0D108BD9-81ED-4DB2-BD59-A6C34878D82A}">
                    <a16:rowId xmlns:a16="http://schemas.microsoft.com/office/drawing/2014/main" val="735600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7591" y="452718"/>
            <a:ext cx="9404723" cy="1400530"/>
          </a:xfrm>
        </p:spPr>
        <p:txBody>
          <a:bodyPr/>
          <a:lstStyle/>
          <a:p>
            <a:r>
              <a:rPr lang="it-IT" b="1" dirty="0" smtClean="0"/>
              <a:t>DOCUMENTAZIONE PRODOTTA DAL SERVIZIO SALUTE E AMBIENTE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1055688" y="1998054"/>
            <a:ext cx="10072560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600" b="1" dirty="0" smtClean="0"/>
              <a:t>Il Decreto è entrato in Vigore il 27 agosto 2020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600" b="1" dirty="0" smtClean="0"/>
              <a:t>Il 1 settembre 2020 si è tenuta una riunione con gli Esperti di Radioprotezione dell’Ente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600" b="1" dirty="0" smtClean="0"/>
              <a:t>Il 4 settembre sono state inoltrate due note con le prime indicazioni per l’applicazione del Decreto, in allegato erano riportati alcuni documenti utili come la nuova SCHEDA DI RADIOPROTEZIONE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600" b="1" dirty="0" smtClean="0"/>
              <a:t>Successivamente sono stati inviati o pubblicati sul sito del SSA altri documenti utili per:</a:t>
            </a:r>
          </a:p>
          <a:p>
            <a:pPr marL="539750" indent="-182563" algn="just">
              <a:buFontTx/>
              <a:buChar char="-"/>
            </a:pPr>
            <a:r>
              <a:rPr lang="it-IT" sz="1600" b="1" dirty="0" smtClean="0"/>
              <a:t>la conferma degli incarichi ad Esperti di Radioprotezione e Medici Autorizzati;</a:t>
            </a:r>
          </a:p>
          <a:p>
            <a:pPr marL="539750" indent="-182563" algn="just">
              <a:buFontTx/>
              <a:buChar char="-"/>
            </a:pPr>
            <a:r>
              <a:rPr lang="it-IT" sz="1600" b="1" dirty="0" smtClean="0"/>
              <a:t>lo svolgimento dei corsi di Radioprotezione;</a:t>
            </a:r>
          </a:p>
          <a:p>
            <a:pPr marL="539750" indent="-182563" algn="just">
              <a:buFontTx/>
              <a:buChar char="-"/>
            </a:pPr>
            <a:r>
              <a:rPr lang="it-IT" sz="1600" b="1" dirty="0" smtClean="0"/>
              <a:t>le nuove Schede Dosimetriche (inviate anche in formato cartaceo alle strutture); </a:t>
            </a:r>
          </a:p>
          <a:p>
            <a:pPr marL="539750" indent="-182563" algn="just">
              <a:buFontTx/>
              <a:buChar char="-"/>
            </a:pPr>
            <a:r>
              <a:rPr lang="it-IT" sz="1600" b="1" dirty="0" smtClean="0"/>
              <a:t>il nuovo Documento Sanitario Personale;</a:t>
            </a:r>
          </a:p>
          <a:p>
            <a:pPr marL="539750" indent="-182563" algn="just">
              <a:buFontTx/>
              <a:buChar char="-"/>
            </a:pPr>
            <a:r>
              <a:rPr lang="it-IT" sz="1600" b="1" dirty="0" smtClean="0"/>
              <a:t>la documentazione proveniente dai vari Laboratori dove lavora personale INFN.</a:t>
            </a:r>
          </a:p>
          <a:p>
            <a:pPr marL="357187" indent="0" algn="just">
              <a:buNone/>
            </a:pPr>
            <a:endParaRPr lang="it-IT" sz="1600" b="1" dirty="0" smtClean="0"/>
          </a:p>
          <a:p>
            <a:pPr marL="0" indent="0" algn="ctr">
              <a:buNone/>
            </a:pPr>
            <a:r>
              <a:rPr lang="it-IT" b="1" dirty="0" smtClean="0"/>
              <a:t>https</a:t>
            </a:r>
            <a:r>
              <a:rPr lang="it-IT" b="1" dirty="0"/>
              <a:t>://pandora.infn.it/public/67b010</a:t>
            </a:r>
          </a:p>
        </p:txBody>
      </p:sp>
    </p:spTree>
    <p:extLst>
      <p:ext uri="{BB962C8B-B14F-4D97-AF65-F5344CB8AC3E}">
        <p14:creationId xmlns:p14="http://schemas.microsoft.com/office/powerpoint/2010/main" val="154348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SCHEMA DEL DECRETO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628776"/>
            <a:ext cx="9361487" cy="4619624"/>
          </a:xfrm>
        </p:spPr>
        <p:txBody>
          <a:bodyPr>
            <a:normAutofit/>
          </a:bodyPr>
          <a:lstStyle/>
          <a:p>
            <a:r>
              <a:rPr lang="it-IT" b="1" dirty="0" smtClean="0"/>
              <a:t>Titolo IX: IMPIANTI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X: SICUREZZA </a:t>
            </a:r>
            <a:r>
              <a:rPr lang="it-IT" b="1" dirty="0"/>
              <a:t>DEGLI IMPIANTI NUCLEARI E DEGLI IMPIANTI DI GESTIONE DEL COMBUSTIBILE ESAURITO E DEI RIFIUTI </a:t>
            </a:r>
            <a:r>
              <a:rPr lang="it-IT" b="1" dirty="0" smtClean="0"/>
              <a:t>RADIOATTIVI</a:t>
            </a:r>
            <a:endParaRPr lang="it-IT" b="1" dirty="0"/>
          </a:p>
          <a:p>
            <a:r>
              <a:rPr lang="it-IT" b="1" dirty="0"/>
              <a:t>Titolo </a:t>
            </a:r>
            <a:r>
              <a:rPr lang="it-IT" b="1" dirty="0" smtClean="0"/>
              <a:t>XI: ESPOSIZIONE </a:t>
            </a:r>
            <a:r>
              <a:rPr lang="it-IT" b="1" dirty="0"/>
              <a:t>DEI </a:t>
            </a:r>
            <a:r>
              <a:rPr lang="it-IT" b="1" dirty="0" smtClean="0"/>
              <a:t>LAVORATORI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XII: ESPOSIZIONE </a:t>
            </a:r>
            <a:r>
              <a:rPr lang="it-IT" b="1" dirty="0"/>
              <a:t>DELLA </a:t>
            </a:r>
            <a:r>
              <a:rPr lang="it-IT" b="1" dirty="0" smtClean="0"/>
              <a:t>POPOLAZIONE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XIII: ESPOSIZIONI MEDICHE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XIV: PREPARAZIONE </a:t>
            </a:r>
            <a:r>
              <a:rPr lang="it-IT" b="1" dirty="0"/>
              <a:t>E RISPOSTA ALLE </a:t>
            </a:r>
            <a:r>
              <a:rPr lang="it-IT" b="1" dirty="0" smtClean="0"/>
              <a:t>EMERGENZE</a:t>
            </a:r>
          </a:p>
          <a:p>
            <a:r>
              <a:rPr lang="it-IT" b="1" dirty="0" smtClean="0"/>
              <a:t>Titolo XV: PARTICOLARI </a:t>
            </a:r>
            <a:r>
              <a:rPr lang="it-IT" b="1" dirty="0"/>
              <a:t>SITUAZIONI DI ESPOSIZIONE </a:t>
            </a:r>
            <a:r>
              <a:rPr lang="it-IT" b="1" dirty="0" smtClean="0"/>
              <a:t>ESISTENTE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XVI: APPARATO SANZIONATORIO</a:t>
            </a:r>
          </a:p>
          <a:p>
            <a:r>
              <a:rPr lang="it-IT" b="1" dirty="0"/>
              <a:t>Titolo </a:t>
            </a:r>
            <a:r>
              <a:rPr lang="it-IT" b="1" dirty="0" smtClean="0"/>
              <a:t>XVII: DISPOSIZIONI </a:t>
            </a:r>
            <a:r>
              <a:rPr lang="it-IT" b="1" dirty="0"/>
              <a:t>TRANSITORIE E </a:t>
            </a:r>
            <a:r>
              <a:rPr lang="it-IT" b="1" dirty="0" smtClean="0"/>
              <a:t>FINALI</a:t>
            </a:r>
          </a:p>
          <a:p>
            <a:pPr marL="0" indent="0">
              <a:buNone/>
            </a:pPr>
            <a:r>
              <a:rPr lang="it-IT" b="1" dirty="0" smtClean="0"/>
              <a:t>XXXV ALLEGATI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7805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I: </a:t>
            </a:r>
            <a:br>
              <a:rPr lang="it-IT" b="1" dirty="0" smtClean="0"/>
            </a:br>
            <a:r>
              <a:rPr lang="it-IT" sz="3000" b="1" dirty="0" smtClean="0"/>
              <a:t>CAMPO DI APPLICAZIONE E PRINCIPI GENERALI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endParaRPr lang="it-IT" b="1" dirty="0"/>
          </a:p>
          <a:p>
            <a:r>
              <a:rPr lang="it-IT" b="1" dirty="0" smtClean="0"/>
              <a:t>Le </a:t>
            </a:r>
            <a:r>
              <a:rPr lang="it-IT" b="1" dirty="0"/>
              <a:t>disposizioni del presente decreto si  applicano  a  </a:t>
            </a:r>
            <a:r>
              <a:rPr lang="it-IT" b="1" dirty="0" smtClean="0"/>
              <a:t>qualsiasi situazione </a:t>
            </a:r>
            <a:r>
              <a:rPr lang="it-IT" b="1" dirty="0"/>
              <a:t>di esposizione pianificata, esistente o di  emergenza  </a:t>
            </a:r>
            <a:r>
              <a:rPr lang="it-IT" b="1" dirty="0" smtClean="0"/>
              <a:t>che comporti </a:t>
            </a:r>
            <a:r>
              <a:rPr lang="it-IT" b="1" dirty="0"/>
              <a:t>un rischio da esposizione a radiazioni  ionizzanti  che  </a:t>
            </a:r>
            <a:r>
              <a:rPr lang="it-IT" b="1" dirty="0" smtClean="0"/>
              <a:t>non </a:t>
            </a:r>
            <a:r>
              <a:rPr lang="it-IT" b="1" dirty="0" err="1" smtClean="0"/>
              <a:t>puo</a:t>
            </a:r>
            <a:r>
              <a:rPr lang="it-IT" b="1" dirty="0" err="1"/>
              <a:t>'</a:t>
            </a:r>
            <a:r>
              <a:rPr lang="it-IT" b="1" dirty="0"/>
              <a:t> essere trascurato sia dal punto di vista  della  </a:t>
            </a:r>
            <a:r>
              <a:rPr lang="it-IT" b="1" dirty="0" smtClean="0"/>
              <a:t>radioprotezione sia </a:t>
            </a:r>
            <a:r>
              <a:rPr lang="it-IT" b="1" dirty="0"/>
              <a:t>per quanto riguarda l'ambiente ai  fini  della  protezione  </a:t>
            </a:r>
            <a:r>
              <a:rPr lang="it-IT" b="1" dirty="0" smtClean="0"/>
              <a:t>della salute </a:t>
            </a:r>
            <a:r>
              <a:rPr lang="it-IT" b="1" dirty="0"/>
              <a:t>umana a </a:t>
            </a:r>
            <a:r>
              <a:rPr lang="it-IT" b="1" dirty="0" smtClean="0"/>
              <a:t>lungo </a:t>
            </a:r>
            <a:r>
              <a:rPr lang="it-IT" b="1" dirty="0"/>
              <a:t>termine</a:t>
            </a:r>
            <a:r>
              <a:rPr lang="it-IT" b="1" dirty="0" smtClean="0"/>
              <a:t>.</a:t>
            </a:r>
          </a:p>
          <a:p>
            <a:r>
              <a:rPr lang="it-IT" b="1" dirty="0"/>
              <a:t>Il  sistema  di  radioprotezione  si  basa  sui   principi   di giustificazione, ottimizzazione e limitazione delle dosi.</a:t>
            </a:r>
          </a:p>
          <a:p>
            <a:r>
              <a:rPr lang="it-IT" b="1" dirty="0" smtClean="0"/>
              <a:t>Nuovi  </a:t>
            </a:r>
            <a:r>
              <a:rPr lang="it-IT" b="1" dirty="0"/>
              <a:t>tipi  o  nuove  classi  di   pratiche   che   </a:t>
            </a:r>
            <a:r>
              <a:rPr lang="it-IT" b="1" dirty="0" smtClean="0"/>
              <a:t>comportano un'esposizione   </a:t>
            </a:r>
            <a:r>
              <a:rPr lang="it-IT" b="1" dirty="0"/>
              <a:t>alle   radiazioni    ionizzanti    debbono    </a:t>
            </a:r>
            <a:r>
              <a:rPr lang="it-IT" b="1" dirty="0" smtClean="0"/>
              <a:t>essere giustificati</a:t>
            </a:r>
            <a:r>
              <a:rPr lang="it-IT" b="1" dirty="0"/>
              <a:t>, prima di essere adottati.</a:t>
            </a:r>
          </a:p>
        </p:txBody>
      </p:sp>
    </p:spTree>
    <p:extLst>
      <p:ext uri="{BB962C8B-B14F-4D97-AF65-F5344CB8AC3E}">
        <p14:creationId xmlns:p14="http://schemas.microsoft.com/office/powerpoint/2010/main" val="594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I: </a:t>
            </a:r>
            <a:br>
              <a:rPr lang="it-IT" b="1" dirty="0" smtClean="0"/>
            </a:br>
            <a:r>
              <a:rPr lang="it-IT" sz="3000" b="1" dirty="0" smtClean="0"/>
              <a:t>CAMPO DI APPLICAZIONE E PRINCIPI GENERALI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endParaRPr lang="it-IT" b="1" dirty="0"/>
          </a:p>
          <a:p>
            <a:r>
              <a:rPr lang="it-IT" b="1" dirty="0"/>
              <a:t>Ai fini dell'ottimizzazione della protezione sono stabiliti, </a:t>
            </a:r>
            <a:r>
              <a:rPr lang="it-IT" b="1" dirty="0" smtClean="0"/>
              <a:t>con </a:t>
            </a:r>
            <a:r>
              <a:rPr lang="it-IT" b="1" dirty="0" err="1" smtClean="0"/>
              <a:t>modalita</a:t>
            </a:r>
            <a:r>
              <a:rPr lang="it-IT" b="1" dirty="0" err="1"/>
              <a:t>'</a:t>
            </a:r>
            <a:r>
              <a:rPr lang="it-IT" b="1" dirty="0"/>
              <a:t> specificate nei corrispondenti Titoli, i vincoli di dose</a:t>
            </a:r>
            <a:r>
              <a:rPr lang="it-IT" b="1" dirty="0" smtClean="0"/>
              <a:t>.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vincolo fissato  come  margine  </a:t>
            </a:r>
            <a:r>
              <a:rPr lang="it-IT" b="1" dirty="0" smtClean="0"/>
              <a:t>superiore potenziale </a:t>
            </a:r>
            <a:r>
              <a:rPr lang="it-IT" b="1" dirty="0"/>
              <a:t>di una dose individuale, usato per definire  la  gamma  </a:t>
            </a:r>
            <a:r>
              <a:rPr lang="it-IT" b="1" dirty="0" smtClean="0"/>
              <a:t>di opzioni </a:t>
            </a:r>
            <a:r>
              <a:rPr lang="it-IT" b="1" dirty="0"/>
              <a:t>considerate nel  processo  di  ottimizzazione  per  una  </a:t>
            </a:r>
            <a:r>
              <a:rPr lang="it-IT" b="1" dirty="0" smtClean="0"/>
              <a:t>data sorgente </a:t>
            </a:r>
            <a:r>
              <a:rPr lang="it-IT" b="1" dirty="0"/>
              <a:t>di radiazioni in una situazione di esposizione pianificata</a:t>
            </a:r>
          </a:p>
        </p:txBody>
      </p:sp>
    </p:spTree>
    <p:extLst>
      <p:ext uri="{BB962C8B-B14F-4D97-AF65-F5344CB8AC3E}">
        <p14:creationId xmlns:p14="http://schemas.microsoft.com/office/powerpoint/2010/main" val="288122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IV: </a:t>
            </a:r>
            <a:br>
              <a:rPr lang="it-IT" b="1" dirty="0" smtClean="0"/>
            </a:br>
            <a:r>
              <a:rPr lang="it-IT" sz="3000" b="1" dirty="0" smtClean="0"/>
              <a:t>SORGENTI NATURALI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endParaRPr lang="it-IT" b="1" dirty="0"/>
          </a:p>
          <a:p>
            <a:r>
              <a:rPr lang="it-IT" b="1" dirty="0" smtClean="0"/>
              <a:t>ESPOSIZIONE AL RADON</a:t>
            </a:r>
          </a:p>
          <a:p>
            <a:r>
              <a:rPr lang="it-IT" b="1" dirty="0" smtClean="0"/>
              <a:t>MATERIALI CONTENENTI RADIONUCLIDI DI ORIGINE NATURALE</a:t>
            </a:r>
            <a:endParaRPr lang="it-IT" b="1" dirty="0"/>
          </a:p>
          <a:p>
            <a:r>
              <a:rPr lang="it-IT" b="1" dirty="0" smtClean="0"/>
              <a:t>ATTIVITÀ LAVORATIVE CHE COMPORTANO L'ESPOSIZIONE ALLA RADIAZIONE COSMICA</a:t>
            </a:r>
          </a:p>
          <a:p>
            <a:r>
              <a:rPr lang="it-IT" b="1" dirty="0" smtClean="0"/>
              <a:t>RADIAZIONI GAMMA EMESSE DA MATERIALI DA COSTRUZIONE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8388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IV: </a:t>
            </a:r>
            <a:br>
              <a:rPr lang="it-IT" b="1" dirty="0" smtClean="0"/>
            </a:br>
            <a:r>
              <a:rPr lang="it-IT" sz="3000" b="1" dirty="0" smtClean="0"/>
              <a:t>ESPOSIZIONE AL RADON NEI LUOGHI DI LAVORO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it-IT" b="1" dirty="0" smtClean="0"/>
              <a:t>luoghi </a:t>
            </a:r>
            <a:r>
              <a:rPr lang="it-IT" b="1" dirty="0"/>
              <a:t>di lavoro sotterranei; </a:t>
            </a:r>
          </a:p>
          <a:p>
            <a:pPr marL="457200" indent="-457200">
              <a:buFont typeface="+mj-lt"/>
              <a:buAutoNum type="alphaLcParenR"/>
            </a:pPr>
            <a:r>
              <a:rPr lang="it-IT" b="1" dirty="0" smtClean="0"/>
              <a:t>luoghi </a:t>
            </a:r>
            <a:r>
              <a:rPr lang="it-IT" b="1" dirty="0"/>
              <a:t>di lavoro in locali </a:t>
            </a:r>
            <a:r>
              <a:rPr lang="it-IT" b="1" dirty="0" err="1"/>
              <a:t>semisotterranei</a:t>
            </a:r>
            <a:r>
              <a:rPr lang="it-IT" b="1" dirty="0"/>
              <a:t> o situati al  </a:t>
            </a:r>
            <a:r>
              <a:rPr lang="it-IT" b="1" dirty="0" smtClean="0"/>
              <a:t>piano terra</a:t>
            </a:r>
            <a:r>
              <a:rPr lang="it-IT" b="1" dirty="0"/>
              <a:t>, localizzati nelle aree </a:t>
            </a:r>
            <a:r>
              <a:rPr lang="it-IT" b="1" dirty="0" smtClean="0"/>
              <a:t>individuate dalle Regioni e Province autonome; </a:t>
            </a:r>
            <a:endParaRPr lang="it-IT" b="1" dirty="0"/>
          </a:p>
          <a:p>
            <a:pPr marL="457200" indent="-457200">
              <a:buFont typeface="+mj-lt"/>
              <a:buAutoNum type="alphaLcParenR"/>
            </a:pPr>
            <a:r>
              <a:rPr lang="it-IT" b="1" dirty="0" smtClean="0"/>
              <a:t>specifiche </a:t>
            </a:r>
            <a:r>
              <a:rPr lang="it-IT" b="1" dirty="0"/>
              <a:t>tipologie di  luoghi  di  lavoro  identificate  </a:t>
            </a:r>
            <a:r>
              <a:rPr lang="it-IT" b="1" dirty="0" smtClean="0"/>
              <a:t>nel Piano </a:t>
            </a:r>
            <a:r>
              <a:rPr lang="it-IT" b="1" dirty="0"/>
              <a:t>nazionale d'azione per il </a:t>
            </a:r>
            <a:r>
              <a:rPr lang="it-IT" b="1" dirty="0" smtClean="0"/>
              <a:t>radon; </a:t>
            </a:r>
            <a:endParaRPr lang="it-IT" b="1" dirty="0"/>
          </a:p>
          <a:p>
            <a:pPr marL="457200" indent="-457200">
              <a:buFont typeface="+mj-lt"/>
              <a:buAutoNum type="alphaLcParenR"/>
            </a:pPr>
            <a:r>
              <a:rPr lang="it-IT" b="1" dirty="0" smtClean="0"/>
              <a:t>stabilimenti </a:t>
            </a:r>
            <a:r>
              <a:rPr lang="it-IT" b="1" dirty="0"/>
              <a:t>termali. </a:t>
            </a:r>
          </a:p>
          <a:p>
            <a:pPr marL="0" indent="0">
              <a:buNone/>
            </a:pPr>
            <a:r>
              <a:rPr lang="it-IT" b="1" dirty="0" smtClean="0"/>
              <a:t>Entro 12 </a:t>
            </a:r>
            <a:r>
              <a:rPr lang="it-IT" b="1" dirty="0"/>
              <a:t>mesi dalla data di entrata in vigore  del  </a:t>
            </a:r>
            <a:r>
              <a:rPr lang="it-IT" b="1" dirty="0" smtClean="0"/>
              <a:t>Decreto sarà adottato </a:t>
            </a:r>
            <a:r>
              <a:rPr lang="it-IT" b="1" dirty="0"/>
              <a:t>adottato  il  Piano  nazionale  d'azione  per  il  </a:t>
            </a:r>
            <a:r>
              <a:rPr lang="it-IT" b="1" dirty="0" smtClean="0"/>
              <a:t>radon, concernente </a:t>
            </a:r>
            <a:r>
              <a:rPr lang="it-IT" b="1" dirty="0"/>
              <a:t>i rischi  di  lungo  termine  dovuti  all'esposizione  </a:t>
            </a:r>
            <a:r>
              <a:rPr lang="it-IT" b="1" dirty="0" smtClean="0"/>
              <a:t>al Radon.</a:t>
            </a:r>
          </a:p>
          <a:p>
            <a:pPr marL="0" indent="0">
              <a:buNone/>
            </a:pPr>
            <a:r>
              <a:rPr lang="it-IT" b="1" dirty="0" smtClean="0"/>
              <a:t>Entro 24 mesi dall’adozione del Piano saranno individuale le aree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0087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VII: </a:t>
            </a:r>
            <a:br>
              <a:rPr lang="it-IT" b="1" dirty="0" smtClean="0"/>
            </a:br>
            <a:r>
              <a:rPr lang="it-IT" sz="3000" b="1" dirty="0" smtClean="0"/>
              <a:t>REGIME AUTORIZZATORIO E RIFIUTI</a:t>
            </a:r>
            <a:endParaRPr lang="it-IT" sz="3000" b="1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E'  soggetta  a  notifica  qualsiasi  pratica  giustificata,  </a:t>
            </a:r>
            <a:r>
              <a:rPr lang="it-IT" b="1" dirty="0" smtClean="0"/>
              <a:t>a esclusione </a:t>
            </a:r>
            <a:r>
              <a:rPr lang="it-IT" b="1" dirty="0"/>
              <a:t>delle pratiche soggette al  regime  di  esenzione  </a:t>
            </a:r>
            <a:r>
              <a:rPr lang="it-IT" b="1" dirty="0" smtClean="0"/>
              <a:t>e  </a:t>
            </a:r>
            <a:r>
              <a:rPr lang="it-IT" b="1" dirty="0"/>
              <a:t>delle   pratiche   soggette   a   procedura   </a:t>
            </a:r>
            <a:r>
              <a:rPr lang="it-IT" b="1" dirty="0" smtClean="0"/>
              <a:t>di autorizzazione</a:t>
            </a:r>
            <a:r>
              <a:rPr lang="it-IT" b="1" dirty="0"/>
              <a:t>, nulla osta e </a:t>
            </a:r>
            <a:r>
              <a:rPr lang="it-IT" b="1" dirty="0" smtClean="0"/>
              <a:t>registrazione.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4114800" y="4224528"/>
            <a:ext cx="3968496" cy="585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NULLA OSTA CAT. B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4114800" y="5209349"/>
            <a:ext cx="3968496" cy="585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NULLA OSTA CAT. A</a:t>
            </a:r>
            <a:endParaRPr lang="it-IT" b="1" dirty="0"/>
          </a:p>
        </p:txBody>
      </p:sp>
      <p:sp>
        <p:nvSpPr>
          <p:cNvPr id="8" name="Rettangolo 7"/>
          <p:cNvSpPr/>
          <p:nvPr/>
        </p:nvSpPr>
        <p:spPr>
          <a:xfrm>
            <a:off x="4114800" y="3278759"/>
            <a:ext cx="3968496" cy="585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NOTIFICA DI PRATICA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00777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TITOLO VIII: </a:t>
            </a:r>
            <a:br>
              <a:rPr lang="it-IT" b="1" dirty="0" smtClean="0"/>
            </a:br>
            <a:r>
              <a:rPr lang="it-IT" sz="3000" b="1" dirty="0" smtClean="0"/>
              <a:t>REGIME AUTORIZZATORIO E RIFIUTI</a:t>
            </a:r>
            <a:endParaRPr lang="it-IT" sz="3000" b="1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55688" y="1989138"/>
            <a:ext cx="9361487" cy="4259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Le comunicazioni  </a:t>
            </a:r>
            <a:r>
              <a:rPr lang="it-IT" b="1" dirty="0"/>
              <a:t>preventive  di  pratica  effettuate  ai  </a:t>
            </a:r>
            <a:r>
              <a:rPr lang="it-IT" b="1" dirty="0" smtClean="0"/>
              <a:t>sensi dell'articolo </a:t>
            </a:r>
            <a:r>
              <a:rPr lang="it-IT" b="1" dirty="0"/>
              <a:t>22 del decreto legislativo 17 marzo 1995, n.  230  </a:t>
            </a:r>
            <a:r>
              <a:rPr lang="it-IT" b="1" dirty="0" smtClean="0"/>
              <a:t>sono considerate</a:t>
            </a:r>
            <a:r>
              <a:rPr lang="it-IT" b="1" dirty="0"/>
              <a:t>, a tutti gli effetti, come </a:t>
            </a:r>
            <a:r>
              <a:rPr lang="it-IT" b="1" dirty="0" smtClean="0"/>
              <a:t>notifica  </a:t>
            </a:r>
            <a:r>
              <a:rPr lang="it-IT" b="1" dirty="0"/>
              <a:t>di  pratica  di  </a:t>
            </a:r>
            <a:r>
              <a:rPr lang="it-IT" b="1" dirty="0" smtClean="0"/>
              <a:t>cui all'articolo </a:t>
            </a:r>
            <a:r>
              <a:rPr lang="it-IT" b="1" dirty="0"/>
              <a:t>46</a:t>
            </a:r>
            <a:r>
              <a:rPr lang="it-IT" b="1" dirty="0" smtClean="0"/>
              <a:t>.</a:t>
            </a:r>
          </a:p>
          <a:p>
            <a:pPr marL="0" indent="0">
              <a:buNone/>
            </a:pPr>
            <a:r>
              <a:rPr lang="it-IT" b="1" dirty="0" smtClean="0"/>
              <a:t>I provvedimenti </a:t>
            </a:r>
            <a:r>
              <a:rPr lang="it-IT" b="1" dirty="0"/>
              <a:t>autorizzativi, le  approvazioni,  i  </a:t>
            </a:r>
            <a:r>
              <a:rPr lang="it-IT" b="1" dirty="0" smtClean="0"/>
              <a:t>certificati </a:t>
            </a:r>
            <a:r>
              <a:rPr lang="it-IT" b="1" dirty="0" err="1" smtClean="0"/>
              <a:t>nonche</a:t>
            </a:r>
            <a:r>
              <a:rPr lang="it-IT" b="1" dirty="0"/>
              <a:t>' tutti gli atti </a:t>
            </a:r>
            <a:r>
              <a:rPr lang="it-IT" b="1" dirty="0" err="1"/>
              <a:t>gia'</a:t>
            </a:r>
            <a:r>
              <a:rPr lang="it-IT" b="1" dirty="0"/>
              <a:t> emanati per gli impianti di cui al </a:t>
            </a:r>
            <a:r>
              <a:rPr lang="it-IT" b="1" dirty="0" smtClean="0"/>
              <a:t>Titolo VII </a:t>
            </a:r>
            <a:r>
              <a:rPr lang="it-IT" b="1" dirty="0"/>
              <a:t>del decreto legislativo 17 marzo 1995, n. 230, conservano a </a:t>
            </a:r>
            <a:r>
              <a:rPr lang="it-IT" b="1" dirty="0" smtClean="0"/>
              <a:t>tutti gli </a:t>
            </a:r>
            <a:r>
              <a:rPr lang="it-IT" b="1" dirty="0"/>
              <a:t>effetti la loro </a:t>
            </a:r>
            <a:r>
              <a:rPr lang="it-IT" b="1" dirty="0" smtClean="0"/>
              <a:t>efficacia</a:t>
            </a:r>
          </a:p>
          <a:p>
            <a:pPr marL="0" indent="0">
              <a:buNone/>
            </a:pPr>
            <a:r>
              <a:rPr lang="it-IT" b="1" dirty="0"/>
              <a:t>Coloro che, al  momento  dell'entrata  in  vigore  del  </a:t>
            </a:r>
            <a:r>
              <a:rPr lang="it-IT" b="1" dirty="0" smtClean="0"/>
              <a:t>presente decreto  </a:t>
            </a:r>
            <a:r>
              <a:rPr lang="it-IT" b="1" dirty="0"/>
              <a:t>sono  </a:t>
            </a:r>
            <a:r>
              <a:rPr lang="it-IT" b="1" dirty="0" err="1"/>
              <a:t>gia'</a:t>
            </a:r>
            <a:r>
              <a:rPr lang="it-IT" b="1" dirty="0"/>
              <a:t>  in  possesso  di   provvedimenti   </a:t>
            </a:r>
            <a:r>
              <a:rPr lang="it-IT" b="1" dirty="0" smtClean="0"/>
              <a:t>autorizzativi presentano  </a:t>
            </a:r>
            <a:r>
              <a:rPr lang="it-IT" b="1" dirty="0"/>
              <a:t>alle   amministrazioni   procedenti,   entro   due   </a:t>
            </a:r>
            <a:r>
              <a:rPr lang="it-IT" b="1" dirty="0" smtClean="0"/>
              <a:t>anni dall'entrata </a:t>
            </a:r>
            <a:r>
              <a:rPr lang="it-IT" b="1" dirty="0"/>
              <a:t>in vigore del presente decreto, istanza di </a:t>
            </a:r>
            <a:r>
              <a:rPr lang="it-IT" b="1" dirty="0" smtClean="0"/>
              <a:t>aggiornamento secondo </a:t>
            </a:r>
            <a:r>
              <a:rPr lang="it-IT" b="1" dirty="0"/>
              <a:t>le norme del presente decreto dei provvedimenti medesimi. </a:t>
            </a:r>
          </a:p>
          <a:p>
            <a:pPr marL="0" indent="0">
              <a:buNone/>
            </a:pPr>
            <a:r>
              <a:rPr lang="it-IT" b="1" dirty="0" smtClean="0"/>
              <a:t>Ove </a:t>
            </a:r>
            <a:r>
              <a:rPr lang="it-IT" b="1" dirty="0"/>
              <a:t>i provvedimenti autorizzativi </a:t>
            </a:r>
            <a:r>
              <a:rPr lang="it-IT" b="1" dirty="0" smtClean="0"/>
              <a:t>prevedono </a:t>
            </a:r>
            <a:r>
              <a:rPr lang="it-IT" b="1" dirty="0"/>
              <a:t>il rinnovo, la  richiesta  di  </a:t>
            </a:r>
            <a:r>
              <a:rPr lang="it-IT" b="1" dirty="0" smtClean="0"/>
              <a:t>aggiornamento deve </a:t>
            </a:r>
            <a:r>
              <a:rPr lang="it-IT" b="1" dirty="0"/>
              <a:t>essere presentata nei termini previsti per il rinnovo. </a:t>
            </a:r>
          </a:p>
        </p:txBody>
      </p:sp>
    </p:spTree>
    <p:extLst>
      <p:ext uri="{BB962C8B-B14F-4D97-AF65-F5344CB8AC3E}">
        <p14:creationId xmlns:p14="http://schemas.microsoft.com/office/powerpoint/2010/main" val="622782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1135</TotalTime>
  <Words>3891</Words>
  <Application>Microsoft Office PowerPoint</Application>
  <PresentationFormat>Widescreen</PresentationFormat>
  <Paragraphs>407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(Corpo)</vt:lpstr>
      <vt:lpstr>Century Gothic</vt:lpstr>
      <vt:lpstr>Wingdings</vt:lpstr>
      <vt:lpstr>Wingdings 3</vt:lpstr>
      <vt:lpstr>Ione</vt:lpstr>
      <vt:lpstr>RIUNIONE CNPISA   Applicazione del D.Lgs 101/2020 sulla protezione contro i pericoli derivanti dall’esposizione alle radiazioni ionizzanti   VENERDI’ 11 DICEMBRE 2020</vt:lpstr>
      <vt:lpstr>SCHEMA DEL DECRETO</vt:lpstr>
      <vt:lpstr>SCHEMA DEL DECRETO</vt:lpstr>
      <vt:lpstr>TITOLO I:  CAMPO DI APPLICAZIONE E PRINCIPI GENERALI</vt:lpstr>
      <vt:lpstr>TITOLO I:  CAMPO DI APPLICAZIONE E PRINCIPI GENERALI</vt:lpstr>
      <vt:lpstr>TITOLO IV:  SORGENTI NATURALI</vt:lpstr>
      <vt:lpstr>TITOLO IV:  ESPOSIZIONE AL RADON NEI LUOGHI DI LAVORO</vt:lpstr>
      <vt:lpstr>TITOLO VII:  REGIME AUTORIZZATORIO E RIFIUTI</vt:lpstr>
      <vt:lpstr>TITOLO VIII:  REGIME AUTORIZZATORIO E RIFIUTI</vt:lpstr>
      <vt:lpstr>TITOLO VII:  REGIME AUTORIZZATORIO E RIFIUTI</vt:lpstr>
      <vt:lpstr>TITOLO VIII:  PARTICOLARI DISPOSIZIONI PER LE SORGENTI SIGILLATE AD ALTA ATTIVITÀ E PER LE SORGENTI ORFANE   TITOLO XI: ESPOSIZIONE DEI LAVORATORI PARTICOLARI DISPOSIZIONI PER LE SORGENTI SIGILLATE AD ALTA ATTIVITÀ E PER LE SORGENTI ORFANE</vt:lpstr>
      <vt:lpstr>OBBLIGHI NON DELEGABILE DEL DATORE DI LAVORO, ART. 108</vt:lpstr>
      <vt:lpstr>OBBLIGHI DEL DATORE DI LAVORO, ART. 109</vt:lpstr>
      <vt:lpstr>OBBLIGHI DEL DATORE DI LAVORO, ART. 109</vt:lpstr>
      <vt:lpstr>LAVORATORE ESTERNO OBBLIGHI DEL DATORE DI LAVORO</vt:lpstr>
      <vt:lpstr>LAVORATORE ESTERNO OBBLIGHI DEL DATORE DI LAVORO</vt:lpstr>
      <vt:lpstr>LAVORATORE ESTERNO OBBLIGHI DELL’ESERCENTE</vt:lpstr>
      <vt:lpstr>LAVORATORE ESTERNO OBBLIGHI DELL’ESERCENTE</vt:lpstr>
      <vt:lpstr>MOLTEPLICITA’ DI DATORI DI LAVORO, ART. 116</vt:lpstr>
      <vt:lpstr>FORMAZIONE DI DIRIGENTI E PREPOSTI, ART. 110</vt:lpstr>
      <vt:lpstr>INFORMAZIONI AI LAVORATORI ART. 111</vt:lpstr>
      <vt:lpstr>FORMAZIONE DEI LAVORATORI ART. 111</vt:lpstr>
      <vt:lpstr>FORMAZIONE DEI LAVORATORI ART. 111</vt:lpstr>
      <vt:lpstr>Presentazione standard di PowerPoint</vt:lpstr>
      <vt:lpstr>CLASSIFICAZIONE DEI LAVORATORI ART. 133 </vt:lpstr>
      <vt:lpstr>CLASSIFICAZIONE DEI LAVORATORI ART. 133 </vt:lpstr>
      <vt:lpstr>DATI DOSIMETRICI INFN </vt:lpstr>
      <vt:lpstr>DOCUMENTAZIONE PRODOTTA DAL SERVIZIO SALUTE E AMBIENTE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LEGISLATIVO 101/2020  TITOLO IX:  ESPOSIZIONE DEI LAVORATORI</dc:title>
  <dc:creator>Marta</dc:creator>
  <cp:lastModifiedBy>Marta Dalla Vecchia</cp:lastModifiedBy>
  <cp:revision>76</cp:revision>
  <dcterms:created xsi:type="dcterms:W3CDTF">2020-08-18T06:21:29Z</dcterms:created>
  <dcterms:modified xsi:type="dcterms:W3CDTF">2020-12-10T08:54:16Z</dcterms:modified>
</cp:coreProperties>
</file>