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9" r:id="rId1"/>
  </p:sldMasterIdLst>
  <p:sldIdLst>
    <p:sldId id="292" r:id="rId2"/>
    <p:sldId id="257" r:id="rId3"/>
    <p:sldId id="258" r:id="rId4"/>
    <p:sldId id="279" r:id="rId5"/>
    <p:sldId id="287" r:id="rId6"/>
    <p:sldId id="290" r:id="rId7"/>
    <p:sldId id="293" r:id="rId8"/>
    <p:sldId id="294" r:id="rId9"/>
    <p:sldId id="296" r:id="rId10"/>
    <p:sldId id="297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26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373" y="82"/>
      </p:cViewPr>
      <p:guideLst>
        <p:guide orient="horz" pos="572"/>
        <p:guide pos="26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85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2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0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66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842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476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199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48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25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21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38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97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1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0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63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51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8575604-A565-4B0D-8F8E-728E7A708142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EBC3-AACC-48D6-9E20-723D55146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94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  <p:sldLayoutId id="2147484272" r:id="rId13"/>
    <p:sldLayoutId id="2147484273" r:id="rId14"/>
    <p:sldLayoutId id="2147484274" r:id="rId15"/>
    <p:sldLayoutId id="2147484275" r:id="rId16"/>
    <p:sldLayoutId id="21474842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94125" y="1392042"/>
            <a:ext cx="735575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800" b="1" dirty="0" smtClean="0"/>
              <a:t>LA QUALITÀ DELLA VITA ORGANIZZATIVA NELL’INFN</a:t>
            </a:r>
          </a:p>
          <a:p>
            <a:pPr algn="ctr">
              <a:lnSpc>
                <a:spcPct val="150000"/>
              </a:lnSpc>
            </a:pPr>
            <a:endParaRPr lang="it-IT" sz="2400" b="1" dirty="0" smtClean="0"/>
          </a:p>
          <a:p>
            <a:pPr algn="ctr">
              <a:lnSpc>
                <a:spcPct val="150000"/>
              </a:lnSpc>
            </a:pPr>
            <a:r>
              <a:rPr lang="it-IT" sz="2400" b="1" dirty="0" smtClean="0"/>
              <a:t>VALUTAZIONE DELLO </a:t>
            </a:r>
            <a:r>
              <a:rPr lang="it-IT" sz="2400" b="1" dirty="0"/>
              <a:t>STRESS </a:t>
            </a:r>
          </a:p>
          <a:p>
            <a:pPr algn="ctr">
              <a:lnSpc>
                <a:spcPct val="150000"/>
              </a:lnSpc>
            </a:pPr>
            <a:r>
              <a:rPr lang="it-IT" sz="2400" b="1" dirty="0"/>
              <a:t>DA LAVORO CORRELATO</a:t>
            </a:r>
          </a:p>
          <a:p>
            <a:pPr algn="ctr">
              <a:lnSpc>
                <a:spcPct val="150000"/>
              </a:lnSpc>
            </a:pPr>
            <a:r>
              <a:rPr lang="it-IT" sz="2400" b="1" dirty="0"/>
              <a:t>E DEL BENESSERE ORGANIZZATIVO</a:t>
            </a:r>
          </a:p>
        </p:txBody>
      </p:sp>
    </p:spTree>
    <p:extLst>
      <p:ext uri="{BB962C8B-B14F-4D97-AF65-F5344CB8AC3E}">
        <p14:creationId xmlns:p14="http://schemas.microsoft.com/office/powerpoint/2010/main" val="15491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48639" y="418413"/>
            <a:ext cx="7342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/>
              <a:t>PRIMA DI PROTEGERE ALL’INDAGINE SARANNO ULTERIORMENTE CONSULTATI</a:t>
            </a:r>
            <a:endParaRPr lang="it-IT" sz="3000" b="1" dirty="0"/>
          </a:p>
        </p:txBody>
      </p:sp>
      <p:sp>
        <p:nvSpPr>
          <p:cNvPr id="4" name="Rettangolo 3"/>
          <p:cNvSpPr/>
          <p:nvPr/>
        </p:nvSpPr>
        <p:spPr>
          <a:xfrm>
            <a:off x="1222733" y="1828800"/>
            <a:ext cx="5967011" cy="770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FF0000"/>
                </a:solidFill>
              </a:rPr>
              <a:t>DIRETTORI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222733" y="2871726"/>
            <a:ext cx="5967011" cy="102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FF0000"/>
                </a:solidFill>
              </a:rPr>
              <a:t>RAPPRESENTANTI LOCALI DEL PERSONALE </a:t>
            </a:r>
          </a:p>
          <a:p>
            <a:pPr algn="ctr"/>
            <a:r>
              <a:rPr lang="it-IT" sz="2200" b="1" dirty="0">
                <a:solidFill>
                  <a:srgbClr val="FF0000"/>
                </a:solidFill>
              </a:rPr>
              <a:t>(TA, TECNOLOGO E RICERCATORE)</a:t>
            </a:r>
          </a:p>
        </p:txBody>
      </p:sp>
      <p:sp>
        <p:nvSpPr>
          <p:cNvPr id="6" name="Rettangolo 5"/>
          <p:cNvSpPr/>
          <p:nvPr/>
        </p:nvSpPr>
        <p:spPr>
          <a:xfrm>
            <a:off x="1236450" y="5271159"/>
            <a:ext cx="5967011" cy="102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rgbClr val="FF0000"/>
                </a:solidFill>
              </a:rPr>
              <a:t>RSPP, RLS E MEDICI COMPETENTI</a:t>
            </a:r>
          </a:p>
          <a:p>
            <a:pPr algn="ctr"/>
            <a:r>
              <a:rPr lang="it-IT" sz="2200" b="1" dirty="0">
                <a:solidFill>
                  <a:srgbClr val="FF0000"/>
                </a:solidFill>
              </a:rPr>
              <a:t>COMPONENTI CUG</a:t>
            </a:r>
          </a:p>
        </p:txBody>
      </p:sp>
      <p:sp>
        <p:nvSpPr>
          <p:cNvPr id="7" name="Rettangolo 6"/>
          <p:cNvSpPr/>
          <p:nvPr/>
        </p:nvSpPr>
        <p:spPr>
          <a:xfrm>
            <a:off x="1222732" y="4200799"/>
            <a:ext cx="5967011" cy="770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rgbClr val="FF0000"/>
                </a:solidFill>
              </a:rPr>
              <a:t>ORGANIZZAZIONI SINDACALI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7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665143" y="1886639"/>
            <a:ext cx="7813713" cy="4426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/>
            <a:r>
              <a:rPr lang="it-IT" sz="2200" b="1" dirty="0" smtClean="0"/>
              <a:t>Il questionario sarà somministrato in modalità online su piattaforma universitaria </a:t>
            </a:r>
            <a:r>
              <a:rPr lang="it-IT" sz="2200" b="1" dirty="0" err="1" smtClean="0"/>
              <a:t>Uniquest</a:t>
            </a:r>
            <a:r>
              <a:rPr lang="it-IT" sz="2200" b="1" dirty="0" smtClean="0"/>
              <a:t>, la quale garantisce la protezione dei dati e il trattamento degli stessi in modo esclusivo da parte del gruppo di ricerca del Dipartimento di Psicologia di Torino </a:t>
            </a:r>
          </a:p>
          <a:p>
            <a:pPr algn="just"/>
            <a:endParaRPr lang="it-IT" sz="1600" b="1" dirty="0" smtClean="0"/>
          </a:p>
          <a:p>
            <a:pPr algn="just"/>
            <a:r>
              <a:rPr lang="it-IT" sz="2200" b="1" dirty="0" smtClean="0"/>
              <a:t>I dati saranno restituiti in forma anonima e aggregata e restituiti stratificati.</a:t>
            </a:r>
          </a:p>
          <a:p>
            <a:pPr algn="just"/>
            <a:endParaRPr lang="it-IT" sz="1600" b="1" dirty="0" smtClean="0"/>
          </a:p>
          <a:p>
            <a:pPr algn="just"/>
            <a:r>
              <a:rPr lang="it-IT" sz="2200" b="1" dirty="0" smtClean="0"/>
              <a:t>In ogni momento sarà possibile chiedere informazioni sulla compilazione inviando una mail all’indirizzo:                  stresslavoro-correlato@unito.it</a:t>
            </a:r>
            <a:endParaRPr lang="it-IT" sz="22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11006" y="400218"/>
            <a:ext cx="6510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/>
              <a:t>MODALITA’ DI SOMMINISTRAZIONE</a:t>
            </a:r>
          </a:p>
          <a:p>
            <a:pPr algn="ctr"/>
            <a:r>
              <a:rPr lang="it-IT" sz="3000" b="1" dirty="0" smtClean="0"/>
              <a:t> DEI QUESTIONARI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404481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2163" y="945767"/>
            <a:ext cx="773321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 smtClean="0"/>
              <a:t>TAVOLO </a:t>
            </a:r>
            <a:r>
              <a:rPr lang="it-IT" sz="1700" b="1" dirty="0"/>
              <a:t>PER LA VALUTAZIONE </a:t>
            </a:r>
            <a:r>
              <a:rPr lang="it-IT" sz="1700" b="1" dirty="0" smtClean="0"/>
              <a:t>DELLO </a:t>
            </a:r>
            <a:r>
              <a:rPr lang="it-IT" sz="1700" b="1" dirty="0"/>
              <a:t>STRESS DA LAVORO CORRELATO E DEL BENESSERE ORGANIZZATIVO</a:t>
            </a:r>
          </a:p>
          <a:p>
            <a:endParaRPr lang="it-IT" sz="1700" b="1" dirty="0"/>
          </a:p>
          <a:p>
            <a:pPr>
              <a:lnSpc>
                <a:spcPct val="150000"/>
              </a:lnSpc>
            </a:pPr>
            <a:r>
              <a:rPr lang="it-IT" sz="1700" b="1" dirty="0"/>
              <a:t>Renato Carletti – Direttore Gestione del Personale - AC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Marta Dalla Vecchia – Direttore Servizio Salute e Ambiente - AC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Chiara Federici – Consigliera di Fiducia</a:t>
            </a:r>
          </a:p>
          <a:p>
            <a:pPr>
              <a:lnSpc>
                <a:spcPct val="150000"/>
              </a:lnSpc>
            </a:pPr>
            <a:r>
              <a:rPr lang="it-IT" sz="1700" b="1" dirty="0" err="1"/>
              <a:t>Iaia</a:t>
            </a:r>
            <a:r>
              <a:rPr lang="it-IT" sz="1700" b="1" dirty="0"/>
              <a:t> Masullo – ex Presidentessa CUG</a:t>
            </a:r>
          </a:p>
          <a:p>
            <a:pPr>
              <a:lnSpc>
                <a:spcPct val="150000"/>
              </a:lnSpc>
            </a:pPr>
            <a:r>
              <a:rPr lang="it-IT" sz="1700" b="1" dirty="0" err="1"/>
              <a:t>Badalà</a:t>
            </a:r>
            <a:r>
              <a:rPr lang="it-IT" sz="1700" b="1" dirty="0"/>
              <a:t> Angela - Presidentessa CUG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Patrizia </a:t>
            </a:r>
            <a:r>
              <a:rPr lang="it-IT" sz="1700" b="1" dirty="0" err="1"/>
              <a:t>Belluomo</a:t>
            </a:r>
            <a:r>
              <a:rPr lang="it-IT" sz="1700" b="1" dirty="0"/>
              <a:t> – componente CUG, Sezione di Catania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Marino Nicoletto –  coordinatore della raccolta dati della precedente analisi del BO, Sezione di Padova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Augusto Leone -  RLS, Sezione di Milano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Pier Paolo Ricci – RLS, CNAF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Giuseppe </a:t>
            </a:r>
            <a:r>
              <a:rPr lang="it-IT" sz="1700" b="1" dirty="0" err="1"/>
              <a:t>Bestiani</a:t>
            </a:r>
            <a:r>
              <a:rPr lang="it-IT" sz="1700" b="1" dirty="0"/>
              <a:t> – RSPP, Sezione di Pavia</a:t>
            </a:r>
          </a:p>
          <a:p>
            <a:pPr>
              <a:lnSpc>
                <a:spcPct val="150000"/>
              </a:lnSpc>
            </a:pPr>
            <a:r>
              <a:rPr lang="it-IT" sz="1700" b="1" dirty="0"/>
              <a:t>Franco Vernocchi – RSPP, Sezione di Genova</a:t>
            </a:r>
          </a:p>
          <a:p>
            <a:r>
              <a:rPr lang="it-IT" sz="1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8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2163" y="728663"/>
            <a:ext cx="755967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SCOPO DEL TAVOLO:</a:t>
            </a:r>
          </a:p>
          <a:p>
            <a:endParaRPr lang="it-IT" b="1" dirty="0"/>
          </a:p>
          <a:p>
            <a:endParaRPr lang="it-IT" b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dirty="0"/>
              <a:t>CONDIVIDERE, NEL RISPETTO DELLE RECIPROCHE COMPETENZE, INIZIATIVE DI INTERESSE COMUNE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dirty="0" smtClean="0"/>
              <a:t>PROPORRE </a:t>
            </a:r>
            <a:r>
              <a:rPr lang="it-IT" sz="2000" b="1" dirty="0"/>
              <a:t>UN’INDAGINE SUL BENESSERE ALL’INTERNO DELL’ENTE, INTESA ANCHE ALLA VALUTAZIONE DELLO STRESS LAVORO CORRELATO. </a:t>
            </a:r>
            <a:endParaRPr lang="it-IT" sz="2000" b="1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b="1" dirty="0"/>
              <a:t>A VALLE </a:t>
            </a:r>
            <a:r>
              <a:rPr lang="it-IT" sz="2000" b="1" dirty="0" smtClean="0"/>
              <a:t>DELL’INDAGINE, </a:t>
            </a:r>
            <a:r>
              <a:rPr lang="it-IT" sz="2000" b="1" dirty="0"/>
              <a:t>PROPORRE AZIONI DI MIGLIORAMENTO A LIVELLO NAZIONALE E LOCALE</a:t>
            </a:r>
          </a:p>
        </p:txBody>
      </p:sp>
    </p:spTree>
    <p:extLst>
      <p:ext uri="{BB962C8B-B14F-4D97-AF65-F5344CB8AC3E}">
        <p14:creationId xmlns:p14="http://schemas.microsoft.com/office/powerpoint/2010/main" val="40429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188" y="915952"/>
            <a:ext cx="79216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900" b="1" dirty="0"/>
              <a:t>La </a:t>
            </a:r>
            <a:r>
              <a:rPr lang="it-IT" sz="1900" b="1" dirty="0" smtClean="0"/>
              <a:t>Sezione </a:t>
            </a:r>
            <a:r>
              <a:rPr lang="it-IT" sz="1900" b="1" dirty="0"/>
              <a:t>INFN di Torino, contemporaneamente ai lavori del tavolo, ha effettuato un’indagine sullo stress da lavoro correlato e il benessere organizzativo elaborata dal Dipartimento di Psicologia dell’Università di Torino.</a:t>
            </a:r>
          </a:p>
          <a:p>
            <a:pPr algn="just"/>
            <a:endParaRPr lang="it-IT" sz="1900" b="1" dirty="0"/>
          </a:p>
          <a:p>
            <a:pPr algn="just"/>
            <a:r>
              <a:rPr lang="it-IT" sz="1900" b="1" dirty="0"/>
              <a:t>Il metodo, proposto dal gruppo della prof.ssa Converso, è già stato applicato a realtà simili all’INFN come il Politecnico di Torino e l’Università di </a:t>
            </a:r>
            <a:r>
              <a:rPr lang="it-IT" sz="1900" b="1" dirty="0" smtClean="0"/>
              <a:t>Torino</a:t>
            </a:r>
            <a:r>
              <a:rPr lang="it-IT" sz="1900" b="1" dirty="0"/>
              <a:t> </a:t>
            </a:r>
            <a:r>
              <a:rPr lang="it-IT" sz="1900" b="1" dirty="0" smtClean="0"/>
              <a:t>ed è </a:t>
            </a:r>
            <a:r>
              <a:rPr lang="it-IT" sz="1900" b="1" dirty="0"/>
              <a:t>stato utilizzato  per </a:t>
            </a:r>
            <a:r>
              <a:rPr lang="it-IT" sz="1900" b="1" dirty="0" smtClean="0"/>
              <a:t>l’analisi </a:t>
            </a:r>
            <a:r>
              <a:rPr lang="it-IT" sz="1900" b="1" dirty="0"/>
              <a:t>del BO anche dall’INAF.</a:t>
            </a:r>
          </a:p>
          <a:p>
            <a:pPr algn="just"/>
            <a:endParaRPr lang="it-IT" sz="1900" b="1" dirty="0"/>
          </a:p>
          <a:p>
            <a:pPr algn="just"/>
            <a:r>
              <a:rPr lang="it-IT" sz="1900" b="1" dirty="0"/>
              <a:t>Il tavolo quindi propone di estendere l’indagine già svolta presso la Sezione di Torino, adattandola a tutto </a:t>
            </a:r>
            <a:r>
              <a:rPr lang="it-IT" sz="1900" b="1" dirty="0" smtClean="0"/>
              <a:t>l’INFN. La </a:t>
            </a:r>
            <a:r>
              <a:rPr lang="it-IT" sz="1900" b="1" dirty="0"/>
              <a:t>scelta di questo metodo permetterà anche il confronto con altre realtà di ricerca.</a:t>
            </a:r>
          </a:p>
          <a:p>
            <a:pPr algn="just"/>
            <a:endParaRPr lang="it-IT" sz="1900" b="1" dirty="0"/>
          </a:p>
          <a:p>
            <a:pPr algn="just"/>
            <a:r>
              <a:rPr lang="it-IT" sz="1900" b="1" dirty="0"/>
              <a:t>Per tener conto della diversità e della complessità dell’ENTE, il tavolo ha proposto </a:t>
            </a:r>
            <a:r>
              <a:rPr lang="it-IT" sz="1900" b="1" dirty="0" smtClean="0"/>
              <a:t>una ulteriore rielaborazione del </a:t>
            </a:r>
            <a:r>
              <a:rPr lang="it-IT" sz="1900" b="1" dirty="0"/>
              <a:t>questionario attraverso delle interviste finalizzate rivolte ad elementi del personale di alcune </a:t>
            </a:r>
            <a:r>
              <a:rPr lang="it-IT" sz="1900" b="1" dirty="0" smtClean="0"/>
              <a:t>strutture.</a:t>
            </a:r>
            <a:endParaRPr lang="it-IT" sz="1900" b="1" dirty="0"/>
          </a:p>
        </p:txBody>
      </p:sp>
    </p:spTree>
    <p:extLst>
      <p:ext uri="{BB962C8B-B14F-4D97-AF65-F5344CB8AC3E}">
        <p14:creationId xmlns:p14="http://schemas.microsoft.com/office/powerpoint/2010/main" val="31044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1827" y="348620"/>
            <a:ext cx="30403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dirty="0"/>
              <a:t>FASI OPERATIVE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131704" y="1316735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ELABORAZIONE DEL </a:t>
            </a:r>
            <a:r>
              <a:rPr lang="it-IT" sz="1900" b="1" dirty="0" smtClean="0">
                <a:solidFill>
                  <a:srgbClr val="FF0000"/>
                </a:solidFill>
              </a:rPr>
              <a:t>QUESTIONARIO</a:t>
            </a:r>
          </a:p>
          <a:p>
            <a:pPr algn="ctr"/>
            <a:r>
              <a:rPr lang="it-IT" sz="1900" b="1" dirty="0" smtClean="0">
                <a:solidFill>
                  <a:srgbClr val="FF0000"/>
                </a:solidFill>
              </a:rPr>
              <a:t>ATTRAVERSO UNA SERIE DI INTERVISTE IN ALCUNE SEDI</a:t>
            </a:r>
            <a:endParaRPr lang="it-IT" sz="19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31704" y="2688803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SOMMINISTRAZIONE DEL QUESTIONARIO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31704" y="4060871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ELABORAZIONE E PRESENTAZIONE DEI DATI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1704" y="5432939"/>
            <a:ext cx="6894182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PROGETTAZIONE DI INTERVENTI FINALIZZATI ALLA </a:t>
            </a:r>
            <a:r>
              <a:rPr lang="it-IT" sz="1900" b="1" dirty="0" smtClean="0">
                <a:solidFill>
                  <a:srgbClr val="FF0000"/>
                </a:solidFill>
              </a:rPr>
              <a:t>ELIMINAZIONE </a:t>
            </a:r>
            <a:r>
              <a:rPr lang="it-IT" sz="1900" b="1" dirty="0">
                <a:solidFill>
                  <a:srgbClr val="FF0000"/>
                </a:solidFill>
              </a:rPr>
              <a:t>DELLO STRESS LAVORO CORRELATO E     </a:t>
            </a:r>
            <a:endParaRPr lang="it-IT" sz="19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1900" b="1" dirty="0" smtClean="0">
                <a:solidFill>
                  <a:srgbClr val="FF0000"/>
                </a:solidFill>
              </a:rPr>
              <a:t>AL </a:t>
            </a:r>
            <a:r>
              <a:rPr lang="it-IT" sz="1900" b="1" dirty="0">
                <a:solidFill>
                  <a:srgbClr val="FF0000"/>
                </a:solidFill>
              </a:rPr>
              <a:t>MIGLIORAMENTO DEL BENESSERE LAVORATIVO</a:t>
            </a:r>
          </a:p>
        </p:txBody>
      </p:sp>
    </p:spTree>
    <p:extLst>
      <p:ext uri="{BB962C8B-B14F-4D97-AF65-F5344CB8AC3E}">
        <p14:creationId xmlns:p14="http://schemas.microsoft.com/office/powerpoint/2010/main" val="24100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3189" y="475868"/>
            <a:ext cx="6323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/>
              <a:t>CRONOPROGRAMMA PRIMA DELL’EMERGENZA CORONAVIRUS</a:t>
            </a:r>
            <a:endParaRPr lang="it-IT" sz="3000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29363"/>
              </p:ext>
            </p:extLst>
          </p:nvPr>
        </p:nvGraphicFramePr>
        <p:xfrm>
          <a:off x="378444" y="1716416"/>
          <a:ext cx="8413020" cy="4518279"/>
        </p:xfrm>
        <a:graphic>
          <a:graphicData uri="http://schemas.openxmlformats.org/drawingml/2006/table">
            <a:tbl>
              <a:tblPr/>
              <a:tblGrid>
                <a:gridCol w="3660752">
                  <a:extLst>
                    <a:ext uri="{9D8B030D-6E8A-4147-A177-3AD203B41FA5}">
                      <a16:colId xmlns:a16="http://schemas.microsoft.com/office/drawing/2014/main" val="3783703975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4243144628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550639207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1508444164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793116983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3364413235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3225312030"/>
                    </a:ext>
                  </a:extLst>
                </a:gridCol>
                <a:gridCol w="365560">
                  <a:extLst>
                    <a:ext uri="{9D8B030D-6E8A-4147-A177-3AD203B41FA5}">
                      <a16:colId xmlns:a16="http://schemas.microsoft.com/office/drawing/2014/main" val="850114372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3753227653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313864016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1173203282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417580331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1416789635"/>
                    </a:ext>
                  </a:extLst>
                </a:gridCol>
                <a:gridCol w="365559">
                  <a:extLst>
                    <a:ext uri="{9D8B030D-6E8A-4147-A177-3AD203B41FA5}">
                      <a16:colId xmlns:a16="http://schemas.microsoft.com/office/drawing/2014/main" val="1843573139"/>
                    </a:ext>
                  </a:extLst>
                </a:gridCol>
              </a:tblGrid>
              <a:tr h="326792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Attività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2020</a:t>
                      </a:r>
                    </a:p>
                  </a:txBody>
                  <a:tcPr marL="8532" marR="8532" marT="63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6399" marR="6399" marT="63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2021</a:t>
                      </a:r>
                    </a:p>
                  </a:txBody>
                  <a:tcPr marL="8532" marR="8532" marT="6399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61563"/>
                  </a:ext>
                </a:extLst>
              </a:tr>
              <a:tr h="4906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02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03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04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05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06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07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08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09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11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01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02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24239"/>
                  </a:ext>
                </a:extLst>
              </a:tr>
              <a:tr h="103572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1: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Interviste semi-strutturate volte a esplorare gli aspetti salienti del lavoro in INFN. Le interviste dovranno coinvolgere un campione di personale sia dipendente, sia associato, per ciascuna categoria contrattuale e ruolo.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A39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A39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A39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014576"/>
                  </a:ext>
                </a:extLst>
              </a:tr>
              <a:tr h="47473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 2: Analisi del contenuto delle interviste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83C6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16886"/>
                  </a:ext>
                </a:extLst>
              </a:tr>
              <a:tr h="55689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 3: Formulazione del questionario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C4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50820"/>
                  </a:ext>
                </a:extLst>
              </a:tr>
              <a:tr h="47473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 4: Implementazione del questionario on-line e condivisione con il gruppo di lavoro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FFD966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ADE4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FFD966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FFD966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828773"/>
                  </a:ext>
                </a:extLst>
              </a:tr>
              <a:tr h="47473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 5: Raccolta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dei dati quantitativi</a:t>
                      </a:r>
                      <a:endParaRPr lang="it-IT" sz="1400" dirty="0"/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BA9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BA9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BA9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695577"/>
                  </a:ext>
                </a:extLst>
              </a:tr>
              <a:tr h="62390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Fase 6: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Analisi dei dati, costruzione report e restituzione dei risultati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endParaRPr lang="it-IT" sz="1400" dirty="0"/>
                    </a:p>
                  </a:txBody>
                  <a:tcPr marL="8532" marR="8532" marT="639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85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85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</a:txBody>
                  <a:tcPr marL="8532" marR="8532" marT="6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648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3189" y="475868"/>
            <a:ext cx="6323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/>
              <a:t>SITUAZIONE ATTUALE</a:t>
            </a:r>
            <a:endParaRPr lang="it-IT" sz="3000" b="1" dirty="0"/>
          </a:p>
        </p:txBody>
      </p:sp>
      <p:sp>
        <p:nvSpPr>
          <p:cNvPr id="4" name="Rettangolo 3"/>
          <p:cNvSpPr/>
          <p:nvPr/>
        </p:nvSpPr>
        <p:spPr>
          <a:xfrm>
            <a:off x="1131704" y="1316735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ELABORAZIONE DEL </a:t>
            </a:r>
            <a:r>
              <a:rPr lang="it-IT" sz="1900" b="1" dirty="0" smtClean="0">
                <a:solidFill>
                  <a:srgbClr val="FF0000"/>
                </a:solidFill>
              </a:rPr>
              <a:t>QUESTIONARIO</a:t>
            </a:r>
          </a:p>
          <a:p>
            <a:pPr algn="ctr"/>
            <a:r>
              <a:rPr lang="it-IT" sz="1900" b="1" dirty="0" smtClean="0">
                <a:solidFill>
                  <a:srgbClr val="FF0000"/>
                </a:solidFill>
              </a:rPr>
              <a:t>ATTRAVERSO UNA SERIE DI INTERVISTE IN ALCUNE SEDI</a:t>
            </a:r>
            <a:endParaRPr lang="it-IT" sz="19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31704" y="2688803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SOMMINISTRAZIONE DEL </a:t>
            </a:r>
            <a:r>
              <a:rPr lang="it-IT" sz="1900" b="1" dirty="0" smtClean="0">
                <a:solidFill>
                  <a:srgbClr val="FF0000"/>
                </a:solidFill>
              </a:rPr>
              <a:t>QUESTIONARIO</a:t>
            </a:r>
          </a:p>
          <a:p>
            <a:pPr algn="ctr"/>
            <a:r>
              <a:rPr lang="it-IT" sz="1900" b="1" dirty="0" smtClean="0">
                <a:solidFill>
                  <a:schemeClr val="bg1"/>
                </a:solidFill>
              </a:rPr>
              <a:t>SE POSSIBILE A MAGGIO ALTRIMENTI A SETTEMBRE</a:t>
            </a:r>
            <a:endParaRPr lang="it-IT" sz="1900" b="1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31704" y="4060871"/>
            <a:ext cx="6892116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ELABORAZIONE E PRESENTAZIONE DEI DATI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1704" y="5432939"/>
            <a:ext cx="6894182" cy="115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b="1" dirty="0">
                <a:solidFill>
                  <a:srgbClr val="FF0000"/>
                </a:solidFill>
              </a:rPr>
              <a:t>PROGETTAZIONE DI INTERVENTI FINALIZZATI ALLA </a:t>
            </a:r>
            <a:r>
              <a:rPr lang="it-IT" sz="1900" b="1" dirty="0" smtClean="0">
                <a:solidFill>
                  <a:srgbClr val="FF0000"/>
                </a:solidFill>
              </a:rPr>
              <a:t>ELIMINAZIONE </a:t>
            </a:r>
            <a:r>
              <a:rPr lang="it-IT" sz="1900" b="1" dirty="0">
                <a:solidFill>
                  <a:srgbClr val="FF0000"/>
                </a:solidFill>
              </a:rPr>
              <a:t>DELLO STRESS LAVORO CORRELATO E     </a:t>
            </a:r>
            <a:endParaRPr lang="it-IT" sz="19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1900" b="1" dirty="0" smtClean="0">
                <a:solidFill>
                  <a:srgbClr val="FF0000"/>
                </a:solidFill>
              </a:rPr>
              <a:t>AL </a:t>
            </a:r>
            <a:r>
              <a:rPr lang="it-IT" sz="1900" b="1" dirty="0">
                <a:solidFill>
                  <a:srgbClr val="FF0000"/>
                </a:solidFill>
              </a:rPr>
              <a:t>MIGLIORAMENTO DEL BENESSERE LAVORATIVO</a:t>
            </a:r>
          </a:p>
        </p:txBody>
      </p:sp>
      <p:sp>
        <p:nvSpPr>
          <p:cNvPr id="8" name="CasellaDiTesto 7"/>
          <p:cNvSpPr txBox="1"/>
          <p:nvPr/>
        </p:nvSpPr>
        <p:spPr>
          <a:xfrm rot="19793147">
            <a:off x="3831336" y="1605961"/>
            <a:ext cx="13019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solidFill>
                  <a:schemeClr val="bg1"/>
                </a:solidFill>
              </a:rPr>
              <a:t>FATTO</a:t>
            </a:r>
            <a:endParaRPr lang="it-IT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4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3494" y="910844"/>
            <a:ext cx="71909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/>
              <a:t>ESITI DELLE INTERVISTE</a:t>
            </a:r>
          </a:p>
          <a:p>
            <a:endParaRPr lang="it-IT" b="1" dirty="0"/>
          </a:p>
          <a:p>
            <a:r>
              <a:rPr lang="it-IT" sz="2000" b="1" dirty="0" smtClean="0"/>
              <a:t>da </a:t>
            </a:r>
            <a:r>
              <a:rPr lang="it-IT" sz="2000" b="1" dirty="0"/>
              <a:t>giugno a novembre 2020 sono state condotte 44 </a:t>
            </a:r>
            <a:r>
              <a:rPr lang="it-IT" sz="2000" b="1" dirty="0" smtClean="0"/>
              <a:t>interviste </a:t>
            </a:r>
            <a:r>
              <a:rPr lang="it-IT" sz="2000" b="1" dirty="0"/>
              <a:t>che </a:t>
            </a:r>
            <a:r>
              <a:rPr lang="it-IT" sz="2000" b="1" dirty="0" smtClean="0"/>
              <a:t>hanno coinvolto </a:t>
            </a:r>
            <a:r>
              <a:rPr lang="it-IT" sz="2000" b="1" dirty="0"/>
              <a:t>i lavoratori e le lavoratrici di INFN: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b="1" dirty="0" smtClean="0"/>
              <a:t>9 </a:t>
            </a:r>
            <a:r>
              <a:rPr lang="it-IT" sz="2000" b="1" dirty="0"/>
              <a:t>persone afferenti ad una </a:t>
            </a:r>
            <a:r>
              <a:rPr lang="it-IT" sz="2000" b="1" dirty="0" smtClean="0"/>
              <a:t>Sezione di Catania;</a:t>
            </a:r>
            <a:endParaRPr lang="it-IT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b="1" dirty="0" smtClean="0"/>
              <a:t>15 </a:t>
            </a:r>
            <a:r>
              <a:rPr lang="it-IT" sz="2000" b="1" dirty="0"/>
              <a:t>persone </a:t>
            </a:r>
            <a:r>
              <a:rPr lang="it-IT" sz="2000" b="1" dirty="0" smtClean="0"/>
              <a:t>afferenti all’Amministrazione </a:t>
            </a:r>
            <a:r>
              <a:rPr lang="it-IT" sz="2000" b="1" dirty="0"/>
              <a:t>Centrale;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b="1" dirty="0" smtClean="0"/>
              <a:t>20 </a:t>
            </a:r>
            <a:r>
              <a:rPr lang="it-IT" sz="2000" b="1" dirty="0"/>
              <a:t>persone afferenti </a:t>
            </a:r>
            <a:r>
              <a:rPr lang="it-IT" sz="2000" b="1" dirty="0" smtClean="0"/>
              <a:t>ai Laboratori Nazionali di Frascati.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375" y="3794760"/>
            <a:ext cx="3660525" cy="271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2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3494" y="910844"/>
            <a:ext cx="69897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dirty="0" smtClean="0"/>
              <a:t>ESITI DELLE INTERVISTE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sz="2000" b="1" dirty="0" smtClean="0"/>
              <a:t>Dall’esito delle interviste:</a:t>
            </a:r>
          </a:p>
          <a:p>
            <a:pPr algn="just"/>
            <a:r>
              <a:rPr lang="it-IT" sz="2000" b="1" dirty="0" smtClean="0"/>
              <a:t>sono confermate le scale ad hoc individuate per</a:t>
            </a:r>
          </a:p>
          <a:p>
            <a:pPr algn="just"/>
            <a:r>
              <a:rPr lang="it-IT" sz="2000" b="1" dirty="0" smtClean="0"/>
              <a:t>l’indagine torinese e, </a:t>
            </a:r>
            <a:r>
              <a:rPr lang="it-IT" sz="2000" b="1" dirty="0"/>
              <a:t>come atteso, il questionario può essere </a:t>
            </a:r>
            <a:r>
              <a:rPr lang="it-IT" sz="2000" b="1" dirty="0" smtClean="0"/>
              <a:t>in larga </a:t>
            </a:r>
            <a:r>
              <a:rPr lang="it-IT" sz="2000" b="1" dirty="0"/>
              <a:t>misura </a:t>
            </a:r>
            <a:r>
              <a:rPr lang="it-IT" sz="2000" b="1" dirty="0" smtClean="0"/>
              <a:t>riproposto.</a:t>
            </a:r>
            <a:endParaRPr lang="it-IT" sz="2000" b="1" dirty="0"/>
          </a:p>
          <a:p>
            <a:pPr algn="just"/>
            <a:r>
              <a:rPr lang="it-IT" sz="2000" b="1" dirty="0"/>
              <a:t>Tuttavia, alla luce delle nuove informazioni, </a:t>
            </a:r>
            <a:r>
              <a:rPr lang="it-IT" sz="2000" b="1" dirty="0" smtClean="0"/>
              <a:t>sono state aggiunte </a:t>
            </a:r>
            <a:r>
              <a:rPr lang="it-IT" sz="2000" b="1" dirty="0"/>
              <a:t>alcune scale riferite: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1" dirty="0" smtClean="0"/>
              <a:t>al </a:t>
            </a:r>
            <a:r>
              <a:rPr lang="it-IT" sz="2000" b="1" dirty="0"/>
              <a:t>cambiamento </a:t>
            </a:r>
            <a:r>
              <a:rPr lang="it-IT" sz="2000" b="1" dirty="0" smtClean="0"/>
              <a:t>organizzativo</a:t>
            </a:r>
            <a:r>
              <a:rPr lang="it-IT" sz="2000" b="1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1" dirty="0"/>
              <a:t>a</a:t>
            </a:r>
            <a:r>
              <a:rPr lang="it-IT" sz="2000" b="1" dirty="0" smtClean="0"/>
              <a:t>ll’avanzamento di carriera;</a:t>
            </a:r>
            <a:endParaRPr lang="it-IT" sz="20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1" dirty="0" smtClean="0"/>
              <a:t>all</a:t>
            </a:r>
            <a:r>
              <a:rPr lang="it-IT" sz="2000" b="1" dirty="0"/>
              <a:t>’ iniquità/equità nella distribuzione dei </a:t>
            </a:r>
            <a:r>
              <a:rPr lang="it-IT" sz="2000" b="1" dirty="0" smtClean="0"/>
              <a:t>carichi.</a:t>
            </a:r>
            <a:endParaRPr lang="it-IT" sz="20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000" b="1" dirty="0" smtClean="0"/>
          </a:p>
          <a:p>
            <a:pPr algn="just"/>
            <a:r>
              <a:rPr lang="it-IT" sz="2000" b="1" dirty="0" smtClean="0"/>
              <a:t>Inoltre verrà ritarato il </a:t>
            </a:r>
            <a:r>
              <a:rPr lang="it-IT" sz="2000" b="1" dirty="0"/>
              <a:t>questionario sui tecnologi </a:t>
            </a:r>
            <a:r>
              <a:rPr lang="it-IT" sz="2000" b="1" smtClean="0"/>
              <a:t>poiché  alcuni svolgono </a:t>
            </a:r>
            <a:r>
              <a:rPr lang="it-IT" sz="2000" b="1" dirty="0" smtClean="0"/>
              <a:t>mansioni diverse </a:t>
            </a:r>
            <a:r>
              <a:rPr lang="it-IT" sz="2000" b="1" dirty="0"/>
              <a:t>da quelle della </a:t>
            </a:r>
            <a:r>
              <a:rPr lang="it-IT" sz="2000" b="1" dirty="0" smtClean="0"/>
              <a:t>ricerca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020514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997</TotalTime>
  <Words>799</Words>
  <Application>Microsoft Office PowerPoint</Application>
  <PresentationFormat>Presentazione su schermo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Corbel</vt:lpstr>
      <vt:lpstr>Wingdings</vt:lpstr>
      <vt:lpstr>Wingdings 3</vt:lpstr>
      <vt:lpstr>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</dc:creator>
  <cp:lastModifiedBy>Marta Dalla Vecchia</cp:lastModifiedBy>
  <cp:revision>75</cp:revision>
  <dcterms:created xsi:type="dcterms:W3CDTF">2019-01-24T08:07:45Z</dcterms:created>
  <dcterms:modified xsi:type="dcterms:W3CDTF">2020-12-03T12:58:04Z</dcterms:modified>
</cp:coreProperties>
</file>