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sldIdLst>
    <p:sldId id="256" r:id="rId2"/>
    <p:sldId id="262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8" r:id="rId11"/>
    <p:sldId id="275" r:id="rId12"/>
    <p:sldId id="276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56D5C42-C539-4DEB-9836-360873FC03D0}">
          <p14:sldIdLst>
            <p14:sldId id="256"/>
            <p14:sldId id="262"/>
            <p14:sldId id="267"/>
            <p14:sldId id="269"/>
            <p14:sldId id="270"/>
            <p14:sldId id="271"/>
            <p14:sldId id="272"/>
            <p14:sldId id="273"/>
            <p14:sldId id="274"/>
            <p14:sldId id="278"/>
            <p14:sldId id="275"/>
            <p14:sldId id="276"/>
            <p14:sldId id="277"/>
            <p14:sldId id="279"/>
          </p14:sldIdLst>
        </p14:section>
        <p14:section name="Sezione senza titolo" id="{6B6A9B37-AA0D-48CA-BEA0-10ABD794E1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2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3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3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42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6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6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6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6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7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7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70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3936" y="1542986"/>
            <a:ext cx="7196329" cy="3586797"/>
          </a:xfrm>
        </p:spPr>
        <p:txBody>
          <a:bodyPr>
            <a:normAutofit fontScale="90000"/>
          </a:bodyPr>
          <a:lstStyle/>
          <a:p>
            <a:r>
              <a:rPr lang="it-IT" sz="3400" dirty="0" smtClean="0"/>
              <a:t>RIUNIONE CNPISA</a:t>
            </a:r>
            <a:br>
              <a:rPr lang="it-IT" sz="3400" dirty="0" smtClean="0"/>
            </a:b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/>
              <a:t>Emergenza Coronavirus </a:t>
            </a: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 smtClean="0"/>
              <a:t>Aggiornamento </a:t>
            </a:r>
            <a:r>
              <a:rPr lang="it-IT" sz="3400" dirty="0"/>
              <a:t>sulle misure attuate</a:t>
            </a: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 smtClean="0"/>
              <a:t>VENERDI’ 11 DICEMBRE 2020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126680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04544" y="914400"/>
            <a:ext cx="9582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I</a:t>
            </a:r>
            <a:r>
              <a:rPr lang="it-IT" sz="2400" b="1" dirty="0" smtClean="0">
                <a:solidFill>
                  <a:srgbClr val="002060"/>
                </a:solidFill>
              </a:rPr>
              <a:t>n generale possiamo escludere casi di diffusione interna del contagio ad eccezione di contagi avvenuti in pausa pranzo.</a:t>
            </a: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E’ quindi necessario: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 smtClean="0">
                <a:solidFill>
                  <a:srgbClr val="002060"/>
                </a:solidFill>
              </a:rPr>
              <a:t>porre la massima attenzione alla gestione delle mense (dove presenti);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 smtClean="0">
                <a:solidFill>
                  <a:srgbClr val="002060"/>
                </a:solidFill>
              </a:rPr>
              <a:t>sensibilizzare il personale sulle modalità scelte per la pausa pranzo.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Spesso la risposta ai test effettuati per l’insorgenza di sintomi arrivano con parecchi giorni di ritardo.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E’ quindi importante sensibilizzare i lavoratori affinché segnalino l’insorgenza di sintomi da Covid-19 e, in caso di sintomi conclamati dell’infezione, allontanare eventuali contatti stretti</a:t>
            </a:r>
          </a:p>
        </p:txBody>
      </p:sp>
    </p:spTree>
    <p:extLst>
      <p:ext uri="{BB962C8B-B14F-4D97-AF65-F5344CB8AC3E}">
        <p14:creationId xmlns:p14="http://schemas.microsoft.com/office/powerpoint/2010/main" val="275254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273999" y="4039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 smtClean="0">
                <a:solidFill>
                  <a:srgbClr val="002060"/>
                </a:solidFill>
              </a:rPr>
              <a:t>PROCEDURA DA ATTUARE IN CASO DI POSITIVITA’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44197" y="1313688"/>
            <a:ext cx="7038658" cy="154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C’E’ STATO UN CONTATTO STRETTO NEI 2/3 GIORNI PRECEDENTI ALL’INSORGENZA DEI  SINTOMI O ALL’EFFETTUAZIONE DEL TEST SE IL LAVORATORE E’ ASINTOMATICO ?</a:t>
            </a: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P.S. il documento dell’ISS parla di 48 ore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 flipH="1">
            <a:off x="3903788" y="3023616"/>
            <a:ext cx="1195516" cy="9966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/>
              <a:t>SI</a:t>
            </a:r>
            <a:endParaRPr lang="it-IT" sz="2500" b="1" dirty="0"/>
          </a:p>
        </p:txBody>
      </p:sp>
      <p:sp>
        <p:nvSpPr>
          <p:cNvPr id="6" name="Freccia in giù 5"/>
          <p:cNvSpPr/>
          <p:nvPr/>
        </p:nvSpPr>
        <p:spPr>
          <a:xfrm flipH="1">
            <a:off x="8372156" y="3032760"/>
            <a:ext cx="1195516" cy="99669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NO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1486311" y="4203192"/>
            <a:ext cx="6030470" cy="23865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ALLONTANO I CONTATTI STRETTI E LI INVITO A CONTATTARE IL PROPRIO MEDICO DI </a:t>
            </a:r>
            <a:r>
              <a:rPr lang="it-IT" b="1" dirty="0"/>
              <a:t>FAMIGLIA O L’ASL PER </a:t>
            </a:r>
            <a:r>
              <a:rPr lang="it-IT" b="1" dirty="0" smtClean="0"/>
              <a:t>LA CONFERMA O MENO DELL’ISOLAMENTO FIDUCIARIO. PASSO ALLA SLIDE SUCCESSIVA</a:t>
            </a:r>
          </a:p>
          <a:p>
            <a:pPr algn="ctr"/>
            <a:endParaRPr lang="it-IT" dirty="0"/>
          </a:p>
          <a:p>
            <a:pPr algn="ctr"/>
            <a:r>
              <a:rPr lang="it-IT" sz="1400" dirty="0" smtClean="0"/>
              <a:t>Rientreranno al lavoro solo dopo 10 giorni dall’ultima esposizione e un test negativo eseguito al termine dei 10 giorni, oppure dopo 14 giorni. Saranno assegnate loro attività che possono svolgere in </a:t>
            </a:r>
            <a:r>
              <a:rPr lang="it-IT" sz="1400" dirty="0" err="1" smtClean="0"/>
              <a:t>smart</a:t>
            </a:r>
            <a:r>
              <a:rPr lang="it-IT" sz="1400" dirty="0" smtClean="0"/>
              <a:t> </a:t>
            </a:r>
            <a:r>
              <a:rPr lang="it-IT" sz="1400" dirty="0" err="1" smtClean="0"/>
              <a:t>working</a:t>
            </a:r>
            <a:r>
              <a:rPr lang="it-IT" sz="1400" dirty="0" smtClean="0"/>
              <a:t>, salvo condizioni </a:t>
            </a:r>
            <a:r>
              <a:rPr lang="it-IT" sz="1400" dirty="0"/>
              <a:t>di malattia </a:t>
            </a:r>
            <a:r>
              <a:rPr lang="it-IT" sz="1400" dirty="0" smtClean="0"/>
              <a:t>certificata.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7831486" y="4203192"/>
            <a:ext cx="2276856" cy="15118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PASSO ALLA SLIDE SUCCESIVA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0365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88876" y="1508760"/>
            <a:ext cx="7512907" cy="1451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FACCIO SANIFICARE E VENTILARE I </a:t>
            </a:r>
            <a:r>
              <a:rPr lang="it-IT" b="1" dirty="0">
                <a:solidFill>
                  <a:schemeClr val="bg1"/>
                </a:solidFill>
              </a:rPr>
              <a:t>LOCALI FREQUENTATI </a:t>
            </a:r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DAL </a:t>
            </a:r>
            <a:r>
              <a:rPr lang="it-IT" b="1" dirty="0">
                <a:solidFill>
                  <a:schemeClr val="bg1"/>
                </a:solidFill>
              </a:rPr>
              <a:t>LAVORATORE POSITIVO AL COVID-19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SECONDO LE DISPOSIZIONI DELLA CIRCOLARE N. 5443 DEL 22 FEBBRAIO 2020 DEL MINISTERO DELLA SALUTE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88876" y="3131468"/>
            <a:ext cx="7512907" cy="1088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AVVISO I COLLEGHI CHE LO HANNO COMUNQUE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INCONTRATO NEI GIORNI PRECEDENTI ALL’INSORGENZA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DEI SINTOMI O AL TEST POSITIVO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88876" y="4390474"/>
            <a:ext cx="7512907" cy="597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AVVISO LE RSU, IL RLS E I RAPPRESENTANTI DEL PERSONALE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88876" y="5175896"/>
            <a:ext cx="7512907" cy="118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MANDO UN EMAIL A TUTTO IL PERSONALE PER INDICARE CHE C’È STATO UN CASO POSITIVO E DESCRIVERE LE MISURE GIA’ ATTUATE.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INVITO TUTTI AD UN ACCURATO RISPETTO DELLE REGOLE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73999" y="40395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 smtClean="0">
                <a:solidFill>
                  <a:srgbClr val="002060"/>
                </a:solidFill>
              </a:rPr>
              <a:t>PROCEDURA DA ATTUARE IN CASO DI POSITIVITA’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46111" y="452718"/>
            <a:ext cx="10271825" cy="1400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400" b="1" dirty="0" smtClean="0">
                <a:solidFill>
                  <a:srgbClr val="002060"/>
                </a:solidFill>
              </a:rPr>
              <a:t>RIENTRO AL LAVORO DELLA PERSONA POSITIVA</a:t>
            </a:r>
            <a:endParaRPr lang="it-IT" sz="3400" b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26621" y="1362456"/>
            <a:ext cx="7038658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>
                <a:solidFill>
                  <a:schemeClr val="bg1"/>
                </a:solidFill>
              </a:rPr>
              <a:t>CASO ASINTOMATICO?</a:t>
            </a:r>
          </a:p>
        </p:txBody>
      </p:sp>
      <p:sp>
        <p:nvSpPr>
          <p:cNvPr id="4" name="Freccia in giù 3"/>
          <p:cNvSpPr/>
          <p:nvPr/>
        </p:nvSpPr>
        <p:spPr>
          <a:xfrm flipH="1">
            <a:off x="3010723" y="2452052"/>
            <a:ext cx="1195516" cy="9555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/>
              <a:t>SI</a:t>
            </a:r>
            <a:endParaRPr lang="it-IT" sz="2500" b="1" dirty="0"/>
          </a:p>
        </p:txBody>
      </p:sp>
      <p:sp>
        <p:nvSpPr>
          <p:cNvPr id="5" name="Freccia in giù 4"/>
          <p:cNvSpPr/>
          <p:nvPr/>
        </p:nvSpPr>
        <p:spPr>
          <a:xfrm flipH="1">
            <a:off x="7872283" y="2452052"/>
            <a:ext cx="1195516" cy="95554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NO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1569678" y="3648456"/>
            <a:ext cx="4059319" cy="15087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RIENTRA DOPO 10 GIORNI E UN TEST </a:t>
            </a:r>
            <a:r>
              <a:rPr lang="it-IT" b="1" dirty="0" smtClean="0">
                <a:solidFill>
                  <a:srgbClr val="FFC000"/>
                </a:solidFill>
              </a:rPr>
              <a:t>MOLECOLARE</a:t>
            </a:r>
            <a:r>
              <a:rPr lang="it-IT" b="1" dirty="0" smtClean="0"/>
              <a:t> NEGATIVO ESEGUITO AL TERMINE DEI 10 GIORNI 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6237711" y="3648456"/>
            <a:ext cx="4446373" cy="1508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RIENTRA DOPO ALMENO 10 GIORNI E UN TEST </a:t>
            </a:r>
            <a:r>
              <a:rPr lang="it-IT" b="1" dirty="0" smtClean="0">
                <a:solidFill>
                  <a:srgbClr val="FFC000"/>
                </a:solidFill>
              </a:rPr>
              <a:t>MOLECOLARE</a:t>
            </a:r>
            <a:r>
              <a:rPr lang="it-IT" b="1" dirty="0" smtClean="0"/>
              <a:t> NEGATIVO ESEGUITO DOPO ALMENO 3 GIORNI DALLA SCOMPARSA DEI SINTOMI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1569678" y="5480368"/>
            <a:ext cx="9114405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VALUTARE CON IL MEDICO COMPETENTE L’EVENTUALE NECESSITA’ DI UNA VISITA MEDICA PRECEDENTE ALLA RIPRESA DEL LAVORO, AL FINE DI VERIFICARE L’IDONEITÀ ALLA MANSIONE. 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OBBLIGATORIA SE PER IL LAVORATORE È STATO NECESSARIO UN RICOVERO OSPEDALIERO</a:t>
            </a:r>
          </a:p>
        </p:txBody>
      </p:sp>
    </p:spTree>
    <p:extLst>
      <p:ext uri="{BB962C8B-B14F-4D97-AF65-F5344CB8AC3E}">
        <p14:creationId xmlns:p14="http://schemas.microsoft.com/office/powerpoint/2010/main" val="364038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41" y="-4615"/>
            <a:ext cx="4327317" cy="68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1418210" y="549275"/>
            <a:ext cx="935558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smtClean="0">
                <a:solidFill>
                  <a:srgbClr val="FF0000"/>
                </a:solidFill>
              </a:rPr>
              <a:t>A SETTEMBRE E’ STATO INVIATO A TUTTE LE STRUTTURE IL NUOVO PROTOCOLLO OPERATIVO «RIENTRO IN SICUREZZA»</a:t>
            </a:r>
          </a:p>
          <a:p>
            <a:endParaRPr lang="it-IT" sz="2500" b="1" dirty="0">
              <a:solidFill>
                <a:srgbClr val="002060"/>
              </a:solidFill>
            </a:endParaRP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DOCUMENTO DI VALUTAZIONE DEI RISCHI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2060"/>
                </a:solidFill>
              </a:rPr>
              <a:t>GESTIONE DEI CASI DI SOSPETTA SINTOMATOLOGIA DA </a:t>
            </a:r>
            <a:r>
              <a:rPr lang="it-IT" sz="2000" b="1" dirty="0" smtClean="0">
                <a:solidFill>
                  <a:srgbClr val="002060"/>
                </a:solidFill>
              </a:rPr>
              <a:t>COVID-19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2060"/>
                </a:solidFill>
              </a:rPr>
              <a:t>INGRESSO NEI LUOGHI DI LAVORO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ORGANIZZAZIONE DEGLI SPAZI DI LAVORO</a:t>
            </a:r>
            <a:endParaRPr lang="it-IT" sz="2000" b="1" dirty="0">
              <a:solidFill>
                <a:srgbClr val="002060"/>
              </a:solidFill>
            </a:endParaRP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DISPOSITIVI </a:t>
            </a:r>
            <a:r>
              <a:rPr lang="it-IT" sz="2000" b="1" dirty="0">
                <a:solidFill>
                  <a:srgbClr val="002060"/>
                </a:solidFill>
              </a:rPr>
              <a:t>DI PROTEZIONE INDIVIDUALE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INFORMAZION E FORMAZIONE DEI LAVORATORI 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PULIZIA </a:t>
            </a:r>
            <a:r>
              <a:rPr lang="it-IT" sz="2000" b="1" dirty="0">
                <a:solidFill>
                  <a:srgbClr val="002060"/>
                </a:solidFill>
              </a:rPr>
              <a:t>E SANIFICAZIONE DEI LOCALI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2060"/>
                </a:solidFill>
              </a:rPr>
              <a:t>FORNITORI E DITTE ESTERNE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ACCESSO </a:t>
            </a:r>
            <a:r>
              <a:rPr lang="it-IT" sz="2000" b="1" dirty="0">
                <a:solidFill>
                  <a:srgbClr val="002060"/>
                </a:solidFill>
              </a:rPr>
              <a:t>DI UTENTI ED OSPITI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SVOLGIMENTO DEI CONCORSI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02060"/>
                </a:solidFill>
              </a:rPr>
              <a:t>RIUNIONE ED EVENTI</a:t>
            </a:r>
          </a:p>
          <a:p>
            <a:pPr marL="630238" indent="-63023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2060"/>
                </a:solidFill>
              </a:rPr>
              <a:t>ATTIVITA</a:t>
            </a:r>
            <a:r>
              <a:rPr lang="it-IT" sz="2000" b="1" dirty="0">
                <a:solidFill>
                  <a:srgbClr val="002060"/>
                </a:solidFill>
              </a:rPr>
              <a:t>’ IN </a:t>
            </a:r>
            <a:r>
              <a:rPr lang="it-IT" sz="2000" b="1" dirty="0" smtClean="0">
                <a:solidFill>
                  <a:srgbClr val="002060"/>
                </a:solidFill>
              </a:rPr>
              <a:t>MISSIONE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1418210" y="896112"/>
            <a:ext cx="93555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002060"/>
                </a:solidFill>
              </a:rPr>
              <a:t>DISTANZIAMENTO SOCIALE</a:t>
            </a:r>
          </a:p>
          <a:p>
            <a:endParaRPr lang="it-IT" sz="3000" b="1" dirty="0">
              <a:solidFill>
                <a:srgbClr val="002060"/>
              </a:solidFill>
            </a:endParaRPr>
          </a:p>
          <a:p>
            <a:r>
              <a:rPr lang="it-IT" sz="3000" b="1" dirty="0" smtClean="0">
                <a:solidFill>
                  <a:srgbClr val="002060"/>
                </a:solidFill>
              </a:rPr>
              <a:t>MASCHERINE CHIRURGICHE E ALTRI DPI</a:t>
            </a:r>
          </a:p>
          <a:p>
            <a:endParaRPr lang="it-IT" sz="3000" b="1" dirty="0" smtClean="0">
              <a:solidFill>
                <a:srgbClr val="002060"/>
              </a:solidFill>
            </a:endParaRPr>
          </a:p>
          <a:p>
            <a:r>
              <a:rPr lang="it-IT" sz="3000" b="1" dirty="0" smtClean="0">
                <a:solidFill>
                  <a:srgbClr val="002060"/>
                </a:solidFill>
              </a:rPr>
              <a:t>IGIENE DELLE MANI</a:t>
            </a:r>
          </a:p>
          <a:p>
            <a:endParaRPr lang="it-IT" sz="3000" b="1" dirty="0">
              <a:solidFill>
                <a:srgbClr val="002060"/>
              </a:solidFill>
            </a:endParaRPr>
          </a:p>
          <a:p>
            <a:r>
              <a:rPr lang="it-IT" sz="3000" b="1" dirty="0" smtClean="0">
                <a:solidFill>
                  <a:srgbClr val="002060"/>
                </a:solidFill>
              </a:rPr>
              <a:t>FORMAZIONE DEI LAVORATORI</a:t>
            </a:r>
          </a:p>
          <a:p>
            <a:endParaRPr lang="it-IT" sz="3000" b="1" dirty="0">
              <a:solidFill>
                <a:srgbClr val="002060"/>
              </a:solidFill>
            </a:endParaRPr>
          </a:p>
          <a:p>
            <a:r>
              <a:rPr lang="it-IT" sz="3000" b="1" dirty="0" smtClean="0">
                <a:solidFill>
                  <a:srgbClr val="002060"/>
                </a:solidFill>
              </a:rPr>
              <a:t>MISURA DELLA TEMPERATURA</a:t>
            </a:r>
          </a:p>
          <a:p>
            <a:endParaRPr lang="it-IT" sz="3000" b="1" dirty="0">
              <a:solidFill>
                <a:srgbClr val="002060"/>
              </a:solidFill>
            </a:endParaRPr>
          </a:p>
          <a:p>
            <a:r>
              <a:rPr lang="it-IT" sz="3000" b="1" dirty="0" smtClean="0">
                <a:solidFill>
                  <a:srgbClr val="002060"/>
                </a:solidFill>
              </a:rPr>
              <a:t>APP IMMUNI</a:t>
            </a:r>
            <a:endParaRPr lang="it-IT" sz="3000" b="1" dirty="0">
              <a:solidFill>
                <a:srgbClr val="002060"/>
              </a:solidFill>
            </a:endParaRPr>
          </a:p>
          <a:p>
            <a:endParaRPr lang="it-IT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37" y="-297"/>
            <a:ext cx="855952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09202"/>
              </p:ext>
            </p:extLst>
          </p:nvPr>
        </p:nvGraphicFramePr>
        <p:xfrm>
          <a:off x="3803904" y="348120"/>
          <a:ext cx="4736592" cy="6302405"/>
        </p:xfrm>
        <a:graphic>
          <a:graphicData uri="http://schemas.openxmlformats.org/drawingml/2006/table">
            <a:tbl>
              <a:tblPr/>
              <a:tblGrid>
                <a:gridCol w="1438758">
                  <a:extLst>
                    <a:ext uri="{9D8B030D-6E8A-4147-A177-3AD203B41FA5}">
                      <a16:colId xmlns:a16="http://schemas.microsoft.com/office/drawing/2014/main" val="2259793811"/>
                    </a:ext>
                  </a:extLst>
                </a:gridCol>
                <a:gridCol w="889121">
                  <a:extLst>
                    <a:ext uri="{9D8B030D-6E8A-4147-A177-3AD203B41FA5}">
                      <a16:colId xmlns:a16="http://schemas.microsoft.com/office/drawing/2014/main" val="367319620"/>
                    </a:ext>
                  </a:extLst>
                </a:gridCol>
                <a:gridCol w="759796">
                  <a:extLst>
                    <a:ext uri="{9D8B030D-6E8A-4147-A177-3AD203B41FA5}">
                      <a16:colId xmlns:a16="http://schemas.microsoft.com/office/drawing/2014/main" val="2886687303"/>
                    </a:ext>
                  </a:extLst>
                </a:gridCol>
                <a:gridCol w="889121">
                  <a:extLst>
                    <a:ext uri="{9D8B030D-6E8A-4147-A177-3AD203B41FA5}">
                      <a16:colId xmlns:a16="http://schemas.microsoft.com/office/drawing/2014/main" val="868724863"/>
                    </a:ext>
                  </a:extLst>
                </a:gridCol>
                <a:gridCol w="759796">
                  <a:extLst>
                    <a:ext uri="{9D8B030D-6E8A-4147-A177-3AD203B41FA5}">
                      <a16:colId xmlns:a16="http://schemas.microsoft.com/office/drawing/2014/main" val="3762966471"/>
                    </a:ext>
                  </a:extLst>
                </a:gridCol>
              </a:tblGrid>
              <a:tr h="5982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Struttura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SOLO DIP.             Martedì 6 ottobre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SOLO DIP.             mercoledì 23 settembre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176566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11532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899429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Bologna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313320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Cagliari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95405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Catania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23908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CNAF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36970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396270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331544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Genova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499499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GGI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887690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Lecce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29189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LNF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7194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LNGS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070949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LNL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93897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LNS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649755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Milano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991483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Milano Bicocca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638414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Napoli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4817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Padova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615615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54343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Perugia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65221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48221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Presidenza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90858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10109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 TV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648832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 TRE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153768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TIFPA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195431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Torino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942229"/>
                  </a:ext>
                </a:extLst>
              </a:tr>
              <a:tr h="1435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Trieste</a:t>
                      </a:r>
                    </a:p>
                  </a:txBody>
                  <a:tcPr marL="4273" marR="4273" marT="4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39422"/>
                  </a:ext>
                </a:extLst>
              </a:tr>
              <a:tr h="27669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73" marR="4273" marT="4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7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8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1" y="130778"/>
            <a:ext cx="10998137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26236" y="758951"/>
            <a:ext cx="9939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AGGIORNAMENTO DEL PROTOCOLLO OPERATIVO</a:t>
            </a: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Misure </a:t>
            </a:r>
            <a:r>
              <a:rPr lang="it-IT" sz="2000" b="1" dirty="0">
                <a:solidFill>
                  <a:srgbClr val="002060"/>
                </a:solidFill>
              </a:rPr>
              <a:t>da attuare nelle aree caratterizzate da uno scenario di massima gravità e da un livello di rischio alto, le cosiddette “zone </a:t>
            </a:r>
            <a:r>
              <a:rPr lang="it-IT" sz="2000" b="1" dirty="0" smtClean="0">
                <a:solidFill>
                  <a:srgbClr val="002060"/>
                </a:solidFill>
              </a:rPr>
              <a:t>rosse”:</a:t>
            </a:r>
          </a:p>
          <a:p>
            <a:endParaRPr lang="it-IT" sz="2000" b="1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obbligo</a:t>
            </a:r>
            <a:r>
              <a:rPr lang="it-IT" sz="2000" b="1" dirty="0">
                <a:solidFill>
                  <a:srgbClr val="002060"/>
                </a:solidFill>
              </a:rPr>
              <a:t>, per i datori di lavoro pubblici, di limitare la presenza del personale nei luoghi di lavoro al fine di assicurare esclusivamente le attività che ritengono indifferibili e che richiedono necessariamente tale presenza, anche in ragione della gestione dell'emergenza. 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r>
              <a:rPr lang="it-IT" sz="2000" b="1" dirty="0">
                <a:solidFill>
                  <a:srgbClr val="002060"/>
                </a:solidFill>
              </a:rPr>
              <a:t>Il personale non in presenza svolgerà la propria attività in modalità agile, anche alternando giornate lavorate in presenza e giornate lavorate da remoto, in modo da poter effettuare le attività ordinariamente svolte in presenza o le ulteriori attività progettuali specificamente individuate.</a:t>
            </a:r>
          </a:p>
        </p:txBody>
      </p:sp>
    </p:spTree>
    <p:extLst>
      <p:ext uri="{BB962C8B-B14F-4D97-AF65-F5344CB8AC3E}">
        <p14:creationId xmlns:p14="http://schemas.microsoft.com/office/powerpoint/2010/main" val="377303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47559"/>
              </p:ext>
            </p:extLst>
          </p:nvPr>
        </p:nvGraphicFramePr>
        <p:xfrm>
          <a:off x="1293021" y="384680"/>
          <a:ext cx="9605957" cy="6216407"/>
        </p:xfrm>
        <a:graphic>
          <a:graphicData uri="http://schemas.openxmlformats.org/drawingml/2006/table">
            <a:tbl>
              <a:tblPr/>
              <a:tblGrid>
                <a:gridCol w="1675673">
                  <a:extLst>
                    <a:ext uri="{9D8B030D-6E8A-4147-A177-3AD203B41FA5}">
                      <a16:colId xmlns:a16="http://schemas.microsoft.com/office/drawing/2014/main" val="3374337791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1125452583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327379022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3378241679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770027987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3228218482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3836008894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2057358197"/>
                    </a:ext>
                  </a:extLst>
                </a:gridCol>
                <a:gridCol w="790769">
                  <a:extLst>
                    <a:ext uri="{9D8B030D-6E8A-4147-A177-3AD203B41FA5}">
                      <a16:colId xmlns:a16="http://schemas.microsoft.com/office/drawing/2014/main" val="781591270"/>
                    </a:ext>
                  </a:extLst>
                </a:gridCol>
                <a:gridCol w="802066">
                  <a:extLst>
                    <a:ext uri="{9D8B030D-6E8A-4147-A177-3AD203B41FA5}">
                      <a16:colId xmlns:a16="http://schemas.microsoft.com/office/drawing/2014/main" val="2913146622"/>
                    </a:ext>
                  </a:extLst>
                </a:gridCol>
                <a:gridCol w="802066">
                  <a:extLst>
                    <a:ext uri="{9D8B030D-6E8A-4147-A177-3AD203B41FA5}">
                      <a16:colId xmlns:a16="http://schemas.microsoft.com/office/drawing/2014/main" val="525282594"/>
                    </a:ext>
                  </a:extLst>
                </a:gridCol>
              </a:tblGrid>
              <a:tr h="5678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Struttura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Martedì 24 novembre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Mercoledì 11 novembre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Giovedì 5 novembre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Giovedì 22 ottobre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Martedì 6 ottobre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07120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87716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122350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Bologna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429800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Cagliari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69949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Catania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110560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CNAF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402781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08885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89207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Genova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38797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GGI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235805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Lecce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92341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LNF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14289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LNGS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0084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LNL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319940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LNS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024681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Milano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709441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Milano Bicocca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2782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Napoli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329979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Padova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86025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44189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Perugia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59778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73969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Presidenza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10016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235326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 TV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208379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 TRE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712876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TIFPA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83608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Torino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56145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Trieste</a:t>
                      </a:r>
                    </a:p>
                  </a:txBody>
                  <a:tcPr marL="2840" marR="2840" marT="2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138620"/>
                  </a:ext>
                </a:extLst>
              </a:tr>
              <a:tr h="2626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7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4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4336" y="71010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000" b="1" dirty="0"/>
              <a:t>CASI DI POSITIVITA’</a:t>
            </a:r>
          </a:p>
          <a:p>
            <a:r>
              <a:rPr lang="it-IT" sz="3000" b="1" dirty="0"/>
              <a:t>AL COVID 19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31137"/>
              </p:ext>
            </p:extLst>
          </p:nvPr>
        </p:nvGraphicFramePr>
        <p:xfrm>
          <a:off x="5169317" y="292608"/>
          <a:ext cx="2548309" cy="6435477"/>
        </p:xfrm>
        <a:graphic>
          <a:graphicData uri="http://schemas.openxmlformats.org/drawingml/2006/table">
            <a:tbl>
              <a:tblPr/>
              <a:tblGrid>
                <a:gridCol w="1597180">
                  <a:extLst>
                    <a:ext uri="{9D8B030D-6E8A-4147-A177-3AD203B41FA5}">
                      <a16:colId xmlns:a16="http://schemas.microsoft.com/office/drawing/2014/main" val="2588973747"/>
                    </a:ext>
                  </a:extLst>
                </a:gridCol>
                <a:gridCol w="951129">
                  <a:extLst>
                    <a:ext uri="{9D8B030D-6E8A-4147-A177-3AD203B41FA5}">
                      <a16:colId xmlns:a16="http://schemas.microsoft.com/office/drawing/2014/main" val="3188257150"/>
                    </a:ext>
                  </a:extLst>
                </a:gridCol>
              </a:tblGrid>
              <a:tr h="2028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STRUTTURA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08562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905885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198711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Bologna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444044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Cagliari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643446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Catania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70068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CNAF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709695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864453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882107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Genova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253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GGI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495522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Lecce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823115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LNF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900409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LNGS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639395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LNL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279591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LNS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00637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Milano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50457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Milano Bicocca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506171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Napoli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943360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Padova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125973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482413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Perugia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0880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033074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Presidenza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602184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764395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 TV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37809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 TRE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69285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TIFPA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363734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Torino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250654"/>
                  </a:ext>
                </a:extLst>
              </a:tr>
              <a:tr h="182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Trieste</a:t>
                      </a:r>
                    </a:p>
                  </a:txBody>
                  <a:tcPr marL="4703" marR="4703" marT="4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125282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16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78380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381</TotalTime>
  <Words>1416</Words>
  <Application>Microsoft Office PowerPoint</Application>
  <PresentationFormat>Widescreen</PresentationFormat>
  <Paragraphs>626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Berlino</vt:lpstr>
      <vt:lpstr>RIUNIONE CNPISA   Emergenza Coronavirus  Aggiornamento sulle misure attuate   VENERDI’ 11 DICEMBRE 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SEZIONE DI PADOVA  RIAVVIO ATTIVITA A SEGUITO  EMERGENZA COVID-19</dc:title>
  <dc:creator>Marta</dc:creator>
  <cp:lastModifiedBy>Marta Dalla Vecchia</cp:lastModifiedBy>
  <cp:revision>28</cp:revision>
  <dcterms:created xsi:type="dcterms:W3CDTF">2020-04-20T11:24:54Z</dcterms:created>
  <dcterms:modified xsi:type="dcterms:W3CDTF">2020-12-11T08:46:21Z</dcterms:modified>
</cp:coreProperties>
</file>