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7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951D7-74C9-4ED2-8583-DE4C504B5723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C13EE-612F-4D27-9B37-248D51341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23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3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2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8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52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99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094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58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04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453B5-CF3C-434C-A5EF-261E6888AD4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66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3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6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66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4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8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15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7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5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9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50236-1780-43DB-B8E1-E72CE93491D1}" type="datetimeFigureOut">
              <a:rPr lang="en-US" smtClean="0"/>
              <a:t>12/3/2020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A1DADF-28F6-426A-9A6A-7710F3DDA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0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8.png"/><Relationship Id="rId1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3.jpeg"/><Relationship Id="rId4" Type="http://schemas.microsoft.com/office/2007/relationships/hdphoto" Target="../media/hdphoto10.wdp"/><Relationship Id="rId9" Type="http://schemas.openxmlformats.org/officeDocument/2006/relationships/image" Target="../media/image2.png"/><Relationship Id="rId1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4"/>
          <a:stretch/>
        </p:blipFill>
        <p:spPr>
          <a:xfrm>
            <a:off x="95420" y="756429"/>
            <a:ext cx="7289982" cy="5135363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17527" y="5032336"/>
            <a:ext cx="139214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C_Side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656351" y="2258171"/>
            <a:ext cx="2822713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Itk Lenght Dimension: 6800mm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31708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err="1" smtClean="0">
                <a:latin typeface="Arial Narrow" panose="020B0606020202030204" pitchFamily="34" charset="0"/>
              </a:rPr>
              <a:t>ITk</a:t>
            </a:r>
            <a:r>
              <a:rPr lang="en-US" b="1" i="1" dirty="0" smtClean="0">
                <a:latin typeface="Arial Narrow" panose="020B0606020202030204" pitchFamily="34" charset="0"/>
              </a:rPr>
              <a:t> - PP1 DESIGN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882" y="1143611"/>
            <a:ext cx="4880631" cy="556510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9060143" y="958945"/>
            <a:ext cx="274644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Outer Diameter: 1400mm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5670441" y="893153"/>
            <a:ext cx="139214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PP1 A_Side</a:t>
            </a:r>
          </a:p>
        </p:txBody>
      </p:sp>
      <p:cxnSp>
        <p:nvCxnSpPr>
          <p:cNvPr id="7" name="Straight Arrow Connector 6"/>
          <p:cNvCxnSpPr>
            <a:stCxn id="29" idx="2"/>
          </p:cNvCxnSpPr>
          <p:nvPr/>
        </p:nvCxnSpPr>
        <p:spPr>
          <a:xfrm flipH="1">
            <a:off x="9851667" y="1328277"/>
            <a:ext cx="581700" cy="14546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081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97" y="623310"/>
            <a:ext cx="7498236" cy="577412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3688806" y="1066651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1)- Outer Flange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782325" y="1633308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2)- Outer Wall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875844" y="2170677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3</a:t>
            </a:r>
            <a:r>
              <a:rPr lang="it-IT" i="1" dirty="0" smtClean="0">
                <a:latin typeface="Arial Narrow" panose="020B0606020202030204" pitchFamily="34" charset="0"/>
              </a:rPr>
              <a:t>)- Outer P_Panels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875844" y="2735949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4)- Conical Flange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875844" y="3350876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5</a:t>
            </a:r>
            <a:r>
              <a:rPr lang="it-IT" i="1" dirty="0" smtClean="0">
                <a:latin typeface="Arial Narrow" panose="020B0606020202030204" pitchFamily="34" charset="0"/>
              </a:rPr>
              <a:t>)- Inner Flange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033281" y="4150469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6</a:t>
            </a:r>
            <a:r>
              <a:rPr lang="it-IT" i="1" dirty="0" smtClean="0">
                <a:latin typeface="Arial Narrow" panose="020B0606020202030204" pitchFamily="34" charset="0"/>
              </a:rPr>
              <a:t>)- Inner Wall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033281" y="4944431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7)- Outer P_Panels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033281" y="5683757"/>
            <a:ext cx="181296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8</a:t>
            </a:r>
            <a:r>
              <a:rPr lang="it-IT" i="1" dirty="0" smtClean="0">
                <a:latin typeface="Arial Narrow" panose="020B0606020202030204" pitchFamily="34" charset="0"/>
              </a:rPr>
              <a:t>)- Closing Flange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6" y="656136"/>
            <a:ext cx="3668632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PP1 MAIN COMPONENTS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cxnSp>
        <p:nvCxnSpPr>
          <p:cNvPr id="4" name="Straight Arrow Connector 3"/>
          <p:cNvCxnSpPr>
            <a:stCxn id="32" idx="3"/>
          </p:cNvCxnSpPr>
          <p:nvPr/>
        </p:nvCxnSpPr>
        <p:spPr>
          <a:xfrm flipV="1">
            <a:off x="2846243" y="5422790"/>
            <a:ext cx="1503120" cy="4456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846243" y="4695628"/>
            <a:ext cx="1161214" cy="4423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846243" y="4286865"/>
            <a:ext cx="1328191" cy="632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3688806" y="3535542"/>
            <a:ext cx="985898" cy="43639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2" idx="3"/>
          </p:cNvCxnSpPr>
          <p:nvPr/>
        </p:nvCxnSpPr>
        <p:spPr>
          <a:xfrm>
            <a:off x="3688806" y="2920615"/>
            <a:ext cx="2059986" cy="97002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688806" y="2357501"/>
            <a:ext cx="3149315" cy="63851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4595287" y="1833035"/>
            <a:ext cx="2322347" cy="77264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501768" y="1269921"/>
            <a:ext cx="2537000" cy="123838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945249" y="1435983"/>
            <a:ext cx="126369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BULKHEAD</a:t>
            </a:r>
          </a:p>
        </p:txBody>
      </p:sp>
      <p:sp>
        <p:nvSpPr>
          <p:cNvPr id="47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934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05" y="829886"/>
            <a:ext cx="3823294" cy="286747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338826" y="656136"/>
            <a:ext cx="294506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PP1 PROTOTYPE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47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70" t="6853" r="6761" b="7976"/>
          <a:stretch/>
        </p:blipFill>
        <p:spPr>
          <a:xfrm>
            <a:off x="3888410" y="656136"/>
            <a:ext cx="5661329" cy="44773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87" b="9333"/>
          <a:stretch/>
        </p:blipFill>
        <p:spPr>
          <a:xfrm>
            <a:off x="9241663" y="656136"/>
            <a:ext cx="2842788" cy="24478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12402" y="3026653"/>
            <a:ext cx="3148253" cy="419767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4" t="30609" b="17334"/>
          <a:stretch/>
        </p:blipFill>
        <p:spPr>
          <a:xfrm>
            <a:off x="98157" y="3404961"/>
            <a:ext cx="3275937" cy="13802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16637" r="9276" b="4492"/>
          <a:stretch/>
        </p:blipFill>
        <p:spPr>
          <a:xfrm>
            <a:off x="2549833" y="4161034"/>
            <a:ext cx="1720988" cy="24620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5765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b="19768"/>
          <a:stretch/>
        </p:blipFill>
        <p:spPr>
          <a:xfrm>
            <a:off x="6717321" y="1325327"/>
            <a:ext cx="5009322" cy="46136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9" y="1496295"/>
            <a:ext cx="4468102" cy="490197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27928" y="1224502"/>
            <a:ext cx="279998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GLUED SEALING SOLUTION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434449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PP1 Signal Cables Feedthrough development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6272245" y="1056246"/>
            <a:ext cx="291564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RUBBER SEALING SOLUTION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9141" y="5713310"/>
            <a:ext cx="5261996" cy="400110"/>
          </a:xfrm>
          <a:prstGeom prst="rect">
            <a:avLst/>
          </a:prstGeom>
          <a:solidFill>
            <a:srgbClr val="92D050"/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Arial Narrow" panose="020B0606020202030204" pitchFamily="34" charset="0"/>
              </a:rPr>
              <a:t>Development in sharing with F. Rosatelli (Sealing test)</a:t>
            </a:r>
            <a:endParaRPr lang="en-US" sz="20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9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926048" y="2480514"/>
            <a:ext cx="664574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Arial Narrow" panose="020B0606020202030204" pitchFamily="34" charset="0"/>
              </a:rPr>
              <a:t>Design activity time committment proposed for next six mounths:  60%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3390337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latin typeface="Arial Narrow" panose="020B0606020202030204" pitchFamily="34" charset="0"/>
              </a:rPr>
              <a:t>ITk</a:t>
            </a:r>
            <a:r>
              <a:rPr lang="en-US" sz="2000" b="1" i="1" dirty="0" smtClean="0">
                <a:latin typeface="Arial Narrow" panose="020B0606020202030204" pitchFamily="34" charset="0"/>
              </a:rPr>
              <a:t> - PP1 Upcoming Activities</a:t>
            </a:r>
            <a:endParaRPr lang="en-US" sz="2000" b="1" i="1" dirty="0">
              <a:latin typeface="Arial Narrow" panose="020B0606020202030204" pitchFamily="34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42598" y="3178760"/>
            <a:ext cx="909689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1)- DEVELOPMENT OF PP1 DESIGN IN ACCORDING TO Itk COLLABORATION INCOMING UPDATES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42598" y="4119764"/>
            <a:ext cx="723628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3</a:t>
            </a:r>
            <a:r>
              <a:rPr lang="it-IT" i="1" dirty="0" smtClean="0">
                <a:latin typeface="Arial Narrow" panose="020B0606020202030204" pitchFamily="34" charset="0"/>
              </a:rPr>
              <a:t>)- DEVELOPMENT OF PP1 FEEDTHROUGH DESIGN, PROTYPING AND TEST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42598" y="3657083"/>
            <a:ext cx="5123967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2</a:t>
            </a:r>
            <a:r>
              <a:rPr lang="it-IT" i="1" dirty="0" smtClean="0">
                <a:latin typeface="Arial Narrow" panose="020B0606020202030204" pitchFamily="34" charset="0"/>
              </a:rPr>
              <a:t>)- PP1 PROTOYPE ASSEMBLY AND DEVELOPMENT </a:t>
            </a:r>
          </a:p>
        </p:txBody>
      </p:sp>
    </p:spTree>
    <p:extLst>
      <p:ext uri="{BB962C8B-B14F-4D97-AF65-F5344CB8AC3E}">
        <p14:creationId xmlns:p14="http://schemas.microsoft.com/office/powerpoint/2010/main" val="246915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0" y="1472633"/>
            <a:ext cx="3724015" cy="41091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83" y="1461841"/>
            <a:ext cx="4570468" cy="411848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9033724" y="2605716"/>
            <a:ext cx="75395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3500mm</a:t>
            </a: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9330369" y="1813946"/>
            <a:ext cx="787304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4200mm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188" y="1472633"/>
            <a:ext cx="3155724" cy="411997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 rot="20107419">
            <a:off x="5556963" y="4269194"/>
            <a:ext cx="752643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1200mm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 rot="20133612">
            <a:off x="5962791" y="2759605"/>
            <a:ext cx="76256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</a:rPr>
              <a:t>4200mm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346985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CLAS 12_RICH DESIGN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780744" y="1560540"/>
            <a:ext cx="1596696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Aerogel System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7697680" y="4820948"/>
            <a:ext cx="1507906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Lateral Mirrors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0308015" y="1598503"/>
            <a:ext cx="1586094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Spherical Mirror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0410341" y="5527121"/>
            <a:ext cx="1381443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PMTs System</a:t>
            </a:r>
          </a:p>
        </p:txBody>
      </p:sp>
      <p:cxnSp>
        <p:nvCxnSpPr>
          <p:cNvPr id="9" name="Straight Arrow Connector 8"/>
          <p:cNvCxnSpPr>
            <a:stCxn id="22" idx="2"/>
          </p:cNvCxnSpPr>
          <p:nvPr/>
        </p:nvCxnSpPr>
        <p:spPr>
          <a:xfrm>
            <a:off x="1579092" y="1929872"/>
            <a:ext cx="295483" cy="111547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690776" y="4094922"/>
            <a:ext cx="514810" cy="7260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0145864" y="1967835"/>
            <a:ext cx="636105" cy="15532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117673" y="4457935"/>
            <a:ext cx="544260" cy="10691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25" t="1277" r="19655" b="3074"/>
          <a:stretch/>
        </p:blipFill>
        <p:spPr>
          <a:xfrm>
            <a:off x="3944677" y="625196"/>
            <a:ext cx="4658629" cy="452272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4" t="17623" r="16" b="116"/>
          <a:stretch/>
        </p:blipFill>
        <p:spPr>
          <a:xfrm>
            <a:off x="8357645" y="727395"/>
            <a:ext cx="3726806" cy="418381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10666" r="1450" b="2840"/>
          <a:stretch/>
        </p:blipFill>
        <p:spPr>
          <a:xfrm>
            <a:off x="217014" y="2169822"/>
            <a:ext cx="4037985" cy="3603274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8826" y="656136"/>
            <a:ext cx="3851511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CLAS 12_RICH ASSEMBLY OVERVIEW</a:t>
            </a:r>
            <a:endParaRPr lang="en-US" b="1" i="1" dirty="0">
              <a:latin typeface="Arial Narrow" panose="020B0606020202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9" t="6608" r="12841" b="9449"/>
          <a:stretch/>
        </p:blipFill>
        <p:spPr>
          <a:xfrm>
            <a:off x="9381657" y="4336555"/>
            <a:ext cx="2517917" cy="23923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590" y="3720601"/>
            <a:ext cx="2008254" cy="267767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6582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108929" y="2612754"/>
            <a:ext cx="6645749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Arial Narrow" panose="020B0606020202030204" pitchFamily="34" charset="0"/>
              </a:rPr>
              <a:t>Design activity time committment proposed for next six mounths:  </a:t>
            </a:r>
            <a:r>
              <a:rPr lang="it-IT" b="1" i="1" dirty="0">
                <a:latin typeface="Arial Narrow" panose="020B0606020202030204" pitchFamily="34" charset="0"/>
              </a:rPr>
              <a:t>3</a:t>
            </a:r>
            <a:r>
              <a:rPr lang="it-IT" b="1" i="1" dirty="0" smtClean="0">
                <a:latin typeface="Arial Narrow" panose="020B0606020202030204" pitchFamily="34" charset="0"/>
              </a:rPr>
              <a:t>0%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825" y="656136"/>
            <a:ext cx="3899220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latin typeface="Arial Narrow" panose="020B0606020202030204" pitchFamily="34" charset="0"/>
              </a:rPr>
              <a:t>CLAS 12_RICH Upcoming Activities</a:t>
            </a:r>
            <a:endParaRPr lang="en-US" sz="2000" b="1" i="1" dirty="0">
              <a:latin typeface="Arial Narrow" panose="020B0606020202030204" pitchFamily="34" charset="0"/>
            </a:endParaRP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50550" y="3225616"/>
            <a:ext cx="743077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1)- UPDATE OF THE E_PANEL TRANSLATION AND INSERTION TOOLS DESIGN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50550" y="4250093"/>
            <a:ext cx="8480344" cy="646331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3)- CONTACTS AND OVERVIEW ABOUT  TecnAvan ACTIVITY OF PAINTING, PACKAGING AND  </a:t>
            </a:r>
          </a:p>
          <a:p>
            <a:r>
              <a:rPr lang="it-IT" i="1" dirty="0">
                <a:latin typeface="Arial Narrow" panose="020B0606020202030204" pitchFamily="34" charset="0"/>
              </a:rPr>
              <a:t> </a:t>
            </a:r>
            <a:r>
              <a:rPr lang="it-IT" i="1" dirty="0" smtClean="0">
                <a:latin typeface="Arial Narrow" panose="020B0606020202030204" pitchFamily="34" charset="0"/>
              </a:rPr>
              <a:t>           SHIPPING OF RICH COMPONENTS </a:t>
            </a:r>
            <a:r>
              <a:rPr lang="it-IT" i="1" dirty="0" smtClean="0">
                <a:latin typeface="Arial Narrow" panose="020B0606020202030204" pitchFamily="34" charset="0"/>
              </a:rPr>
              <a:t>(</a:t>
            </a:r>
            <a:r>
              <a:rPr lang="it-IT" i="1" dirty="0">
                <a:latin typeface="Arial Narrow" panose="020B0606020202030204" pitchFamily="34" charset="0"/>
              </a:rPr>
              <a:t>O</a:t>
            </a:r>
            <a:r>
              <a:rPr lang="it-IT" i="1" dirty="0" smtClean="0">
                <a:latin typeface="Arial Narrow" panose="020B0606020202030204" pitchFamily="34" charset="0"/>
              </a:rPr>
              <a:t>perative </a:t>
            </a:r>
            <a:r>
              <a:rPr lang="it-IT" i="1" dirty="0" smtClean="0">
                <a:latin typeface="Arial Narrow" panose="020B0606020202030204" pitchFamily="34" charset="0"/>
              </a:rPr>
              <a:t>aspects)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2150550" y="3736328"/>
            <a:ext cx="743077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2)- UPDATE OF THE SPHERICAL MIRROR SUPPORT FRAME DESIGN </a:t>
            </a:r>
          </a:p>
        </p:txBody>
      </p:sp>
    </p:spTree>
    <p:extLst>
      <p:ext uri="{BB962C8B-B14F-4D97-AF65-F5344CB8AC3E}">
        <p14:creationId xmlns:p14="http://schemas.microsoft.com/office/powerpoint/2010/main" val="28560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Connettore 1 5">
            <a:extLst>
              <a:ext uri="{FF2B5EF4-FFF2-40B4-BE49-F238E27FC236}">
                <a16:creationId xmlns:a16="http://schemas.microsoft.com/office/drawing/2014/main" id="{3C90229C-5E01-4A8F-844A-F2F4A9CF7436}"/>
              </a:ext>
            </a:extLst>
          </p:cNvPr>
          <p:cNvCxnSpPr/>
          <p:nvPr/>
        </p:nvCxnSpPr>
        <p:spPr>
          <a:xfrm flipV="1">
            <a:off x="65756" y="566112"/>
            <a:ext cx="12018967" cy="522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410327" y="4422"/>
            <a:ext cx="5924503" cy="507831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INFN LNF – 1° SEMESTER 2021-CIF</a:t>
            </a:r>
            <a:endParaRPr lang="en-US" sz="2700" b="1" i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72" name="Segnaposto contenuto 3">
            <a:extLst>
              <a:ext uri="{FF2B5EF4-FFF2-40B4-BE49-F238E27FC236}">
                <a16:creationId xmlns:a16="http://schemas.microsoft.com/office/drawing/2014/main" id="{A9F44D0F-16A3-428D-817B-7678A7C69B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899" y="31264"/>
            <a:ext cx="746552" cy="5010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" y="15902"/>
            <a:ext cx="530237" cy="5066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94529" y="777563"/>
            <a:ext cx="493406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latin typeface="Arial Narrow" panose="020B0606020202030204" pitchFamily="34" charset="0"/>
              </a:rPr>
              <a:t>LNF Mechanical Workshop requested activity</a:t>
            </a:r>
          </a:p>
        </p:txBody>
      </p:sp>
      <p:sp>
        <p:nvSpPr>
          <p:cNvPr id="33" name="Titolo 1"/>
          <p:cNvSpPr txBox="1">
            <a:spLocks/>
          </p:cNvSpPr>
          <p:nvPr/>
        </p:nvSpPr>
        <p:spPr>
          <a:xfrm>
            <a:off x="4535813" y="6398274"/>
            <a:ext cx="2600559" cy="523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200" i="1" dirty="0" smtClean="0">
                <a:latin typeface="Arial Narrow" panose="020B0606020202030204" pitchFamily="34" charset="0"/>
              </a:rPr>
              <a:t>2020 December 2020 - D. Orecchini - 1/6 </a:t>
            </a:r>
            <a:r>
              <a:rPr lang="it-IT" sz="1300" i="1" dirty="0" smtClean="0">
                <a:latin typeface="+mn-lt"/>
              </a:rPr>
              <a:t>  </a:t>
            </a:r>
            <a:endParaRPr lang="it-IT" sz="1300" i="1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20427" y="1370194"/>
            <a:ext cx="7430772" cy="369332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Arial Narrow" panose="020B0606020202030204" pitchFamily="34" charset="0"/>
              </a:rPr>
              <a:t>1)- UPDATE OF THE E_PANEL TRANSLATION AND INSERTION TOOLS DESIGN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820427" y="1797767"/>
            <a:ext cx="9049464" cy="646331"/>
          </a:xfrm>
          <a:prstGeom prst="rect">
            <a:avLst/>
          </a:prstGeom>
          <a:solidFill>
            <a:srgbClr val="FFC000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i="1" dirty="0">
                <a:latin typeface="Arial Narrow" panose="020B0606020202030204" pitchFamily="34" charset="0"/>
              </a:rPr>
              <a:t>2</a:t>
            </a:r>
            <a:r>
              <a:rPr lang="it-IT" i="1" dirty="0" smtClean="0">
                <a:latin typeface="Arial Narrow" panose="020B0606020202030204" pitchFamily="34" charset="0"/>
              </a:rPr>
              <a:t>)- CONTACTS AND OVERVIEW ABOUT  TecnAvan ACTIVITY OF PAINTING, PACKAGING AND  </a:t>
            </a:r>
          </a:p>
          <a:p>
            <a:r>
              <a:rPr lang="it-IT" i="1" dirty="0">
                <a:latin typeface="Arial Narrow" panose="020B0606020202030204" pitchFamily="34" charset="0"/>
              </a:rPr>
              <a:t> </a:t>
            </a:r>
            <a:r>
              <a:rPr lang="it-IT" i="1" dirty="0" smtClean="0">
                <a:latin typeface="Arial Narrow" panose="020B0606020202030204" pitchFamily="34" charset="0"/>
              </a:rPr>
              <a:t>           SHIPPING OF RICH COMPONENTS (Not administrative but operative aspects)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E5C15D-FD6C-472A-8D5F-7C20EC1BA310}"/>
              </a:ext>
            </a:extLst>
          </p:cNvPr>
          <p:cNvSpPr txBox="1"/>
          <p:nvPr/>
        </p:nvSpPr>
        <p:spPr>
          <a:xfrm>
            <a:off x="194529" y="4272378"/>
            <a:ext cx="3724139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i="1" dirty="0" smtClean="0">
                <a:latin typeface="Arial Narrow" panose="020B0606020202030204" pitchFamily="34" charset="0"/>
              </a:rPr>
              <a:t>LNF 3D Printing requested activity</a:t>
            </a:r>
          </a:p>
        </p:txBody>
      </p:sp>
    </p:spTree>
    <p:extLst>
      <p:ext uri="{BB962C8B-B14F-4D97-AF65-F5344CB8AC3E}">
        <p14:creationId xmlns:p14="http://schemas.microsoft.com/office/powerpoint/2010/main" val="263018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407</Words>
  <Application>Microsoft Office PowerPoint</Application>
  <PresentationFormat>Widescreen</PresentationFormat>
  <Paragraphs>73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Orecchini Dario</dc:creator>
  <cp:lastModifiedBy>Orecchini Dario</cp:lastModifiedBy>
  <cp:revision>23</cp:revision>
  <dcterms:created xsi:type="dcterms:W3CDTF">2020-12-02T08:00:36Z</dcterms:created>
  <dcterms:modified xsi:type="dcterms:W3CDTF">2020-12-03T06:46:07Z</dcterms:modified>
</cp:coreProperties>
</file>