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36" r:id="rId2"/>
  </p:sldMasterIdLst>
  <p:notesMasterIdLst>
    <p:notesMasterId r:id="rId9"/>
  </p:notesMasterIdLst>
  <p:sldIdLst>
    <p:sldId id="403" r:id="rId3"/>
    <p:sldId id="427" r:id="rId4"/>
    <p:sldId id="424" r:id="rId5"/>
    <p:sldId id="423" r:id="rId6"/>
    <p:sldId id="404" r:id="rId7"/>
    <p:sldId id="426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cchini Dario" initials="OD" lastIdx="10" clrIdx="0">
    <p:extLst>
      <p:ext uri="{19B8F6BF-5375-455C-9EA6-DF929625EA0E}">
        <p15:presenceInfo xmlns:p15="http://schemas.microsoft.com/office/powerpoint/2012/main" userId="49791a05dcd41e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  <a:srgbClr val="B6D3EC"/>
    <a:srgbClr val="FFFFCC"/>
    <a:srgbClr val="CE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8" autoAdjust="0"/>
    <p:restoredTop sz="94670" autoAdjust="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EFA0-D269-43D0-8812-9A67EB21BA70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53B5-CF3C-434C-A5EF-261E6888AD4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5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3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0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453B5-CF3C-434C-A5EF-261E6888AD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6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5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9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1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69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32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37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04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021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48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2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09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85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2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ATLAS ITk Pixel Services Preliminary Design Review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9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0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9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0"/>
            <a:ext cx="11970327" cy="3352800"/>
          </a:xfrm>
        </p:spPr>
        <p:txBody>
          <a:bodyPr anchor="ctr">
            <a:normAutofit/>
          </a:bodyPr>
          <a:lstStyle/>
          <a:p>
            <a:r>
              <a:rPr lang="en-US" b="1" dirty="0"/>
              <a:t>SEM Meeting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it-IT" sz="4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417604"/>
            <a:ext cx="6858000" cy="9894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INFN-LNF</a:t>
            </a:r>
          </a:p>
          <a:p>
            <a:r>
              <a:rPr lang="en-US" b="1" dirty="0"/>
              <a:t>F. Rosatelli,</a:t>
            </a:r>
          </a:p>
          <a:p>
            <a:r>
              <a:rPr lang="en-US" b="1" i="1" spc="-35" dirty="0">
                <a:cs typeface="Calibri"/>
              </a:rPr>
              <a:t>4/12/</a:t>
            </a:r>
            <a:r>
              <a:rPr lang="en-US" b="1" i="1" spc="-15" dirty="0">
                <a:cs typeface="Calibri"/>
              </a:rPr>
              <a:t>2020</a:t>
            </a:r>
            <a:endParaRPr lang="en-US" b="1" dirty="0">
              <a:cs typeface="Calibri"/>
            </a:endParaRPr>
          </a:p>
          <a:p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55" y="1676399"/>
            <a:ext cx="2411953" cy="2304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11" y="1676400"/>
            <a:ext cx="4540570" cy="23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2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ITk – Cabling design</a:t>
            </a:r>
            <a:endParaRPr lang="it-IT" dirty="0"/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4BD43073-373F-4523-A995-94AC5D6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04/12/2020</a:t>
            </a:r>
            <a:endParaRPr lang="it-IT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ABD54F2-E1D7-461E-A644-8E9E867BB5B9}"/>
              </a:ext>
            </a:extLst>
          </p:cNvPr>
          <p:cNvGrpSpPr/>
          <p:nvPr/>
        </p:nvGrpSpPr>
        <p:grpSpPr>
          <a:xfrm>
            <a:off x="5552313" y="1030671"/>
            <a:ext cx="6127442" cy="3669320"/>
            <a:chOff x="281914" y="1012874"/>
            <a:chExt cx="5945824" cy="330105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C98971F-D66A-45CC-AD3A-31C83CC49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14" y="1519000"/>
              <a:ext cx="5945824" cy="279493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2EB6116-0F85-49B4-A61F-62EBCBCD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1776" y="2156224"/>
              <a:ext cx="3086100" cy="647700"/>
            </a:xfrm>
            <a:prstGeom prst="rect">
              <a:avLst/>
            </a:prstGeom>
          </p:spPr>
        </p:pic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17C6C50D-F27C-4CF5-AD2B-10115B158004}"/>
                </a:ext>
              </a:extLst>
            </p:cNvPr>
            <p:cNvCxnSpPr>
              <a:cxnSpLocks/>
            </p:cNvCxnSpPr>
            <p:nvPr/>
          </p:nvCxnSpPr>
          <p:spPr>
            <a:xfrm>
              <a:off x="3254826" y="1532757"/>
              <a:ext cx="7263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443735C1-115A-457F-AC3C-20E2296D4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7226" y="1012874"/>
              <a:ext cx="0" cy="6722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4907DDC-38C5-4410-9955-B9B0A72AF840}"/>
                </a:ext>
              </a:extLst>
            </p:cNvPr>
            <p:cNvSpPr txBox="1"/>
            <p:nvPr/>
          </p:nvSpPr>
          <p:spPr>
            <a:xfrm>
              <a:off x="3407226" y="1012874"/>
              <a:ext cx="36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Y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467F34A-1C17-427E-965F-F23FCCE651CB}"/>
                </a:ext>
              </a:extLst>
            </p:cNvPr>
            <p:cNvSpPr txBox="1"/>
            <p:nvPr/>
          </p:nvSpPr>
          <p:spPr>
            <a:xfrm>
              <a:off x="3924895" y="1339611"/>
              <a:ext cx="362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X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F5BE19C2-AF1C-482E-B727-D98ACE031333}"/>
              </a:ext>
            </a:extLst>
          </p:cNvPr>
          <p:cNvSpPr txBox="1"/>
          <p:nvPr/>
        </p:nvSpPr>
        <p:spPr>
          <a:xfrm>
            <a:off x="86516" y="5034253"/>
            <a:ext cx="12018967" cy="923330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2D mapping and allocation tables, I designed the preliminary routing of data cables and High/Low voltage cables in the PP1 regions: Inner system, Endcap and Outer Barrel.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E7AE805-CCA1-4DF5-BC3D-A718945B7324}"/>
              </a:ext>
            </a:extLst>
          </p:cNvPr>
          <p:cNvGrpSpPr/>
          <p:nvPr/>
        </p:nvGrpSpPr>
        <p:grpSpPr>
          <a:xfrm>
            <a:off x="793488" y="994548"/>
            <a:ext cx="3959998" cy="3721761"/>
            <a:chOff x="1602717" y="1005404"/>
            <a:chExt cx="3959998" cy="372176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4252B92-AD0D-4BAE-8714-AD118C017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2717" y="1019933"/>
              <a:ext cx="3959998" cy="37072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17A0D3-C97F-46CA-9B6C-56F5818EC8EF}"/>
                </a:ext>
              </a:extLst>
            </p:cNvPr>
            <p:cNvSpPr txBox="1"/>
            <p:nvPr/>
          </p:nvSpPr>
          <p:spPr>
            <a:xfrm>
              <a:off x="2411202" y="1005404"/>
              <a:ext cx="2343027" cy="33855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latin typeface="Arial Narrow" panose="020B0606020202030204" pitchFamily="34" charset="0"/>
                </a:rPr>
                <a:t>INNER SYSTEM ROUTING</a:t>
              </a:r>
              <a:endParaRPr lang="en-US" sz="1600" b="1" i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49E57D44-8879-4E29-B8B4-B40A33885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2272" y="1337877"/>
              <a:ext cx="98082" cy="8867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92790515-24FC-4A87-AC97-6B181C3D834B}"/>
              </a:ext>
            </a:extLst>
          </p:cNvPr>
          <p:cNvSpPr txBox="1"/>
          <p:nvPr/>
        </p:nvSpPr>
        <p:spPr>
          <a:xfrm>
            <a:off x="5896582" y="988467"/>
            <a:ext cx="1541934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latin typeface="Arial Narrow" panose="020B0606020202030204" pitchFamily="34" charset="0"/>
              </a:rPr>
              <a:t>2D OF ENDCAP</a:t>
            </a:r>
            <a:endParaRPr lang="en-US" sz="16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25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3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 Cabling design</a:t>
            </a:r>
            <a:endParaRPr lang="it-IT" dirty="0"/>
          </a:p>
        </p:txBody>
      </p:sp>
      <p:sp>
        <p:nvSpPr>
          <p:cNvPr id="33" name="Date Placeholder 8">
            <a:extLst>
              <a:ext uri="{FF2B5EF4-FFF2-40B4-BE49-F238E27FC236}">
                <a16:creationId xmlns:a16="http://schemas.microsoft.com/office/drawing/2014/main" id="{E81DD9E8-86F0-4EAF-8834-D158E048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04/12/2020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602206-AE9B-4A1C-AA21-85832FFD0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97" y="1082436"/>
            <a:ext cx="3813567" cy="3717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TextBox 17">
            <a:extLst>
              <a:ext uri="{FF2B5EF4-FFF2-40B4-BE49-F238E27FC236}">
                <a16:creationId xmlns:a16="http://schemas.microsoft.com/office/drawing/2014/main" id="{04981341-AD72-4DD7-A397-C2990204B3B5}"/>
              </a:ext>
            </a:extLst>
          </p:cNvPr>
          <p:cNvSpPr txBox="1"/>
          <p:nvPr/>
        </p:nvSpPr>
        <p:spPr>
          <a:xfrm>
            <a:off x="386197" y="1094035"/>
            <a:ext cx="1104978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latin typeface="Arial Narrow" panose="020B0606020202030204" pitchFamily="34" charset="0"/>
              </a:rPr>
              <a:t>PP1 VIEW</a:t>
            </a:r>
            <a:endParaRPr lang="en-US" sz="1600" b="1" i="1" dirty="0">
              <a:latin typeface="Arial Narrow" panose="020B060602020203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C254336-C2F6-4CF3-9397-C013C771D56D}"/>
              </a:ext>
            </a:extLst>
          </p:cNvPr>
          <p:cNvGrpSpPr/>
          <p:nvPr/>
        </p:nvGrpSpPr>
        <p:grpSpPr>
          <a:xfrm>
            <a:off x="2644726" y="1432589"/>
            <a:ext cx="9455626" cy="3085315"/>
            <a:chOff x="2644726" y="1432589"/>
            <a:chExt cx="9455626" cy="3085315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59D6E6C6-EFB9-4A9C-AD8A-8E35DB0CDCB5}"/>
                </a:ext>
              </a:extLst>
            </p:cNvPr>
            <p:cNvGrpSpPr/>
            <p:nvPr/>
          </p:nvGrpSpPr>
          <p:grpSpPr>
            <a:xfrm>
              <a:off x="4355290" y="1432589"/>
              <a:ext cx="7745062" cy="3085315"/>
              <a:chOff x="4339661" y="1357431"/>
              <a:chExt cx="7745062" cy="3085315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067F27F3-80B6-435F-ADCB-32218443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9661" y="1357431"/>
                <a:ext cx="7745062" cy="307191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2A3EE941-486B-4EE6-B4EC-F66B8290AA0F}"/>
                  </a:ext>
                </a:extLst>
              </p:cNvPr>
              <p:cNvSpPr txBox="1"/>
              <p:nvPr/>
            </p:nvSpPr>
            <p:spPr>
              <a:xfrm>
                <a:off x="4339661" y="1373400"/>
                <a:ext cx="914308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Data link</a:t>
                </a:r>
                <a:endParaRPr kumimoji="0" lang="en-US" sz="18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5" name="Straight Arrow Connector 20">
                <a:extLst>
                  <a:ext uri="{FF2B5EF4-FFF2-40B4-BE49-F238E27FC236}">
                    <a16:creationId xmlns:a16="http://schemas.microsoft.com/office/drawing/2014/main" id="{E0CA0451-EF24-4688-ABE4-46F55BB4B1CF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4796815" y="1742732"/>
                <a:ext cx="393569" cy="6909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14691DDF-2632-419D-B071-009DE27AD055}"/>
                  </a:ext>
                </a:extLst>
              </p:cNvPr>
              <p:cNvSpPr txBox="1"/>
              <p:nvPr/>
            </p:nvSpPr>
            <p:spPr>
              <a:xfrm>
                <a:off x="9641791" y="4048923"/>
                <a:ext cx="2442932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HV-LV to ACT connectors</a:t>
                </a:r>
                <a:endParaRPr kumimoji="0" lang="en-US" sz="18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Straight Arrow Connector 20">
                <a:extLst>
                  <a:ext uri="{FF2B5EF4-FFF2-40B4-BE49-F238E27FC236}">
                    <a16:creationId xmlns:a16="http://schemas.microsoft.com/office/drawing/2014/main" id="{9B205280-FC6D-4E28-9E40-D6A8AB87ED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556100" y="3558242"/>
                <a:ext cx="307157" cy="4795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53BAA00E-CF18-43C4-99AC-49994611DA24}"/>
                  </a:ext>
                </a:extLst>
              </p:cNvPr>
              <p:cNvSpPr txBox="1"/>
              <p:nvPr/>
            </p:nvSpPr>
            <p:spPr>
              <a:xfrm>
                <a:off x="4339661" y="3857971"/>
                <a:ext cx="1962665" cy="58477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ENDCAP CABLES ROUTING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B3EF9D5E-5A0E-4E78-B390-0A9A9D865F10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2644726" y="3024554"/>
              <a:ext cx="1710564" cy="1200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8C832A14-1389-4A52-9BF2-AAEBD96FAFA7}"/>
              </a:ext>
            </a:extLst>
          </p:cNvPr>
          <p:cNvSpPr txBox="1"/>
          <p:nvPr/>
        </p:nvSpPr>
        <p:spPr>
          <a:xfrm>
            <a:off x="243397" y="5009409"/>
            <a:ext cx="11856955" cy="923330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Synergic work with Sandro, Dario and Emiliano for integration of the different elements in PP1 (mechanics, piping, cabling, assembly integration sequences, etc..)</a:t>
            </a:r>
          </a:p>
        </p:txBody>
      </p:sp>
    </p:spTree>
    <p:extLst>
      <p:ext uri="{BB962C8B-B14F-4D97-AF65-F5344CB8AC3E}">
        <p14:creationId xmlns:p14="http://schemas.microsoft.com/office/powerpoint/2010/main" val="205575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4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ITk – Cabling design</a:t>
            </a:r>
            <a:endParaRPr lang="it-IT" dirty="0"/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4BD43073-373F-4523-A995-94AC5D6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04/12/2020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48ABA6B-DEDB-49FE-9B69-01E13990E76B}"/>
              </a:ext>
            </a:extLst>
          </p:cNvPr>
          <p:cNvGrpSpPr/>
          <p:nvPr/>
        </p:nvGrpSpPr>
        <p:grpSpPr>
          <a:xfrm>
            <a:off x="298043" y="916925"/>
            <a:ext cx="4875373" cy="4762461"/>
            <a:chOff x="296849" y="1225150"/>
            <a:chExt cx="4548359" cy="448743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2F5B868-C8EC-421F-BF9D-C5DFD1EEC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597" y="1225150"/>
              <a:ext cx="4520611" cy="44874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556EDED1-FE10-473B-945D-26F6635B34E7}"/>
                </a:ext>
              </a:extLst>
            </p:cNvPr>
            <p:cNvSpPr txBox="1"/>
            <p:nvPr/>
          </p:nvSpPr>
          <p:spPr>
            <a:xfrm>
              <a:off x="296849" y="1225150"/>
              <a:ext cx="1390441" cy="319003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latin typeface="Arial Narrow" panose="020B0606020202030204" pitchFamily="34" charset="0"/>
                </a:rPr>
                <a:t>PP1 TOP VIEW</a:t>
              </a:r>
              <a:endParaRPr lang="en-US" sz="1600" b="1" i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EC30A1A-6076-428E-83FC-44439DEAFDF3}"/>
              </a:ext>
            </a:extLst>
          </p:cNvPr>
          <p:cNvGrpSpPr/>
          <p:nvPr/>
        </p:nvGrpSpPr>
        <p:grpSpPr>
          <a:xfrm>
            <a:off x="5603998" y="957631"/>
            <a:ext cx="6521299" cy="4704492"/>
            <a:chOff x="5386103" y="1269573"/>
            <a:chExt cx="6521299" cy="470449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B45D3238-4B7E-45FC-8053-5EBFE8B4B0BE}"/>
                </a:ext>
              </a:extLst>
            </p:cNvPr>
            <p:cNvGrpSpPr/>
            <p:nvPr/>
          </p:nvGrpSpPr>
          <p:grpSpPr>
            <a:xfrm>
              <a:off x="5386103" y="1269573"/>
              <a:ext cx="6521299" cy="4659453"/>
              <a:chOff x="5640656" y="996893"/>
              <a:chExt cx="5928454" cy="4235865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C404C0D0-8120-41F7-B4E2-E65C96F57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7305" y="1009766"/>
                <a:ext cx="5921805" cy="422299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3" name="TextBox 17">
                <a:extLst>
                  <a:ext uri="{FF2B5EF4-FFF2-40B4-BE49-F238E27FC236}">
                    <a16:creationId xmlns:a16="http://schemas.microsoft.com/office/drawing/2014/main" id="{A3DB853B-EBB6-47A4-9656-50052F90A63E}"/>
                  </a:ext>
                </a:extLst>
              </p:cNvPr>
              <p:cNvSpPr txBox="1"/>
              <p:nvPr/>
            </p:nvSpPr>
            <p:spPr>
              <a:xfrm>
                <a:off x="5640656" y="996893"/>
                <a:ext cx="1987855" cy="53161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OUTER BARREL CABLES ROUTING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AC6E2D6-8BC6-48D6-A003-0FE78119A636}"/>
                </a:ext>
              </a:extLst>
            </p:cNvPr>
            <p:cNvSpPr txBox="1"/>
            <p:nvPr/>
          </p:nvSpPr>
          <p:spPr>
            <a:xfrm>
              <a:off x="5386103" y="5604733"/>
              <a:ext cx="914308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Data link</a:t>
              </a:r>
              <a:endPara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Straight Arrow Connector 20">
              <a:extLst>
                <a:ext uri="{FF2B5EF4-FFF2-40B4-BE49-F238E27FC236}">
                  <a16:creationId xmlns:a16="http://schemas.microsoft.com/office/drawing/2014/main" id="{756AB2FF-70CE-48BE-862B-ADE37933B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5601" y="4710195"/>
              <a:ext cx="628691" cy="8919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CD16ECB0-9FD3-467E-8961-33369BE7420E}"/>
                </a:ext>
              </a:extLst>
            </p:cNvPr>
            <p:cNvSpPr txBox="1"/>
            <p:nvPr/>
          </p:nvSpPr>
          <p:spPr>
            <a:xfrm>
              <a:off x="9442887" y="5600607"/>
              <a:ext cx="2442932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HV-LV to ACT connectors</a:t>
              </a:r>
              <a:endPara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cxnSp>
          <p:nvCxnSpPr>
            <p:cNvPr id="17" name="Straight Arrow Connector 20">
              <a:extLst>
                <a:ext uri="{FF2B5EF4-FFF2-40B4-BE49-F238E27FC236}">
                  <a16:creationId xmlns:a16="http://schemas.microsoft.com/office/drawing/2014/main" id="{D31DE0CB-BE5A-44DA-9DF9-87300A031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0425" y="4572001"/>
              <a:ext cx="0" cy="10286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E39387C-DD22-4631-BB32-8C9575BB1CAB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460652" y="1250019"/>
            <a:ext cx="2143346" cy="1563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7">
            <a:extLst>
              <a:ext uri="{FF2B5EF4-FFF2-40B4-BE49-F238E27FC236}">
                <a16:creationId xmlns:a16="http://schemas.microsoft.com/office/drawing/2014/main" id="{663C3303-6C27-4EB1-A079-072D38505CEB}"/>
              </a:ext>
            </a:extLst>
          </p:cNvPr>
          <p:cNvSpPr txBox="1"/>
          <p:nvPr/>
        </p:nvSpPr>
        <p:spPr>
          <a:xfrm>
            <a:off x="225881" y="5744831"/>
            <a:ext cx="11856955" cy="646331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PDR document for the ATLAS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Global Mechanics and Integration.</a:t>
            </a:r>
          </a:p>
        </p:txBody>
      </p:sp>
    </p:spTree>
    <p:extLst>
      <p:ext uri="{BB962C8B-B14F-4D97-AF65-F5344CB8AC3E}">
        <p14:creationId xmlns:p14="http://schemas.microsoft.com/office/powerpoint/2010/main" val="375845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1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PP1 OUTER SYSTEM DATA CABLES FEEDTHROUGH</a:t>
            </a:r>
            <a:endParaRPr lang="it-IT" sz="1800" b="1" i="1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04/12/2020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5</a:t>
            </a:fld>
            <a:endParaRPr lang="it-IT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89E4454-02F0-4FAF-882F-86BA1451D1F7}"/>
              </a:ext>
            </a:extLst>
          </p:cNvPr>
          <p:cNvGrpSpPr/>
          <p:nvPr/>
        </p:nvGrpSpPr>
        <p:grpSpPr>
          <a:xfrm>
            <a:off x="7193849" y="978535"/>
            <a:ext cx="4906504" cy="3389821"/>
            <a:chOff x="7241966" y="983435"/>
            <a:chExt cx="4842757" cy="325987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791536A-DF7C-47DA-BE90-7746358C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1966" y="983435"/>
              <a:ext cx="4842757" cy="32598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B03909BC-B599-47A0-9759-27394E024B42}"/>
                </a:ext>
              </a:extLst>
            </p:cNvPr>
            <p:cNvGrpSpPr/>
            <p:nvPr/>
          </p:nvGrpSpPr>
          <p:grpSpPr>
            <a:xfrm>
              <a:off x="7507948" y="991600"/>
              <a:ext cx="4576775" cy="3057204"/>
              <a:chOff x="6728088" y="1522741"/>
              <a:chExt cx="4576775" cy="3057204"/>
            </a:xfrm>
          </p:grpSpPr>
          <p:sp>
            <p:nvSpPr>
              <p:cNvPr id="23" name="TextBox 17">
                <a:extLst>
                  <a:ext uri="{FF2B5EF4-FFF2-40B4-BE49-F238E27FC236}">
                    <a16:creationId xmlns:a16="http://schemas.microsoft.com/office/drawing/2014/main" id="{7BAFBEB0-C8FA-4CD7-8296-29A3C6AC8311}"/>
                  </a:ext>
                </a:extLst>
              </p:cNvPr>
              <p:cNvSpPr txBox="1"/>
              <p:nvPr/>
            </p:nvSpPr>
            <p:spPr>
              <a:xfrm>
                <a:off x="6728088" y="1522741"/>
                <a:ext cx="727821" cy="33855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DP490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CE54A571-F36E-4251-9023-A6FC8C18DFCC}"/>
                  </a:ext>
                </a:extLst>
              </p:cNvPr>
              <p:cNvSpPr txBox="1"/>
              <p:nvPr/>
            </p:nvSpPr>
            <p:spPr>
              <a:xfrm>
                <a:off x="9869884" y="1525120"/>
                <a:ext cx="1434979" cy="33855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ARALDITE 2011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id="{F4547D34-8921-4854-849B-84BEE9B64C0B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 flipH="1">
                <a:off x="9917314" y="1863674"/>
                <a:ext cx="670060" cy="16058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59D3BBC1-F374-4942-9439-795263261EC9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7091999" y="1861295"/>
                <a:ext cx="1429693" cy="10566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2 26">
                <a:extLst>
                  <a:ext uri="{FF2B5EF4-FFF2-40B4-BE49-F238E27FC236}">
                    <a16:creationId xmlns:a16="http://schemas.microsoft.com/office/drawing/2014/main" id="{04DDE209-A627-4153-A2AD-A853D8AF9BA5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7091999" y="1861295"/>
                <a:ext cx="1482144" cy="225345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BE5714E4-3DCC-40BB-9BA8-A6D275681631}"/>
                  </a:ext>
                </a:extLst>
              </p:cNvPr>
              <p:cNvSpPr txBox="1"/>
              <p:nvPr/>
            </p:nvSpPr>
            <p:spPr>
              <a:xfrm>
                <a:off x="9674325" y="4254369"/>
                <a:ext cx="1630538" cy="32557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VENT HOLES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4" name="Connettore 2 33">
                <a:extLst>
                  <a:ext uri="{FF2B5EF4-FFF2-40B4-BE49-F238E27FC236}">
                    <a16:creationId xmlns:a16="http://schemas.microsoft.com/office/drawing/2014/main" id="{A221B8A1-5901-4758-A03F-0E27E04D7AE4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V="1">
                <a:off x="10489595" y="3267941"/>
                <a:ext cx="294188" cy="9864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>
            <a:extLst>
              <a:ext uri="{FF2B5EF4-FFF2-40B4-BE49-F238E27FC236}">
                <a16:creationId xmlns:a16="http://schemas.microsoft.com/office/drawing/2014/main" id="{D7CE3460-8BB7-47C9-9DA2-8CFE8FCB8D71}"/>
              </a:ext>
            </a:extLst>
          </p:cNvPr>
          <p:cNvSpPr txBox="1"/>
          <p:nvPr/>
        </p:nvSpPr>
        <p:spPr>
          <a:xfrm>
            <a:off x="180017" y="4415990"/>
            <a:ext cx="11902309" cy="1923604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prototype will be used to measure the comb’s leakage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test the resins filling process in horizontal and vertical position with to flanges. This, to simulate the integration process in PP1.</a:t>
            </a:r>
            <a:b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Delays due 3D printing process and Covid-19 emergency.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F86331A-58B7-4D0F-A7E3-D5B0F70255DB}"/>
              </a:ext>
            </a:extLst>
          </p:cNvPr>
          <p:cNvGrpSpPr/>
          <p:nvPr/>
        </p:nvGrpSpPr>
        <p:grpSpPr>
          <a:xfrm>
            <a:off x="180017" y="991925"/>
            <a:ext cx="4248335" cy="3387954"/>
            <a:chOff x="236149" y="1089415"/>
            <a:chExt cx="3968750" cy="3137933"/>
          </a:xfrm>
        </p:grpSpPr>
        <p:pic>
          <p:nvPicPr>
            <p:cNvPr id="4" name="Immagine 3" descr="Immagine che contiene interni, tavolo, sedendo, torta&#10;&#10;Descrizione generata automaticamente">
              <a:extLst>
                <a:ext uri="{FF2B5EF4-FFF2-40B4-BE49-F238E27FC236}">
                  <a16:creationId xmlns:a16="http://schemas.microsoft.com/office/drawing/2014/main" id="{5F6C4737-F1EA-43C0-830D-F355FEBEA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9" y="1256165"/>
              <a:ext cx="3961577" cy="29711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61BD30A4-C192-491A-B7D2-487F4A04950D}"/>
                </a:ext>
              </a:extLst>
            </p:cNvPr>
            <p:cNvGrpSpPr/>
            <p:nvPr/>
          </p:nvGrpSpPr>
          <p:grpSpPr>
            <a:xfrm>
              <a:off x="243323" y="1089415"/>
              <a:ext cx="3961576" cy="3137932"/>
              <a:chOff x="887458" y="1498085"/>
              <a:chExt cx="3898639" cy="3065962"/>
            </a:xfrm>
          </p:grpSpPr>
          <p:sp>
            <p:nvSpPr>
              <p:cNvPr id="21" name="TextBox 17">
                <a:extLst>
                  <a:ext uri="{FF2B5EF4-FFF2-40B4-BE49-F238E27FC236}">
                    <a16:creationId xmlns:a16="http://schemas.microsoft.com/office/drawing/2014/main" id="{3BE5C15D-FD6C-472A-8D5F-7C20EC1BA310}"/>
                  </a:ext>
                </a:extLst>
              </p:cNvPr>
              <p:cNvSpPr txBox="1"/>
              <p:nvPr/>
            </p:nvSpPr>
            <p:spPr>
              <a:xfrm>
                <a:off x="887458" y="1498085"/>
                <a:ext cx="2211646" cy="292451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500" b="1" i="1" dirty="0">
                    <a:latin typeface="Arial Narrow" panose="020B0606020202030204" pitchFamily="34" charset="0"/>
                  </a:rPr>
                  <a:t>1:1 SCALE FEEDTHROUGH</a:t>
                </a:r>
                <a:endParaRPr lang="en-US" sz="1500" b="1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TextBox 17">
                <a:extLst>
                  <a:ext uri="{FF2B5EF4-FFF2-40B4-BE49-F238E27FC236}">
                    <a16:creationId xmlns:a16="http://schemas.microsoft.com/office/drawing/2014/main" id="{D4BD3DBB-BBCB-4FC9-9220-DC16CBD88F9C}"/>
                  </a:ext>
                </a:extLst>
              </p:cNvPr>
              <p:cNvSpPr txBox="1"/>
              <p:nvPr/>
            </p:nvSpPr>
            <p:spPr>
              <a:xfrm>
                <a:off x="3902063" y="4225492"/>
                <a:ext cx="884034" cy="33855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FLANGE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9" name="TextBox 17">
                <a:extLst>
                  <a:ext uri="{FF2B5EF4-FFF2-40B4-BE49-F238E27FC236}">
                    <a16:creationId xmlns:a16="http://schemas.microsoft.com/office/drawing/2014/main" id="{03477F22-7ED3-4846-8C88-FFCE951929E2}"/>
                  </a:ext>
                </a:extLst>
              </p:cNvPr>
              <p:cNvSpPr txBox="1"/>
              <p:nvPr/>
            </p:nvSpPr>
            <p:spPr>
              <a:xfrm>
                <a:off x="887458" y="4225493"/>
                <a:ext cx="877776" cy="33855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VESSEL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id="{53E6B92E-7FA7-4334-92FD-0FAB260F7399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 flipH="1" flipV="1">
                <a:off x="3791813" y="3832898"/>
                <a:ext cx="552267" cy="39259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>
                <a:extLst>
                  <a:ext uri="{FF2B5EF4-FFF2-40B4-BE49-F238E27FC236}">
                    <a16:creationId xmlns:a16="http://schemas.microsoft.com/office/drawing/2014/main" id="{1C6D3604-69B4-4BF4-B3F6-E1247BD7CECD}"/>
                  </a:ext>
                </a:extLst>
              </p:cNvPr>
              <p:cNvCxnSpPr>
                <a:cxnSpLocks/>
                <a:stCxn id="39" idx="0"/>
              </p:cNvCxnSpPr>
              <p:nvPr/>
            </p:nvCxnSpPr>
            <p:spPr>
              <a:xfrm flipV="1">
                <a:off x="1326346" y="3890096"/>
                <a:ext cx="385973" cy="33539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2 45">
                <a:extLst>
                  <a:ext uri="{FF2B5EF4-FFF2-40B4-BE49-F238E27FC236}">
                    <a16:creationId xmlns:a16="http://schemas.microsoft.com/office/drawing/2014/main" id="{6E8137EF-8D7E-46C8-9993-932E8EC15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5067" y="1790536"/>
                <a:ext cx="0" cy="2761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384689DE-684C-4E96-8418-4A949E4B5884}"/>
              </a:ext>
            </a:extLst>
          </p:cNvPr>
          <p:cNvGrpSpPr/>
          <p:nvPr/>
        </p:nvGrpSpPr>
        <p:grpSpPr>
          <a:xfrm>
            <a:off x="4783706" y="987025"/>
            <a:ext cx="2072767" cy="3096986"/>
            <a:chOff x="4824891" y="1066868"/>
            <a:chExt cx="2052702" cy="3062543"/>
          </a:xfrm>
        </p:grpSpPr>
        <p:pic>
          <p:nvPicPr>
            <p:cNvPr id="6" name="Immagine 5" descr="Immagine che contiene edificio, computer&#10;&#10;Descrizione generata automaticamente">
              <a:extLst>
                <a:ext uri="{FF2B5EF4-FFF2-40B4-BE49-F238E27FC236}">
                  <a16:creationId xmlns:a16="http://schemas.microsoft.com/office/drawing/2014/main" id="{4A139C27-04BA-4FE1-827B-B0D000C86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85741" y="1755366"/>
              <a:ext cx="2713195" cy="2034896"/>
            </a:xfrm>
            <a:prstGeom prst="rect">
              <a:avLst/>
            </a:prstGeom>
          </p:spPr>
        </p:pic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id="{61319042-50E6-4DA3-BC9C-24CFCE55F9DB}"/>
                </a:ext>
              </a:extLst>
            </p:cNvPr>
            <p:cNvSpPr txBox="1"/>
            <p:nvPr/>
          </p:nvSpPr>
          <p:spPr>
            <a:xfrm>
              <a:off x="4824892" y="1066868"/>
              <a:ext cx="2052701" cy="30435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i="1" dirty="0">
                  <a:latin typeface="Arial Narrow" panose="020B0606020202030204" pitchFamily="34" charset="0"/>
                </a:rPr>
                <a:t>PREPARATION OF COMBS</a:t>
              </a:r>
              <a:endParaRPr lang="en-US" sz="1400" b="1" i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4" name="TextBox 17">
            <a:extLst>
              <a:ext uri="{FF2B5EF4-FFF2-40B4-BE49-F238E27FC236}">
                <a16:creationId xmlns:a16="http://schemas.microsoft.com/office/drawing/2014/main" id="{132EC791-5BD9-4A49-A4DC-CEF16906808B}"/>
              </a:ext>
            </a:extLst>
          </p:cNvPr>
          <p:cNvSpPr txBox="1"/>
          <p:nvPr/>
        </p:nvSpPr>
        <p:spPr>
          <a:xfrm>
            <a:off x="4779123" y="4125717"/>
            <a:ext cx="2077350" cy="276999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U-BENDED CABLES (INSIDE)</a:t>
            </a:r>
            <a:endParaRPr lang="en-US" sz="1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DCD0D582-F3F9-41B7-BA4A-037615D5D29A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5510744" y="4003565"/>
            <a:ext cx="307054" cy="122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i, tavolo da lavoro&#10;&#10;Descrizione generata automaticamente">
            <a:extLst>
              <a:ext uri="{FF2B5EF4-FFF2-40B4-BE49-F238E27FC236}">
                <a16:creationId xmlns:a16="http://schemas.microsoft.com/office/drawing/2014/main" id="{A527FB0D-284F-4627-9A76-1D4A0F66E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98" y="1055450"/>
            <a:ext cx="5058090" cy="3793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6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GB" i="0" dirty="0">
                <a:cs typeface="Times New Roman" panose="02020603050405020304" pitchFamily="18" charset="0"/>
              </a:rPr>
              <a:t>CYGNO-LIME</a:t>
            </a:r>
            <a:endParaRPr lang="it-IT" i="0" dirty="0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E39D1177-2100-4573-936F-D029DA94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04/12/2020</a:t>
            </a:r>
            <a:endParaRPr lang="it-IT" dirty="0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EBA759C-9FB9-4BEC-AD88-9932D332D53E}"/>
              </a:ext>
            </a:extLst>
          </p:cNvPr>
          <p:cNvSpPr txBox="1"/>
          <p:nvPr/>
        </p:nvSpPr>
        <p:spPr>
          <a:xfrm>
            <a:off x="129828" y="4863863"/>
            <a:ext cx="11977108" cy="1477328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parts in workshop of Faraday cage of LIME2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Cesidio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similar to LIME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delayed due to Covid-19. Now ended.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parts to complete the assembly of Faraday cage .</a:t>
            </a:r>
          </a:p>
        </p:txBody>
      </p:sp>
      <p:pic>
        <p:nvPicPr>
          <p:cNvPr id="22" name="Immagine 21" descr="Immagine che contiene interni, uomo, sedendo, bagagli&#10;&#10;Descrizione generata automaticamente">
            <a:extLst>
              <a:ext uri="{FF2B5EF4-FFF2-40B4-BE49-F238E27FC236}">
                <a16:creationId xmlns:a16="http://schemas.microsoft.com/office/drawing/2014/main" id="{6726FF17-6E27-407F-87E1-E9C6CD638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5058" y="1525960"/>
            <a:ext cx="3813294" cy="285997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586807D8-3F12-4234-B7DA-1CCF824E250C}"/>
              </a:ext>
            </a:extLst>
          </p:cNvPr>
          <p:cNvSpPr txBox="1"/>
          <p:nvPr/>
        </p:nvSpPr>
        <p:spPr>
          <a:xfrm>
            <a:off x="2311054" y="1019215"/>
            <a:ext cx="1948656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latin typeface="Arial Narrow" panose="020B0606020202030204" pitchFamily="34" charset="0"/>
              </a:rPr>
              <a:t>LIME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299F65D-4E8D-48C4-8B79-06E808AA9BA5}"/>
              </a:ext>
            </a:extLst>
          </p:cNvPr>
          <p:cNvGrpSpPr/>
          <p:nvPr/>
        </p:nvGrpSpPr>
        <p:grpSpPr>
          <a:xfrm>
            <a:off x="8792512" y="1019933"/>
            <a:ext cx="3307840" cy="3842660"/>
            <a:chOff x="8664340" y="1050034"/>
            <a:chExt cx="3420383" cy="387092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B107EB7-6BFC-4B24-BD75-2E07A6B4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4340" y="1072138"/>
              <a:ext cx="3420383" cy="3848823"/>
            </a:xfrm>
            <a:prstGeom prst="rect">
              <a:avLst/>
            </a:prstGeom>
          </p:spPr>
        </p:pic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516E80C4-42F8-4C18-AFDB-1EF02DDCD799}"/>
                </a:ext>
              </a:extLst>
            </p:cNvPr>
            <p:cNvSpPr txBox="1"/>
            <p:nvPr/>
          </p:nvSpPr>
          <p:spPr>
            <a:xfrm>
              <a:off x="8664340" y="1050034"/>
              <a:ext cx="1132989" cy="33855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latin typeface="Arial Narrow" panose="020B0606020202030204" pitchFamily="34" charset="0"/>
                </a:rPr>
                <a:t>LIME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76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2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12753</TotalTime>
  <Words>274</Words>
  <Application>Microsoft Office PowerPoint</Application>
  <PresentationFormat>Widescreen</PresentationFormat>
  <Paragraphs>60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Office Theme</vt:lpstr>
      <vt:lpstr>22_Office Theme</vt:lpstr>
      <vt:lpstr>SEM Meeting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Filippo Rosatelli</cp:lastModifiedBy>
  <cp:revision>1251</cp:revision>
  <cp:lastPrinted>2019-09-17T11:37:21Z</cp:lastPrinted>
  <dcterms:created xsi:type="dcterms:W3CDTF">2018-03-30T07:31:40Z</dcterms:created>
  <dcterms:modified xsi:type="dcterms:W3CDTF">2020-12-03T15:11:17Z</dcterms:modified>
  <cp:contentStatus/>
</cp:coreProperties>
</file>